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1" r:id="rId3"/>
    <p:sldId id="302" r:id="rId4"/>
    <p:sldId id="303" r:id="rId5"/>
    <p:sldId id="304" r:id="rId6"/>
    <p:sldId id="305" r:id="rId7"/>
    <p:sldId id="275" r:id="rId8"/>
    <p:sldId id="306" r:id="rId9"/>
    <p:sldId id="277" r:id="rId10"/>
    <p:sldId id="296" r:id="rId11"/>
    <p:sldId id="295" r:id="rId12"/>
    <p:sldId id="288" r:id="rId13"/>
    <p:sldId id="301" r:id="rId14"/>
    <p:sldId id="284" r:id="rId15"/>
    <p:sldId id="285" r:id="rId16"/>
    <p:sldId id="286" r:id="rId17"/>
    <p:sldId id="307" r:id="rId18"/>
    <p:sldId id="311" r:id="rId19"/>
    <p:sldId id="282" r:id="rId20"/>
    <p:sldId id="291" r:id="rId21"/>
    <p:sldId id="308" r:id="rId22"/>
    <p:sldId id="309" r:id="rId23"/>
    <p:sldId id="310" r:id="rId24"/>
    <p:sldId id="273" r:id="rId25"/>
    <p:sldId id="294" r:id="rId26"/>
    <p:sldId id="289" r:id="rId27"/>
    <p:sldId id="290" r:id="rId28"/>
    <p:sldId id="293" r:id="rId2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2344" autoAdjust="0"/>
  </p:normalViewPr>
  <p:slideViewPr>
    <p:cSldViewPr snapToGrid="0">
      <p:cViewPr varScale="1">
        <p:scale>
          <a:sx n="97" d="100"/>
          <a:sy n="97" d="100"/>
        </p:scale>
        <p:origin x="7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rina\Documents\&#1040;&#1057;&#1055;&#1048;&#1056;&#1040;&#1053;&#1058;&#1059;&#1056;&#1040;\&#1040;&#1089;&#1087;&#1080;&#1088;&#1072;&#1085;&#1090;&#1091;&#1088;&#1072;-2\&#1057;&#1054;&#1041;&#1056;&#1040;&#1053;&#1048;&#1071;%20&#1080;%20&#1057;&#1054;&#1042;&#1045;&#1065;&#1040;&#1053;&#1048;&#1071;\&#1057;&#1086;&#1073;&#1088;&#1072;&#1085;&#1080;&#1077;%20&#1072;&#1089;&#1087;&#1080;&#1088;&#1072;&#1085;&#1090;&#1086;&#1074;\1%20&#1075;&#1086;%20-&#1089;&#1086;&#1073;&#1088;&#1072;&#1085;&#1080;&#1077;%20&#1087;&#1088;&#1077;&#1079;&#1077;&#1085;&#1090;&#1072;&#1094;&#1080;&#1103;\2019\&#1043;&#1088;&#1072;&#1092;&#1080;&#1082;&#1080;%20&#1080;%20&#1088;&#1080;&#1089;&#1091;&#1085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/>
              <a:t>Гендерное</a:t>
            </a:r>
            <a:r>
              <a:rPr lang="ru-RU" sz="2400" baseline="0" dirty="0" smtClean="0"/>
              <a:t> распределение поступивших в аспирантуру ЭФ МГУ  в 2019 году</a:t>
            </a:r>
            <a:endParaRPr lang="ru-RU" sz="24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Статистика по половой принадлежности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33.0</c:v>
                </c:pt>
                <c:pt idx="1">
                  <c:v>30.0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Распределение по возрасту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Возрастная категория аспирантов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22-24 года</c:v>
                </c:pt>
                <c:pt idx="1">
                  <c:v>25-30 лет</c:v>
                </c:pt>
                <c:pt idx="2">
                  <c:v>31 год +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54.0</c:v>
                </c:pt>
                <c:pt idx="1">
                  <c:v>40.0</c:v>
                </c:pt>
                <c:pt idx="2">
                  <c:v>6.0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Регионы!$B$1</c:f>
              <c:strCache>
                <c:ptCount val="1"/>
                <c:pt idx="0">
                  <c:v>Территориальная принадлежность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Регионы!$A$2:$A$5</c:f>
              <c:strCache>
                <c:ptCount val="2"/>
                <c:pt idx="0">
                  <c:v>Москва и МО</c:v>
                </c:pt>
                <c:pt idx="1">
                  <c:v>Регионы России:  г.Уфа, г.Владивосток, г.Пенза, г.Элиста, г.Челябинск, г.Нальчик, г.Хабаровск, г.Орел, г.Рязань, г. Волгодонск, г.Балаково,  г. Красноармейск и др.
</c:v>
                </c:pt>
              </c:strCache>
            </c:strRef>
          </c:cat>
          <c:val>
            <c:numRef>
              <c:f>Регионы!$B$2:$B$5</c:f>
              <c:numCache>
                <c:formatCode>General</c:formatCode>
                <c:ptCount val="4"/>
                <c:pt idx="0">
                  <c:v>40.0</c:v>
                </c:pt>
                <c:pt idx="1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FF0000"/>
                </a:solidFill>
              </a:defRPr>
            </a:pPr>
            <a:r>
              <a:rPr lang="ru-RU" sz="2400" dirty="0" smtClean="0">
                <a:solidFill>
                  <a:srgbClr val="FF0000"/>
                </a:solidFill>
              </a:rPr>
              <a:t>Вузы, которые окончили поступившие:</a:t>
            </a:r>
            <a:endParaRPr lang="ru-RU" sz="2400" dirty="0">
              <a:solidFill>
                <a:srgbClr val="FF0000"/>
              </a:solidFill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вузы!$B$1</c:f>
              <c:strCache>
                <c:ptCount val="1"/>
                <c:pt idx="0">
                  <c:v>Вуз</c:v>
                </c:pt>
              </c:strCache>
            </c:strRef>
          </c:tx>
          <c:dLbls>
            <c:dLbl>
              <c:idx val="0"/>
              <c:layout>
                <c:manualLayout>
                  <c:x val="-0.0706860706860707"/>
                  <c:y val="-0.201834862385321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693000693000693"/>
                  <c:y val="0.116207951070336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346500346500346"/>
                  <c:y val="-0.0152905198776758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"/>
                  <c:y val="-0.0611620795107034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831600831600832"/>
                  <c:y val="0.162079510703364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вузы!$A$2:$A$6</c:f>
              <c:strCache>
                <c:ptCount val="5"/>
                <c:pt idx="0">
                  <c:v>МГУ имени М.В. Ломоносова</c:v>
                </c:pt>
                <c:pt idx="1">
                  <c:v>РЭУ им. Г.В. Плеханова</c:v>
                </c:pt>
                <c:pt idx="2">
                  <c:v>ВШЭ НИУ</c:v>
                </c:pt>
                <c:pt idx="3">
                  <c:v>Фин. Ун-т при Правительстве РФ</c:v>
                </c:pt>
                <c:pt idx="4">
                  <c:v>Другие вузы РФ и мира</c:v>
                </c:pt>
              </c:strCache>
            </c:strRef>
          </c:cat>
          <c:val>
            <c:numRef>
              <c:f>вузы!$B$2:$B$6</c:f>
              <c:numCache>
                <c:formatCode>0%</c:formatCode>
                <c:ptCount val="5"/>
                <c:pt idx="0">
                  <c:v>0.73</c:v>
                </c:pt>
                <c:pt idx="1">
                  <c:v>0.01</c:v>
                </c:pt>
                <c:pt idx="2">
                  <c:v>0.01</c:v>
                </c:pt>
                <c:pt idx="3">
                  <c:v>0.03</c:v>
                </c:pt>
                <c:pt idx="4">
                  <c:v>0.22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1D2F-D5C3-4FE0-BE42-F8519944A1B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D428C-0BFD-4F02-BE58-660600DEB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4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63FC-3236-4DFA-80C7-0DE60AC0EB7A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394E-2980-4A5E-9E4E-E36E64E43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3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.msu.ru/programms/" TargetMode="External"/><Relationship Id="rId4" Type="http://schemas.openxmlformats.org/officeDocument/2006/relationships/hyperlink" Target="https://www.econ.msu.ru/programms/pg/" TargetMode="External"/><Relationship Id="rId5" Type="http://schemas.openxmlformats.org/officeDocument/2006/relationships/hyperlink" Target="https://www.econ.msu.ru/programms/pg/OOP/" TargetMode="External"/><Relationship Id="rId6" Type="http://schemas.openxmlformats.org/officeDocument/2006/relationships/hyperlink" Target="https://www.econ.msu.ru/programms/pg/OOP/Uch_plan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г.Уфа</a:t>
            </a:r>
            <a:r>
              <a:rPr lang="ru-RU" dirty="0" smtClean="0"/>
              <a:t>, </a:t>
            </a:r>
            <a:r>
              <a:rPr lang="ru-RU" dirty="0" err="1" smtClean="0"/>
              <a:t>г.Владивосток</a:t>
            </a:r>
            <a:r>
              <a:rPr lang="ru-RU" dirty="0" smtClean="0"/>
              <a:t>, </a:t>
            </a:r>
            <a:r>
              <a:rPr lang="ru-RU" dirty="0" err="1" smtClean="0"/>
              <a:t>г.Пенза</a:t>
            </a:r>
            <a:r>
              <a:rPr lang="ru-RU" dirty="0" smtClean="0"/>
              <a:t>, </a:t>
            </a:r>
            <a:r>
              <a:rPr lang="ru-RU" dirty="0" err="1" smtClean="0"/>
              <a:t>г.Элиста</a:t>
            </a:r>
            <a:r>
              <a:rPr lang="ru-RU" dirty="0" smtClean="0"/>
              <a:t>, </a:t>
            </a:r>
            <a:r>
              <a:rPr lang="ru-RU" dirty="0" err="1" smtClean="0"/>
              <a:t>г.Челябинск</a:t>
            </a:r>
            <a:r>
              <a:rPr lang="ru-RU" dirty="0" smtClean="0"/>
              <a:t>, </a:t>
            </a:r>
            <a:r>
              <a:rPr lang="ru-RU" dirty="0" err="1" smtClean="0"/>
              <a:t>г.Нальчик</a:t>
            </a:r>
            <a:r>
              <a:rPr lang="ru-RU" dirty="0" smtClean="0"/>
              <a:t>, </a:t>
            </a:r>
            <a:r>
              <a:rPr lang="ru-RU" dirty="0" err="1" smtClean="0"/>
              <a:t>г.Хабаровск</a:t>
            </a:r>
            <a:r>
              <a:rPr lang="ru-RU" dirty="0" smtClean="0"/>
              <a:t>, </a:t>
            </a:r>
            <a:r>
              <a:rPr lang="ru-RU" dirty="0" err="1" smtClean="0"/>
              <a:t>г.Орел</a:t>
            </a:r>
            <a:r>
              <a:rPr lang="ru-RU" dirty="0" smtClean="0"/>
              <a:t>, г. Бийск, </a:t>
            </a:r>
            <a:r>
              <a:rPr lang="ru-RU" dirty="0" err="1" smtClean="0"/>
              <a:t>г.Рязань</a:t>
            </a:r>
            <a:r>
              <a:rPr lang="ru-RU" dirty="0" smtClean="0"/>
              <a:t>, г. Волгодонск, </a:t>
            </a:r>
            <a:r>
              <a:rPr lang="ru-RU" dirty="0" err="1" smtClean="0"/>
              <a:t>г.Балаково</a:t>
            </a:r>
            <a:r>
              <a:rPr lang="ru-RU" dirty="0" smtClean="0"/>
              <a:t>, г. </a:t>
            </a:r>
            <a:r>
              <a:rPr lang="ru-RU" smtClean="0"/>
              <a:t>Красноармейск….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98D25-F376-4FE7-A502-EF78DC4573E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5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ru-RU" altLang="ru-RU" smtClean="0"/>
              <a:t>Нормативно-правовые документы: </a:t>
            </a:r>
          </a:p>
          <a:p>
            <a:pPr>
              <a:defRPr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Порядок проведения государственной итоговой аттестации по образовательным программам высшего образования – программам подготовки научно-педагогических кадров в аспирантуре (адъюнктуре), программам ординатуры, программам ассистентуры –стажировки, утвержденным приказом МОН РФ 18 марта 2016 г. №227</a:t>
            </a:r>
          </a:p>
          <a:p>
            <a:pPr>
              <a:defRPr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Порядок организации и осуществления образовательной деятельности по образовательным программам высшего образования – программам подготовки научно-педагогических кадров в аспирантуре (адьюнктуре), утвержденным Приказом МОН РФ от 19 ноября 2013 г. № 1259</a:t>
            </a:r>
          </a:p>
          <a:p>
            <a:pPr>
              <a:defRPr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Положение о присуждении ученых степеней, утвержденное постановление Правительства от 24 сентября 2013 г. № 842</a:t>
            </a:r>
          </a:p>
          <a:p>
            <a:pPr>
              <a:defRPr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Положение о порядке проведения 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 высшего образования – программам подготовки научно-педагогических кадров в аспирантуре, программам ординатуры в Московском государственном университете имени М.В.Ломоносова: </a:t>
            </a:r>
          </a:p>
          <a:p>
            <a:pPr>
              <a:defRPr/>
            </a:pPr>
            <a:r>
              <a:rPr lang="ru-RU" altLang="ru-RU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 1.Общие положения.</a:t>
            </a:r>
          </a:p>
          <a:p>
            <a:pPr>
              <a:defRPr/>
            </a:pPr>
            <a:r>
              <a:rPr lang="ru-RU" altLang="ru-RU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Государственная итоговая аттестация обучающихся проводится в форме:</a:t>
            </a:r>
          </a:p>
          <a:p>
            <a:pPr>
              <a:defRPr/>
            </a:pPr>
            <a:r>
              <a:rPr lang="ru-RU" altLang="ru-RU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экзамена;</a:t>
            </a:r>
          </a:p>
          <a:p>
            <a:pPr>
              <a:defRPr/>
            </a:pPr>
            <a:r>
              <a:rPr lang="ru-RU" altLang="ru-RU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доклада об основных результатах, подготовленной научно-квалификационной работы (диссертации)…»</a:t>
            </a:r>
          </a:p>
          <a:p>
            <a:pPr>
              <a:defRPr/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8AC5C7-48F0-4B64-824B-36A7532BEAD2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906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u="none" strike="noStrike" dirty="0" smtClean="0">
                <a:effectLst/>
              </a:rPr>
              <a:t>Дисциплина по выбору: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b="0" i="0" u="none" strike="noStrike" dirty="0" smtClean="0">
                <a:effectLst/>
                <a:latin typeface="Arial" panose="020B0604020202020204" pitchFamily="34" charset="0"/>
              </a:rPr>
              <a:t>Современные методы исследований-2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b="0" i="0" u="none" strike="noStrike" dirty="0" smtClean="0">
                <a:effectLst/>
                <a:latin typeface="Arial" panose="020B0604020202020204" pitchFamily="34" charset="0"/>
              </a:rPr>
              <a:t>Семинар</a:t>
            </a:r>
            <a:r>
              <a:rPr lang="ru-RU" sz="1200" b="0" i="0" u="none" strike="noStrike" baseline="0" dirty="0" smtClean="0">
                <a:effectLst/>
                <a:latin typeface="Arial" panose="020B0604020202020204" pitchFamily="34" charset="0"/>
              </a:rPr>
              <a:t> по методике преподавания профильных дисциплин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* - кандидатские экзамены (иностранный язык; философия; специальность)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Найти на сайте ЭФ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>
                <a:hlinkClick r:id="rId3"/>
              </a:rPr>
              <a:t>Программы</a:t>
            </a:r>
            <a:r>
              <a:rPr lang="ru-RU" dirty="0" smtClean="0"/>
              <a:t> &gt; </a:t>
            </a:r>
            <a:r>
              <a:rPr lang="ru-RU" dirty="0" smtClean="0">
                <a:hlinkClick r:id="rId4"/>
              </a:rPr>
              <a:t>Программы аспирантуры</a:t>
            </a:r>
            <a:r>
              <a:rPr lang="ru-RU" dirty="0" smtClean="0"/>
              <a:t> &gt; </a:t>
            </a:r>
            <a:r>
              <a:rPr lang="ru-RU" dirty="0" smtClean="0">
                <a:hlinkClick r:id="rId5"/>
              </a:rPr>
              <a:t>Образовательные программы высшего образования - программы подготовки научно-педагогических кадров в аспирантуре (программы аспирантуры)</a:t>
            </a:r>
            <a:r>
              <a:rPr lang="ru-RU" dirty="0" smtClean="0"/>
              <a:t> &gt; </a:t>
            </a:r>
            <a:r>
              <a:rPr lang="ru-RU" dirty="0" smtClean="0">
                <a:hlinkClick r:id="rId6"/>
              </a:rPr>
              <a:t>Учебные планы</a:t>
            </a:r>
            <a:endParaRPr lang="ru-R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https://www.econ.msu.ru/programms/pg/OOP/Uch_plan/attachment_1/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B394E-2980-4A5E-9E4E-E36E64E433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5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Продумать Направление и внутренний приказ на педагогическую практику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2B97-9165-4B66-9017-3269927464D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5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Продумать Направление и внутренний приказ на педагогическую практику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2B97-9165-4B66-9017-3269927464D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3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2B97-9165-4B66-9017-3269927464D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61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Имеется</a:t>
            </a:r>
            <a:r>
              <a:rPr lang="ru-RU" baseline="0" dirty="0" smtClean="0"/>
              <a:t> </a:t>
            </a:r>
            <a:r>
              <a:rPr lang="ru-RU" dirty="0" smtClean="0"/>
              <a:t>Соглашение о сотрудничестве.</a:t>
            </a:r>
          </a:p>
          <a:p>
            <a:r>
              <a:rPr lang="ru-RU" dirty="0" smtClean="0"/>
              <a:t>Необходимо подписать Направление и внутренний приказ на научно-исследовательскую практику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2B97-9165-4B66-9017-3269927464D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81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Имеется</a:t>
            </a:r>
            <a:r>
              <a:rPr lang="ru-RU" baseline="0" dirty="0" smtClean="0"/>
              <a:t> </a:t>
            </a:r>
            <a:r>
              <a:rPr lang="ru-RU" dirty="0" smtClean="0"/>
              <a:t>Договор на прохождение практики аспирантами Московского государственного университета имени </a:t>
            </a:r>
            <a:r>
              <a:rPr lang="ru-RU" dirty="0" err="1" smtClean="0"/>
              <a:t>М.В.Ломоносова</a:t>
            </a:r>
            <a:r>
              <a:rPr lang="ru-RU" dirty="0" smtClean="0"/>
              <a:t>  в ГБУ «НИИОЗММ</a:t>
            </a:r>
            <a:r>
              <a:rPr lang="ru-RU" baseline="0" dirty="0" smtClean="0"/>
              <a:t> ДЗМ» </a:t>
            </a:r>
            <a:r>
              <a:rPr lang="ru-RU" dirty="0" smtClean="0"/>
              <a:t>№19ДС-0055   065/19сотр от 30 июля 2019 г.</a:t>
            </a:r>
          </a:p>
          <a:p>
            <a:r>
              <a:rPr lang="ru-RU" dirty="0" smtClean="0"/>
              <a:t>Необходимо подписать </a:t>
            </a:r>
            <a:r>
              <a:rPr lang="ru-RU" smtClean="0"/>
              <a:t>Направление/Заявку на исследовательскую </a:t>
            </a:r>
            <a:r>
              <a:rPr lang="ru-RU" dirty="0" smtClean="0"/>
              <a:t>практику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D2B97-9165-4B66-9017-3269927464D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8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6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7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0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07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6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22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4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0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2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81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C2BA-6466-4755-A83F-8C1399BEF416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F931-FFDE-48A8-815B-B849ABD1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.msu.ru/programms/pg/" TargetMode="External"/><Relationship Id="rId4" Type="http://schemas.openxmlformats.org/officeDocument/2006/relationships/hyperlink" Target="https://www.econ.msu.ru/programms/pg/OOP/" TargetMode="External"/><Relationship Id="rId5" Type="http://schemas.openxmlformats.org/officeDocument/2006/relationships/hyperlink" Target="https://www.econ.msu.ru/sys/raw.php?o=47980&amp;p=attachment" TargetMode="External"/><Relationship Id="rId6" Type="http://schemas.openxmlformats.org/officeDocument/2006/relationships/hyperlink" Target="https://www.econ.msu.ru/sys/raw.php?o=47981&amp;p=attachment" TargetMode="External"/><Relationship Id="rId7" Type="http://schemas.openxmlformats.org/officeDocument/2006/relationships/hyperlink" Target="https://www.econ.msu.ru/sys/raw.php?o=47982&amp;p=attachment" TargetMode="External"/><Relationship Id="rId8" Type="http://schemas.openxmlformats.org/officeDocument/2006/relationships/hyperlink" Target="https://www.econ.msu.ru/sys/raw.php?o=47983&amp;p=attachment" TargetMode="External"/><Relationship Id="rId9" Type="http://schemas.openxmlformats.org/officeDocument/2006/relationships/hyperlink" Target="https://www.econ.msu.ru/sys/raw.php?o=47984&amp;p=attachment" TargetMode="External"/><Relationship Id="rId10" Type="http://schemas.openxmlformats.org/officeDocument/2006/relationships/hyperlink" Target="https://www.econ.msu.ru/sys/raw.php?o=47985&amp;p=attachment" TargetMode="External"/><Relationship Id="rId11" Type="http://schemas.openxmlformats.org/officeDocument/2006/relationships/hyperlink" Target="https://www.econ.msu.ru/sys/raw.php?o=47986&amp;p=attachmen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econ.msu.ru/programm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lomonosov-msu.ru/rus/event/3500/page/84#tesisi_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k.msu.ru/" TargetMode="External"/><Relationship Id="rId3" Type="http://schemas.openxmlformats.org/officeDocument/2006/relationships/hyperlink" Target="https://vk.com/msuprof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os.ru/pgu/ru/services/link/652/?onsite_from=7532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n.econ.msu.ru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.msu.ru/sys/raw.php?o=38665&amp;p=attachment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tina.msu.ru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econ.msu.ru/" TargetMode="External"/><Relationship Id="rId3" Type="http://schemas.openxmlformats.org/officeDocument/2006/relationships/hyperlink" Target="https://www.econ.msu.ru/students/pg/asp_19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con.msu.ru/students/pg/phd_priemnay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hd.econ.msu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econ.msu.ru/science/phd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28" y="170299"/>
            <a:ext cx="10446544" cy="28074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73400"/>
            <a:ext cx="12192000" cy="37131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Собрание аспирантов экономического факультета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года обучения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</a:t>
            </a:r>
          </a:p>
        </p:txBody>
      </p:sp>
    </p:spTree>
    <p:extLst>
      <p:ext uri="{BB962C8B-B14F-4D97-AF65-F5344CB8AC3E}">
        <p14:creationId xmlns:p14="http://schemas.microsoft.com/office/powerpoint/2010/main" val="5100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305342"/>
            <a:ext cx="11391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hlinkClick r:id="rId2"/>
              </a:rPr>
              <a:t>Программы</a:t>
            </a:r>
            <a:r>
              <a:rPr lang="ru-RU" sz="2400" dirty="0" smtClean="0"/>
              <a:t> </a:t>
            </a:r>
            <a:r>
              <a:rPr lang="ru-RU" sz="2400" dirty="0"/>
              <a:t>&gt; </a:t>
            </a:r>
            <a:r>
              <a:rPr lang="ru-RU" sz="2400" dirty="0">
                <a:hlinkClick r:id="rId3"/>
              </a:rPr>
              <a:t>Программы аспирантуры</a:t>
            </a:r>
            <a:r>
              <a:rPr lang="ru-RU" sz="2400" dirty="0"/>
              <a:t> &gt; </a:t>
            </a:r>
            <a:r>
              <a:rPr lang="ru-RU" sz="2400" dirty="0">
                <a:hlinkClick r:id="rId4"/>
              </a:rPr>
              <a:t>Образовательные программы высшего образования - программы подготовки научно-педагогических кадров в аспирантуре (программы аспирантуры</a:t>
            </a:r>
            <a:r>
              <a:rPr lang="ru-RU" sz="2400" dirty="0" smtClean="0">
                <a:hlinkClick r:id="rId4"/>
              </a:rPr>
              <a:t>)</a:t>
            </a: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r>
              <a:rPr lang="ru-RU" sz="2400" b="1" dirty="0"/>
              <a:t>Учебные планы </a:t>
            </a:r>
            <a:r>
              <a:rPr lang="ru-RU" sz="2400" b="1" dirty="0" smtClean="0"/>
              <a:t>2019</a:t>
            </a:r>
            <a:endParaRPr lang="ru-RU" sz="2400" b="1" dirty="0"/>
          </a:p>
          <a:p>
            <a:r>
              <a:rPr lang="ru-RU" sz="2400" dirty="0">
                <a:hlinkClick r:id="rId5"/>
              </a:rPr>
              <a:t>Учебный план по направлению 38.06.01 "Экономика"</a:t>
            </a:r>
            <a:endParaRPr lang="ru-RU" sz="2400" dirty="0"/>
          </a:p>
          <a:p>
            <a:r>
              <a:rPr lang="ru-RU" sz="2400" dirty="0">
                <a:hlinkClick r:id="rId6"/>
              </a:rPr>
              <a:t>Направленность 08.00.01 "Экономическая теория"</a:t>
            </a:r>
            <a:endParaRPr lang="ru-RU" sz="2400" dirty="0"/>
          </a:p>
          <a:p>
            <a:r>
              <a:rPr lang="ru-RU" sz="2400" dirty="0">
                <a:hlinkClick r:id="rId7"/>
              </a:rPr>
              <a:t>Направленность 08.00.05 "Экономика и управление народным хозяйством"</a:t>
            </a:r>
            <a:endParaRPr lang="ru-RU" sz="2400" dirty="0"/>
          </a:p>
          <a:p>
            <a:r>
              <a:rPr lang="ru-RU" sz="2400" dirty="0">
                <a:hlinkClick r:id="rId8"/>
              </a:rPr>
              <a:t>Направленность 08.00.10 "Финансы, денежное обращение и кредит"</a:t>
            </a:r>
            <a:endParaRPr lang="ru-RU" sz="2400" dirty="0"/>
          </a:p>
          <a:p>
            <a:r>
              <a:rPr lang="ru-RU" sz="2400" dirty="0">
                <a:hlinkClick r:id="rId9"/>
              </a:rPr>
              <a:t>Направленность 08.00.12 "Бухгалтерский учет, статистика"</a:t>
            </a:r>
            <a:endParaRPr lang="ru-RU" sz="2400" dirty="0"/>
          </a:p>
          <a:p>
            <a:r>
              <a:rPr lang="ru-RU" sz="2400" dirty="0">
                <a:hlinkClick r:id="rId10"/>
              </a:rPr>
              <a:t>Направленность 08.00.13 "Математические и инструментальные методы экономики"</a:t>
            </a:r>
            <a:endParaRPr lang="ru-RU" sz="2400" dirty="0"/>
          </a:p>
          <a:p>
            <a:r>
              <a:rPr lang="ru-RU" sz="2400" dirty="0">
                <a:hlinkClick r:id="rId11"/>
              </a:rPr>
              <a:t>Направленность 08.00.14 "Мировая экономика"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1200" y="440652"/>
            <a:ext cx="10962360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найти </a:t>
            </a:r>
            <a:r>
              <a:rPr lang="ru-RU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сайте </a:t>
            </a:r>
            <a:r>
              <a:rPr lang="ru-RU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ЭФ учебные планы аспирантуры ?</a:t>
            </a:r>
            <a:endParaRPr lang="ru-RU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30306" y="0"/>
            <a:ext cx="11456894" cy="1325563"/>
          </a:xfrm>
        </p:spPr>
        <p:txBody>
          <a:bodyPr/>
          <a:lstStyle/>
          <a:p>
            <a:pPr algn="ctr"/>
            <a:r>
              <a:rPr lang="ru-RU" b="1" dirty="0" smtClean="0"/>
              <a:t>Виды и объем (в </a:t>
            </a:r>
            <a:r>
              <a:rPr lang="ru-RU" b="1" dirty="0" err="1" smtClean="0"/>
              <a:t>з.ед</a:t>
            </a:r>
            <a:r>
              <a:rPr lang="ru-RU" b="1" dirty="0" smtClean="0"/>
              <a:t>.)практик в аспирантуре 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за 3 года </a:t>
            </a:r>
            <a:r>
              <a:rPr lang="ru-RU" b="1" dirty="0" smtClean="0"/>
              <a:t>обучения: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9153" y="2895600"/>
            <a:ext cx="2774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Практика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всего: 48 </a:t>
            </a:r>
            <a:r>
              <a:rPr lang="ru-RU" sz="2800" dirty="0" err="1" smtClean="0">
                <a:solidFill>
                  <a:srgbClr val="FF0000"/>
                </a:solidFill>
              </a:rPr>
              <a:t>з.ед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3994131">
            <a:off x="3677415" y="2101529"/>
            <a:ext cx="373406" cy="1270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394131">
            <a:off x="3646396" y="4004704"/>
            <a:ext cx="373406" cy="1270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3175699">
            <a:off x="2923178" y="4602621"/>
            <a:ext cx="144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 выбору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30306" y="2800221"/>
            <a:ext cx="2904179" cy="129768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84565" y="1738184"/>
            <a:ext cx="1361275" cy="10555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06030" y="1945286"/>
            <a:ext cx="154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36 </a:t>
            </a:r>
            <a:r>
              <a:rPr lang="ru-RU" sz="2800" dirty="0" err="1" smtClean="0">
                <a:solidFill>
                  <a:srgbClr val="FF0000"/>
                </a:solidFill>
              </a:rPr>
              <a:t>з.ед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50521" y="4906280"/>
            <a:ext cx="1361275" cy="10555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308722" y="5136155"/>
            <a:ext cx="154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12 </a:t>
            </a:r>
            <a:r>
              <a:rPr lang="ru-RU" sz="2800" dirty="0" err="1" smtClean="0">
                <a:solidFill>
                  <a:srgbClr val="FF0000"/>
                </a:solidFill>
              </a:rPr>
              <a:t>з.ед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6010897" y="1690840"/>
            <a:ext cx="373406" cy="50889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6010897" y="2426177"/>
            <a:ext cx="373406" cy="50889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452046" y="1518402"/>
            <a:ext cx="3276901" cy="6280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818938" y="1478257"/>
            <a:ext cx="2523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педагогическая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18 </a:t>
            </a:r>
            <a:r>
              <a:rPr lang="ru-RU" sz="2000" dirty="0" err="1" smtClean="0">
                <a:solidFill>
                  <a:srgbClr val="FF0000"/>
                </a:solidFill>
              </a:rPr>
              <a:t>з.ед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552915" y="2390937"/>
            <a:ext cx="3276901" cy="6280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919807" y="2350792"/>
            <a:ext cx="2523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исследовательская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18 </a:t>
            </a:r>
            <a:r>
              <a:rPr lang="ru-RU" sz="2000" dirty="0" err="1" smtClean="0">
                <a:solidFill>
                  <a:srgbClr val="FF0000"/>
                </a:solidFill>
              </a:rPr>
              <a:t>з.ед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7850" y="3406600"/>
            <a:ext cx="5658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каждом семестре должны быть набраны зачетные единицы в соответствии с трудоемкостью по семестрам (см. учебный план)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531310" y="3434482"/>
            <a:ext cx="645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!!!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помогает в организации практики: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Научный руководитель</a:t>
            </a:r>
          </a:p>
          <a:p>
            <a:r>
              <a:rPr lang="ru-RU" dirty="0" smtClean="0"/>
              <a:t>Кафедра , на которой Вы специализируетесь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Служба содействия трудоустройству Экономического факультета (</a:t>
            </a:r>
            <a:r>
              <a:rPr lang="ru-RU" smtClean="0"/>
              <a:t>ауд.220)</a:t>
            </a:r>
          </a:p>
          <a:p>
            <a:endParaRPr lang="ru-RU" dirty="0" smtClean="0"/>
          </a:p>
          <a:p>
            <a:r>
              <a:rPr lang="ru-RU" dirty="0" smtClean="0"/>
              <a:t>Докторантура и аспирантура Экономического факультета (ауд.562 и 559)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5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52" y="248356"/>
            <a:ext cx="11573302" cy="615805"/>
          </a:xfrm>
        </p:spPr>
        <p:txBody>
          <a:bodyPr>
            <a:normAutofit/>
          </a:bodyPr>
          <a:lstStyle/>
          <a:p>
            <a:r>
              <a:rPr lang="ru-RU" sz="3200" b="1" dirty="0"/>
              <a:t>Возможности для прохождения </a:t>
            </a:r>
            <a:r>
              <a:rPr lang="ru-RU" sz="3200" b="1" dirty="0" smtClean="0"/>
              <a:t>практики на ЭФ</a:t>
            </a:r>
            <a:endParaRPr lang="ru-RU" sz="3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38110"/>
              </p:ext>
            </p:extLst>
          </p:nvPr>
        </p:nvGraphicFramePr>
        <p:xfrm>
          <a:off x="418363" y="1457521"/>
          <a:ext cx="11505063" cy="4004439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021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84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1546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МАГИСТРАТУРА ЭФ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Олимпиадах/Универсиадах (9 штук)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магистерских диссертаций на плагиат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Приемная комиссия магистратуры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60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Февраль -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Июль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3777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проверке на плагиат ВКР выпускников магистратуры - май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6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Обращаться: в комнату 504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nikitushkina@yandex.ru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Директор по магистратуре Никитушкина Ирина Владимировна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9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365126"/>
            <a:ext cx="11573302" cy="972356"/>
          </a:xfrm>
        </p:spPr>
        <p:txBody>
          <a:bodyPr>
            <a:normAutofit/>
          </a:bodyPr>
          <a:lstStyle/>
          <a:p>
            <a:r>
              <a:rPr lang="ru-RU" sz="3200" dirty="0"/>
              <a:t>Возможности для прохождения </a:t>
            </a:r>
            <a:r>
              <a:rPr lang="ru-RU" sz="3200" b="1" dirty="0" smtClean="0">
                <a:solidFill>
                  <a:srgbClr val="C00000"/>
                </a:solidFill>
              </a:rPr>
              <a:t>педагогической </a:t>
            </a:r>
            <a:r>
              <a:rPr lang="ru-RU" sz="3200" dirty="0" smtClean="0"/>
              <a:t>практики на ЭФ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47935"/>
              </p:ext>
            </p:extLst>
          </p:nvPr>
        </p:nvGraphicFramePr>
        <p:xfrm>
          <a:off x="876300" y="3389148"/>
          <a:ext cx="10559387" cy="157734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559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46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Приемная комиссия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аспирантуры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сентябрь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Обращаться: в комнату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559.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Директор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аспирантуры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Луданик Марина Валерьевна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85011"/>
              </p:ext>
            </p:extLst>
          </p:nvPr>
        </p:nvGraphicFramePr>
        <p:xfrm>
          <a:off x="395785" y="1096277"/>
          <a:ext cx="11573302" cy="2016682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0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22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16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экономики для естественных и гуманитарных факультетов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На осенний семестр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отбор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effectLst/>
                        </a:rPr>
                        <a:t>На весенний семестр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отбор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октябрь-ноябрь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48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Обращаться: в комнату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246.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экономики для естественных и гуманитарных факультетов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д.э.н., доц.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Кононкова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Наталья Петровна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39018"/>
              </p:ext>
            </p:extLst>
          </p:nvPr>
        </p:nvGraphicFramePr>
        <p:xfrm>
          <a:off x="1593850" y="5280025"/>
          <a:ext cx="9461500" cy="105654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009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60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5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Помощь при проведении контрольных работ и письменных экзаменов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Зимняя сессия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Летняя сессия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6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Обращаться: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на кафедры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8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365126"/>
            <a:ext cx="11573302" cy="972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Возможности для прохождения </a:t>
            </a:r>
            <a:r>
              <a:rPr lang="ru-RU" sz="3200" b="1" dirty="0" smtClean="0">
                <a:solidFill>
                  <a:srgbClr val="C00000"/>
                </a:solidFill>
              </a:rPr>
              <a:t>исследовательской </a:t>
            </a:r>
            <a:r>
              <a:rPr lang="ru-RU" sz="3200" dirty="0" smtClean="0"/>
              <a:t>практики </a:t>
            </a:r>
            <a:br>
              <a:rPr lang="ru-RU" sz="3200" dirty="0" smtClean="0"/>
            </a:br>
            <a:r>
              <a:rPr lang="ru-RU" sz="3200" u="sng" dirty="0"/>
              <a:t>н</a:t>
            </a:r>
            <a:r>
              <a:rPr lang="ru-RU" sz="3200" u="sng" dirty="0" smtClean="0"/>
              <a:t>а ЭФ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11599"/>
              </p:ext>
            </p:extLst>
          </p:nvPr>
        </p:nvGraphicFramePr>
        <p:xfrm>
          <a:off x="423081" y="1122529"/>
          <a:ext cx="11273050" cy="305767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635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37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55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Московский государственный университет </a:t>
                      </a: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имени </a:t>
                      </a:r>
                      <a:r>
                        <a:rPr lang="ru-RU" sz="3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М.В.Ломоносова</a:t>
                      </a:r>
                      <a:endParaRPr lang="ru-RU" sz="3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научная конференция студентов, аспирантов и молодых учёных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«Ломоносов», секция «Экономика» (апрель)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написании тезисов/статей и выступление с докладом на секции по теме своей научно-квалификационной работе (диссертации)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к тезисам: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http://lomonosov-msu.ru/rus/event/3500/page/84#tesisi_1</a:t>
                      </a:r>
                      <a:endParaRPr lang="ru-RU" sz="20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t" latinLnBrk="0" hangingPunct="1"/>
                      <a:endParaRPr lang="ru-RU" sz="20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7381" y="4524138"/>
            <a:ext cx="11027391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Ежегодный Фестиваль </a:t>
            </a:r>
            <a:r>
              <a:rPr lang="ru-RU" sz="2000" b="1" dirty="0" smtClean="0">
                <a:solidFill>
                  <a:srgbClr val="C00000"/>
                </a:solidFill>
              </a:rPr>
              <a:t>науки (октябрь)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84191"/>
              </p:ext>
            </p:extLst>
          </p:nvPr>
        </p:nvGraphicFramePr>
        <p:xfrm>
          <a:off x="545911" y="5102039"/>
          <a:ext cx="11273050" cy="140208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635937">
                  <a:extLst>
                    <a:ext uri="{9D8B030D-6E8A-4147-A177-3AD203B41FA5}">
                      <a16:colId xmlns="" xmlns:a16="http://schemas.microsoft.com/office/drawing/2014/main" val="2052712748"/>
                    </a:ext>
                  </a:extLst>
                </a:gridCol>
                <a:gridCol w="5637113">
                  <a:extLst>
                    <a:ext uri="{9D8B030D-6E8A-4147-A177-3AD203B41FA5}">
                      <a16:colId xmlns="" xmlns:a16="http://schemas.microsoft.com/office/drawing/2014/main" val="2784200417"/>
                    </a:ext>
                  </a:extLst>
                </a:gridCol>
              </a:tblGrid>
              <a:tr h="514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написании тезисов/статей и выступление с докладом на секции по теме своей научно-квалификационной работе (диссертации)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https://www.econ.msu.ru/science/News.20171006125552_2564/</a:t>
                      </a:r>
                      <a:endParaRPr lang="ru-RU" sz="20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3333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365126"/>
            <a:ext cx="11573302" cy="972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Возможности для прохождения </a:t>
            </a:r>
            <a:r>
              <a:rPr lang="ru-RU" sz="3200" b="1" dirty="0" smtClean="0">
                <a:solidFill>
                  <a:srgbClr val="C00000"/>
                </a:solidFill>
              </a:rPr>
              <a:t>исследовательской </a:t>
            </a:r>
            <a:r>
              <a:rPr lang="ru-RU" sz="3200" dirty="0" smtClean="0"/>
              <a:t>практики </a:t>
            </a:r>
            <a:br>
              <a:rPr lang="ru-RU" sz="3200" dirty="0" smtClean="0"/>
            </a:br>
            <a:r>
              <a:rPr lang="ru-RU" sz="3200" u="sng" dirty="0" smtClean="0"/>
              <a:t>за пределами ЭФ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15668"/>
              </p:ext>
            </p:extLst>
          </p:nvPr>
        </p:nvGraphicFramePr>
        <p:xfrm>
          <a:off x="423081" y="1351129"/>
          <a:ext cx="11273050" cy="375871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635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37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55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Федеральное государственное бюджетное учреждение науки «Институт экономики Российской академии наук»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Подписано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Соглашение о сотрудничестве в феврале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2016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возможно при согласовании и подписании Направления на исследовательскую практику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117218, г. Москва, Нахимовский пр-т 32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тел.: (499) 724-15-41</a:t>
                      </a:r>
                      <a:b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0" y="5179688"/>
            <a:ext cx="6096000" cy="13415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</a:rPr>
              <a:t>Обращаться: в </a:t>
            </a:r>
            <a:r>
              <a:rPr lang="ru-RU" sz="2400" b="1" dirty="0" smtClean="0">
                <a:solidFill>
                  <a:srgbClr val="C00000"/>
                </a:solidFill>
              </a:rPr>
              <a:t>комнату 559.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Директор по аспирантуре </a:t>
            </a:r>
            <a:r>
              <a:rPr lang="ru-RU" sz="2400" b="1" dirty="0" err="1" smtClean="0">
                <a:solidFill>
                  <a:srgbClr val="002060"/>
                </a:solidFill>
              </a:rPr>
              <a:t>Луданик</a:t>
            </a:r>
            <a:r>
              <a:rPr lang="ru-RU" sz="2400" b="1" dirty="0" smtClean="0">
                <a:solidFill>
                  <a:srgbClr val="002060"/>
                </a:solidFill>
              </a:rPr>
              <a:t> Марина Валерьевна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365126"/>
            <a:ext cx="11573302" cy="972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Возможности для прохождения </a:t>
            </a:r>
            <a:r>
              <a:rPr lang="ru-RU" sz="3200" b="1" dirty="0" smtClean="0">
                <a:solidFill>
                  <a:srgbClr val="C00000"/>
                </a:solidFill>
              </a:rPr>
              <a:t>исследовательской </a:t>
            </a:r>
            <a:r>
              <a:rPr lang="ru-RU" sz="3200" dirty="0" smtClean="0"/>
              <a:t>практики </a:t>
            </a:r>
            <a:br>
              <a:rPr lang="ru-RU" sz="3200" dirty="0" smtClean="0"/>
            </a:br>
            <a:r>
              <a:rPr lang="ru-RU" sz="3200" u="sng" dirty="0" smtClean="0"/>
              <a:t>за пределами ЭФ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2517"/>
              </p:ext>
            </p:extLst>
          </p:nvPr>
        </p:nvGraphicFramePr>
        <p:xfrm>
          <a:off x="66908" y="1228468"/>
          <a:ext cx="12058185" cy="4179334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028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297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55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Федеральное государственное бюджетное учреждение </a:t>
                      </a:r>
                      <a:r>
                        <a:rPr lang="ru-RU" sz="28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г.Москвы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«Научно-исследовательский институт организации здравоохранения и медицинского менеджмента Департамента здравоохранения города Москвы»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Подписан Договор на прохождение практики аспирантами ЭФ МГУ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июле 2019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возможно при согласовании и подписании Направления на исследовательскую практику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МГУ имени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М.В.Ломоносова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Биологический факультет.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 «НИИОЗММ ДЗМ»</a:t>
                      </a:r>
                      <a:b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81668" y="5469614"/>
            <a:ext cx="10950493" cy="1366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</a:rPr>
              <a:t>Обращаться: в </a:t>
            </a:r>
            <a:r>
              <a:rPr lang="ru-RU" sz="2400" b="1" dirty="0" smtClean="0">
                <a:solidFill>
                  <a:srgbClr val="C00000"/>
                </a:solidFill>
              </a:rPr>
              <a:t>комнату 220.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Руководитель Службы содействия трудоустройству ЭФ МГУ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rgbClr val="002060"/>
                </a:solidFill>
              </a:rPr>
              <a:t>Золотина</a:t>
            </a:r>
            <a:r>
              <a:rPr lang="ru-RU" sz="2400" b="1" dirty="0" smtClean="0">
                <a:solidFill>
                  <a:srgbClr val="002060"/>
                </a:solidFill>
              </a:rPr>
              <a:t> Ольга Александровна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Профсоюз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823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Сайт: </a:t>
            </a:r>
            <a:r>
              <a:rPr lang="en-US" dirty="0">
                <a:hlinkClick r:id="rId2"/>
              </a:rPr>
              <a:t>http://opk.msu.ru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Группа в ВК: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vk.com/msuprofcom</a:t>
            </a: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i="1" dirty="0" smtClean="0"/>
              <a:t>Льготные билеты РЖД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Льготные билеты в театры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Отдых в санаториях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Материальная помощь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Взносы за членство </a:t>
            </a:r>
            <a:r>
              <a:rPr lang="mr-IN" i="1" dirty="0" smtClean="0"/>
              <a:t>–</a:t>
            </a:r>
            <a:r>
              <a:rPr lang="ru-RU" i="1" dirty="0" smtClean="0"/>
              <a:t> 1</a:t>
            </a:r>
            <a:r>
              <a:rPr lang="en-US" i="1" dirty="0" smtClean="0"/>
              <a:t>%</a:t>
            </a:r>
            <a:r>
              <a:rPr lang="ru-RU" i="1" dirty="0" smtClean="0"/>
              <a:t> от стипендии</a:t>
            </a:r>
          </a:p>
          <a:p>
            <a:pPr marL="0" indent="0">
              <a:buNone/>
            </a:pPr>
            <a:r>
              <a:rPr lang="ru-RU" i="1" dirty="0" smtClean="0"/>
              <a:t>Обращаться в комнату 393, ЭФ МГУ</a:t>
            </a:r>
          </a:p>
          <a:p>
            <a:pPr marL="0" indent="0">
              <a:buNone/>
            </a:pPr>
            <a:r>
              <a:rPr lang="ru-RU" i="1" dirty="0" smtClean="0"/>
              <a:t>Тел. 8-495-939-35-76</a:t>
            </a: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0351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Докторантура и аспирантура в лицах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54700" cy="4351338"/>
          </a:xfrm>
        </p:spPr>
        <p:txBody>
          <a:bodyPr/>
          <a:lstStyle/>
          <a:p>
            <a:r>
              <a:rPr lang="ru-RU" dirty="0" smtClean="0"/>
              <a:t>Зав. докторантурой и аспирантурой</a:t>
            </a:r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Моросанова</a:t>
            </a:r>
            <a:r>
              <a:rPr lang="ru-RU" b="1" dirty="0" smtClean="0"/>
              <a:t> Анастасия Андреевна</a:t>
            </a:r>
          </a:p>
          <a:p>
            <a:endParaRPr lang="ru-RU" dirty="0" smtClean="0"/>
          </a:p>
          <a:p>
            <a:r>
              <a:rPr lang="ru-RU" dirty="0" smtClean="0"/>
              <a:t>Специалисты по учебно-методической работе </a:t>
            </a:r>
          </a:p>
          <a:p>
            <a:pPr marL="0" indent="0">
              <a:buNone/>
            </a:pPr>
            <a:r>
              <a:rPr lang="ru-RU" b="1" dirty="0" smtClean="0"/>
              <a:t>   Симкина Марина Михайловна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Кудрявцева Надежда Александровна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48500" y="1825625"/>
            <a:ext cx="4305300" cy="4351338"/>
          </a:xfrm>
        </p:spPr>
        <p:txBody>
          <a:bodyPr/>
          <a:lstStyle/>
          <a:p>
            <a:r>
              <a:rPr lang="ru-RU" dirty="0"/>
              <a:t>Директор аспирантуры</a:t>
            </a:r>
          </a:p>
          <a:p>
            <a:pPr marL="0" indent="0">
              <a:buNone/>
            </a:pPr>
            <a:r>
              <a:rPr lang="ru-RU" dirty="0" smtClean="0"/>
              <a:t>  доцент </a:t>
            </a:r>
            <a:r>
              <a:rPr lang="ru-RU" b="1" dirty="0" err="1"/>
              <a:t>Луданик</a:t>
            </a:r>
            <a:r>
              <a:rPr lang="ru-RU" b="1" dirty="0"/>
              <a:t> </a:t>
            </a:r>
            <a:r>
              <a:rPr lang="ru-RU" b="1" dirty="0" smtClean="0"/>
              <a:t>Марина</a:t>
            </a:r>
          </a:p>
          <a:p>
            <a:pPr marL="0" indent="0">
              <a:buNone/>
            </a:pPr>
            <a:r>
              <a:rPr lang="ru-RU" b="1" dirty="0" smtClean="0"/>
              <a:t>  Валерьевна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948" y="0"/>
            <a:ext cx="11715751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План приема и Зачисление</a:t>
            </a:r>
            <a:br>
              <a:rPr lang="ru-RU" sz="3200" dirty="0" smtClean="0"/>
            </a:br>
            <a:r>
              <a:rPr lang="ru-RU" sz="3200" dirty="0" smtClean="0"/>
              <a:t>в аспирантуру экономического факультета</a:t>
            </a:r>
            <a:br>
              <a:rPr lang="ru-RU" sz="3200" dirty="0" smtClean="0"/>
            </a:br>
            <a:r>
              <a:rPr lang="ru-RU" sz="3200" dirty="0" smtClean="0"/>
              <a:t> МГУ имени М.В. Ломоносова в 2019 году</a:t>
            </a:r>
            <a:endParaRPr lang="ru-RU" sz="32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060535"/>
              </p:ext>
            </p:extLst>
          </p:nvPr>
        </p:nvGraphicFramePr>
        <p:xfrm>
          <a:off x="476248" y="1325562"/>
          <a:ext cx="11334753" cy="5228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140">
                  <a:extLst>
                    <a:ext uri="{9D8B030D-6E8A-4147-A177-3AD203B41FA5}">
                      <a16:colId xmlns="" xmlns:a16="http://schemas.microsoft.com/office/drawing/2014/main" val="4118962851"/>
                    </a:ext>
                  </a:extLst>
                </a:gridCol>
                <a:gridCol w="3846777">
                  <a:extLst>
                    <a:ext uri="{9D8B030D-6E8A-4147-A177-3AD203B41FA5}">
                      <a16:colId xmlns="" xmlns:a16="http://schemas.microsoft.com/office/drawing/2014/main" val="1464421847"/>
                    </a:ext>
                  </a:extLst>
                </a:gridCol>
                <a:gridCol w="1787497">
                  <a:extLst>
                    <a:ext uri="{9D8B030D-6E8A-4147-A177-3AD203B41FA5}">
                      <a16:colId xmlns="" xmlns:a16="http://schemas.microsoft.com/office/drawing/2014/main" val="2339950789"/>
                    </a:ext>
                  </a:extLst>
                </a:gridCol>
                <a:gridCol w="1825826">
                  <a:extLst>
                    <a:ext uri="{9D8B030D-6E8A-4147-A177-3AD203B41FA5}">
                      <a16:colId xmlns="" xmlns:a16="http://schemas.microsoft.com/office/drawing/2014/main" val="3992706899"/>
                    </a:ext>
                  </a:extLst>
                </a:gridCol>
                <a:gridCol w="1895513">
                  <a:extLst>
                    <a:ext uri="{9D8B030D-6E8A-4147-A177-3AD203B41FA5}">
                      <a16:colId xmlns="" xmlns:a16="http://schemas.microsoft.com/office/drawing/2014/main" val="4043030639"/>
                    </a:ext>
                  </a:extLst>
                </a:gridCol>
              </a:tblGrid>
              <a:tr h="1233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специальность/направленность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приема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РФ(</a:t>
                      </a:r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чел.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подано заявлений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РФ (</a:t>
                      </a:r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чел.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зачислено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РФ(</a:t>
                      </a:r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чел.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3756465"/>
                  </a:ext>
                </a:extLst>
              </a:tr>
              <a:tr h="4460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теория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9865308"/>
                  </a:ext>
                </a:extLst>
              </a:tr>
              <a:tr h="6165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управление народным хозяйством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en-US" sz="20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baseline="0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7842932"/>
                  </a:ext>
                </a:extLst>
              </a:tr>
              <a:tr h="6165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Финансы, денежное обращение и кредит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(0)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7293516"/>
                  </a:ext>
                </a:extLst>
              </a:tr>
              <a:tr h="6165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учет, статистика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7(0)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5801583"/>
                  </a:ext>
                </a:extLst>
              </a:tr>
              <a:tr h="9247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и инструментальные методы экономики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2536351"/>
                  </a:ext>
                </a:extLst>
              </a:tr>
              <a:tr h="4460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(</a:t>
                      </a:r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</a:t>
                      </a:r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52826" marB="52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3028523"/>
                  </a:ext>
                </a:extLst>
              </a:tr>
              <a:tr h="3282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(5)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(2)</a:t>
                      </a:r>
                      <a:endParaRPr lang="ru-RU" sz="2000" b="1" i="0" u="none" strike="noStrike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(2)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257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0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Стипендия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823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Размер стипендии в 2019 году: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для всех, кроме специальности 08.00.13 (</a:t>
            </a:r>
            <a:r>
              <a:rPr lang="ru-RU" sz="2600" dirty="0" err="1" smtClean="0"/>
              <a:t>мат.методы</a:t>
            </a:r>
            <a:r>
              <a:rPr lang="ru-RU" sz="2600" dirty="0" smtClean="0"/>
              <a:t>) – 3 355 руб.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/>
              <a:t>с</a:t>
            </a:r>
            <a:r>
              <a:rPr lang="ru-RU" sz="2600" dirty="0" smtClean="0"/>
              <a:t>пециальность 08.00.13 (мат. </a:t>
            </a:r>
            <a:r>
              <a:rPr lang="ru-RU" sz="2600" dirty="0"/>
              <a:t>м</a:t>
            </a:r>
            <a:r>
              <a:rPr lang="ru-RU" sz="2600" dirty="0" smtClean="0"/>
              <a:t>етоды) – 8 547 руб.</a:t>
            </a:r>
          </a:p>
          <a:p>
            <a:pPr marL="0" indent="0">
              <a:buNone/>
            </a:pPr>
            <a:r>
              <a:rPr lang="ru-RU" u="sng" dirty="0" smtClean="0"/>
              <a:t>Необходимые документы для получения (если вы не выпускник ЭФ </a:t>
            </a:r>
            <a:r>
              <a:rPr lang="ru-RU" u="sng" dirty="0"/>
              <a:t>М</a:t>
            </a:r>
            <a:r>
              <a:rPr lang="ru-RU" u="sng" dirty="0" smtClean="0"/>
              <a:t>ГУ 2019 года):</a:t>
            </a:r>
          </a:p>
          <a:p>
            <a:r>
              <a:rPr lang="ru-RU" sz="2600" dirty="0" smtClean="0"/>
              <a:t>выписка с номером лицевого счета в сбербанке, только карта «МИР»</a:t>
            </a:r>
          </a:p>
          <a:p>
            <a:r>
              <a:rPr lang="ru-RU" sz="2600" dirty="0" smtClean="0"/>
              <a:t>копия паспортных данных,</a:t>
            </a:r>
          </a:p>
          <a:p>
            <a:r>
              <a:rPr lang="ru-RU" sz="2600" dirty="0" smtClean="0"/>
              <a:t>копия СНИЛС,</a:t>
            </a:r>
          </a:p>
          <a:p>
            <a:r>
              <a:rPr lang="ru-RU" sz="2600" dirty="0" smtClean="0"/>
              <a:t>копия ИНН </a:t>
            </a:r>
          </a:p>
          <a:p>
            <a:pPr marL="0" indent="0" algn="ctr">
              <a:buNone/>
            </a:pPr>
            <a:r>
              <a:rPr lang="ru-RU" i="1" dirty="0" smtClean="0"/>
              <a:t>1 ГУМ, 323 </a:t>
            </a:r>
            <a:r>
              <a:rPr lang="ru-RU" i="1" dirty="0" err="1" smtClean="0"/>
              <a:t>каб</a:t>
            </a:r>
            <a:r>
              <a:rPr lang="ru-RU" i="1" dirty="0" smtClean="0"/>
              <a:t>., с 15 по 20 число  </a:t>
            </a:r>
            <a:r>
              <a:rPr lang="ru-RU" i="1" dirty="0" err="1" smtClean="0"/>
              <a:t>пн-чт</a:t>
            </a:r>
            <a:r>
              <a:rPr lang="ru-RU" i="1" dirty="0" smtClean="0"/>
              <a:t> – 14.00-15.00; </a:t>
            </a:r>
          </a:p>
          <a:p>
            <a:pPr marL="0" indent="0" algn="ctr">
              <a:buNone/>
            </a:pPr>
            <a:r>
              <a:rPr lang="ru-RU" i="1" dirty="0" smtClean="0"/>
              <a:t>ост. числа </a:t>
            </a:r>
            <a:r>
              <a:rPr lang="ru-RU" i="1" dirty="0" err="1" smtClean="0"/>
              <a:t>пн-чт</a:t>
            </a:r>
            <a:r>
              <a:rPr lang="ru-RU" i="1" dirty="0" smtClean="0"/>
              <a:t> – с 14.00 до 17.00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2782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вас нет, карты  «МИР», то получить ее будет можно на первом этаже овального корпуса (направо при входе в корпус) ориентировочно с 7-8 октября. </a:t>
            </a:r>
          </a:p>
          <a:p>
            <a:r>
              <a:rPr lang="ru-RU" dirty="0" smtClean="0"/>
              <a:t>От отдела докторантуры и аспирантуры будет отдельная рассылка с информацией о расписании выдачи карт.</a:t>
            </a:r>
          </a:p>
          <a:p>
            <a:endParaRPr lang="ru-RU" dirty="0"/>
          </a:p>
          <a:p>
            <a:r>
              <a:rPr lang="ru-RU" dirty="0" smtClean="0"/>
              <a:t>Если у вас уже есть карта «МИР», то получать новую нет необходимости!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Карты «МИР»</a:t>
            </a:r>
          </a:p>
        </p:txBody>
      </p:sp>
    </p:spTree>
    <p:extLst>
      <p:ext uri="{BB962C8B-B14F-4D97-AF65-F5344CB8AC3E}">
        <p14:creationId xmlns:p14="http://schemas.microsoft.com/office/powerpoint/2010/main" val="1145166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Согласие на обработку данных вы заполняли при поступлении.</a:t>
            </a:r>
          </a:p>
          <a:p>
            <a:r>
              <a:rPr lang="ru-RU" dirty="0" smtClean="0"/>
              <a:t>После </a:t>
            </a:r>
            <a:r>
              <a:rPr lang="ru-RU" dirty="0"/>
              <a:t>внесения вас в Реестр студентов/ординаторов/аспирантов вы можете оставить </a:t>
            </a:r>
            <a:r>
              <a:rPr lang="ru-RU" dirty="0">
                <a:hlinkClick r:id="rId2"/>
              </a:rPr>
              <a:t>заявку на Официальном портале Мэра и Правительства </a:t>
            </a:r>
            <a:r>
              <a:rPr lang="ru-RU" dirty="0" smtClean="0">
                <a:hlinkClick r:id="rId2"/>
              </a:rPr>
              <a:t>Москвы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Карту получаете в удобном для вас МФЦ.</a:t>
            </a:r>
          </a:p>
          <a:p>
            <a:endParaRPr lang="ru-RU" dirty="0" smtClean="0"/>
          </a:p>
          <a:p>
            <a:r>
              <a:rPr lang="ru-RU" dirty="0" smtClean="0"/>
              <a:t>Если вас </a:t>
            </a:r>
            <a:r>
              <a:rPr lang="ru-RU" dirty="0"/>
              <a:t>нет в реестре, вам необходимо заполнить заявление на выпуск карты (не обращая внимание на оповещение системы об отсутствии в реестре), а затем сообщить об этом в учебную часть аспирантуры.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Социальная карта </a:t>
            </a:r>
            <a:endParaRPr lang="ru-RU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821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Удостоверения аспиранта</a:t>
            </a:r>
            <a:endParaRPr lang="ru-RU" b="1" dirty="0"/>
          </a:p>
          <a:p>
            <a:r>
              <a:rPr lang="ru-RU" b="1" dirty="0"/>
              <a:t>Пароли для входа в </a:t>
            </a:r>
            <a:r>
              <a:rPr lang="ru-RU" b="1" dirty="0" err="1" smtClean="0"/>
              <a:t>on.econ</a:t>
            </a:r>
            <a:r>
              <a:rPr lang="ru-RU" b="1" dirty="0" smtClean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on.econ.msu.ru</a:t>
            </a:r>
            <a:endParaRPr lang="ru-RU" dirty="0" smtClean="0"/>
          </a:p>
          <a:p>
            <a:r>
              <a:rPr lang="ru-RU" b="1" dirty="0" smtClean="0"/>
              <a:t>Подтверждение Личного кабинета аспиранта в ИСТИНЕ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dirty="0" smtClean="0"/>
              <a:t>Учебная </a:t>
            </a:r>
            <a:r>
              <a:rPr lang="ru-RU" dirty="0"/>
              <a:t>часть Докторантуры и аспирантуры, к. 562</a:t>
            </a:r>
            <a:endParaRPr lang="ru-RU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220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12511" y="84206"/>
            <a:ext cx="10072080" cy="6773794"/>
            <a:chOff x="414337" y="-528638"/>
            <a:chExt cx="11363325" cy="7915275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337" y="-528638"/>
              <a:ext cx="11363325" cy="7915275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8942294" y="-403412"/>
              <a:ext cx="1976718" cy="2689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897811" y="5733534"/>
            <a:ext cx="4314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https://istina.msu.ru/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9942275" y="1441258"/>
            <a:ext cx="484632" cy="429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86390" y="920234"/>
            <a:ext cx="3348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МГУ: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278" y="1669774"/>
            <a:ext cx="10883900" cy="3939759"/>
          </a:xfrm>
        </p:spPr>
        <p:txBody>
          <a:bodyPr>
            <a:normAutofit/>
          </a:bodyPr>
          <a:lstStyle/>
          <a:p>
            <a:r>
              <a:rPr lang="ru-RU" sz="3000" dirty="0" smtClean="0"/>
              <a:t> регистрация на сайте </a:t>
            </a:r>
            <a:r>
              <a:rPr lang="en-US" sz="3000" dirty="0" smtClean="0">
                <a:hlinkClick r:id="rId2"/>
              </a:rPr>
              <a:t>http://istina.msu.ru/</a:t>
            </a:r>
            <a:endParaRPr lang="ru-RU" sz="3000" dirty="0" smtClean="0"/>
          </a:p>
          <a:p>
            <a:r>
              <a:rPr lang="ru-RU" sz="3000" dirty="0" smtClean="0"/>
              <a:t>создание личного кабинета (место работы – экономический факультет, наименование кафедры, должность – аспирант)</a:t>
            </a:r>
          </a:p>
          <a:p>
            <a:r>
              <a:rPr lang="ru-RU" sz="3000" dirty="0" smtClean="0"/>
              <a:t>подробная инструкция по созданию и  заполнению ЛК на сайте ЭФ  </a:t>
            </a:r>
            <a:r>
              <a:rPr lang="en-US" sz="3000" dirty="0">
                <a:hlinkClick r:id="rId3"/>
              </a:rPr>
              <a:t>https://</a:t>
            </a:r>
            <a:r>
              <a:rPr lang="en-US" sz="3000" dirty="0" err="1">
                <a:hlinkClick r:id="rId3"/>
              </a:rPr>
              <a:t>www.econ.msu.ru</a:t>
            </a:r>
            <a:r>
              <a:rPr lang="en-US" sz="3000" dirty="0">
                <a:hlinkClick r:id="rId3"/>
              </a:rPr>
              <a:t>/sys/</a:t>
            </a:r>
            <a:r>
              <a:rPr lang="en-US" sz="3000" dirty="0" err="1">
                <a:hlinkClick r:id="rId3"/>
              </a:rPr>
              <a:t>raw.php?o</a:t>
            </a:r>
            <a:r>
              <a:rPr lang="en-US" sz="3000" dirty="0">
                <a:hlinkClick r:id="rId3"/>
              </a:rPr>
              <a:t>=38665&amp;p=attachment</a:t>
            </a:r>
            <a:r>
              <a:rPr lang="ru-RU" sz="3000" dirty="0" smtClean="0">
                <a:hlinkClick r:id="rId3"/>
              </a:rPr>
              <a:t> </a:t>
            </a:r>
            <a:endParaRPr lang="ru-RU" sz="3000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2393" y="4885633"/>
            <a:ext cx="6896100" cy="144780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1450758" y="3812760"/>
            <a:ext cx="44173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94578" y="344211"/>
            <a:ext cx="105156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dirty="0"/>
              <a:t>ИАС Истина и Личный кабинет аспиранта</a:t>
            </a:r>
          </a:p>
        </p:txBody>
      </p:sp>
    </p:spTree>
    <p:extLst>
      <p:ext uri="{BB962C8B-B14F-4D97-AF65-F5344CB8AC3E}">
        <p14:creationId xmlns:p14="http://schemas.microsoft.com/office/powerpoint/2010/main" val="1702156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957" y="1160843"/>
            <a:ext cx="9144000" cy="1773237"/>
          </a:xfrm>
        </p:spPr>
        <p:txBody>
          <a:bodyPr>
            <a:noAutofit/>
          </a:bodyPr>
          <a:lstStyle/>
          <a:p>
            <a:r>
              <a:rPr lang="ru-RU" sz="4400" dirty="0"/>
              <a:t/>
            </a:r>
            <a:br>
              <a:rPr lang="ru-RU" sz="4400" dirty="0"/>
            </a:br>
            <a:r>
              <a:rPr lang="en-US" sz="4400" dirty="0">
                <a:hlinkClick r:id="rId2"/>
              </a:rPr>
              <a:t>https://</a:t>
            </a:r>
            <a:r>
              <a:rPr lang="en-US" sz="4400" dirty="0" smtClean="0">
                <a:hlinkClick r:id="rId2"/>
              </a:rPr>
              <a:t>www.econ.msu.ru</a:t>
            </a:r>
            <a:r>
              <a:rPr lang="ru-RU" sz="4400" dirty="0" smtClean="0"/>
              <a:t>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706756"/>
            <a:ext cx="11794435" cy="3645452"/>
          </a:xfrm>
        </p:spPr>
        <p:txBody>
          <a:bodyPr>
            <a:normAutofit fontScale="92500"/>
          </a:bodyPr>
          <a:lstStyle/>
          <a:p>
            <a:pPr algn="l"/>
            <a:r>
              <a:rPr lang="ru-RU" sz="4300" u="sng" dirty="0" smtClean="0"/>
              <a:t>Учащимся</a:t>
            </a:r>
            <a:r>
              <a:rPr lang="en-US" sz="4300" dirty="0" smtClean="0"/>
              <a:t> </a:t>
            </a:r>
            <a:r>
              <a:rPr lang="ru-RU" sz="4300" dirty="0" smtClean="0"/>
              <a:t>     </a:t>
            </a:r>
            <a:r>
              <a:rPr lang="ru-RU" sz="4300" u="sng" dirty="0" smtClean="0"/>
              <a:t>Аспирантура</a:t>
            </a:r>
            <a:r>
              <a:rPr lang="ru-RU" sz="4300" dirty="0" smtClean="0"/>
              <a:t>      </a:t>
            </a:r>
            <a:r>
              <a:rPr lang="ru-RU" sz="4300" u="sng" dirty="0" smtClean="0">
                <a:hlinkClick r:id="rId3" tooltip="Информация для аспирантов набора 2019 года"/>
              </a:rPr>
              <a:t>1 год (2019 год набора)</a:t>
            </a:r>
            <a:endParaRPr lang="ru-RU" sz="4300" u="sng" dirty="0" smtClean="0"/>
          </a:p>
          <a:p>
            <a:pPr marL="685800" indent="-685800" algn="l">
              <a:buFont typeface="Arial" charset="0"/>
              <a:buChar char="•"/>
            </a:pPr>
            <a:r>
              <a:rPr lang="ru-RU" sz="3500" dirty="0"/>
              <a:t>Полезная информация</a:t>
            </a:r>
          </a:p>
          <a:p>
            <a:pPr marL="685800" indent="-685800" algn="l">
              <a:buFont typeface="Arial" charset="0"/>
              <a:buChar char="•"/>
            </a:pPr>
            <a:r>
              <a:rPr lang="ru-RU" sz="3500" dirty="0"/>
              <a:t>Учебные планы</a:t>
            </a:r>
          </a:p>
          <a:p>
            <a:pPr marL="685800" indent="-685800" algn="l">
              <a:buFont typeface="Arial" charset="0"/>
              <a:buChar char="•"/>
            </a:pPr>
            <a:r>
              <a:rPr lang="ru-RU" sz="3500" dirty="0"/>
              <a:t>Индивидуальный учебный план аспиранта</a:t>
            </a:r>
          </a:p>
          <a:p>
            <a:pPr marL="685800" indent="-685800" algn="l">
              <a:buFont typeface="Arial" charset="0"/>
              <a:buChar char="•"/>
            </a:pPr>
            <a:r>
              <a:rPr lang="ru-RU" sz="3500" dirty="0" smtClean="0"/>
              <a:t>Расписание аттестаций, кандидатских экзаменов</a:t>
            </a:r>
          </a:p>
          <a:p>
            <a:pPr algn="l"/>
            <a:r>
              <a:rPr lang="en-US" sz="4800" dirty="0" smtClean="0"/>
              <a:t> 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765288" y="3053349"/>
            <a:ext cx="362226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50667" y="3053349"/>
            <a:ext cx="44173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794578" y="344211"/>
            <a:ext cx="10515600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Сайт </a:t>
            </a:r>
            <a:r>
              <a:rPr lang="ru-RU" dirty="0" smtClean="0"/>
              <a:t>Экономического </a:t>
            </a:r>
            <a:r>
              <a:rPr lang="ru-RU" dirty="0"/>
              <a:t>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2982938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578" y="1881326"/>
            <a:ext cx="10515600" cy="20859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://www.econ.msu.ru/students/pg/phd_priemnay/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656" y="3445013"/>
            <a:ext cx="10515600" cy="2832100"/>
          </a:xfrm>
        </p:spPr>
        <p:txBody>
          <a:bodyPr>
            <a:normAutofit/>
          </a:bodyPr>
          <a:lstStyle/>
          <a:p>
            <a:r>
              <a:rPr lang="ru-RU" dirty="0" smtClean="0"/>
              <a:t>Справка, подтверждающая факт обучения</a:t>
            </a:r>
          </a:p>
          <a:p>
            <a:r>
              <a:rPr lang="ru-RU" dirty="0" smtClean="0"/>
              <a:t>Заверенная копия диплома</a:t>
            </a:r>
          </a:p>
          <a:p>
            <a:r>
              <a:rPr lang="ru-RU" dirty="0" smtClean="0"/>
              <a:t>Индивидуальный учебный план</a:t>
            </a:r>
          </a:p>
          <a:p>
            <a:r>
              <a:rPr lang="ru-RU" dirty="0" smtClean="0"/>
              <a:t>Обоснование к выбору темы</a:t>
            </a:r>
          </a:p>
          <a:p>
            <a:r>
              <a:rPr lang="ru-RU" dirty="0" smtClean="0"/>
              <a:t>Все к аттестации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4578" y="344211"/>
            <a:ext cx="10515600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Электронная приемная</a:t>
            </a:r>
          </a:p>
        </p:txBody>
      </p:sp>
    </p:spTree>
    <p:extLst>
      <p:ext uri="{BB962C8B-B14F-4D97-AF65-F5344CB8AC3E}">
        <p14:creationId xmlns:p14="http://schemas.microsoft.com/office/powerpoint/2010/main" val="3997502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Контакты</a:t>
            </a:r>
            <a:r>
              <a:rPr lang="ru-RU" dirty="0" smtClean="0"/>
              <a:t>: к. 562, к. 559 тел. 8(495) 939-14-72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Электронная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почта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en-US" dirty="0" smtClean="0">
                <a:hlinkClick r:id="rId2"/>
              </a:rPr>
              <a:t>phd.econ.msu@gmail.com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График работы: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45532"/>
              </p:ext>
            </p:extLst>
          </p:nvPr>
        </p:nvGraphicFramePr>
        <p:xfrm>
          <a:off x="1219200" y="3860799"/>
          <a:ext cx="10134600" cy="1981200"/>
        </p:xfrm>
        <a:graphic>
          <a:graphicData uri="http://schemas.openxmlformats.org/drawingml/2006/table">
            <a:tbl>
              <a:tblPr/>
              <a:tblGrid>
                <a:gridCol w="309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3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ru-RU" sz="2400" dirty="0"/>
                        <a:t>Понедельник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10.00 - </a:t>
                      </a:r>
                      <a:r>
                        <a:rPr lang="ru-RU" sz="2400" dirty="0" smtClean="0"/>
                        <a:t>18.00</a:t>
                      </a:r>
                      <a:r>
                        <a:rPr lang="ru-RU" sz="2400" dirty="0"/>
                        <a:t>                </a:t>
                      </a:r>
                      <a:r>
                        <a:rPr lang="ru-RU" sz="2400" dirty="0" smtClean="0"/>
                        <a:t>    </a:t>
                      </a:r>
                      <a:endParaRPr lang="ru-RU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ru-RU" sz="2400" dirty="0"/>
                        <a:t>Вторник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10.00 - </a:t>
                      </a:r>
                      <a:r>
                        <a:rPr lang="ru-RU" sz="2400" dirty="0" smtClean="0"/>
                        <a:t>18.00</a:t>
                      </a:r>
                      <a:r>
                        <a:rPr lang="ru-RU" sz="2400" dirty="0"/>
                        <a:t>              </a:t>
                      </a:r>
                      <a:r>
                        <a:rPr lang="ru-RU" sz="2400" dirty="0" smtClean="0"/>
                        <a:t>      </a:t>
                      </a:r>
                      <a:endParaRPr lang="ru-RU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ru-RU" sz="2400"/>
                        <a:t>Среда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10.00 - </a:t>
                      </a:r>
                      <a:r>
                        <a:rPr lang="ru-RU" sz="2400" dirty="0" smtClean="0"/>
                        <a:t>13.00</a:t>
                      </a:r>
                      <a:r>
                        <a:rPr lang="ru-RU" sz="2400" dirty="0"/>
                        <a:t>             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ru-RU" sz="2400" dirty="0"/>
                        <a:t>Четверг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10.00 - </a:t>
                      </a:r>
                      <a:r>
                        <a:rPr lang="ru-RU" sz="2400" dirty="0" smtClean="0"/>
                        <a:t>18.00</a:t>
                      </a:r>
                      <a:r>
                        <a:rPr lang="ru-RU" sz="2400" dirty="0"/>
                        <a:t>              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ru-RU" sz="2400"/>
                        <a:t>Пятница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Нет приёма</a:t>
                      </a:r>
                      <a:endParaRPr lang="ru-RU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Докторантура и аспирантура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41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30369990"/>
              </p:ext>
            </p:extLst>
          </p:nvPr>
        </p:nvGraphicFramePr>
        <p:xfrm>
          <a:off x="2085278" y="90153"/>
          <a:ext cx="8707218" cy="615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37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0422742"/>
              </p:ext>
            </p:extLst>
          </p:nvPr>
        </p:nvGraphicFramePr>
        <p:xfrm>
          <a:off x="2141034" y="193184"/>
          <a:ext cx="8870402" cy="601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33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285376249"/>
              </p:ext>
            </p:extLst>
          </p:nvPr>
        </p:nvGraphicFramePr>
        <p:xfrm>
          <a:off x="1493948" y="90153"/>
          <a:ext cx="9298547" cy="663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776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825758"/>
              </p:ext>
            </p:extLst>
          </p:nvPr>
        </p:nvGraphicFramePr>
        <p:xfrm>
          <a:off x="1514475" y="367749"/>
          <a:ext cx="9163050" cy="5988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6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дпись 2"/>
          <p:cNvSpPr txBox="1">
            <a:spLocks noChangeArrowheads="1"/>
          </p:cNvSpPr>
          <p:nvPr/>
        </p:nvSpPr>
        <p:spPr bwMode="auto">
          <a:xfrm>
            <a:off x="2834481" y="285751"/>
            <a:ext cx="6802438" cy="71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  аспирантуры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Квалификация: Исследователь. Преподаватель-исследователь</a:t>
            </a:r>
            <a:endParaRPr lang="ru-RU" altLang="ru-RU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614489" y="1414464"/>
            <a:ext cx="2611437" cy="369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достижения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4860925" y="1441451"/>
            <a:ext cx="2611438" cy="923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прохождения ГИА по двум формам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700964" y="1414463"/>
            <a:ext cx="2611437" cy="646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 работа и практика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12900" y="2124076"/>
            <a:ext cx="2611438" cy="230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Кандидатские экзамены (иностранный язык, философия и специальность)</a:t>
            </a:r>
            <a:endParaRPr lang="ru-RU" alt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ru-RU" alt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Дисциплины учебного плана (в том числе дисциплины по выбору)</a:t>
            </a:r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967664" y="2349501"/>
            <a:ext cx="2611437" cy="25853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Отчеты по НИР</a:t>
            </a:r>
            <a:endParaRPr lang="ru-RU" alt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ru-RU" alt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Отчеты по практикам (педагогическая и исследовательская)</a:t>
            </a:r>
            <a:endParaRPr lang="ru-RU" altLang="ru-RU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ru-RU" alt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Публикации, конференции</a:t>
            </a:r>
            <a:endParaRPr lang="ru-RU" altLang="ru-RU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ru-RU" alt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НКР(диссертация) и НД</a:t>
            </a:r>
            <a:endParaRPr lang="ru-RU" altLang="ru-RU" dirty="0"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9413" y="1785939"/>
            <a:ext cx="0" cy="3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9137650" y="2060575"/>
            <a:ext cx="0" cy="306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494214" y="2438400"/>
            <a:ext cx="1500187" cy="106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экзамен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292850" y="2438400"/>
            <a:ext cx="1500188" cy="106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научного доклада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5199063" y="2092325"/>
            <a:ext cx="0" cy="306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959600" y="2114550"/>
            <a:ext cx="0" cy="306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449763" y="3817939"/>
            <a:ext cx="1498600" cy="162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УМК (программы) дисциплины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235700" y="3794125"/>
            <a:ext cx="1498600" cy="165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результатов НКР (диссертации)</a:t>
            </a:r>
            <a:endParaRPr lang="ru-RU" altLang="ru-RU" i="1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7043738" y="3482975"/>
            <a:ext cx="0" cy="306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199063" y="3500439"/>
            <a:ext cx="0" cy="307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8021639" y="5807076"/>
            <a:ext cx="2611437" cy="646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ИСТИНА </a:t>
            </a:r>
            <a:r>
              <a:rPr lang="ru-RU" alt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«Наука – Аспирант»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"/>
          <p:cNvSpPr txBox="1">
            <a:spLocks noChangeArrowheads="1"/>
          </p:cNvSpPr>
          <p:nvPr/>
        </p:nvSpPr>
        <p:spPr bwMode="auto">
          <a:xfrm>
            <a:off x="1708151" y="5613400"/>
            <a:ext cx="6259513" cy="1200150"/>
          </a:xfrm>
          <a:prstGeom prst="rect">
            <a:avLst/>
          </a:prstGeom>
          <a:solidFill>
            <a:srgbClr val="FFFFFF"/>
          </a:solidFill>
          <a:ln w="317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Примечание:</a:t>
            </a:r>
          </a:p>
          <a:p>
            <a:pPr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ГИА </a:t>
            </a:r>
            <a:r>
              <a:rPr lang="ru-RU" alt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Государственная итоговая аттестация</a:t>
            </a:r>
            <a:endParaRPr lang="ru-RU" altLang="ru-RU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НКР </a:t>
            </a:r>
            <a:r>
              <a:rPr lang="ru-RU" alt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Научно-квалификационнная работа (диссертация)</a:t>
            </a:r>
            <a:endParaRPr lang="ru-RU" altLang="ru-RU">
              <a:cs typeface="Arial" panose="020B0604020202020204" pitchFamily="34" charset="0"/>
            </a:endParaRPr>
          </a:p>
          <a:p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УМК </a:t>
            </a:r>
            <a:r>
              <a:rPr lang="ru-RU" altLang="ru-RU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i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Учебно-методический комплекс</a:t>
            </a:r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7189" name="Rectangle 24"/>
          <p:cNvSpPr>
            <a:spLocks noChangeArrowheads="1"/>
          </p:cNvSpPr>
          <p:nvPr/>
        </p:nvSpPr>
        <p:spPr bwMode="auto">
          <a:xfrm>
            <a:off x="1524000" y="44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616075" y="1341438"/>
            <a:ext cx="887253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верх 29"/>
          <p:cNvSpPr/>
          <p:nvPr/>
        </p:nvSpPr>
        <p:spPr>
          <a:xfrm>
            <a:off x="2927350" y="1125538"/>
            <a:ext cx="52388" cy="17145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6115050" y="1125538"/>
            <a:ext cx="52388" cy="17145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>
            <a:off x="8923339" y="1125538"/>
            <a:ext cx="52387" cy="171450"/>
          </a:xfrm>
          <a:prstGeom prst="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21639" y="5538789"/>
            <a:ext cx="2592387" cy="12033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7996239" y="5042045"/>
            <a:ext cx="2611437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Отражается в:</a:t>
            </a:r>
            <a:endParaRPr lang="ru-RU" altLang="ru-RU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8499476" y="4954472"/>
            <a:ext cx="1655762" cy="9144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410" y="276989"/>
            <a:ext cx="1100625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На экономическом факультете МГУ имени </a:t>
            </a:r>
            <a:r>
              <a:rPr lang="ru-RU" sz="2000" dirty="0" err="1" smtClean="0"/>
              <a:t>М.В.Ломоносова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в </a:t>
            </a:r>
            <a:r>
              <a:rPr lang="ru-RU" sz="2200" b="1" dirty="0">
                <a:solidFill>
                  <a:srgbClr val="C00000"/>
                </a:solidFill>
              </a:rPr>
              <a:t>2019 г. </a:t>
            </a:r>
            <a:r>
              <a:rPr lang="ru-RU" sz="2000" dirty="0"/>
              <a:t> </a:t>
            </a:r>
            <a:r>
              <a:rPr lang="ru-RU" sz="2000" b="1" dirty="0"/>
              <a:t>утвержден Регламент  об «Обучении аспирантов экономического факультета ФГБОУ ВО «Московский государственный университет имени М.В. Ломоносова» </a:t>
            </a:r>
            <a:endParaRPr lang="ru-RU" sz="2000" b="1" dirty="0" smtClean="0"/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по </a:t>
            </a:r>
            <a:r>
              <a:rPr lang="ru-RU" sz="2200" b="1" dirty="0">
                <a:solidFill>
                  <a:srgbClr val="C00000"/>
                </a:solidFill>
              </a:rPr>
              <a:t>исследовательскому треку</a:t>
            </a:r>
            <a:r>
              <a:rPr lang="ru-RU" sz="2000" b="1" dirty="0" smtClean="0"/>
              <a:t>»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4506" y="1846080"/>
            <a:ext cx="764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С документом можно </a:t>
            </a:r>
            <a:r>
              <a:rPr lang="ru-RU" dirty="0" smtClean="0"/>
              <a:t>ознакомиться: </a:t>
            </a:r>
            <a:r>
              <a:rPr lang="en-US" dirty="0">
                <a:hlinkClick r:id="rId2"/>
              </a:rPr>
              <a:t>https://www.econ.msu.ru/science/phd/</a:t>
            </a:r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2097" y="2394588"/>
            <a:ext cx="10526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Целевая установка этого нововведения </a:t>
            </a:r>
            <a:r>
              <a:rPr lang="ru-RU" sz="2000" dirty="0"/>
              <a:t>– стимулирование результативного участия аспирантов в научных исследованиях ЭФ МГУ за счет предоставления дополнительных возможностей аспирантам в части гибкости учебной нагрузки и перспектив трудоустройства на факультете. В частности, те аспиранты, которые примут участие в обучении по исследовательскому треку, получают возможность воспользоваться индивидуальными планами </a:t>
            </a:r>
            <a:r>
              <a:rPr lang="ru-RU" sz="2000" dirty="0" smtClean="0"/>
              <a:t>обучения.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238" y="4671452"/>
            <a:ext cx="6293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возможность включиться в «Исследовательский трек»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6257" y="5152751"/>
            <a:ext cx="102665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для аспирантов 1 года обучения (2019 года поступления) – после зачисления в очную аспирантуру ЭФ МГУ и не позднее 15 декабря в год их приема</a:t>
            </a:r>
          </a:p>
        </p:txBody>
      </p:sp>
    </p:spTree>
    <p:extLst>
      <p:ext uri="{BB962C8B-B14F-4D97-AF65-F5344CB8AC3E}">
        <p14:creationId xmlns:p14="http://schemas.microsoft.com/office/powerpoint/2010/main" val="390167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23014" y="2428"/>
            <a:ext cx="5525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ru-RU" sz="2400" b="1" dirty="0" smtClean="0">
                <a:solidFill>
                  <a:srgbClr val="FF0000"/>
                </a:solidFill>
              </a:rPr>
              <a:t>Что в 1-м семестре по Учебному плану?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75440"/>
              </p:ext>
            </p:extLst>
          </p:nvPr>
        </p:nvGraphicFramePr>
        <p:xfrm>
          <a:off x="33451" y="415696"/>
          <a:ext cx="12103098" cy="5519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0139">
                  <a:extLst>
                    <a:ext uri="{9D8B030D-6E8A-4147-A177-3AD203B41FA5}">
                      <a16:colId xmlns="" xmlns:a16="http://schemas.microsoft.com/office/drawing/2014/main" val="1136599497"/>
                    </a:ext>
                  </a:extLst>
                </a:gridCol>
                <a:gridCol w="686710">
                  <a:extLst>
                    <a:ext uri="{9D8B030D-6E8A-4147-A177-3AD203B41FA5}">
                      <a16:colId xmlns="" xmlns:a16="http://schemas.microsoft.com/office/drawing/2014/main" val="909539553"/>
                    </a:ext>
                  </a:extLst>
                </a:gridCol>
                <a:gridCol w="1249586">
                  <a:extLst>
                    <a:ext uri="{9D8B030D-6E8A-4147-A177-3AD203B41FA5}">
                      <a16:colId xmlns="" xmlns:a16="http://schemas.microsoft.com/office/drawing/2014/main" val="4152443338"/>
                    </a:ext>
                  </a:extLst>
                </a:gridCol>
                <a:gridCol w="900603">
                  <a:extLst>
                    <a:ext uri="{9D8B030D-6E8A-4147-A177-3AD203B41FA5}">
                      <a16:colId xmlns="" xmlns:a16="http://schemas.microsoft.com/office/drawing/2014/main" val="1139797696"/>
                    </a:ext>
                  </a:extLst>
                </a:gridCol>
                <a:gridCol w="619164">
                  <a:extLst>
                    <a:ext uri="{9D8B030D-6E8A-4147-A177-3AD203B41FA5}">
                      <a16:colId xmlns="" xmlns:a16="http://schemas.microsoft.com/office/drawing/2014/main" val="2710005933"/>
                    </a:ext>
                  </a:extLst>
                </a:gridCol>
                <a:gridCol w="512864">
                  <a:extLst>
                    <a:ext uri="{9D8B030D-6E8A-4147-A177-3AD203B41FA5}">
                      <a16:colId xmlns="" xmlns:a16="http://schemas.microsoft.com/office/drawing/2014/main" val="3847475777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847930176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1935121944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301131863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1066033115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859164165"/>
                    </a:ext>
                  </a:extLst>
                </a:gridCol>
                <a:gridCol w="620672">
                  <a:extLst>
                    <a:ext uri="{9D8B030D-6E8A-4147-A177-3AD203B41FA5}">
                      <a16:colId xmlns="" xmlns:a16="http://schemas.microsoft.com/office/drawing/2014/main" val="1449872378"/>
                    </a:ext>
                  </a:extLst>
                </a:gridCol>
              </a:tblGrid>
              <a:tr h="6639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Название элемента программы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трудоемкость в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зачетных единицах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распределе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ние по семестрам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Трудоемкость по </a:t>
                      </a:r>
                      <a:r>
                        <a:rPr lang="ru-RU" sz="1800" u="none" strike="noStrike" dirty="0" smtClean="0">
                          <a:effectLst/>
                        </a:rPr>
                        <a:t>семестрам в </a:t>
                      </a:r>
                      <a:r>
                        <a:rPr lang="ru-RU" sz="1800" u="none" strike="noStrike" dirty="0" err="1" smtClean="0">
                          <a:effectLst/>
                        </a:rPr>
                        <a:t>з.ед</a:t>
                      </a:r>
                      <a:r>
                        <a:rPr lang="ru-RU" sz="1800" u="none" strike="noStrike" dirty="0" smtClean="0">
                          <a:effectLst/>
                        </a:rPr>
                        <a:t>.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123445"/>
                  </a:ext>
                </a:extLst>
              </a:tr>
              <a:tr h="1663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промежуточных/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 итоговых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аттестаций 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(с оценкой)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промежуточных 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аттестаций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(с зачетом)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4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6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0718953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</a:rPr>
                        <a:t>Блок 1. Дисциплины(модули)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28840880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Базовая часть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18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9066815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История и философия науки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2*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3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19537763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Иностранный язык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5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2*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3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05495251"/>
                  </a:ext>
                </a:extLst>
              </a:tr>
              <a:tr h="610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Современные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методы исследования и преподавания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5046792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Вариативная часть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4940056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Специальность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3</a:t>
                      </a:r>
                      <a:r>
                        <a:rPr lang="ru-RU" sz="2400" b="1" u="none" strike="noStrike" dirty="0" smtClean="0">
                          <a:effectLst/>
                        </a:rPr>
                        <a:t>*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</a:rPr>
                        <a:t>6</a:t>
                      </a:r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4865825"/>
                  </a:ext>
                </a:extLst>
              </a:tr>
              <a:tr h="329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Дисциплина по выбору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</a:rPr>
                        <a:t>2</a:t>
                      </a:r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r>
                        <a:rPr lang="ru-RU" sz="2400" b="1" u="none" strike="noStrike" dirty="0" smtClean="0">
                          <a:effectLst/>
                        </a:rPr>
                        <a:t>6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 </a:t>
                      </a:r>
                      <a:endParaRPr lang="ru-RU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0421069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38700"/>
              </p:ext>
            </p:extLst>
          </p:nvPr>
        </p:nvGraphicFramePr>
        <p:xfrm>
          <a:off x="22302" y="5962732"/>
          <a:ext cx="12136244" cy="98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7035"/>
                <a:gridCol w="691375"/>
                <a:gridCol w="1237786"/>
                <a:gridCol w="921051"/>
                <a:gridCol w="584363"/>
                <a:gridCol w="554826"/>
                <a:gridCol w="619968"/>
                <a:gridCol w="619968"/>
                <a:gridCol w="619968"/>
                <a:gridCol w="619968"/>
                <a:gridCol w="619968"/>
                <a:gridCol w="619968"/>
              </a:tblGrid>
              <a:tr h="4938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…Блок 3. Научные исследования.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Вариативная часть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Научно-методический семинар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9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6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 </a:t>
                      </a:r>
                      <a:endParaRPr lang="ru-RU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 </a:t>
                      </a:r>
                      <a:endParaRPr lang="ru-RU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 </a:t>
                      </a:r>
                      <a:endParaRPr lang="ru-RU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 </a:t>
                      </a:r>
                      <a:endParaRPr lang="ru-RU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6</a:t>
                      </a:r>
                      <a:endParaRPr lang="ru-RU" sz="2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1678</Words>
  <Application>Microsoft Macintosh PowerPoint</Application>
  <PresentationFormat>Широкоэкранный</PresentationFormat>
  <Paragraphs>393</Paragraphs>
  <Slides>28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Calibri</vt:lpstr>
      <vt:lpstr>Calibri Light</vt:lpstr>
      <vt:lpstr>Mangal</vt:lpstr>
      <vt:lpstr>Times New Roman</vt:lpstr>
      <vt:lpstr>Wingdings</vt:lpstr>
      <vt:lpstr>Arial</vt:lpstr>
      <vt:lpstr>Тема Office</vt:lpstr>
      <vt:lpstr>Собрание аспирантов экономического факультета 1 года обучения    2019 </vt:lpstr>
      <vt:lpstr>План приема и Зачисление в аспирантуру экономического факультета  МГУ имени М.В. Ломоносова в 2019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и объем (в з.ед.)практик в аспирантуре  за 3 года обучения:</vt:lpstr>
      <vt:lpstr>Кто помогает в организации практики:</vt:lpstr>
      <vt:lpstr>Возможности для прохождения практики на ЭФ</vt:lpstr>
      <vt:lpstr>Возможности для прохождения педагогической практики на ЭФ</vt:lpstr>
      <vt:lpstr>Возможности для прохождения исследовательской практики  на ЭФ </vt:lpstr>
      <vt:lpstr>Возможности для прохождения исследовательской практики  за пределами ЭФ </vt:lpstr>
      <vt:lpstr>Возможности для прохождения исследовательской практики  за пределами ЭФ </vt:lpstr>
      <vt:lpstr>Профсоюз</vt:lpstr>
      <vt:lpstr>Докторантура и аспирантура в лицах</vt:lpstr>
      <vt:lpstr>Стипендия</vt:lpstr>
      <vt:lpstr>Карты «МИР»</vt:lpstr>
      <vt:lpstr>Социальная карта </vt:lpstr>
      <vt:lpstr>Учебная часть Докторантуры и аспирантуры, к. 562</vt:lpstr>
      <vt:lpstr>Презентация PowerPoint</vt:lpstr>
      <vt:lpstr>ИАС Истина и Личный кабинет аспиранта</vt:lpstr>
      <vt:lpstr> https://www.econ.msu.ru  </vt:lpstr>
      <vt:lpstr>http://www.econ.msu.ru/students/pg/phd_priemnay/  </vt:lpstr>
      <vt:lpstr>Презентация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Kostenko Olesya A</dc:creator>
  <cp:lastModifiedBy>пользователь Microsoft Office</cp:lastModifiedBy>
  <cp:revision>132</cp:revision>
  <cp:lastPrinted>2018-10-05T11:10:17Z</cp:lastPrinted>
  <dcterms:created xsi:type="dcterms:W3CDTF">2016-10-11T12:03:47Z</dcterms:created>
  <dcterms:modified xsi:type="dcterms:W3CDTF">2019-10-01T19:42:32Z</dcterms:modified>
</cp:coreProperties>
</file>