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xlsx" ContentType="application/vnd.openxmlformats-officedocument.spreadsheetml.sheet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56" r:id="rId2"/>
    <p:sldId id="281" r:id="rId3"/>
    <p:sldId id="302" r:id="rId4"/>
    <p:sldId id="303" r:id="rId5"/>
    <p:sldId id="304" r:id="rId6"/>
    <p:sldId id="305" r:id="rId7"/>
    <p:sldId id="275" r:id="rId8"/>
    <p:sldId id="306" r:id="rId9"/>
    <p:sldId id="277" r:id="rId10"/>
    <p:sldId id="296" r:id="rId11"/>
    <p:sldId id="295" r:id="rId12"/>
    <p:sldId id="288" r:id="rId13"/>
    <p:sldId id="301" r:id="rId14"/>
    <p:sldId id="284" r:id="rId15"/>
    <p:sldId id="285" r:id="rId16"/>
    <p:sldId id="286" r:id="rId17"/>
    <p:sldId id="307" r:id="rId18"/>
    <p:sldId id="311" r:id="rId19"/>
    <p:sldId id="282" r:id="rId20"/>
    <p:sldId id="291" r:id="rId21"/>
    <p:sldId id="308" r:id="rId22"/>
    <p:sldId id="309" r:id="rId23"/>
    <p:sldId id="310" r:id="rId24"/>
    <p:sldId id="273" r:id="rId25"/>
    <p:sldId id="294" r:id="rId26"/>
    <p:sldId id="289" r:id="rId27"/>
    <p:sldId id="290" r:id="rId28"/>
    <p:sldId id="293" r:id="rId29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115" autoAdjust="0"/>
    <p:restoredTop sz="92344" autoAdjust="0"/>
  </p:normalViewPr>
  <p:slideViewPr>
    <p:cSldViewPr snapToGrid="0">
      <p:cViewPr varScale="1">
        <p:scale>
          <a:sx n="97" d="100"/>
          <a:sy n="97" d="100"/>
        </p:scale>
        <p:origin x="752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notesMaster" Target="notesMasters/notesMaster1.xml"/><Relationship Id="rId31" Type="http://schemas.openxmlformats.org/officeDocument/2006/relationships/handoutMaster" Target="handoutMasters/handoutMaster1.xml"/><Relationship Id="rId32" Type="http://schemas.openxmlformats.org/officeDocument/2006/relationships/presProps" Target="pres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Marina\Documents\&#1040;&#1057;&#1055;&#1048;&#1056;&#1040;&#1053;&#1058;&#1059;&#1056;&#1040;\&#1040;&#1089;&#1087;&#1080;&#1088;&#1072;&#1085;&#1090;&#1091;&#1088;&#1072;-2\&#1057;&#1054;&#1041;&#1056;&#1040;&#1053;&#1048;&#1071;%20&#1080;%20&#1057;&#1054;&#1042;&#1045;&#1065;&#1040;&#1053;&#1048;&#1071;\&#1057;&#1086;&#1073;&#1088;&#1072;&#1085;&#1080;&#1077;%20&#1072;&#1089;&#1087;&#1080;&#1088;&#1072;&#1085;&#1090;&#1086;&#1074;\1%20&#1075;&#1086;%20-&#1089;&#1086;&#1073;&#1088;&#1072;&#1085;&#1080;&#1077;%20&#1087;&#1088;&#1077;&#1079;&#1077;&#1085;&#1090;&#1072;&#1094;&#1080;&#1103;\2019\&#1043;&#1088;&#1072;&#1092;&#1080;&#1082;&#1080;%20&#1080;%20&#1088;&#1080;&#1089;&#1091;&#1085;&#1082;&#1080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dirty="0" smtClean="0"/>
              <a:t>Гендерное</a:t>
            </a:r>
            <a:r>
              <a:rPr lang="ru-RU" sz="2400" baseline="0" dirty="0" smtClean="0"/>
              <a:t> распределение поступивших в аспирантуру ЭФ МГУ  в 2019 году</a:t>
            </a:r>
            <a:endParaRPr lang="ru-RU" sz="2400" dirty="0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Статистика по половой принадлежности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48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2"/>
                <c:pt idx="0">
                  <c:v>Женщины</c:v>
                </c:pt>
                <c:pt idx="1">
                  <c:v>Мужчины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33.0</c:v>
                </c:pt>
                <c:pt idx="1">
                  <c:v>30.0</c:v>
                </c:pt>
              </c:numCache>
            </c:numRef>
          </c:val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egendEntry>
        <c:idx val="2"/>
        <c:delete val="1"/>
      </c:legendEntry>
      <c:legendEntry>
        <c:idx val="3"/>
        <c:delete val="1"/>
      </c:legendEntry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Распределение по возрасту</a:t>
            </a:r>
            <a:endParaRPr lang="ru-RU" dirty="0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Возрастная категория аспирантов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5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22-24 года</c:v>
                </c:pt>
                <c:pt idx="1">
                  <c:v>25-30 лет</c:v>
                </c:pt>
                <c:pt idx="2">
                  <c:v>31 год +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54.0</c:v>
                </c:pt>
                <c:pt idx="1">
                  <c:v>40.0</c:v>
                </c:pt>
                <c:pt idx="2">
                  <c:v>6.0</c:v>
                </c:pt>
              </c:numCache>
            </c:numRef>
          </c:val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doughnutChart>
        <c:varyColors val="1"/>
        <c:ser>
          <c:idx val="0"/>
          <c:order val="0"/>
          <c:tx>
            <c:strRef>
              <c:f>Регионы!$B$1</c:f>
              <c:strCache>
                <c:ptCount val="1"/>
                <c:pt idx="0">
                  <c:v>Территориальная принадлежность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4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Регионы!$A$2:$A$5</c:f>
              <c:strCache>
                <c:ptCount val="2"/>
                <c:pt idx="0">
                  <c:v>Москва и МО</c:v>
                </c:pt>
                <c:pt idx="1">
                  <c:v>Регионы России:  г.Уфа, г.Владивосток, г.Пенза, г.Элиста, г.Челябинск, г.Нальчик, г.Хабаровск, г.Орел, г.Рязань, г. Волгодонск, г.Балаково,  г. Красноармейск и др.
</c:v>
                </c:pt>
              </c:strCache>
            </c:strRef>
          </c:cat>
          <c:val>
            <c:numRef>
              <c:f>Регионы!$B$2:$B$5</c:f>
              <c:numCache>
                <c:formatCode>General</c:formatCode>
                <c:ptCount val="4"/>
                <c:pt idx="0">
                  <c:v>40.0</c:v>
                </c:pt>
                <c:pt idx="1">
                  <c:v>60.0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r"/>
      <c:legendEntry>
        <c:idx val="2"/>
        <c:delete val="1"/>
      </c:legendEntry>
      <c:legendEntry>
        <c:idx val="3"/>
        <c:delete val="1"/>
      </c:legendEntry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400">
                <a:solidFill>
                  <a:srgbClr val="FF0000"/>
                </a:solidFill>
              </a:defRPr>
            </a:pPr>
            <a:r>
              <a:rPr lang="ru-RU" sz="2400" dirty="0" smtClean="0">
                <a:solidFill>
                  <a:srgbClr val="FF0000"/>
                </a:solidFill>
              </a:rPr>
              <a:t>Вузы, которые окончили поступившие:</a:t>
            </a:r>
            <a:endParaRPr lang="ru-RU" sz="2400" dirty="0">
              <a:solidFill>
                <a:srgbClr val="FF0000"/>
              </a:solidFill>
            </a:endParaRPr>
          </a:p>
        </c:rich>
      </c:tx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вузы!$B$1</c:f>
              <c:strCache>
                <c:ptCount val="1"/>
                <c:pt idx="0">
                  <c:v>Вуз</c:v>
                </c:pt>
              </c:strCache>
            </c:strRef>
          </c:tx>
          <c:dLbls>
            <c:dLbl>
              <c:idx val="0"/>
              <c:layout>
                <c:manualLayout>
                  <c:x val="-0.0706860706860707"/>
                  <c:y val="-0.201834862385321"/>
                </c:manualLayout>
              </c:layout>
              <c:spPr/>
              <c:txPr>
                <a:bodyPr/>
                <a:lstStyle/>
                <a:p>
                  <a:pPr>
                    <a:defRPr sz="3200" b="1"/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0.0693000693000693"/>
                  <c:y val="0.116207951070336"/>
                </c:manualLayout>
              </c:layout>
              <c:spPr/>
              <c:txPr>
                <a:bodyPr/>
                <a:lstStyle/>
                <a:p>
                  <a:pPr>
                    <a:defRPr sz="3200" b="1"/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0.0346500346500346"/>
                  <c:y val="-0.0152905198776758"/>
                </c:manualLayout>
              </c:layout>
              <c:spPr/>
              <c:txPr>
                <a:bodyPr/>
                <a:lstStyle/>
                <a:p>
                  <a:pPr>
                    <a:defRPr sz="3200" b="1"/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0.0"/>
                  <c:y val="-0.0611620795107034"/>
                </c:manualLayout>
              </c:layout>
              <c:spPr/>
              <c:txPr>
                <a:bodyPr/>
                <a:lstStyle/>
                <a:p>
                  <a:pPr>
                    <a:defRPr sz="3200" b="1"/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0.0831600831600832"/>
                  <c:y val="0.162079510703364"/>
                </c:manualLayout>
              </c:layout>
              <c:spPr/>
              <c:txPr>
                <a:bodyPr/>
                <a:lstStyle/>
                <a:p>
                  <a:pPr>
                    <a:defRPr sz="3200" b="1"/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 b="1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вузы!$A$2:$A$6</c:f>
              <c:strCache>
                <c:ptCount val="5"/>
                <c:pt idx="0">
                  <c:v>МГУ имени М.В. Ломоносова</c:v>
                </c:pt>
                <c:pt idx="1">
                  <c:v>РЭУ им. Г.В. Плеханова</c:v>
                </c:pt>
                <c:pt idx="2">
                  <c:v>ВШЭ НИУ</c:v>
                </c:pt>
                <c:pt idx="3">
                  <c:v>Фин. Ун-т при Правительстве РФ</c:v>
                </c:pt>
                <c:pt idx="4">
                  <c:v>Другие вузы РФ и мира</c:v>
                </c:pt>
              </c:strCache>
            </c:strRef>
          </c:cat>
          <c:val>
            <c:numRef>
              <c:f>вузы!$B$2:$B$6</c:f>
              <c:numCache>
                <c:formatCode>0%</c:formatCode>
                <c:ptCount val="5"/>
                <c:pt idx="0">
                  <c:v>0.73</c:v>
                </c:pt>
                <c:pt idx="1">
                  <c:v>0.01</c:v>
                </c:pt>
                <c:pt idx="2">
                  <c:v>0.01</c:v>
                </c:pt>
                <c:pt idx="3">
                  <c:v>0.03</c:v>
                </c:pt>
                <c:pt idx="4">
                  <c:v>0.22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overlay val="0"/>
      <c:txPr>
        <a:bodyPr/>
        <a:lstStyle/>
        <a:p>
          <a:pPr>
            <a:defRPr sz="20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941D2F-D5C3-4FE0-BE42-F8519944A1B6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AD428C-0BFD-4F02-BE58-660600DEB2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32407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A563FC-3236-4DFA-80C7-0DE60AC0EB7A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9B394E-2980-4A5E-9E4E-E36E64E433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74371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con.msu.ru/programms/" TargetMode="External"/><Relationship Id="rId4" Type="http://schemas.openxmlformats.org/officeDocument/2006/relationships/hyperlink" Target="https://www.econ.msu.ru/programms/pg/" TargetMode="External"/><Relationship Id="rId5" Type="http://schemas.openxmlformats.org/officeDocument/2006/relationships/hyperlink" Target="https://www.econ.msu.ru/programms/pg/OOP/" TargetMode="External"/><Relationship Id="rId6" Type="http://schemas.openxmlformats.org/officeDocument/2006/relationships/hyperlink" Target="https://www.econ.msu.ru/programms/pg/OOP/Uch_plan/" TargetMode="External"/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err="1" smtClean="0"/>
              <a:t>г.Уфа</a:t>
            </a:r>
            <a:r>
              <a:rPr lang="ru-RU" dirty="0" smtClean="0"/>
              <a:t>, </a:t>
            </a:r>
            <a:r>
              <a:rPr lang="ru-RU" dirty="0" err="1" smtClean="0"/>
              <a:t>г.Владивосток</a:t>
            </a:r>
            <a:r>
              <a:rPr lang="ru-RU" dirty="0" smtClean="0"/>
              <a:t>, </a:t>
            </a:r>
            <a:r>
              <a:rPr lang="ru-RU" dirty="0" err="1" smtClean="0"/>
              <a:t>г.Пенза</a:t>
            </a:r>
            <a:r>
              <a:rPr lang="ru-RU" dirty="0" smtClean="0"/>
              <a:t>, </a:t>
            </a:r>
            <a:r>
              <a:rPr lang="ru-RU" dirty="0" err="1" smtClean="0"/>
              <a:t>г.Элиста</a:t>
            </a:r>
            <a:r>
              <a:rPr lang="ru-RU" dirty="0" smtClean="0"/>
              <a:t>, </a:t>
            </a:r>
            <a:r>
              <a:rPr lang="ru-RU" dirty="0" err="1" smtClean="0"/>
              <a:t>г.Челябинск</a:t>
            </a:r>
            <a:r>
              <a:rPr lang="ru-RU" dirty="0" smtClean="0"/>
              <a:t>, </a:t>
            </a:r>
            <a:r>
              <a:rPr lang="ru-RU" dirty="0" err="1" smtClean="0"/>
              <a:t>г.Нальчик</a:t>
            </a:r>
            <a:r>
              <a:rPr lang="ru-RU" dirty="0" smtClean="0"/>
              <a:t>, </a:t>
            </a:r>
            <a:r>
              <a:rPr lang="ru-RU" dirty="0" err="1" smtClean="0"/>
              <a:t>г.Хабаровск</a:t>
            </a:r>
            <a:r>
              <a:rPr lang="ru-RU" dirty="0" smtClean="0"/>
              <a:t>, </a:t>
            </a:r>
            <a:r>
              <a:rPr lang="ru-RU" dirty="0" err="1" smtClean="0"/>
              <a:t>г.Орел</a:t>
            </a:r>
            <a:r>
              <a:rPr lang="ru-RU" dirty="0" smtClean="0"/>
              <a:t>, г. Бийск, </a:t>
            </a:r>
            <a:r>
              <a:rPr lang="ru-RU" dirty="0" err="1" smtClean="0"/>
              <a:t>г.Рязань</a:t>
            </a:r>
            <a:r>
              <a:rPr lang="ru-RU" dirty="0" smtClean="0"/>
              <a:t>, г. Волгодонск, </a:t>
            </a:r>
            <a:r>
              <a:rPr lang="ru-RU" dirty="0" err="1" smtClean="0"/>
              <a:t>г.Балаково</a:t>
            </a:r>
            <a:r>
              <a:rPr lang="ru-RU" dirty="0" smtClean="0"/>
              <a:t>, г. </a:t>
            </a:r>
            <a:r>
              <a:rPr lang="ru-RU" smtClean="0"/>
              <a:t>Красноармейск….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898D25-F376-4FE7-A502-EF78DC4573E5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23541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>
              <a:defRPr/>
            </a:pPr>
            <a:r>
              <a:rPr lang="ru-RU" altLang="ru-RU" smtClean="0"/>
              <a:t>Нормативно-правовые документы: </a:t>
            </a:r>
          </a:p>
          <a:p>
            <a:pPr>
              <a:defRPr/>
            </a:pPr>
            <a:r>
              <a:rPr lang="ru-RU" alt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Порядок проведения государственной итоговой аттестации по образовательным программам высшего образования – программам подготовки научно-педагогических кадров в аспирантуре (адъюнктуре), программам ординатуры, программам ассистентуры –стажировки, утвержденным приказом МОН РФ 18 марта 2016 г. №227</a:t>
            </a:r>
          </a:p>
          <a:p>
            <a:pPr>
              <a:defRPr/>
            </a:pPr>
            <a:r>
              <a:rPr lang="ru-RU" alt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Порядок организации и осуществления образовательной деятельности по образовательным программам высшего образования – программам подготовки научно-педагогических кадров в аспирантуре (адьюнктуре), утвержденным Приказом МОН РФ от 19 ноября 2013 г. № 1259</a:t>
            </a:r>
          </a:p>
          <a:p>
            <a:pPr>
              <a:defRPr/>
            </a:pPr>
            <a:r>
              <a:rPr lang="ru-RU" alt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Положение о присуждении ученых степеней, утвержденное постановление Правительства от 24 сентября 2013 г. № 842</a:t>
            </a:r>
          </a:p>
          <a:p>
            <a:pPr>
              <a:defRPr/>
            </a:pPr>
            <a:r>
              <a:rPr lang="ru-RU" alt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4) Положение о порядке проведения </a:t>
            </a:r>
            <a:r>
              <a:rPr lang="ru-RU" altLang="ru-RU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государственной итоговой аттестации </a:t>
            </a:r>
            <a:r>
              <a:rPr lang="ru-RU" alt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образовательным программам высшего образования – программам подготовки научно-педагогических кадров в аспирантуре, программам ординатуры в Московском государственном университете имени М.В.Ломоносова: </a:t>
            </a:r>
          </a:p>
          <a:p>
            <a:pPr>
              <a:defRPr/>
            </a:pPr>
            <a:r>
              <a:rPr lang="ru-RU" altLang="ru-RU" i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«… 1.Общие положения.</a:t>
            </a:r>
          </a:p>
          <a:p>
            <a:pPr>
              <a:defRPr/>
            </a:pPr>
            <a:r>
              <a:rPr lang="ru-RU" altLang="ru-RU" i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1.1. Государственная итоговая аттестация обучающихся проводится в форме:</a:t>
            </a:r>
          </a:p>
          <a:p>
            <a:pPr>
              <a:defRPr/>
            </a:pPr>
            <a:r>
              <a:rPr lang="ru-RU" altLang="ru-RU" i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Государственного экзамена;</a:t>
            </a:r>
          </a:p>
          <a:p>
            <a:pPr>
              <a:defRPr/>
            </a:pPr>
            <a:r>
              <a:rPr lang="ru-RU" altLang="ru-RU" i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Научного доклада об основных результатах, подготовленной научно-квалификационной работы (диссертации)…»</a:t>
            </a:r>
          </a:p>
          <a:p>
            <a:pPr>
              <a:defRPr/>
            </a:pPr>
            <a:endParaRPr lang="ru-RU" altLang="ru-RU" smtClean="0"/>
          </a:p>
        </p:txBody>
      </p:sp>
      <p:sp>
        <p:nvSpPr>
          <p:cNvPr id="2048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C8AC5C7-48F0-4B64-824B-36A7532BEAD2}" type="slidenum">
              <a:rPr lang="ru-RU" altLang="ru-RU"/>
              <a:pPr/>
              <a:t>7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790630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200" u="none" strike="noStrike" dirty="0" smtClean="0">
                <a:effectLst/>
              </a:rPr>
              <a:t>Дисциплина по выбору: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ru-RU" sz="1200" b="0" i="0" u="none" strike="noStrike" dirty="0" smtClean="0">
                <a:effectLst/>
                <a:latin typeface="Arial" panose="020B0604020202020204" pitchFamily="34" charset="0"/>
              </a:rPr>
              <a:t>Современные методы исследований-2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ru-RU" sz="1200" b="0" i="0" u="none" strike="noStrike" dirty="0" smtClean="0">
                <a:effectLst/>
                <a:latin typeface="Arial" panose="020B0604020202020204" pitchFamily="34" charset="0"/>
              </a:rPr>
              <a:t>Семинар</a:t>
            </a:r>
            <a:r>
              <a:rPr lang="ru-RU" sz="1200" b="0" i="0" u="none" strike="noStrike" baseline="0" dirty="0" smtClean="0">
                <a:effectLst/>
                <a:latin typeface="Arial" panose="020B0604020202020204" pitchFamily="34" charset="0"/>
              </a:rPr>
              <a:t> по методике преподавания профильных дисциплин</a:t>
            </a:r>
            <a:endParaRPr lang="ru-RU" sz="1200" b="0" i="0" u="none" strike="noStrike" dirty="0" smtClean="0">
              <a:effectLst/>
              <a:latin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ru-RU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ru-RU" dirty="0" smtClean="0"/>
              <a:t>* - кандидатские экзамены (иностранный язык; философия; специальность)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dirty="0" smtClean="0"/>
              <a:t>Найти на сайте ЭФ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dirty="0" smtClean="0">
                <a:hlinkClick r:id="rId3"/>
              </a:rPr>
              <a:t>Программы</a:t>
            </a:r>
            <a:r>
              <a:rPr lang="ru-RU" dirty="0" smtClean="0"/>
              <a:t> &gt; </a:t>
            </a:r>
            <a:r>
              <a:rPr lang="ru-RU" dirty="0" smtClean="0">
                <a:hlinkClick r:id="rId4"/>
              </a:rPr>
              <a:t>Программы аспирантуры</a:t>
            </a:r>
            <a:r>
              <a:rPr lang="ru-RU" dirty="0" smtClean="0"/>
              <a:t> &gt; </a:t>
            </a:r>
            <a:r>
              <a:rPr lang="ru-RU" dirty="0" smtClean="0">
                <a:hlinkClick r:id="rId5"/>
              </a:rPr>
              <a:t>Образовательные программы высшего образования - программы подготовки научно-педагогических кадров в аспирантуре (программы аспирантуры)</a:t>
            </a:r>
            <a:r>
              <a:rPr lang="ru-RU" dirty="0" smtClean="0"/>
              <a:t> &gt; </a:t>
            </a:r>
            <a:r>
              <a:rPr lang="ru-RU" dirty="0" smtClean="0">
                <a:hlinkClick r:id="rId6"/>
              </a:rPr>
              <a:t>Учебные планы</a:t>
            </a:r>
            <a:endParaRPr lang="ru-RU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https://www.econ.msu.ru/programms/pg/OOP/Uch_plan/attachment_1/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9B394E-2980-4A5E-9E4E-E36E64E43390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08592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Продумать Направление и внутренний приказ на педагогическую практику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3D2B97-9165-4B66-9017-3269927464D9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55560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Продумать Направление и внутренний приказ на педагогическую практику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3D2B97-9165-4B66-9017-3269927464D9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81332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3D2B97-9165-4B66-9017-3269927464D9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52616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Имеется</a:t>
            </a:r>
            <a:r>
              <a:rPr lang="ru-RU" baseline="0" dirty="0" smtClean="0"/>
              <a:t> </a:t>
            </a:r>
            <a:r>
              <a:rPr lang="ru-RU" dirty="0" smtClean="0"/>
              <a:t>Соглашение о сотрудничестве.</a:t>
            </a:r>
          </a:p>
          <a:p>
            <a:r>
              <a:rPr lang="ru-RU" dirty="0" smtClean="0"/>
              <a:t>Необходимо подписать Направление и внутренний приказ на научно-исследовательскую практику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3D2B97-9165-4B66-9017-3269927464D9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46810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Имеется</a:t>
            </a:r>
            <a:r>
              <a:rPr lang="ru-RU" baseline="0" dirty="0" smtClean="0"/>
              <a:t> </a:t>
            </a:r>
            <a:r>
              <a:rPr lang="ru-RU" dirty="0" smtClean="0"/>
              <a:t>Договор на прохождение практики аспирантами Московского государственного университета имени </a:t>
            </a:r>
            <a:r>
              <a:rPr lang="ru-RU" dirty="0" err="1" smtClean="0"/>
              <a:t>М.В.Ломоносова</a:t>
            </a:r>
            <a:r>
              <a:rPr lang="ru-RU" dirty="0" smtClean="0"/>
              <a:t>  в ГБУ «НИИОЗММ</a:t>
            </a:r>
            <a:r>
              <a:rPr lang="ru-RU" baseline="0" dirty="0" smtClean="0"/>
              <a:t> ДЗМ» </a:t>
            </a:r>
            <a:r>
              <a:rPr lang="ru-RU" dirty="0" smtClean="0"/>
              <a:t>№19ДС-0055   065/19сотр от 30 июля 2019 г.</a:t>
            </a:r>
          </a:p>
          <a:p>
            <a:r>
              <a:rPr lang="ru-RU" dirty="0" smtClean="0"/>
              <a:t>Необходимо подписать </a:t>
            </a:r>
            <a:r>
              <a:rPr lang="ru-RU" smtClean="0"/>
              <a:t>Направление/Заявку на исследовательскую </a:t>
            </a:r>
            <a:r>
              <a:rPr lang="ru-RU" dirty="0" smtClean="0"/>
              <a:t>практику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3D2B97-9165-4B66-9017-3269927464D9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4681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BC2BA-6466-4755-A83F-8C1399BEF416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7F931-FFDE-48A8-815B-B849ABD179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9863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BC2BA-6466-4755-A83F-8C1399BEF416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7F931-FFDE-48A8-815B-B849ABD179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5579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BC2BA-6466-4755-A83F-8C1399BEF416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7F931-FFDE-48A8-815B-B849ABD179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1705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BC2BA-6466-4755-A83F-8C1399BEF416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7F931-FFDE-48A8-815B-B849ABD179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684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BC2BA-6466-4755-A83F-8C1399BEF416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7F931-FFDE-48A8-815B-B849ABD179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4074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BC2BA-6466-4755-A83F-8C1399BEF416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7F931-FFDE-48A8-815B-B849ABD179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2268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BC2BA-6466-4755-A83F-8C1399BEF416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7F931-FFDE-48A8-815B-B849ABD179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8228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BC2BA-6466-4755-A83F-8C1399BEF416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7F931-FFDE-48A8-815B-B849ABD179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5048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BC2BA-6466-4755-A83F-8C1399BEF416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7F931-FFDE-48A8-815B-B849ABD179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2600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BC2BA-6466-4755-A83F-8C1399BEF416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7F931-FFDE-48A8-815B-B849ABD179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6024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BC2BA-6466-4755-A83F-8C1399BEF416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7F931-FFDE-48A8-815B-B849ABD179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1814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ABC2BA-6466-4755-A83F-8C1399BEF416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E7F931-FFDE-48A8-815B-B849ABD179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906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con.msu.ru/programms/pg/" TargetMode="External"/><Relationship Id="rId4" Type="http://schemas.openxmlformats.org/officeDocument/2006/relationships/hyperlink" Target="https://www.econ.msu.ru/programms/pg/OOP/" TargetMode="External"/><Relationship Id="rId5" Type="http://schemas.openxmlformats.org/officeDocument/2006/relationships/hyperlink" Target="https://www.econ.msu.ru/sys/raw.php?o=47980&amp;p=attachment" TargetMode="External"/><Relationship Id="rId6" Type="http://schemas.openxmlformats.org/officeDocument/2006/relationships/hyperlink" Target="https://www.econ.msu.ru/sys/raw.php?o=47981&amp;p=attachment" TargetMode="External"/><Relationship Id="rId7" Type="http://schemas.openxmlformats.org/officeDocument/2006/relationships/hyperlink" Target="https://www.econ.msu.ru/sys/raw.php?o=47982&amp;p=attachment" TargetMode="External"/><Relationship Id="rId8" Type="http://schemas.openxmlformats.org/officeDocument/2006/relationships/hyperlink" Target="https://www.econ.msu.ru/sys/raw.php?o=47983&amp;p=attachment" TargetMode="External"/><Relationship Id="rId9" Type="http://schemas.openxmlformats.org/officeDocument/2006/relationships/hyperlink" Target="https://www.econ.msu.ru/sys/raw.php?o=47984&amp;p=attachment" TargetMode="External"/><Relationship Id="rId10" Type="http://schemas.openxmlformats.org/officeDocument/2006/relationships/hyperlink" Target="https://www.econ.msu.ru/sys/raw.php?o=47985&amp;p=attachment" TargetMode="External"/><Relationship Id="rId11" Type="http://schemas.openxmlformats.org/officeDocument/2006/relationships/hyperlink" Target="https://www.econ.msu.ru/sys/raw.php?o=47986&amp;p=attachment" TargetMode="External"/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econ.msu.ru/programms/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.xml"/><Relationship Id="rId3" Type="http://schemas.openxmlformats.org/officeDocument/2006/relationships/hyperlink" Target="http://lomonosov-msu.ru/rus/event/3500/page/84#tesisi_1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opk.msu.ru/" TargetMode="External"/><Relationship Id="rId3" Type="http://schemas.openxmlformats.org/officeDocument/2006/relationships/hyperlink" Target="https://vk.com/msuprofcom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mos.ru/pgu/ru/services/link/652/?onsite_from=7532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on.econ.msu.ru/" TargetMode="Externa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con.msu.ru/sys/raw.php?o=38665&amp;p=attachment" TargetMode="External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istina.msu.ru/" TargetMode="Externa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s://www.econ.msu.ru/" TargetMode="External"/><Relationship Id="rId3" Type="http://schemas.openxmlformats.org/officeDocument/2006/relationships/hyperlink" Target="https://www.econ.msu.ru/students/pg/asp_19/" TargetMode="Externa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econ.msu.ru/students/pg/phd_priemnay/" TargetMode="Externa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phd.econ.msu@gmail.com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econ.msu.ru/science/phd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2728" y="170299"/>
            <a:ext cx="10446544" cy="280745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3073400"/>
            <a:ext cx="12192000" cy="3713163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Собрание аспирантов экономического факультета</a:t>
            </a:r>
            <a:b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года обучения</a:t>
            </a:r>
            <a:b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b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2019 </a:t>
            </a:r>
          </a:p>
        </p:txBody>
      </p:sp>
    </p:spTree>
    <p:extLst>
      <p:ext uri="{BB962C8B-B14F-4D97-AF65-F5344CB8AC3E}">
        <p14:creationId xmlns:p14="http://schemas.microsoft.com/office/powerpoint/2010/main" val="510013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1000" y="1305342"/>
            <a:ext cx="113919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hlinkClick r:id="rId2"/>
              </a:rPr>
              <a:t>Программы</a:t>
            </a:r>
            <a:r>
              <a:rPr lang="ru-RU" sz="2400" dirty="0" smtClean="0"/>
              <a:t> </a:t>
            </a:r>
            <a:r>
              <a:rPr lang="ru-RU" sz="2400" dirty="0"/>
              <a:t>&gt; </a:t>
            </a:r>
            <a:r>
              <a:rPr lang="ru-RU" sz="2400" dirty="0">
                <a:hlinkClick r:id="rId3"/>
              </a:rPr>
              <a:t>Программы аспирантуры</a:t>
            </a:r>
            <a:r>
              <a:rPr lang="ru-RU" sz="2400" dirty="0"/>
              <a:t> &gt; </a:t>
            </a:r>
            <a:r>
              <a:rPr lang="ru-RU" sz="2400" dirty="0">
                <a:hlinkClick r:id="rId4"/>
              </a:rPr>
              <a:t>Образовательные программы высшего образования - программы подготовки научно-педагогических кадров в аспирантуре (программы аспирантуры</a:t>
            </a:r>
            <a:r>
              <a:rPr lang="ru-RU" sz="2400" dirty="0" smtClean="0">
                <a:hlinkClick r:id="rId4"/>
              </a:rPr>
              <a:t>)</a:t>
            </a:r>
            <a:endParaRPr lang="ru-RU" sz="24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2400" dirty="0"/>
          </a:p>
          <a:p>
            <a:r>
              <a:rPr lang="ru-RU" sz="2400" b="1" dirty="0"/>
              <a:t>Учебные планы </a:t>
            </a:r>
            <a:r>
              <a:rPr lang="ru-RU" sz="2400" b="1" dirty="0" smtClean="0"/>
              <a:t>2019</a:t>
            </a:r>
            <a:endParaRPr lang="ru-RU" sz="2400" b="1" dirty="0"/>
          </a:p>
          <a:p>
            <a:r>
              <a:rPr lang="ru-RU" sz="2400" dirty="0">
                <a:hlinkClick r:id="rId5"/>
              </a:rPr>
              <a:t>Учебный план по направлению 38.06.01 "Экономика"</a:t>
            </a:r>
            <a:endParaRPr lang="ru-RU" sz="2400" dirty="0"/>
          </a:p>
          <a:p>
            <a:r>
              <a:rPr lang="ru-RU" sz="2400" dirty="0">
                <a:hlinkClick r:id="rId6"/>
              </a:rPr>
              <a:t>Направленность 08.00.01 "Экономическая теория"</a:t>
            </a:r>
            <a:endParaRPr lang="ru-RU" sz="2400" dirty="0"/>
          </a:p>
          <a:p>
            <a:r>
              <a:rPr lang="ru-RU" sz="2400" dirty="0">
                <a:hlinkClick r:id="rId7"/>
              </a:rPr>
              <a:t>Направленность 08.00.05 "Экономика и управление народным хозяйством"</a:t>
            </a:r>
            <a:endParaRPr lang="ru-RU" sz="2400" dirty="0"/>
          </a:p>
          <a:p>
            <a:r>
              <a:rPr lang="ru-RU" sz="2400" dirty="0">
                <a:hlinkClick r:id="rId8"/>
              </a:rPr>
              <a:t>Направленность 08.00.10 "Финансы, денежное обращение и кредит"</a:t>
            </a:r>
            <a:endParaRPr lang="ru-RU" sz="2400" dirty="0"/>
          </a:p>
          <a:p>
            <a:r>
              <a:rPr lang="ru-RU" sz="2400" dirty="0">
                <a:hlinkClick r:id="rId9"/>
              </a:rPr>
              <a:t>Направленность 08.00.12 "Бухгалтерский учет, статистика"</a:t>
            </a:r>
            <a:endParaRPr lang="ru-RU" sz="2400" dirty="0"/>
          </a:p>
          <a:p>
            <a:r>
              <a:rPr lang="ru-RU" sz="2400" dirty="0">
                <a:hlinkClick r:id="rId10"/>
              </a:rPr>
              <a:t>Направленность 08.00.13 "Математические и инструментальные методы экономики"</a:t>
            </a:r>
            <a:endParaRPr lang="ru-RU" sz="2400" dirty="0"/>
          </a:p>
          <a:p>
            <a:r>
              <a:rPr lang="ru-RU" sz="2400" dirty="0">
                <a:hlinkClick r:id="rId11"/>
              </a:rPr>
              <a:t>Направленность 08.00.14 "Мировая экономика"</a:t>
            </a: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11200" y="440652"/>
            <a:ext cx="10962360" cy="6851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ru-RU" sz="36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Где найти </a:t>
            </a:r>
            <a:r>
              <a:rPr lang="ru-RU" sz="3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 сайте </a:t>
            </a:r>
            <a:r>
              <a:rPr lang="ru-RU" sz="36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ЭФ учебные планы аспирантуры ?</a:t>
            </a:r>
            <a:endParaRPr lang="ru-RU" sz="36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768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430306" y="0"/>
            <a:ext cx="11456894" cy="1325563"/>
          </a:xfrm>
        </p:spPr>
        <p:txBody>
          <a:bodyPr/>
          <a:lstStyle/>
          <a:p>
            <a:pPr algn="ctr"/>
            <a:r>
              <a:rPr lang="ru-RU" b="1" dirty="0" smtClean="0"/>
              <a:t>Виды и объем (в </a:t>
            </a:r>
            <a:r>
              <a:rPr lang="ru-RU" b="1" dirty="0" err="1" smtClean="0"/>
              <a:t>з.ед</a:t>
            </a:r>
            <a:r>
              <a:rPr lang="ru-RU" b="1" dirty="0" smtClean="0"/>
              <a:t>.)практик в аспирантуре </a:t>
            </a:r>
            <a:br>
              <a:rPr lang="ru-RU" b="1" dirty="0" smtClean="0"/>
            </a:br>
            <a:r>
              <a:rPr lang="ru-RU" b="1" dirty="0" smtClean="0">
                <a:solidFill>
                  <a:srgbClr val="C00000"/>
                </a:solidFill>
              </a:rPr>
              <a:t>за 3 года </a:t>
            </a:r>
            <a:r>
              <a:rPr lang="ru-RU" b="1" dirty="0" smtClean="0"/>
              <a:t>обучения:</a:t>
            </a:r>
            <a:endParaRPr lang="ru-RU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69153" y="2895600"/>
            <a:ext cx="277451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Практика</a:t>
            </a:r>
          </a:p>
          <a:p>
            <a:pPr algn="ctr"/>
            <a:r>
              <a:rPr lang="ru-RU" sz="2800" dirty="0" smtClean="0">
                <a:solidFill>
                  <a:srgbClr val="FF0000"/>
                </a:solidFill>
              </a:rPr>
              <a:t>всего: 48 </a:t>
            </a:r>
            <a:r>
              <a:rPr lang="ru-RU" sz="2800" dirty="0" err="1" smtClean="0">
                <a:solidFill>
                  <a:srgbClr val="FF0000"/>
                </a:solidFill>
              </a:rPr>
              <a:t>з.ед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8" name="Стрелка вниз 7"/>
          <p:cNvSpPr/>
          <p:nvPr/>
        </p:nvSpPr>
        <p:spPr>
          <a:xfrm rot="13994131">
            <a:off x="3677415" y="2101529"/>
            <a:ext cx="373406" cy="1270000"/>
          </a:xfrm>
          <a:prstGeom prst="down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 rot="19394131">
            <a:off x="3646396" y="4004704"/>
            <a:ext cx="373406" cy="1270000"/>
          </a:xfrm>
          <a:prstGeom prst="down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 rot="3175699">
            <a:off x="2923178" y="4602621"/>
            <a:ext cx="1448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п</a:t>
            </a:r>
            <a:r>
              <a:rPr lang="ru-RU" dirty="0" smtClean="0"/>
              <a:t>о выбору</a:t>
            </a:r>
            <a:endParaRPr lang="ru-RU" dirty="0"/>
          </a:p>
        </p:txBody>
      </p:sp>
      <p:sp>
        <p:nvSpPr>
          <p:cNvPr id="12" name="Овал 11"/>
          <p:cNvSpPr/>
          <p:nvPr/>
        </p:nvSpPr>
        <p:spPr>
          <a:xfrm>
            <a:off x="430306" y="2800221"/>
            <a:ext cx="2904179" cy="1297683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4484565" y="1738184"/>
            <a:ext cx="1361275" cy="1055558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4306030" y="1945286"/>
            <a:ext cx="1545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</a:rPr>
              <a:t>36 </a:t>
            </a:r>
            <a:r>
              <a:rPr lang="ru-RU" sz="2800" dirty="0" err="1" smtClean="0">
                <a:solidFill>
                  <a:srgbClr val="FF0000"/>
                </a:solidFill>
              </a:rPr>
              <a:t>з.ед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4450521" y="4906280"/>
            <a:ext cx="1361275" cy="1055558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4308722" y="5136155"/>
            <a:ext cx="1545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</a:rPr>
              <a:t>12 </a:t>
            </a:r>
            <a:r>
              <a:rPr lang="ru-RU" sz="2800" dirty="0" err="1" smtClean="0">
                <a:solidFill>
                  <a:srgbClr val="FF0000"/>
                </a:solidFill>
              </a:rPr>
              <a:t>з.ед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23" name="Стрелка вниз 22"/>
          <p:cNvSpPr/>
          <p:nvPr/>
        </p:nvSpPr>
        <p:spPr>
          <a:xfrm rot="16200000">
            <a:off x="6010897" y="1690840"/>
            <a:ext cx="373406" cy="508892"/>
          </a:xfrm>
          <a:prstGeom prst="down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трелка вниз 23"/>
          <p:cNvSpPr/>
          <p:nvPr/>
        </p:nvSpPr>
        <p:spPr>
          <a:xfrm rot="16200000">
            <a:off x="6010897" y="2426177"/>
            <a:ext cx="373406" cy="508892"/>
          </a:xfrm>
          <a:prstGeom prst="down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вал 26"/>
          <p:cNvSpPr/>
          <p:nvPr/>
        </p:nvSpPr>
        <p:spPr>
          <a:xfrm>
            <a:off x="6452046" y="1518402"/>
            <a:ext cx="3276901" cy="62809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TextBox 27"/>
          <p:cNvSpPr txBox="1"/>
          <p:nvPr/>
        </p:nvSpPr>
        <p:spPr>
          <a:xfrm>
            <a:off x="6818938" y="1478257"/>
            <a:ext cx="25232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 педагогическая</a:t>
            </a:r>
          </a:p>
          <a:p>
            <a:pPr algn="ctr"/>
            <a:r>
              <a:rPr lang="ru-RU" sz="2000" dirty="0" smtClean="0">
                <a:solidFill>
                  <a:srgbClr val="FF0000"/>
                </a:solidFill>
              </a:rPr>
              <a:t>18 </a:t>
            </a:r>
            <a:r>
              <a:rPr lang="ru-RU" sz="2000" dirty="0" err="1" smtClean="0">
                <a:solidFill>
                  <a:srgbClr val="FF0000"/>
                </a:solidFill>
              </a:rPr>
              <a:t>з.ед</a:t>
            </a:r>
            <a:endParaRPr lang="ru-RU" sz="2000" dirty="0" smtClean="0">
              <a:solidFill>
                <a:srgbClr val="FF0000"/>
              </a:solidFill>
            </a:endParaRPr>
          </a:p>
          <a:p>
            <a:pPr algn="ctr"/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35" name="Овал 34"/>
          <p:cNvSpPr/>
          <p:nvPr/>
        </p:nvSpPr>
        <p:spPr>
          <a:xfrm>
            <a:off x="6552915" y="2390937"/>
            <a:ext cx="3276901" cy="62809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TextBox 35"/>
          <p:cNvSpPr txBox="1"/>
          <p:nvPr/>
        </p:nvSpPr>
        <p:spPr>
          <a:xfrm>
            <a:off x="6919807" y="2350792"/>
            <a:ext cx="25232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rgbClr val="FF0000"/>
                </a:solidFill>
              </a:rPr>
              <a:t> </a:t>
            </a:r>
            <a:r>
              <a:rPr lang="ru-RU" sz="2000" dirty="0" smtClean="0"/>
              <a:t>исследовательская</a:t>
            </a:r>
          </a:p>
          <a:p>
            <a:pPr algn="ctr"/>
            <a:r>
              <a:rPr lang="ru-RU" sz="2000" dirty="0" smtClean="0">
                <a:solidFill>
                  <a:srgbClr val="FF0000"/>
                </a:solidFill>
              </a:rPr>
              <a:t>18 </a:t>
            </a:r>
            <a:r>
              <a:rPr lang="ru-RU" sz="2000" dirty="0" err="1" smtClean="0">
                <a:solidFill>
                  <a:srgbClr val="FF0000"/>
                </a:solidFill>
              </a:rPr>
              <a:t>з.ед</a:t>
            </a:r>
            <a:endParaRPr lang="ru-RU" sz="2000" dirty="0" smtClean="0">
              <a:solidFill>
                <a:srgbClr val="FF0000"/>
              </a:solidFill>
            </a:endParaRPr>
          </a:p>
          <a:p>
            <a:pPr algn="ctr"/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147850" y="3406600"/>
            <a:ext cx="56585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 каждом семестре должны быть набраны зачетные единицы в соответствии с трудоемкостью по семестрам (см. учебный план)</a:t>
            </a:r>
            <a:endParaRPr lang="ru-RU" dirty="0"/>
          </a:p>
        </p:txBody>
      </p:sp>
      <p:sp>
        <p:nvSpPr>
          <p:cNvPr id="38" name="TextBox 37"/>
          <p:cNvSpPr txBox="1"/>
          <p:nvPr/>
        </p:nvSpPr>
        <p:spPr>
          <a:xfrm>
            <a:off x="5531310" y="3434482"/>
            <a:ext cx="6451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!!!</a:t>
            </a:r>
            <a:endParaRPr lang="ru-RU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53551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Кто помогает в организации практики: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 smtClean="0"/>
              <a:t>Научный руководитель</a:t>
            </a:r>
          </a:p>
          <a:p>
            <a:r>
              <a:rPr lang="ru-RU" dirty="0" smtClean="0"/>
              <a:t>Кафедра , на которой Вы специализируетесь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Служба содействия трудоустройству Экономического факультета (</a:t>
            </a:r>
            <a:r>
              <a:rPr lang="ru-RU" smtClean="0"/>
              <a:t>ауд.220)</a:t>
            </a:r>
          </a:p>
          <a:p>
            <a:endParaRPr lang="ru-RU" dirty="0" smtClean="0"/>
          </a:p>
          <a:p>
            <a:r>
              <a:rPr lang="ru-RU" dirty="0" smtClean="0"/>
              <a:t>Докторантура и аспирантура Экономического факультета (ауд.562 и 559)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7587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6452" y="248356"/>
            <a:ext cx="11573302" cy="615805"/>
          </a:xfrm>
        </p:spPr>
        <p:txBody>
          <a:bodyPr>
            <a:normAutofit/>
          </a:bodyPr>
          <a:lstStyle/>
          <a:p>
            <a:r>
              <a:rPr lang="ru-RU" sz="3200" b="1" dirty="0"/>
              <a:t>Возможности для прохождения </a:t>
            </a:r>
            <a:r>
              <a:rPr lang="ru-RU" sz="3200" b="1" dirty="0" smtClean="0"/>
              <a:t>практики на ЭФ</a:t>
            </a:r>
            <a:endParaRPr lang="ru-RU" sz="3200" b="1" dirty="0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8338110"/>
              </p:ext>
            </p:extLst>
          </p:nvPr>
        </p:nvGraphicFramePr>
        <p:xfrm>
          <a:off x="418363" y="1457521"/>
          <a:ext cx="11505063" cy="4004439"/>
        </p:xfrm>
        <a:graphic>
          <a:graphicData uri="http://schemas.openxmlformats.org/drawingml/2006/table">
            <a:tbl>
              <a:tblPr firstRow="1" firstCol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702101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48404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811546"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МАГИСТРАТУРА ЭФ</a:t>
                      </a:r>
                      <a:endParaRPr lang="ru-RU" sz="2400" b="1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46667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Участие в Олимпиадах/Универсиадах (9 штук)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Проверка</a:t>
                      </a:r>
                      <a:r>
                        <a:rPr lang="ru-RU" sz="2000" b="1" kern="12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магистерских диссертаций на плагиат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Приемная комиссия магистратуры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66045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Февраль - </a:t>
                      </a: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апрель</a:t>
                      </a:r>
                      <a:endParaRPr lang="ru-RU" sz="20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Июль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33777"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Помощь</a:t>
                      </a:r>
                      <a:r>
                        <a:rPr lang="ru-RU" sz="2000" b="1" kern="12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в проверке на плагиат ВКР выпускников магистратуры - май</a:t>
                      </a:r>
                      <a:endParaRPr lang="ru-RU" sz="2000" b="1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8961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Обращаться: в комнату 504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nikitushkina@yandex.ru</a:t>
                      </a:r>
                      <a:endParaRPr kumimoji="0" lang="ru-RU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Директор по магистратуре Никитушкина Ирина Владимировна</a:t>
                      </a:r>
                      <a:endParaRPr kumimoji="0" lang="ru-RU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3963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785" y="365126"/>
            <a:ext cx="11573302" cy="972356"/>
          </a:xfrm>
        </p:spPr>
        <p:txBody>
          <a:bodyPr>
            <a:normAutofit/>
          </a:bodyPr>
          <a:lstStyle/>
          <a:p>
            <a:r>
              <a:rPr lang="ru-RU" sz="3200" dirty="0"/>
              <a:t>Возможности для прохождения </a:t>
            </a:r>
            <a:r>
              <a:rPr lang="ru-RU" sz="3200" b="1" dirty="0" smtClean="0">
                <a:solidFill>
                  <a:srgbClr val="C00000"/>
                </a:solidFill>
              </a:rPr>
              <a:t>педагогической </a:t>
            </a:r>
            <a:r>
              <a:rPr lang="ru-RU" sz="3200" dirty="0" smtClean="0"/>
              <a:t>практики на ЭФ</a:t>
            </a:r>
            <a:endParaRPr lang="ru-RU" sz="32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9747935"/>
              </p:ext>
            </p:extLst>
          </p:nvPr>
        </p:nvGraphicFramePr>
        <p:xfrm>
          <a:off x="876300" y="3389148"/>
          <a:ext cx="10559387" cy="1577340"/>
        </p:xfrm>
        <a:graphic>
          <a:graphicData uri="http://schemas.openxmlformats.org/drawingml/2006/table">
            <a:tbl>
              <a:tblPr firstRow="1" firstCol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1055938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2467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</a:rPr>
                        <a:t>Приемная комиссия </a:t>
                      </a:r>
                      <a:r>
                        <a:rPr lang="ru-RU" sz="1800" dirty="0" smtClean="0">
                          <a:solidFill>
                            <a:srgbClr val="002060"/>
                          </a:solidFill>
                          <a:effectLst/>
                        </a:rPr>
                        <a:t>аспирантуры</a:t>
                      </a:r>
                      <a:endParaRPr lang="ru-RU" sz="1800" dirty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467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сентябрь</a:t>
                      </a:r>
                      <a:endParaRPr lang="ru-RU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401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C00000"/>
                          </a:solidFill>
                          <a:effectLst/>
                        </a:rPr>
                        <a:t>Обращаться: в комнату </a:t>
                      </a:r>
                      <a:r>
                        <a:rPr lang="ru-RU" sz="1800" dirty="0" smtClean="0">
                          <a:solidFill>
                            <a:srgbClr val="C00000"/>
                          </a:solidFill>
                          <a:effectLst/>
                        </a:rPr>
                        <a:t>559.</a:t>
                      </a:r>
                      <a:endParaRPr lang="ru-RU" sz="1800" dirty="0">
                        <a:solidFill>
                          <a:srgbClr val="C00000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</a:rPr>
                        <a:t>Директор </a:t>
                      </a:r>
                      <a:r>
                        <a:rPr lang="ru-RU" sz="1800" dirty="0" smtClean="0">
                          <a:solidFill>
                            <a:srgbClr val="002060"/>
                          </a:solidFill>
                          <a:effectLst/>
                        </a:rPr>
                        <a:t>аспирантуры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Луданик Марина Валерьевна</a:t>
                      </a:r>
                      <a:endParaRPr lang="ru-RU" sz="18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1285011"/>
              </p:ext>
            </p:extLst>
          </p:nvPr>
        </p:nvGraphicFramePr>
        <p:xfrm>
          <a:off x="395785" y="1096277"/>
          <a:ext cx="11573302" cy="2016682"/>
        </p:xfrm>
        <a:graphic>
          <a:graphicData uri="http://schemas.openxmlformats.org/drawingml/2006/table">
            <a:tbl>
              <a:tblPr firstRow="1" firstCol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685062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72267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51603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Кафедра экономики для естественных и гуманитарных факультетов</a:t>
                      </a:r>
                      <a:endParaRPr lang="ru-RU" sz="18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548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sng" dirty="0" smtClean="0">
                          <a:solidFill>
                            <a:schemeClr val="tx1"/>
                          </a:solidFill>
                          <a:effectLst/>
                        </a:rPr>
                        <a:t>На осенний семестр</a:t>
                      </a:r>
                      <a:r>
                        <a:rPr lang="ru-RU" sz="1800" baseline="0" dirty="0" smtClean="0">
                          <a:solidFill>
                            <a:schemeClr val="tx1"/>
                          </a:solidFill>
                          <a:effectLst/>
                        </a:rPr>
                        <a:t> отбор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 smtClean="0">
                          <a:solidFill>
                            <a:schemeClr val="tx1"/>
                          </a:solidFill>
                          <a:effectLst/>
                        </a:rPr>
                        <a:t>апрель-май</a:t>
                      </a: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u="sng" dirty="0" smtClean="0">
                          <a:solidFill>
                            <a:schemeClr val="tx1"/>
                          </a:solidFill>
                          <a:effectLst/>
                        </a:rPr>
                        <a:t>На весенний семестр</a:t>
                      </a:r>
                      <a:r>
                        <a:rPr lang="ru-RU" sz="1800" b="1" dirty="0" smtClean="0">
                          <a:solidFill>
                            <a:schemeClr val="tx1"/>
                          </a:solidFill>
                          <a:effectLst/>
                        </a:rPr>
                        <a:t> отбор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effectLst/>
                        </a:rPr>
                        <a:t>октябрь-ноябрь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54810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C00000"/>
                          </a:solidFill>
                          <a:effectLst/>
                        </a:rPr>
                        <a:t>Обращаться: в комнату </a:t>
                      </a:r>
                      <a:r>
                        <a:rPr lang="ru-RU" sz="1800" dirty="0" smtClean="0">
                          <a:solidFill>
                            <a:srgbClr val="C00000"/>
                          </a:solidFill>
                          <a:effectLst/>
                        </a:rPr>
                        <a:t>246.</a:t>
                      </a:r>
                      <a:endParaRPr lang="ru-RU" sz="1800" dirty="0">
                        <a:solidFill>
                          <a:srgbClr val="C00000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Кафедра экономики для естественных и гуманитарных факультетов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д.э.н., доц. </a:t>
                      </a:r>
                      <a:r>
                        <a:rPr lang="ru-RU" sz="1800" b="1" kern="1200" dirty="0" err="1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Кононкова</a:t>
                      </a:r>
                      <a:r>
                        <a:rPr lang="ru-RU" sz="18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Наталья Петровна</a:t>
                      </a:r>
                      <a:endParaRPr lang="ru-RU" sz="1800" b="1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3439018"/>
              </p:ext>
            </p:extLst>
          </p:nvPr>
        </p:nvGraphicFramePr>
        <p:xfrm>
          <a:off x="1593850" y="5280025"/>
          <a:ext cx="9461500" cy="1056540"/>
        </p:xfrm>
        <a:graphic>
          <a:graphicData uri="http://schemas.openxmlformats.org/drawingml/2006/table">
            <a:tbl>
              <a:tblPr firstRow="1" firstCol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350090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96059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01535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 smtClean="0">
                          <a:solidFill>
                            <a:srgbClr val="002060"/>
                          </a:solidFill>
                          <a:effectLst/>
                        </a:rPr>
                        <a:t>Помощь при проведении контрольных работ и письменных экзаменов</a:t>
                      </a:r>
                      <a:endParaRPr lang="ru-RU" sz="1800" dirty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015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</a:rPr>
                        <a:t>Зимняя сессия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Летняя сессия</a:t>
                      </a:r>
                      <a:endParaRPr lang="ru-RU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25604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C00000"/>
                          </a:solidFill>
                          <a:effectLst/>
                        </a:rPr>
                        <a:t>Обращаться: </a:t>
                      </a:r>
                      <a:r>
                        <a:rPr lang="ru-RU" sz="1800" dirty="0" smtClean="0">
                          <a:solidFill>
                            <a:srgbClr val="C00000"/>
                          </a:solidFill>
                          <a:effectLst/>
                        </a:rPr>
                        <a:t>на кафедры</a:t>
                      </a:r>
                      <a:endParaRPr lang="ru-RU" sz="1800" dirty="0">
                        <a:solidFill>
                          <a:srgbClr val="C00000"/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6845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785" y="365126"/>
            <a:ext cx="11573302" cy="9723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/>
              <a:t>Возможности для прохождения </a:t>
            </a:r>
            <a:r>
              <a:rPr lang="ru-RU" sz="3200" b="1" dirty="0" smtClean="0">
                <a:solidFill>
                  <a:srgbClr val="C00000"/>
                </a:solidFill>
              </a:rPr>
              <a:t>исследовательской </a:t>
            </a:r>
            <a:r>
              <a:rPr lang="ru-RU" sz="3200" dirty="0" smtClean="0"/>
              <a:t>практики </a:t>
            </a:r>
            <a:br>
              <a:rPr lang="ru-RU" sz="3200" dirty="0" smtClean="0"/>
            </a:br>
            <a:r>
              <a:rPr lang="ru-RU" sz="3200" u="sng" dirty="0"/>
              <a:t>н</a:t>
            </a:r>
            <a:r>
              <a:rPr lang="ru-RU" sz="3200" u="sng" dirty="0" smtClean="0"/>
              <a:t>а ЭФ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1511599"/>
              </p:ext>
            </p:extLst>
          </p:nvPr>
        </p:nvGraphicFramePr>
        <p:xfrm>
          <a:off x="423081" y="1122529"/>
          <a:ext cx="11273050" cy="3057670"/>
        </p:xfrm>
        <a:graphic>
          <a:graphicData uri="http://schemas.openxmlformats.org/drawingml/2006/table">
            <a:tbl>
              <a:tblPr firstRow="1" firstCol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563593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63711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1655590">
                <a:tc gridSpan="2">
                  <a:txBody>
                    <a:bodyPr/>
                    <a:lstStyle/>
                    <a:p>
                      <a:pPr algn="ctr"/>
                      <a:r>
                        <a:rPr lang="ru-RU" sz="32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Московский государственный университет </a:t>
                      </a:r>
                    </a:p>
                    <a:p>
                      <a:pPr algn="ctr"/>
                      <a:r>
                        <a:rPr lang="ru-RU" sz="32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имени </a:t>
                      </a:r>
                      <a:r>
                        <a:rPr lang="ru-RU" sz="3200" b="1" kern="1200" dirty="0" err="1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М.В.Ломоносова</a:t>
                      </a:r>
                      <a:endParaRPr lang="ru-RU" sz="3200" b="1" kern="1200" dirty="0" smtClean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2000" b="1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Международная научная конференция студентов, аспирантов и молодых учёных </a:t>
                      </a:r>
                    </a:p>
                    <a:p>
                      <a:pPr algn="ctr"/>
                      <a:r>
                        <a:rPr lang="ru-RU" sz="2000" b="1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«Ломоносов», секция «Экономика» (апрель)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1470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Участие</a:t>
                      </a:r>
                      <a:r>
                        <a:rPr lang="ru-RU" sz="20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в написании тезисов/статей и выступление с докладом на секции по теме своей научно-квалификационной работе (диссертации)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Требования к тезисам:</a:t>
                      </a:r>
                      <a:br>
                        <a:rPr lang="ru-RU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2000" b="1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http://lomonosov-msu.ru/rus/event/3500/page/84#tesisi_1</a:t>
                      </a:r>
                      <a:endParaRPr lang="ru-RU" sz="2000" b="1" u="sng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fontAlgn="t" latinLnBrk="0" hangingPunct="1"/>
                      <a:endParaRPr lang="ru-RU" sz="2000" b="1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537381" y="4524138"/>
            <a:ext cx="11027391" cy="4462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000" b="1" dirty="0">
                <a:solidFill>
                  <a:srgbClr val="C00000"/>
                </a:solidFill>
              </a:rPr>
              <a:t>Ежегодный Фестиваль </a:t>
            </a:r>
            <a:r>
              <a:rPr lang="ru-RU" sz="2000" b="1" dirty="0" smtClean="0">
                <a:solidFill>
                  <a:srgbClr val="C00000"/>
                </a:solidFill>
              </a:rPr>
              <a:t>науки (октябрь)</a:t>
            </a:r>
            <a:endParaRPr lang="ru-RU" sz="2000" b="1" dirty="0">
              <a:solidFill>
                <a:srgbClr val="C00000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8184191"/>
              </p:ext>
            </p:extLst>
          </p:nvPr>
        </p:nvGraphicFramePr>
        <p:xfrm>
          <a:off x="545911" y="5102039"/>
          <a:ext cx="11273050" cy="1402080"/>
        </p:xfrm>
        <a:graphic>
          <a:graphicData uri="http://schemas.openxmlformats.org/drawingml/2006/table">
            <a:tbl>
              <a:tblPr firstRow="1" firstCol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5635937">
                  <a:extLst>
                    <a:ext uri="{9D8B030D-6E8A-4147-A177-3AD203B41FA5}">
                      <a16:colId xmlns="" xmlns:a16="http://schemas.microsoft.com/office/drawing/2014/main" val="2052712748"/>
                    </a:ext>
                  </a:extLst>
                </a:gridCol>
                <a:gridCol w="5637113">
                  <a:extLst>
                    <a:ext uri="{9D8B030D-6E8A-4147-A177-3AD203B41FA5}">
                      <a16:colId xmlns="" xmlns:a16="http://schemas.microsoft.com/office/drawing/2014/main" val="2784200417"/>
                    </a:ext>
                  </a:extLst>
                </a:gridCol>
              </a:tblGrid>
              <a:tr h="51470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Участие</a:t>
                      </a:r>
                      <a:r>
                        <a:rPr lang="ru-RU" sz="20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в написании тезисов/статей и выступление с докладом на секции по теме своей научно-квалификационной работе (диссертации)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20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https://www.econ.msu.ru/science/News.20171006125552_2564/</a:t>
                      </a:r>
                      <a:endParaRPr lang="ru-RU" sz="2000" b="1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1333385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4420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785" y="365126"/>
            <a:ext cx="11573302" cy="9723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/>
              <a:t>Возможности для прохождения </a:t>
            </a:r>
            <a:r>
              <a:rPr lang="ru-RU" sz="3200" b="1" dirty="0" smtClean="0">
                <a:solidFill>
                  <a:srgbClr val="C00000"/>
                </a:solidFill>
              </a:rPr>
              <a:t>исследовательской </a:t>
            </a:r>
            <a:r>
              <a:rPr lang="ru-RU" sz="3200" dirty="0" smtClean="0"/>
              <a:t>практики </a:t>
            </a:r>
            <a:br>
              <a:rPr lang="ru-RU" sz="3200" dirty="0" smtClean="0"/>
            </a:br>
            <a:r>
              <a:rPr lang="ru-RU" sz="3200" u="sng" dirty="0" smtClean="0"/>
              <a:t>за пределами ЭФ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3015668"/>
              </p:ext>
            </p:extLst>
          </p:nvPr>
        </p:nvGraphicFramePr>
        <p:xfrm>
          <a:off x="423081" y="1351129"/>
          <a:ext cx="11273050" cy="3758710"/>
        </p:xfrm>
        <a:graphic>
          <a:graphicData uri="http://schemas.openxmlformats.org/drawingml/2006/table">
            <a:tbl>
              <a:tblPr firstRow="1" firstCol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563593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63711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1655590">
                <a:tc gridSpan="2">
                  <a:txBody>
                    <a:bodyPr/>
                    <a:lstStyle/>
                    <a:p>
                      <a:pPr algn="ctr"/>
                      <a:r>
                        <a:rPr lang="ru-RU" sz="32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Федеральное государственное бюджетное учреждение науки «Институт экономики Российской академии наук»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1470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</a:rPr>
                        <a:t>Подписано</a:t>
                      </a:r>
                      <a:r>
                        <a:rPr lang="ru-RU" sz="2400" b="1" baseline="0" dirty="0" smtClean="0">
                          <a:solidFill>
                            <a:schemeClr val="tx1"/>
                          </a:solidFill>
                          <a:effectLst/>
                        </a:rPr>
                        <a:t> Соглашение о сотрудничестве в феврале</a:t>
                      </a: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</a:rPr>
                        <a:t> 2016 года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Участие</a:t>
                      </a:r>
                      <a:r>
                        <a:rPr lang="ru-RU" sz="2400" b="1" kern="1200" baseline="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возможно при согласовании и подписании Направления на исследовательскую практику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117218, г. Москва, Нахимовский пр-т 32</a:t>
                      </a:r>
                    </a:p>
                    <a:p>
                      <a:pPr marL="0" algn="l" defTabSz="914400" rtl="0" eaLnBrk="1" fontAlgn="t" latinLnBrk="0" hangingPunct="1"/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тел.: (499) 724-15-41</a:t>
                      </a:r>
                      <a:br>
                        <a:rPr lang="ru-RU" sz="2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ru-RU" sz="24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3048000" y="5179688"/>
            <a:ext cx="6096000" cy="134158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solidFill>
                  <a:srgbClr val="C00000"/>
                </a:solidFill>
              </a:rPr>
              <a:t>Обращаться: в </a:t>
            </a:r>
            <a:r>
              <a:rPr lang="ru-RU" sz="2400" b="1" dirty="0" smtClean="0">
                <a:solidFill>
                  <a:srgbClr val="C00000"/>
                </a:solidFill>
              </a:rPr>
              <a:t>комнату 559.</a:t>
            </a:r>
            <a:endParaRPr lang="ru-RU" sz="2400" b="1" dirty="0">
              <a:solidFill>
                <a:srgbClr val="C00000"/>
              </a:solidFill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 smtClean="0">
                <a:solidFill>
                  <a:srgbClr val="002060"/>
                </a:solidFill>
              </a:rPr>
              <a:t>Директор по аспирантуре </a:t>
            </a:r>
            <a:r>
              <a:rPr lang="ru-RU" sz="2400" b="1" dirty="0" err="1" smtClean="0">
                <a:solidFill>
                  <a:srgbClr val="002060"/>
                </a:solidFill>
              </a:rPr>
              <a:t>Луданик</a:t>
            </a:r>
            <a:r>
              <a:rPr lang="ru-RU" sz="2400" b="1" dirty="0" smtClean="0">
                <a:solidFill>
                  <a:srgbClr val="002060"/>
                </a:solidFill>
              </a:rPr>
              <a:t> Марина Валерьевна</a:t>
            </a:r>
            <a:endParaRPr lang="ru-RU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4101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785" y="365126"/>
            <a:ext cx="11573302" cy="9723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/>
              <a:t>Возможности для прохождения </a:t>
            </a:r>
            <a:r>
              <a:rPr lang="ru-RU" sz="3200" b="1" dirty="0" smtClean="0">
                <a:solidFill>
                  <a:srgbClr val="C00000"/>
                </a:solidFill>
              </a:rPr>
              <a:t>исследовательской </a:t>
            </a:r>
            <a:r>
              <a:rPr lang="ru-RU" sz="3200" dirty="0" smtClean="0"/>
              <a:t>практики </a:t>
            </a:r>
            <a:br>
              <a:rPr lang="ru-RU" sz="3200" dirty="0" smtClean="0"/>
            </a:br>
            <a:r>
              <a:rPr lang="ru-RU" sz="3200" u="sng" dirty="0" smtClean="0"/>
              <a:t>за пределами ЭФ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502517"/>
              </p:ext>
            </p:extLst>
          </p:nvPr>
        </p:nvGraphicFramePr>
        <p:xfrm>
          <a:off x="66908" y="1228468"/>
          <a:ext cx="12058185" cy="4179334"/>
        </p:xfrm>
        <a:graphic>
          <a:graphicData uri="http://schemas.openxmlformats.org/drawingml/2006/table">
            <a:tbl>
              <a:tblPr firstRow="1" firstCol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602846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02972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1655590">
                <a:tc gridSpan="2">
                  <a:txBody>
                    <a:bodyPr/>
                    <a:lstStyle/>
                    <a:p>
                      <a:pPr algn="ctr"/>
                      <a:r>
                        <a:rPr lang="ru-RU" sz="28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Федеральное государственное бюджетное учреждение </a:t>
                      </a:r>
                      <a:r>
                        <a:rPr lang="ru-RU" sz="2800" b="1" kern="1200" dirty="0" err="1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г.Москвы</a:t>
                      </a:r>
                      <a:r>
                        <a:rPr lang="ru-RU" sz="28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«Научно-исследовательский институт организации здравоохранения и медицинского менеджмента Департамента здравоохранения города Москвы»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1470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</a:rPr>
                        <a:t>Подписан Договор на прохождение практики аспирантами ЭФ МГУ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baseline="0" dirty="0" smtClean="0">
                          <a:solidFill>
                            <a:schemeClr val="tx1"/>
                          </a:solidFill>
                          <a:effectLst/>
                        </a:rPr>
                        <a:t> в июле 2019 </a:t>
                      </a: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</a:rPr>
                        <a:t>года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Участие</a:t>
                      </a:r>
                      <a:r>
                        <a:rPr lang="ru-RU" sz="2400" b="1" kern="1200" baseline="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возможно при согласовании и подписании Направления на исследовательскую практику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МГУ имени </a:t>
                      </a:r>
                      <a:r>
                        <a:rPr lang="ru-RU" sz="24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М.В.Ломоносова</a:t>
                      </a:r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algn="l" defTabSz="914400" rtl="0" eaLnBrk="1" fontAlgn="t" latinLnBrk="0" hangingPunct="1"/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Биологический факультет.</a:t>
                      </a:r>
                    </a:p>
                    <a:p>
                      <a:pPr marL="0" algn="l" defTabSz="914400" rtl="0" eaLnBrk="1" fontAlgn="t" latinLnBrk="0" hangingPunct="1"/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ГБУ «НИИОЗММ ДЗМ»</a:t>
                      </a:r>
                      <a:br>
                        <a:rPr lang="ru-RU" sz="2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ru-RU" sz="24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081668" y="5469614"/>
            <a:ext cx="10950493" cy="13665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solidFill>
                  <a:srgbClr val="C00000"/>
                </a:solidFill>
              </a:rPr>
              <a:t>Обращаться: в </a:t>
            </a:r>
            <a:r>
              <a:rPr lang="ru-RU" sz="2400" b="1" dirty="0" smtClean="0">
                <a:solidFill>
                  <a:srgbClr val="C00000"/>
                </a:solidFill>
              </a:rPr>
              <a:t>комнату 220.</a:t>
            </a:r>
            <a:endParaRPr lang="ru-RU" sz="2400" b="1" dirty="0">
              <a:solidFill>
                <a:srgbClr val="C00000"/>
              </a:solidFill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 smtClean="0">
                <a:solidFill>
                  <a:srgbClr val="002060"/>
                </a:solidFill>
              </a:rPr>
              <a:t>Руководитель Службы содействия трудоустройству ЭФ МГУ 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 err="1" smtClean="0">
                <a:solidFill>
                  <a:srgbClr val="002060"/>
                </a:solidFill>
              </a:rPr>
              <a:t>Золотина</a:t>
            </a:r>
            <a:r>
              <a:rPr lang="ru-RU" sz="2400" b="1" dirty="0" smtClean="0">
                <a:solidFill>
                  <a:srgbClr val="002060"/>
                </a:solidFill>
              </a:rPr>
              <a:t> Ольга Александровна</a:t>
            </a:r>
            <a:endParaRPr lang="ru-RU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0274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b="1" dirty="0" smtClean="0">
                <a:solidFill>
                  <a:schemeClr val="tx2"/>
                </a:solidFill>
              </a:rPr>
              <a:t>Профсоюз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789043"/>
            <a:ext cx="10515600" cy="482379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Сайт: </a:t>
            </a:r>
            <a:r>
              <a:rPr lang="en-US" dirty="0">
                <a:hlinkClick r:id="rId2"/>
              </a:rPr>
              <a:t>http://opk.msu.ru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pPr marL="0" indent="0">
              <a:buNone/>
            </a:pPr>
            <a:r>
              <a:rPr lang="ru-RU" dirty="0"/>
              <a:t>Группа в ВК: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vk.com/msuprofcom</a:t>
            </a:r>
            <a:endParaRPr lang="ru-RU" dirty="0" smtClean="0"/>
          </a:p>
          <a:p>
            <a:pPr>
              <a:buFont typeface="Arial" charset="0"/>
              <a:buChar char="•"/>
            </a:pPr>
            <a:r>
              <a:rPr lang="ru-RU" i="1" dirty="0" smtClean="0"/>
              <a:t>Льготные билеты РЖД</a:t>
            </a:r>
          </a:p>
          <a:p>
            <a:pPr>
              <a:buFont typeface="Arial" charset="0"/>
              <a:buChar char="•"/>
            </a:pPr>
            <a:r>
              <a:rPr lang="ru-RU" i="1" dirty="0" smtClean="0"/>
              <a:t>Льготные билеты в театры</a:t>
            </a:r>
          </a:p>
          <a:p>
            <a:pPr>
              <a:buFont typeface="Arial" charset="0"/>
              <a:buChar char="•"/>
            </a:pPr>
            <a:r>
              <a:rPr lang="ru-RU" i="1" dirty="0" smtClean="0"/>
              <a:t>Отдых в санаториях</a:t>
            </a:r>
          </a:p>
          <a:p>
            <a:pPr>
              <a:buFont typeface="Arial" charset="0"/>
              <a:buChar char="•"/>
            </a:pPr>
            <a:r>
              <a:rPr lang="ru-RU" i="1" dirty="0" smtClean="0"/>
              <a:t>Материальная помощь</a:t>
            </a:r>
          </a:p>
          <a:p>
            <a:pPr marL="0" indent="0">
              <a:buNone/>
            </a:pPr>
            <a:endParaRPr lang="ru-RU" i="1" dirty="0" smtClean="0"/>
          </a:p>
          <a:p>
            <a:pPr marL="0" indent="0">
              <a:buNone/>
            </a:pPr>
            <a:r>
              <a:rPr lang="ru-RU" i="1" dirty="0" smtClean="0"/>
              <a:t>Взносы за членство </a:t>
            </a:r>
            <a:r>
              <a:rPr lang="mr-IN" i="1" dirty="0" smtClean="0"/>
              <a:t>–</a:t>
            </a:r>
            <a:r>
              <a:rPr lang="ru-RU" i="1" dirty="0" smtClean="0"/>
              <a:t> 1</a:t>
            </a:r>
            <a:r>
              <a:rPr lang="en-US" i="1" dirty="0" smtClean="0"/>
              <a:t>%</a:t>
            </a:r>
            <a:r>
              <a:rPr lang="ru-RU" i="1" dirty="0" smtClean="0"/>
              <a:t> от стипендии</a:t>
            </a:r>
          </a:p>
          <a:p>
            <a:pPr marL="0" indent="0">
              <a:buNone/>
            </a:pPr>
            <a:r>
              <a:rPr lang="ru-RU" i="1" dirty="0" smtClean="0"/>
              <a:t>Обращаться в комнату 393, ЭФ МГУ</a:t>
            </a:r>
          </a:p>
          <a:p>
            <a:pPr marL="0" indent="0">
              <a:buNone/>
            </a:pPr>
            <a:r>
              <a:rPr lang="ru-RU" i="1" dirty="0" smtClean="0"/>
              <a:t>Тел. 8-495-939-35-76</a:t>
            </a:r>
            <a:endParaRPr lang="ru-RU" i="1" dirty="0" smtClean="0"/>
          </a:p>
          <a:p>
            <a:pPr marL="0" indent="0">
              <a:buNone/>
            </a:pPr>
            <a:endParaRPr lang="ru-RU" i="1" dirty="0" smtClean="0"/>
          </a:p>
          <a:p>
            <a:pPr marL="0" indent="0">
              <a:buNone/>
            </a:pP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4003516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Докторантура и аспирантура в лицах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854700" cy="4351338"/>
          </a:xfrm>
        </p:spPr>
        <p:txBody>
          <a:bodyPr/>
          <a:lstStyle/>
          <a:p>
            <a:r>
              <a:rPr lang="ru-RU" dirty="0" smtClean="0"/>
              <a:t>Зав. докторантурой и аспирантурой</a:t>
            </a:r>
          </a:p>
          <a:p>
            <a:pPr marL="0" indent="0">
              <a:buNone/>
            </a:pPr>
            <a:r>
              <a:rPr lang="ru-RU" b="1" dirty="0" smtClean="0"/>
              <a:t>   </a:t>
            </a:r>
            <a:r>
              <a:rPr lang="ru-RU" b="1" dirty="0" err="1" smtClean="0"/>
              <a:t>Моросанова</a:t>
            </a:r>
            <a:r>
              <a:rPr lang="ru-RU" b="1" dirty="0" smtClean="0"/>
              <a:t> Анастасия Андреевна</a:t>
            </a:r>
          </a:p>
          <a:p>
            <a:endParaRPr lang="ru-RU" dirty="0" smtClean="0"/>
          </a:p>
          <a:p>
            <a:r>
              <a:rPr lang="ru-RU" dirty="0" smtClean="0"/>
              <a:t>Специалисты по учебно-методической работе </a:t>
            </a:r>
          </a:p>
          <a:p>
            <a:pPr marL="0" indent="0">
              <a:buNone/>
            </a:pPr>
            <a:r>
              <a:rPr lang="ru-RU" b="1" dirty="0" smtClean="0"/>
              <a:t>   Симкина Марина Михайловна</a:t>
            </a:r>
          </a:p>
          <a:p>
            <a:pPr marL="0" indent="0">
              <a:buNone/>
            </a:pPr>
            <a:r>
              <a:rPr lang="ru-RU" b="1" dirty="0"/>
              <a:t> </a:t>
            </a:r>
            <a:r>
              <a:rPr lang="ru-RU" b="1" dirty="0" smtClean="0"/>
              <a:t>  Кудрявцева Надежда Александровна</a:t>
            </a:r>
            <a:endParaRPr lang="ru-RU" b="1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7048500" y="1825625"/>
            <a:ext cx="4305300" cy="4351338"/>
          </a:xfrm>
        </p:spPr>
        <p:txBody>
          <a:bodyPr/>
          <a:lstStyle/>
          <a:p>
            <a:r>
              <a:rPr lang="ru-RU" dirty="0"/>
              <a:t>Директор аспирантуры</a:t>
            </a:r>
          </a:p>
          <a:p>
            <a:pPr marL="0" indent="0">
              <a:buNone/>
            </a:pPr>
            <a:r>
              <a:rPr lang="ru-RU" dirty="0" smtClean="0"/>
              <a:t>  доцент </a:t>
            </a:r>
            <a:r>
              <a:rPr lang="ru-RU" b="1" dirty="0" err="1"/>
              <a:t>Луданик</a:t>
            </a:r>
            <a:r>
              <a:rPr lang="ru-RU" b="1" dirty="0"/>
              <a:t> </a:t>
            </a:r>
            <a:r>
              <a:rPr lang="ru-RU" b="1" dirty="0" smtClean="0"/>
              <a:t>Марина</a:t>
            </a:r>
          </a:p>
          <a:p>
            <a:pPr marL="0" indent="0">
              <a:buNone/>
            </a:pPr>
            <a:r>
              <a:rPr lang="ru-RU" b="1" dirty="0" smtClean="0"/>
              <a:t>  Валерьевна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75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4948" y="0"/>
            <a:ext cx="11715751" cy="1325563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/>
              <a:t>План приема и Зачисление</a:t>
            </a:r>
            <a:br>
              <a:rPr lang="ru-RU" sz="3200" dirty="0" smtClean="0"/>
            </a:br>
            <a:r>
              <a:rPr lang="ru-RU" sz="3200" dirty="0" smtClean="0"/>
              <a:t>в аспирантуру экономического факультета</a:t>
            </a:r>
            <a:br>
              <a:rPr lang="ru-RU" sz="3200" dirty="0" smtClean="0"/>
            </a:br>
            <a:r>
              <a:rPr lang="ru-RU" sz="3200" dirty="0" smtClean="0"/>
              <a:t> МГУ имени М.В. Ломоносова в 2019 году</a:t>
            </a:r>
            <a:endParaRPr lang="ru-RU" sz="3200" b="1" i="1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9060535"/>
              </p:ext>
            </p:extLst>
          </p:nvPr>
        </p:nvGraphicFramePr>
        <p:xfrm>
          <a:off x="476248" y="1325562"/>
          <a:ext cx="11334753" cy="52289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79140">
                  <a:extLst>
                    <a:ext uri="{9D8B030D-6E8A-4147-A177-3AD203B41FA5}">
                      <a16:colId xmlns="" xmlns:a16="http://schemas.microsoft.com/office/drawing/2014/main" val="4118962851"/>
                    </a:ext>
                  </a:extLst>
                </a:gridCol>
                <a:gridCol w="3846777">
                  <a:extLst>
                    <a:ext uri="{9D8B030D-6E8A-4147-A177-3AD203B41FA5}">
                      <a16:colId xmlns="" xmlns:a16="http://schemas.microsoft.com/office/drawing/2014/main" val="1464421847"/>
                    </a:ext>
                  </a:extLst>
                </a:gridCol>
                <a:gridCol w="1787497">
                  <a:extLst>
                    <a:ext uri="{9D8B030D-6E8A-4147-A177-3AD203B41FA5}">
                      <a16:colId xmlns="" xmlns:a16="http://schemas.microsoft.com/office/drawing/2014/main" val="2339950789"/>
                    </a:ext>
                  </a:extLst>
                </a:gridCol>
                <a:gridCol w="1825826">
                  <a:extLst>
                    <a:ext uri="{9D8B030D-6E8A-4147-A177-3AD203B41FA5}">
                      <a16:colId xmlns="" xmlns:a16="http://schemas.microsoft.com/office/drawing/2014/main" val="3992706899"/>
                    </a:ext>
                  </a:extLst>
                </a:gridCol>
                <a:gridCol w="1895513">
                  <a:extLst>
                    <a:ext uri="{9D8B030D-6E8A-4147-A177-3AD203B41FA5}">
                      <a16:colId xmlns="" xmlns:a16="http://schemas.microsoft.com/office/drawing/2014/main" val="4043030639"/>
                    </a:ext>
                  </a:extLst>
                </a:gridCol>
              </a:tblGrid>
              <a:tr h="1233018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специальность/направленность</a:t>
                      </a:r>
                      <a:endParaRPr lang="ru-RU" sz="2000" b="1" i="0" u="none" strike="noStrike" dirty="0">
                        <a:solidFill>
                          <a:srgbClr val="080808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47" marR="7547" marT="7547" marB="0" anchor="ctr"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24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приема</a:t>
                      </a:r>
                      <a:r>
                        <a:rPr lang="ru-RU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РФ(</a:t>
                      </a:r>
                      <a:r>
                        <a:rPr lang="ru-RU" sz="20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иностр</a:t>
                      </a:r>
                      <a:r>
                        <a:rPr lang="ru-RU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), чел.</a:t>
                      </a:r>
                      <a:endParaRPr lang="ru-RU" sz="2000" b="1" i="0" u="none" strike="noStrike" dirty="0">
                        <a:solidFill>
                          <a:srgbClr val="080808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47" marR="7547" marT="7547" marB="0" anchor="ctr"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2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подано заявлений</a:t>
                      </a:r>
                      <a:r>
                        <a:rPr lang="ru-RU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РФ (</a:t>
                      </a:r>
                      <a:r>
                        <a:rPr lang="ru-RU" sz="20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иностр</a:t>
                      </a:r>
                      <a:r>
                        <a:rPr lang="ru-RU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), чел.</a:t>
                      </a:r>
                      <a:endParaRPr lang="ru-RU" sz="2000" b="1" i="0" u="none" strike="noStrike" dirty="0">
                        <a:solidFill>
                          <a:srgbClr val="080808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47" marR="7547" marT="7547" marB="0" anchor="ctr"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2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зачислено</a:t>
                      </a:r>
                      <a:r>
                        <a:rPr lang="ru-RU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РФ(</a:t>
                      </a:r>
                      <a:r>
                        <a:rPr lang="ru-RU" sz="20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иностр</a:t>
                      </a:r>
                      <a:r>
                        <a:rPr lang="ru-RU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), чел.</a:t>
                      </a:r>
                      <a:endParaRPr lang="ru-RU" sz="2000" b="1" i="0" u="none" strike="noStrike" dirty="0">
                        <a:solidFill>
                          <a:srgbClr val="080808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47" marR="7547" marT="7547" marB="0" anchor="ctr"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24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33756465"/>
                  </a:ext>
                </a:extLst>
              </a:tr>
              <a:tr h="446062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08.00.01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47" marR="7547" marT="7547" marB="0" anchor="b"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2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Экономическая теория</a:t>
                      </a:r>
                      <a:endParaRPr lang="ru-RU" sz="2000" b="1" i="0" u="none" strike="noStrike" dirty="0">
                        <a:solidFill>
                          <a:srgbClr val="080808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47" marR="7547" marT="7547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2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</a:t>
                      </a:r>
                      <a:r>
                        <a:rPr lang="ru-RU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(1)</a:t>
                      </a:r>
                      <a:endParaRPr lang="ru-RU" sz="2000" b="1" i="0" u="none" strike="noStrike" dirty="0">
                        <a:solidFill>
                          <a:srgbClr val="080808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47" marR="7547" marT="7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2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 smtClean="0">
                          <a:solidFill>
                            <a:srgbClr val="080808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2000" b="1" i="0" u="none" strike="noStrike" dirty="0" smtClean="0">
                          <a:solidFill>
                            <a:srgbClr val="080808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US" sz="2000" b="1" i="0" u="none" strike="noStrike" dirty="0" smtClean="0">
                          <a:solidFill>
                            <a:srgbClr val="080808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2000" b="1" i="0" u="none" strike="noStrike" dirty="0" smtClean="0">
                          <a:solidFill>
                            <a:srgbClr val="080808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sz="2000" b="1" i="0" u="none" strike="noStrike" dirty="0" smtClean="0">
                          <a:solidFill>
                            <a:srgbClr val="080808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2000" b="1" i="0" u="none" strike="noStrike" dirty="0">
                        <a:solidFill>
                          <a:srgbClr val="080808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47" marR="7547" marT="7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2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20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47" marR="7547" marT="52826" marB="528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24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29865308"/>
                  </a:ext>
                </a:extLst>
              </a:tr>
              <a:tr h="61651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08.00.05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47" marR="7547" marT="7547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2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Экономика и управление народным хозяйством</a:t>
                      </a:r>
                      <a:endParaRPr lang="ru-RU" sz="2000" b="1" i="0" u="none" strike="noStrike" dirty="0">
                        <a:solidFill>
                          <a:srgbClr val="080808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47" marR="7547" marT="7547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2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 </a:t>
                      </a:r>
                      <a:r>
                        <a:rPr lang="ru-RU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(1)</a:t>
                      </a:r>
                      <a:endParaRPr lang="ru-RU" sz="2000" b="1" i="0" u="none" strike="noStrike" dirty="0">
                        <a:solidFill>
                          <a:srgbClr val="080808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47" marR="7547" marT="7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2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baseline="0" dirty="0" smtClean="0">
                          <a:solidFill>
                            <a:srgbClr val="080808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</a:t>
                      </a:r>
                      <a:r>
                        <a:rPr lang="en-US" sz="2000" b="1" i="0" u="none" strike="noStrike" baseline="0" dirty="0" smtClean="0">
                          <a:solidFill>
                            <a:srgbClr val="080808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2000" b="1" i="0" u="none" strike="noStrike" baseline="0" dirty="0" smtClean="0">
                          <a:solidFill>
                            <a:srgbClr val="080808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2000" b="1" i="0" u="none" strike="noStrike" baseline="0" dirty="0" smtClean="0">
                          <a:solidFill>
                            <a:srgbClr val="080808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2000" b="1" i="0" u="none" strike="noStrike" dirty="0">
                        <a:solidFill>
                          <a:srgbClr val="080808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47" marR="7547" marT="7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2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20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2000" b="1" i="0" u="none" strike="noStrike" baseline="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2000" b="1" i="0" u="none" strike="noStrike" baseline="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2000" b="1" i="0" u="none" strike="noStrike" baseline="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20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47" marR="7547" marT="52826" marB="528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24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77842932"/>
                  </a:ext>
                </a:extLst>
              </a:tr>
              <a:tr h="61651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08.00.10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47" marR="7547" marT="7547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2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Финансы, денежное обращение и кредит</a:t>
                      </a:r>
                      <a:endParaRPr lang="ru-RU" sz="2000" b="1" i="0" u="none" strike="noStrike" dirty="0">
                        <a:solidFill>
                          <a:srgbClr val="080808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47" marR="7547" marT="7547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2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</a:t>
                      </a:r>
                      <a:r>
                        <a:rPr lang="ru-RU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(1)</a:t>
                      </a:r>
                      <a:endParaRPr lang="ru-RU" sz="2000" b="1" i="0" u="none" strike="noStrike" dirty="0">
                        <a:solidFill>
                          <a:srgbClr val="080808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47" marR="7547" marT="7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2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(0)</a:t>
                      </a:r>
                      <a:endParaRPr lang="ru-RU" sz="2000" b="1" i="0" u="none" strike="noStrike" dirty="0">
                        <a:solidFill>
                          <a:srgbClr val="080808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47" marR="7547" marT="7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2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</a:t>
                      </a:r>
                      <a:endParaRPr lang="ru-RU" sz="20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47" marR="7547" marT="52826" marB="528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24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77293516"/>
                  </a:ext>
                </a:extLst>
              </a:tr>
              <a:tr h="61651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08.00.12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47" marR="7547" marT="7547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2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Бухгалтерский учет, статистика</a:t>
                      </a:r>
                      <a:endParaRPr lang="ru-RU" sz="2000" b="1" i="0" u="none" strike="noStrike" dirty="0">
                        <a:solidFill>
                          <a:srgbClr val="080808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47" marR="7547" marT="7547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2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ru-RU" sz="2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(1)</a:t>
                      </a:r>
                      <a:endParaRPr lang="ru-RU" sz="2000" b="1" i="0" u="none" strike="noStrike" dirty="0">
                        <a:solidFill>
                          <a:srgbClr val="080808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47" marR="7547" marT="7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2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rgbClr val="080808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7(0)</a:t>
                      </a:r>
                      <a:endParaRPr lang="ru-RU" sz="2000" b="1" i="0" u="none" strike="noStrike" dirty="0">
                        <a:solidFill>
                          <a:srgbClr val="080808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47" marR="7547" marT="7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2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20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47" marR="7547" marT="52826" marB="528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24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45801583"/>
                  </a:ext>
                </a:extLst>
              </a:tr>
              <a:tr h="924765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08.00.13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47" marR="7547" marT="7547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2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Математические и инструментальные методы экономики</a:t>
                      </a:r>
                      <a:endParaRPr lang="ru-RU" sz="2000" b="1" i="0" u="none" strike="noStrike" dirty="0">
                        <a:solidFill>
                          <a:srgbClr val="080808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47" marR="7547" marT="7547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2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rgbClr val="080808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2000" b="1" i="0" u="none" strike="noStrike" dirty="0">
                        <a:solidFill>
                          <a:srgbClr val="080808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47" marR="7547" marT="7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2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rgbClr val="080808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2000" b="1" i="0" u="none" strike="noStrike" dirty="0">
                        <a:solidFill>
                          <a:srgbClr val="080808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47" marR="7547" marT="7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2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20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47" marR="7547" marT="52826" marB="528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24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52536351"/>
                  </a:ext>
                </a:extLst>
              </a:tr>
              <a:tr h="446062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08.00.14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47" marR="7547" marT="7547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2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Мировая экономика</a:t>
                      </a:r>
                      <a:endParaRPr lang="ru-RU" sz="2000" b="1" i="0" u="none" strike="noStrike" dirty="0">
                        <a:solidFill>
                          <a:srgbClr val="080808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47" marR="7547" marT="7547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2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</a:t>
                      </a:r>
                      <a:r>
                        <a:rPr lang="ru-RU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(1)</a:t>
                      </a:r>
                      <a:endParaRPr lang="ru-RU" sz="2000" b="1" i="0" u="none" strike="noStrike" dirty="0">
                        <a:solidFill>
                          <a:srgbClr val="080808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47" marR="7547" marT="7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2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(</a:t>
                      </a:r>
                      <a:r>
                        <a:rPr lang="en-US" sz="2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2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2000" b="1" i="0" u="none" strike="noStrike" dirty="0">
                        <a:solidFill>
                          <a:srgbClr val="080808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47" marR="7547" marT="7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2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(</a:t>
                      </a:r>
                      <a:r>
                        <a:rPr lang="en-US" sz="2000" b="1" u="none" strike="noStrike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2000" b="1" u="none" strike="noStrike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20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47" marR="7547" marT="52826" marB="528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24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73028523"/>
                  </a:ext>
                </a:extLst>
              </a:tr>
              <a:tr h="328201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2000" b="1" i="0" u="none" strike="noStrike" dirty="0">
                        <a:solidFill>
                          <a:srgbClr val="080808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47" marR="7547" marT="7547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  <a:alpha val="24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 (5)</a:t>
                      </a:r>
                      <a:endParaRPr lang="ru-RU" sz="2000" b="1" i="0" u="none" strike="noStrike" dirty="0">
                        <a:solidFill>
                          <a:srgbClr val="080808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47" marR="7547" marT="7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  <a:alpha val="2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 (2)</a:t>
                      </a:r>
                      <a:endParaRPr lang="ru-RU" sz="2000" b="1" i="0" u="none" strike="noStrike" dirty="0">
                        <a:solidFill>
                          <a:srgbClr val="080808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47" marR="7547" marT="7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  <a:alpha val="2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ru-RU" sz="2000" b="1" u="none" strike="noStrike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(2)</a:t>
                      </a:r>
                      <a:endParaRPr lang="ru-RU" sz="20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47" marR="7547" marT="75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  <a:alpha val="24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625753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0019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b="1" dirty="0" smtClean="0">
                <a:solidFill>
                  <a:schemeClr val="tx2"/>
                </a:solidFill>
              </a:rPr>
              <a:t>Стипендия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789043"/>
            <a:ext cx="10515600" cy="482379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Размер стипендии в 2019 году: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600" dirty="0" smtClean="0"/>
              <a:t>для всех, кроме специальности 08.00.13 (</a:t>
            </a:r>
            <a:r>
              <a:rPr lang="ru-RU" sz="2600" dirty="0" err="1" smtClean="0"/>
              <a:t>мат.методы</a:t>
            </a:r>
            <a:r>
              <a:rPr lang="ru-RU" sz="2600" dirty="0" smtClean="0"/>
              <a:t>) – 3 355 руб.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600" dirty="0"/>
              <a:t>с</a:t>
            </a:r>
            <a:r>
              <a:rPr lang="ru-RU" sz="2600" dirty="0" smtClean="0"/>
              <a:t>пециальность 08.00.13 (мат. </a:t>
            </a:r>
            <a:r>
              <a:rPr lang="ru-RU" sz="2600" dirty="0"/>
              <a:t>м</a:t>
            </a:r>
            <a:r>
              <a:rPr lang="ru-RU" sz="2600" dirty="0" smtClean="0"/>
              <a:t>етоды) – 8 547 руб.</a:t>
            </a:r>
          </a:p>
          <a:p>
            <a:pPr marL="0" indent="0">
              <a:buNone/>
            </a:pPr>
            <a:r>
              <a:rPr lang="ru-RU" u="sng" dirty="0" smtClean="0"/>
              <a:t>Необходимые документы для получения (если вы не выпускник ЭФ </a:t>
            </a:r>
            <a:r>
              <a:rPr lang="ru-RU" u="sng" dirty="0"/>
              <a:t>М</a:t>
            </a:r>
            <a:r>
              <a:rPr lang="ru-RU" u="sng" dirty="0" smtClean="0"/>
              <a:t>ГУ 2019 года):</a:t>
            </a:r>
          </a:p>
          <a:p>
            <a:r>
              <a:rPr lang="ru-RU" sz="2600" dirty="0" smtClean="0"/>
              <a:t>выписка с номером лицевого счета в сбербанке, только карта «МИР»</a:t>
            </a:r>
          </a:p>
          <a:p>
            <a:r>
              <a:rPr lang="ru-RU" sz="2600" dirty="0" smtClean="0"/>
              <a:t>копия паспортных данных,</a:t>
            </a:r>
          </a:p>
          <a:p>
            <a:r>
              <a:rPr lang="ru-RU" sz="2600" dirty="0" smtClean="0"/>
              <a:t>копия СНИЛС,</a:t>
            </a:r>
          </a:p>
          <a:p>
            <a:r>
              <a:rPr lang="ru-RU" sz="2600" dirty="0" smtClean="0"/>
              <a:t>копия ИНН </a:t>
            </a:r>
          </a:p>
          <a:p>
            <a:pPr marL="0" indent="0" algn="ctr">
              <a:buNone/>
            </a:pPr>
            <a:r>
              <a:rPr lang="ru-RU" i="1" dirty="0" smtClean="0"/>
              <a:t>1 ГУМ, 323 </a:t>
            </a:r>
            <a:r>
              <a:rPr lang="ru-RU" i="1" dirty="0" err="1" smtClean="0"/>
              <a:t>каб</a:t>
            </a:r>
            <a:r>
              <a:rPr lang="ru-RU" i="1" dirty="0" smtClean="0"/>
              <a:t>., с 15 по 20 число  </a:t>
            </a:r>
            <a:r>
              <a:rPr lang="ru-RU" i="1" dirty="0" err="1" smtClean="0"/>
              <a:t>пн-чт</a:t>
            </a:r>
            <a:r>
              <a:rPr lang="ru-RU" i="1" dirty="0" smtClean="0"/>
              <a:t> – 14.00-15.00; </a:t>
            </a:r>
          </a:p>
          <a:p>
            <a:pPr marL="0" indent="0" algn="ctr">
              <a:buNone/>
            </a:pPr>
            <a:r>
              <a:rPr lang="ru-RU" i="1" dirty="0" smtClean="0"/>
              <a:t>ост. числа </a:t>
            </a:r>
            <a:r>
              <a:rPr lang="ru-RU" i="1" dirty="0" err="1" smtClean="0"/>
              <a:t>пн-чт</a:t>
            </a:r>
            <a:r>
              <a:rPr lang="ru-RU" i="1" dirty="0" smtClean="0"/>
              <a:t> – с 14.00 до 17.00</a:t>
            </a:r>
          </a:p>
          <a:p>
            <a:pPr marL="0" indent="0">
              <a:buNone/>
            </a:pPr>
            <a:endParaRPr lang="ru-RU" i="1" dirty="0" smtClean="0"/>
          </a:p>
          <a:p>
            <a:pPr marL="0" indent="0">
              <a:buNone/>
            </a:pP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3027829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Если у вас нет, карты  «МИР», то получить ее будет можно на первом этаже овального корпуса (направо при входе в корпус) ориентировочно с 7-8 октября. </a:t>
            </a:r>
          </a:p>
          <a:p>
            <a:r>
              <a:rPr lang="ru-RU" dirty="0" smtClean="0"/>
              <a:t>От отдела докторантуры и аспирантуры будет отдельная рассылка с информацией о расписании выдачи карт.</a:t>
            </a:r>
          </a:p>
          <a:p>
            <a:endParaRPr lang="ru-RU" dirty="0"/>
          </a:p>
          <a:p>
            <a:r>
              <a:rPr lang="ru-RU" dirty="0" smtClean="0"/>
              <a:t>Если у вас уже есть карта «МИР», то получать новую нет необходимости!</a:t>
            </a: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ru-RU" b="1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Карты «МИР»</a:t>
            </a:r>
          </a:p>
        </p:txBody>
      </p:sp>
    </p:spTree>
    <p:extLst>
      <p:ext uri="{BB962C8B-B14F-4D97-AF65-F5344CB8AC3E}">
        <p14:creationId xmlns:p14="http://schemas.microsoft.com/office/powerpoint/2010/main" val="11451664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Согласие на обработку данных вы заполняли при поступлении.</a:t>
            </a:r>
          </a:p>
          <a:p>
            <a:r>
              <a:rPr lang="ru-RU" dirty="0" smtClean="0"/>
              <a:t>После </a:t>
            </a:r>
            <a:r>
              <a:rPr lang="ru-RU" dirty="0"/>
              <a:t>внесения вас в Реестр студентов/ординаторов/аспирантов вы можете оставить </a:t>
            </a:r>
            <a:r>
              <a:rPr lang="ru-RU" dirty="0">
                <a:hlinkClick r:id="rId2"/>
              </a:rPr>
              <a:t>заявку на Официальном портале Мэра и Правительства </a:t>
            </a:r>
            <a:r>
              <a:rPr lang="ru-RU" dirty="0" smtClean="0">
                <a:hlinkClick r:id="rId2"/>
              </a:rPr>
              <a:t>Москвы</a:t>
            </a:r>
            <a:r>
              <a:rPr lang="ru-RU" dirty="0" smtClean="0"/>
              <a:t>.</a:t>
            </a:r>
            <a:r>
              <a:rPr lang="ru-RU" dirty="0"/>
              <a:t> </a:t>
            </a:r>
            <a:endParaRPr lang="ru-RU" dirty="0" smtClean="0"/>
          </a:p>
          <a:p>
            <a:r>
              <a:rPr lang="ru-RU" dirty="0" smtClean="0"/>
              <a:t>Карту получаете в удобном для вас МФЦ.</a:t>
            </a:r>
          </a:p>
          <a:p>
            <a:endParaRPr lang="ru-RU" dirty="0" smtClean="0"/>
          </a:p>
          <a:p>
            <a:r>
              <a:rPr lang="ru-RU" dirty="0" smtClean="0"/>
              <a:t>Если вас </a:t>
            </a:r>
            <a:r>
              <a:rPr lang="ru-RU" dirty="0"/>
              <a:t>нет в реестре, вам необходимо заполнить заявление на выпуск карты (не обращая внимание на оповещение системы об отсутствии в реестре), а затем сообщить об этом в учебную часть аспирантуры.</a:t>
            </a:r>
          </a:p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ru-RU" b="1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Социальная карта </a:t>
            </a:r>
            <a:endParaRPr lang="ru-RU" b="1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538210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Удостоверения аспиранта</a:t>
            </a:r>
            <a:endParaRPr lang="ru-RU" b="1" dirty="0"/>
          </a:p>
          <a:p>
            <a:r>
              <a:rPr lang="ru-RU" b="1" dirty="0"/>
              <a:t>Пароли для входа в </a:t>
            </a:r>
            <a:r>
              <a:rPr lang="ru-RU" b="1" dirty="0" err="1" smtClean="0"/>
              <a:t>on.econ</a:t>
            </a:r>
            <a:r>
              <a:rPr lang="ru-RU" b="1" dirty="0" smtClean="0"/>
              <a:t>: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on.econ.msu.ru</a:t>
            </a:r>
            <a:endParaRPr lang="ru-RU" dirty="0" smtClean="0"/>
          </a:p>
          <a:p>
            <a:r>
              <a:rPr lang="ru-RU" b="1" dirty="0" smtClean="0"/>
              <a:t>Подтверждение Личного кабинета аспиранта в ИСТИНЕ</a:t>
            </a:r>
            <a:endParaRPr lang="ru-RU" b="1" dirty="0"/>
          </a:p>
          <a:p>
            <a:endParaRPr lang="ru-RU" b="1" dirty="0"/>
          </a:p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ru-RU" dirty="0" smtClean="0"/>
              <a:t>Учебная </a:t>
            </a:r>
            <a:r>
              <a:rPr lang="ru-RU" dirty="0"/>
              <a:t>часть Докторантуры и аспирантуры, к. 562</a:t>
            </a:r>
            <a:endParaRPr lang="ru-RU" b="1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12207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Группа 8"/>
          <p:cNvGrpSpPr/>
          <p:nvPr/>
        </p:nvGrpSpPr>
        <p:grpSpPr>
          <a:xfrm>
            <a:off x="112511" y="84206"/>
            <a:ext cx="10072080" cy="6773794"/>
            <a:chOff x="414337" y="-528638"/>
            <a:chExt cx="11363325" cy="7915275"/>
          </a:xfrm>
        </p:grpSpPr>
        <p:pic>
          <p:nvPicPr>
            <p:cNvPr id="7" name="Рисунок 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14337" y="-528638"/>
              <a:ext cx="11363325" cy="7915275"/>
            </a:xfrm>
            <a:prstGeom prst="rect">
              <a:avLst/>
            </a:prstGeom>
          </p:spPr>
        </p:pic>
        <p:sp>
          <p:nvSpPr>
            <p:cNvPr id="8" name="Прямоугольник 7"/>
            <p:cNvSpPr/>
            <p:nvPr/>
          </p:nvSpPr>
          <p:spPr>
            <a:xfrm>
              <a:off x="8942294" y="-403412"/>
              <a:ext cx="1976718" cy="26894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" name="Прямоугольник 1"/>
          <p:cNvSpPr/>
          <p:nvPr/>
        </p:nvSpPr>
        <p:spPr>
          <a:xfrm>
            <a:off x="7897811" y="5733534"/>
            <a:ext cx="431400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https://istina.msu.ru/</a:t>
            </a:r>
          </a:p>
        </p:txBody>
      </p:sp>
      <p:sp>
        <p:nvSpPr>
          <p:cNvPr id="3" name="Стрелка вниз 2"/>
          <p:cNvSpPr/>
          <p:nvPr/>
        </p:nvSpPr>
        <p:spPr>
          <a:xfrm>
            <a:off x="9942275" y="1441258"/>
            <a:ext cx="484632" cy="42922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8586390" y="920234"/>
            <a:ext cx="334828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сайте МГУ:</a:t>
            </a:r>
            <a:endParaRPr lang="ru-RU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371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6278" y="1669774"/>
            <a:ext cx="10883900" cy="3939759"/>
          </a:xfrm>
        </p:spPr>
        <p:txBody>
          <a:bodyPr>
            <a:normAutofit/>
          </a:bodyPr>
          <a:lstStyle/>
          <a:p>
            <a:r>
              <a:rPr lang="ru-RU" sz="3000" dirty="0" smtClean="0"/>
              <a:t> регистрация на сайте </a:t>
            </a:r>
            <a:r>
              <a:rPr lang="en-US" sz="3000" dirty="0" smtClean="0">
                <a:hlinkClick r:id="rId2"/>
              </a:rPr>
              <a:t>http://istina.msu.ru/</a:t>
            </a:r>
            <a:endParaRPr lang="ru-RU" sz="3000" dirty="0" smtClean="0"/>
          </a:p>
          <a:p>
            <a:r>
              <a:rPr lang="ru-RU" sz="3000" dirty="0" smtClean="0"/>
              <a:t>создание личного кабинета (место работы – экономический факультет, наименование кафедры, должность – аспирант)</a:t>
            </a:r>
          </a:p>
          <a:p>
            <a:r>
              <a:rPr lang="ru-RU" sz="3000" dirty="0" smtClean="0"/>
              <a:t>подробная инструкция по созданию и  заполнению ЛК на сайте ЭФ  </a:t>
            </a:r>
            <a:r>
              <a:rPr lang="en-US" sz="3000" dirty="0">
                <a:hlinkClick r:id="rId3"/>
              </a:rPr>
              <a:t>https://</a:t>
            </a:r>
            <a:r>
              <a:rPr lang="en-US" sz="3000" dirty="0" err="1">
                <a:hlinkClick r:id="rId3"/>
              </a:rPr>
              <a:t>www.econ.msu.ru</a:t>
            </a:r>
            <a:r>
              <a:rPr lang="en-US" sz="3000" dirty="0">
                <a:hlinkClick r:id="rId3"/>
              </a:rPr>
              <a:t>/sys/</a:t>
            </a:r>
            <a:r>
              <a:rPr lang="en-US" sz="3000" dirty="0" err="1">
                <a:hlinkClick r:id="rId3"/>
              </a:rPr>
              <a:t>raw.php?o</a:t>
            </a:r>
            <a:r>
              <a:rPr lang="en-US" sz="3000" dirty="0">
                <a:hlinkClick r:id="rId3"/>
              </a:rPr>
              <a:t>=38665&amp;p=attachment</a:t>
            </a:r>
            <a:r>
              <a:rPr lang="ru-RU" sz="3000" dirty="0" smtClean="0">
                <a:hlinkClick r:id="rId3"/>
              </a:rPr>
              <a:t> </a:t>
            </a:r>
            <a:endParaRPr lang="ru-RU" sz="3000" dirty="0"/>
          </a:p>
        </p:txBody>
      </p:sp>
      <p:pic>
        <p:nvPicPr>
          <p:cNvPr id="6" name="Изображение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72393" y="4885633"/>
            <a:ext cx="6896100" cy="1447800"/>
          </a:xfrm>
          <a:prstGeom prst="rect">
            <a:avLst/>
          </a:prstGeom>
        </p:spPr>
      </p:pic>
      <p:cxnSp>
        <p:nvCxnSpPr>
          <p:cNvPr id="7" name="Прямая со стрелкой 6"/>
          <p:cNvCxnSpPr/>
          <p:nvPr/>
        </p:nvCxnSpPr>
        <p:spPr>
          <a:xfrm>
            <a:off x="1450758" y="3812760"/>
            <a:ext cx="441739" cy="0"/>
          </a:xfrm>
          <a:prstGeom prst="straightConnector1">
            <a:avLst/>
          </a:prstGeom>
          <a:ln w="762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794578" y="344211"/>
            <a:ext cx="10515600" cy="1325563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ru-RU" dirty="0"/>
              <a:t>ИАС Истина и Личный кабинет аспиранта</a:t>
            </a:r>
          </a:p>
        </p:txBody>
      </p:sp>
    </p:spTree>
    <p:extLst>
      <p:ext uri="{BB962C8B-B14F-4D97-AF65-F5344CB8AC3E}">
        <p14:creationId xmlns:p14="http://schemas.microsoft.com/office/powerpoint/2010/main" val="17021567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58957" y="1160843"/>
            <a:ext cx="9144000" cy="1773237"/>
          </a:xfrm>
        </p:spPr>
        <p:txBody>
          <a:bodyPr>
            <a:noAutofit/>
          </a:bodyPr>
          <a:lstStyle/>
          <a:p>
            <a:r>
              <a:rPr lang="ru-RU" sz="4400" dirty="0"/>
              <a:t/>
            </a:r>
            <a:br>
              <a:rPr lang="ru-RU" sz="4400" dirty="0"/>
            </a:br>
            <a:r>
              <a:rPr lang="en-US" sz="4400" dirty="0">
                <a:hlinkClick r:id="rId2"/>
              </a:rPr>
              <a:t>https://</a:t>
            </a:r>
            <a:r>
              <a:rPr lang="en-US" sz="4400" dirty="0" smtClean="0">
                <a:hlinkClick r:id="rId2"/>
              </a:rPr>
              <a:t>www.econ.msu.ru</a:t>
            </a:r>
            <a:r>
              <a:rPr lang="ru-RU" sz="4400" dirty="0" smtClean="0"/>
              <a:t> </a:t>
            </a:r>
            <a:r>
              <a:rPr lang="ru-RU" sz="4400" dirty="0"/>
              <a:t/>
            </a:r>
            <a:br>
              <a:rPr lang="ru-RU" sz="4400" dirty="0"/>
            </a:b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04800" y="2706756"/>
            <a:ext cx="11794435" cy="3645452"/>
          </a:xfrm>
        </p:spPr>
        <p:txBody>
          <a:bodyPr>
            <a:normAutofit fontScale="92500"/>
          </a:bodyPr>
          <a:lstStyle/>
          <a:p>
            <a:pPr algn="l"/>
            <a:r>
              <a:rPr lang="ru-RU" sz="4300" u="sng" dirty="0" smtClean="0"/>
              <a:t>Учащимся</a:t>
            </a:r>
            <a:r>
              <a:rPr lang="en-US" sz="4300" dirty="0" smtClean="0"/>
              <a:t> </a:t>
            </a:r>
            <a:r>
              <a:rPr lang="ru-RU" sz="4300" dirty="0" smtClean="0"/>
              <a:t>     </a:t>
            </a:r>
            <a:r>
              <a:rPr lang="ru-RU" sz="4300" u="sng" dirty="0" smtClean="0"/>
              <a:t>Аспирантура</a:t>
            </a:r>
            <a:r>
              <a:rPr lang="ru-RU" sz="4300" dirty="0" smtClean="0"/>
              <a:t>      </a:t>
            </a:r>
            <a:r>
              <a:rPr lang="ru-RU" sz="4300" u="sng" dirty="0" smtClean="0">
                <a:hlinkClick r:id="rId3" tooltip="Информация для аспирантов набора 2019 года"/>
              </a:rPr>
              <a:t>1 год (2019 год набора)</a:t>
            </a:r>
            <a:endParaRPr lang="ru-RU" sz="4300" u="sng" dirty="0" smtClean="0"/>
          </a:p>
          <a:p>
            <a:pPr marL="685800" indent="-685800" algn="l">
              <a:buFont typeface="Arial" charset="0"/>
              <a:buChar char="•"/>
            </a:pPr>
            <a:r>
              <a:rPr lang="ru-RU" sz="3500" dirty="0"/>
              <a:t>Полезная информация</a:t>
            </a:r>
          </a:p>
          <a:p>
            <a:pPr marL="685800" indent="-685800" algn="l">
              <a:buFont typeface="Arial" charset="0"/>
              <a:buChar char="•"/>
            </a:pPr>
            <a:r>
              <a:rPr lang="ru-RU" sz="3500" dirty="0"/>
              <a:t>Учебные планы</a:t>
            </a:r>
          </a:p>
          <a:p>
            <a:pPr marL="685800" indent="-685800" algn="l">
              <a:buFont typeface="Arial" charset="0"/>
              <a:buChar char="•"/>
            </a:pPr>
            <a:r>
              <a:rPr lang="ru-RU" sz="3500" dirty="0"/>
              <a:t>Индивидуальный учебный план аспиранта</a:t>
            </a:r>
          </a:p>
          <a:p>
            <a:pPr marL="685800" indent="-685800" algn="l">
              <a:buFont typeface="Arial" charset="0"/>
              <a:buChar char="•"/>
            </a:pPr>
            <a:r>
              <a:rPr lang="ru-RU" sz="3500" dirty="0" smtClean="0"/>
              <a:t>Расписание аттестаций, кандидатских экзаменов</a:t>
            </a:r>
          </a:p>
          <a:p>
            <a:pPr algn="l"/>
            <a:r>
              <a:rPr lang="en-US" sz="4800" dirty="0" smtClean="0"/>
              <a:t> </a:t>
            </a:r>
            <a:r>
              <a:rPr lang="ru-RU" sz="4800" dirty="0" smtClean="0"/>
              <a:t> </a:t>
            </a:r>
            <a:endParaRPr lang="ru-RU" sz="4800" dirty="0"/>
          </a:p>
        </p:txBody>
      </p:sp>
      <p:cxnSp>
        <p:nvCxnSpPr>
          <p:cNvPr id="37" name="Прямая со стрелкой 36"/>
          <p:cNvCxnSpPr/>
          <p:nvPr/>
        </p:nvCxnSpPr>
        <p:spPr>
          <a:xfrm>
            <a:off x="2765288" y="3053349"/>
            <a:ext cx="362226" cy="0"/>
          </a:xfrm>
          <a:prstGeom prst="straightConnector1">
            <a:avLst/>
          </a:prstGeom>
          <a:ln w="762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6150667" y="3053349"/>
            <a:ext cx="441739" cy="0"/>
          </a:xfrm>
          <a:prstGeom prst="straightConnector1">
            <a:avLst/>
          </a:prstGeom>
          <a:ln w="762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Заголовок 1"/>
          <p:cNvSpPr txBox="1">
            <a:spLocks/>
          </p:cNvSpPr>
          <p:nvPr/>
        </p:nvSpPr>
        <p:spPr>
          <a:xfrm>
            <a:off x="794578" y="344211"/>
            <a:ext cx="10515600" cy="132556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/>
              <a:t>Сайт </a:t>
            </a:r>
            <a:r>
              <a:rPr lang="ru-RU" dirty="0" smtClean="0"/>
              <a:t>Экономического </a:t>
            </a:r>
            <a:r>
              <a:rPr lang="ru-RU" dirty="0"/>
              <a:t>факультета</a:t>
            </a:r>
          </a:p>
        </p:txBody>
      </p:sp>
    </p:spTree>
    <p:extLst>
      <p:ext uri="{BB962C8B-B14F-4D97-AF65-F5344CB8AC3E}">
        <p14:creationId xmlns:p14="http://schemas.microsoft.com/office/powerpoint/2010/main" val="298293875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4578" y="1881326"/>
            <a:ext cx="10515600" cy="2085975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://www.econ.msu.ru/students/pg/phd_priemnay/</a:t>
            </a:r>
            <a:r>
              <a:rPr lang="ru-RU" dirty="0"/>
              <a:t> 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0656" y="3445013"/>
            <a:ext cx="10515600" cy="2832100"/>
          </a:xfrm>
        </p:spPr>
        <p:txBody>
          <a:bodyPr>
            <a:normAutofit/>
          </a:bodyPr>
          <a:lstStyle/>
          <a:p>
            <a:r>
              <a:rPr lang="ru-RU" dirty="0" smtClean="0"/>
              <a:t>Справка, подтверждающая факт обучения</a:t>
            </a:r>
          </a:p>
          <a:p>
            <a:r>
              <a:rPr lang="ru-RU" dirty="0" smtClean="0"/>
              <a:t>Заверенная копия диплома</a:t>
            </a:r>
          </a:p>
          <a:p>
            <a:r>
              <a:rPr lang="ru-RU" dirty="0" smtClean="0"/>
              <a:t>Индивидуальный учебный план</a:t>
            </a:r>
          </a:p>
          <a:p>
            <a:r>
              <a:rPr lang="ru-RU" dirty="0" smtClean="0"/>
              <a:t>Обоснование к выбору темы</a:t>
            </a:r>
          </a:p>
          <a:p>
            <a:r>
              <a:rPr lang="ru-RU" dirty="0" smtClean="0"/>
              <a:t>Все к аттестации</a:t>
            </a:r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794578" y="344211"/>
            <a:ext cx="10515600" cy="132556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/>
              <a:t>Электронная приемная</a:t>
            </a:r>
          </a:p>
        </p:txBody>
      </p:sp>
    </p:spTree>
    <p:extLst>
      <p:ext uri="{BB962C8B-B14F-4D97-AF65-F5344CB8AC3E}">
        <p14:creationId xmlns:p14="http://schemas.microsoft.com/office/powerpoint/2010/main" val="399750290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 smtClean="0">
                <a:solidFill>
                  <a:schemeClr val="tx2"/>
                </a:solidFill>
              </a:rPr>
              <a:t>Контакты</a:t>
            </a:r>
            <a:r>
              <a:rPr lang="ru-RU" dirty="0" smtClean="0"/>
              <a:t>: к. 562, к. 559 тел. 8(495) 939-14-72</a:t>
            </a:r>
            <a:endParaRPr lang="en-US" dirty="0" smtClean="0"/>
          </a:p>
          <a:p>
            <a:pPr marL="0" indent="0">
              <a:buNone/>
            </a:pPr>
            <a:r>
              <a:rPr lang="ru-RU" b="1" dirty="0" smtClean="0">
                <a:solidFill>
                  <a:schemeClr val="tx2"/>
                </a:solidFill>
              </a:rPr>
              <a:t>Электронная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smtClean="0">
                <a:solidFill>
                  <a:schemeClr val="tx2"/>
                </a:solidFill>
              </a:rPr>
              <a:t>почта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– </a:t>
            </a:r>
            <a:r>
              <a:rPr lang="en-US" dirty="0" smtClean="0">
                <a:hlinkClick r:id="rId2"/>
              </a:rPr>
              <a:t>phd.econ.msu@gmail.com</a:t>
            </a:r>
            <a:r>
              <a:rPr lang="ru-RU" dirty="0" smtClean="0"/>
              <a:t> 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График работы:</a:t>
            </a: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8245532"/>
              </p:ext>
            </p:extLst>
          </p:nvPr>
        </p:nvGraphicFramePr>
        <p:xfrm>
          <a:off x="1219200" y="3860799"/>
          <a:ext cx="10134600" cy="1981200"/>
        </p:xfrm>
        <a:graphic>
          <a:graphicData uri="http://schemas.openxmlformats.org/drawingml/2006/table">
            <a:tbl>
              <a:tblPr/>
              <a:tblGrid>
                <a:gridCol w="3098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0358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96240">
                <a:tc>
                  <a:txBody>
                    <a:bodyPr/>
                    <a:lstStyle/>
                    <a:p>
                      <a:r>
                        <a:rPr lang="ru-RU" sz="2400" dirty="0"/>
                        <a:t>Понедельник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/>
                        <a:t>10.00 - </a:t>
                      </a:r>
                      <a:r>
                        <a:rPr lang="ru-RU" sz="2400" dirty="0" smtClean="0"/>
                        <a:t>18.00</a:t>
                      </a:r>
                      <a:r>
                        <a:rPr lang="ru-RU" sz="2400" dirty="0"/>
                        <a:t>                </a:t>
                      </a:r>
                      <a:r>
                        <a:rPr lang="ru-RU" sz="2400" dirty="0" smtClean="0"/>
                        <a:t>    </a:t>
                      </a:r>
                      <a:endParaRPr lang="ru-RU" sz="2400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r>
                        <a:rPr lang="ru-RU" sz="2400" dirty="0"/>
                        <a:t>Вторник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/>
                        <a:t>10.00 - </a:t>
                      </a:r>
                      <a:r>
                        <a:rPr lang="ru-RU" sz="2400" dirty="0" smtClean="0"/>
                        <a:t>18.00</a:t>
                      </a:r>
                      <a:r>
                        <a:rPr lang="ru-RU" sz="2400" dirty="0"/>
                        <a:t>              </a:t>
                      </a:r>
                      <a:r>
                        <a:rPr lang="ru-RU" sz="2400" dirty="0" smtClean="0"/>
                        <a:t>      </a:t>
                      </a:r>
                      <a:endParaRPr lang="ru-RU" sz="2400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r>
                        <a:rPr lang="ru-RU" sz="2400"/>
                        <a:t>Среда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/>
                        <a:t>10.00 - </a:t>
                      </a:r>
                      <a:r>
                        <a:rPr lang="ru-RU" sz="2400" dirty="0" smtClean="0"/>
                        <a:t>13.00</a:t>
                      </a:r>
                      <a:r>
                        <a:rPr lang="ru-RU" sz="2400" dirty="0"/>
                        <a:t>             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r>
                        <a:rPr lang="ru-RU" sz="2400" dirty="0"/>
                        <a:t>Четверг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/>
                        <a:t>10.00 - </a:t>
                      </a:r>
                      <a:r>
                        <a:rPr lang="ru-RU" sz="2400" dirty="0" smtClean="0"/>
                        <a:t>18.00</a:t>
                      </a:r>
                      <a:r>
                        <a:rPr lang="ru-RU" sz="2400" dirty="0"/>
                        <a:t>               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r>
                        <a:rPr lang="ru-RU" sz="2400"/>
                        <a:t>Пятница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Нет приёма</a:t>
                      </a:r>
                      <a:endParaRPr lang="ru-RU" sz="2400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838200" y="365124"/>
            <a:ext cx="10515600" cy="132556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Докторантура и аспирантура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64137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Диаграмма 14"/>
          <p:cNvGraphicFramePr/>
          <p:nvPr>
            <p:extLst>
              <p:ext uri="{D42A27DB-BD31-4B8C-83A1-F6EECF244321}">
                <p14:modId xmlns:p14="http://schemas.microsoft.com/office/powerpoint/2010/main" val="4230369990"/>
              </p:ext>
            </p:extLst>
          </p:nvPr>
        </p:nvGraphicFramePr>
        <p:xfrm>
          <a:off x="2085278" y="90153"/>
          <a:ext cx="8707218" cy="61545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96373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80422742"/>
              </p:ext>
            </p:extLst>
          </p:nvPr>
        </p:nvGraphicFramePr>
        <p:xfrm>
          <a:off x="2141034" y="193184"/>
          <a:ext cx="8870402" cy="60180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803330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Диаграмма 12"/>
          <p:cNvGraphicFramePr/>
          <p:nvPr>
            <p:extLst>
              <p:ext uri="{D42A27DB-BD31-4B8C-83A1-F6EECF244321}">
                <p14:modId xmlns:p14="http://schemas.microsoft.com/office/powerpoint/2010/main" val="4285376249"/>
              </p:ext>
            </p:extLst>
          </p:nvPr>
        </p:nvGraphicFramePr>
        <p:xfrm>
          <a:off x="1493948" y="90153"/>
          <a:ext cx="9298547" cy="66326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477690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6825758"/>
              </p:ext>
            </p:extLst>
          </p:nvPr>
        </p:nvGraphicFramePr>
        <p:xfrm>
          <a:off x="1514475" y="367749"/>
          <a:ext cx="9163050" cy="59884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686496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Надпись 2"/>
          <p:cNvSpPr txBox="1">
            <a:spLocks noChangeArrowheads="1"/>
          </p:cNvSpPr>
          <p:nvPr/>
        </p:nvSpPr>
        <p:spPr bwMode="auto">
          <a:xfrm>
            <a:off x="2834481" y="285751"/>
            <a:ext cx="6802438" cy="711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b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ДИПЛОМ  аспирантуры</a:t>
            </a:r>
            <a:endParaRPr lang="ru-RU" altLang="ru-RU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altLang="ru-RU" b="1" i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Квалификация: Исследователь. Преподаватель-исследователь</a:t>
            </a:r>
            <a:endParaRPr lang="ru-RU" altLang="ru-RU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  <p:sp>
        <p:nvSpPr>
          <p:cNvPr id="4" name="Text Box 21"/>
          <p:cNvSpPr txBox="1">
            <a:spLocks noChangeArrowheads="1"/>
          </p:cNvSpPr>
          <p:nvPr/>
        </p:nvSpPr>
        <p:spPr bwMode="auto">
          <a:xfrm>
            <a:off x="1614489" y="1414464"/>
            <a:ext cx="2611437" cy="3698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b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Учебные достижения</a:t>
            </a:r>
            <a:endParaRPr lang="ru-RU" altLang="ru-RU"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Box 20"/>
          <p:cNvSpPr txBox="1">
            <a:spLocks noChangeArrowheads="1"/>
          </p:cNvSpPr>
          <p:nvPr/>
        </p:nvSpPr>
        <p:spPr bwMode="auto">
          <a:xfrm>
            <a:off x="4860925" y="1441451"/>
            <a:ext cx="2611438" cy="9239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b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Результаты прохождения ГИА по двум формам</a:t>
            </a:r>
            <a:endParaRPr lang="ru-RU" altLang="ru-RU"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 Box 19"/>
          <p:cNvSpPr txBox="1">
            <a:spLocks noChangeArrowheads="1"/>
          </p:cNvSpPr>
          <p:nvPr/>
        </p:nvSpPr>
        <p:spPr bwMode="auto">
          <a:xfrm>
            <a:off x="7700964" y="1414463"/>
            <a:ext cx="2611437" cy="6461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b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Научная работа и практика</a:t>
            </a:r>
            <a:endParaRPr lang="ru-RU" altLang="ru-RU"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 Box 15"/>
          <p:cNvSpPr txBox="1">
            <a:spLocks noChangeArrowheads="1"/>
          </p:cNvSpPr>
          <p:nvPr/>
        </p:nvSpPr>
        <p:spPr bwMode="auto">
          <a:xfrm>
            <a:off x="1612900" y="2124076"/>
            <a:ext cx="2611438" cy="23082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ru-RU" altLang="ru-RU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Кандидатские экзамены (иностранный язык, философия и специальность)</a:t>
            </a:r>
            <a:endParaRPr lang="ru-RU" altLang="ru-RU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buFontTx/>
              <a:buChar char="•"/>
            </a:pPr>
            <a:r>
              <a:rPr lang="ru-RU" altLang="ru-RU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Дисциплины учебного плана (в том числе дисциплины по выбору)</a:t>
            </a:r>
            <a:endParaRPr lang="ru-RU" altLang="ru-RU" dirty="0">
              <a:cs typeface="Arial" panose="020B0604020202020204" pitchFamily="34" charset="0"/>
            </a:endParaRPr>
          </a:p>
        </p:txBody>
      </p:sp>
      <p:sp>
        <p:nvSpPr>
          <p:cNvPr id="11" name="Text Box 14"/>
          <p:cNvSpPr txBox="1">
            <a:spLocks noChangeArrowheads="1"/>
          </p:cNvSpPr>
          <p:nvPr/>
        </p:nvSpPr>
        <p:spPr bwMode="auto">
          <a:xfrm>
            <a:off x="7967664" y="2349501"/>
            <a:ext cx="2611437" cy="258532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ru-RU" altLang="ru-RU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Отчеты по НИР</a:t>
            </a:r>
            <a:endParaRPr lang="ru-RU" altLang="ru-RU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buFontTx/>
              <a:buChar char="•"/>
            </a:pPr>
            <a:r>
              <a:rPr lang="ru-RU" altLang="ru-RU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Отчеты по практикам (педагогическая и исследовательская)</a:t>
            </a:r>
            <a:endParaRPr lang="ru-RU" altLang="ru-RU" dirty="0">
              <a:cs typeface="Arial" panose="020B0604020202020204" pitchFamily="34" charset="0"/>
            </a:endParaRPr>
          </a:p>
          <a:p>
            <a:pPr>
              <a:buFontTx/>
              <a:buChar char="•"/>
            </a:pPr>
            <a:r>
              <a:rPr lang="ru-RU" altLang="ru-RU" b="1" i="1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Публикации, конференции</a:t>
            </a:r>
            <a:endParaRPr lang="ru-RU" altLang="ru-RU" dirty="0">
              <a:cs typeface="Arial" panose="020B0604020202020204" pitchFamily="34" charset="0"/>
            </a:endParaRPr>
          </a:p>
          <a:p>
            <a:pPr>
              <a:buFontTx/>
              <a:buChar char="•"/>
            </a:pPr>
            <a:r>
              <a:rPr lang="ru-RU" altLang="ru-RU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НКР(диссертация) и НД</a:t>
            </a:r>
            <a:endParaRPr lang="ru-RU" altLang="ru-RU" dirty="0">
              <a:cs typeface="Arial" panose="020B0604020202020204" pitchFamily="34" charset="0"/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 flipV="1">
            <a:off x="2919413" y="1785939"/>
            <a:ext cx="0" cy="306387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V="1">
            <a:off x="9137650" y="2060575"/>
            <a:ext cx="0" cy="3063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4494214" y="2438400"/>
            <a:ext cx="1500187" cy="10620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b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Государственный экзамен</a:t>
            </a:r>
            <a:endParaRPr lang="ru-RU" altLang="ru-RU"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Box 10"/>
          <p:cNvSpPr txBox="1">
            <a:spLocks noChangeArrowheads="1"/>
          </p:cNvSpPr>
          <p:nvPr/>
        </p:nvSpPr>
        <p:spPr bwMode="auto">
          <a:xfrm>
            <a:off x="6292850" y="2438400"/>
            <a:ext cx="1500188" cy="10620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b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Защита научного доклада</a:t>
            </a:r>
            <a:endParaRPr lang="ru-RU" altLang="ru-RU"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16" name="Прямая со стрелкой 15"/>
          <p:cNvCxnSpPr/>
          <p:nvPr/>
        </p:nvCxnSpPr>
        <p:spPr>
          <a:xfrm flipV="1">
            <a:off x="5199063" y="2092325"/>
            <a:ext cx="0" cy="3063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flipV="1">
            <a:off x="6959600" y="2114550"/>
            <a:ext cx="0" cy="3063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4449763" y="3817939"/>
            <a:ext cx="1498600" cy="16271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b="1" i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Представление УМК (программы) дисциплины</a:t>
            </a:r>
            <a:endParaRPr lang="ru-RU" altLang="ru-RU"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 Box 6"/>
          <p:cNvSpPr txBox="1">
            <a:spLocks noChangeArrowheads="1"/>
          </p:cNvSpPr>
          <p:nvPr/>
        </p:nvSpPr>
        <p:spPr bwMode="auto">
          <a:xfrm>
            <a:off x="6235700" y="3794125"/>
            <a:ext cx="1498600" cy="1651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b="1" i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Представление результатов НКР (диссертации)</a:t>
            </a:r>
            <a:endParaRPr lang="ru-RU" altLang="ru-RU" i="1"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20" name="Прямая со стрелкой 19"/>
          <p:cNvCxnSpPr/>
          <p:nvPr/>
        </p:nvCxnSpPr>
        <p:spPr>
          <a:xfrm flipV="1">
            <a:off x="7043738" y="3482975"/>
            <a:ext cx="0" cy="3063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flipV="1">
            <a:off x="5199063" y="3500439"/>
            <a:ext cx="0" cy="30797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 Box 3"/>
          <p:cNvSpPr txBox="1">
            <a:spLocks noChangeArrowheads="1"/>
          </p:cNvSpPr>
          <p:nvPr/>
        </p:nvSpPr>
        <p:spPr bwMode="auto">
          <a:xfrm>
            <a:off x="8021639" y="5807076"/>
            <a:ext cx="2611437" cy="64611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b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ИСТИНА </a:t>
            </a:r>
            <a:r>
              <a:rPr lang="ru-RU" altLang="ru-RU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lang="ru-RU" altLang="ru-RU" b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«Наука – Аспирант»</a:t>
            </a:r>
            <a:endParaRPr lang="ru-RU" altLang="ru-RU"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 Box 1"/>
          <p:cNvSpPr txBox="1">
            <a:spLocks noChangeArrowheads="1"/>
          </p:cNvSpPr>
          <p:nvPr/>
        </p:nvSpPr>
        <p:spPr bwMode="auto">
          <a:xfrm>
            <a:off x="1708151" y="5613400"/>
            <a:ext cx="6259513" cy="1200150"/>
          </a:xfrm>
          <a:prstGeom prst="rect">
            <a:avLst/>
          </a:prstGeom>
          <a:solidFill>
            <a:srgbClr val="FFFFFF"/>
          </a:solidFill>
          <a:ln w="3175" cap="rnd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b="1" i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Примечание:</a:t>
            </a:r>
          </a:p>
          <a:p>
            <a:pPr eaLnBrk="1" hangingPunct="1"/>
            <a:r>
              <a:rPr lang="ru-RU" altLang="ru-RU" b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ГИА </a:t>
            </a:r>
            <a:r>
              <a:rPr lang="ru-RU" altLang="ru-RU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lang="ru-RU" altLang="ru-RU" b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i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Государственная итоговая аттестация</a:t>
            </a:r>
            <a:endParaRPr lang="ru-RU" altLang="ru-RU"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ru-RU" altLang="ru-RU" b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НКР </a:t>
            </a:r>
            <a:r>
              <a:rPr lang="ru-RU" altLang="ru-RU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lang="ru-RU" altLang="ru-RU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i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Научно-квалификационнная работа (диссертация)</a:t>
            </a:r>
            <a:endParaRPr lang="ru-RU" altLang="ru-RU">
              <a:cs typeface="Arial" panose="020B0604020202020204" pitchFamily="34" charset="0"/>
            </a:endParaRPr>
          </a:p>
          <a:p>
            <a:r>
              <a:rPr lang="ru-RU" altLang="ru-RU" b="1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УМК </a:t>
            </a:r>
            <a:r>
              <a:rPr lang="ru-RU" altLang="ru-RU" b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</a:t>
            </a:r>
            <a:r>
              <a:rPr lang="ru-RU" altLang="ru-RU" b="1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altLang="ru-RU" i="1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Учебно-методический комплекс</a:t>
            </a:r>
            <a:endParaRPr lang="ru-RU" altLang="ru-RU">
              <a:cs typeface="Arial" panose="020B0604020202020204" pitchFamily="34" charset="0"/>
            </a:endParaRPr>
          </a:p>
        </p:txBody>
      </p:sp>
      <p:sp>
        <p:nvSpPr>
          <p:cNvPr id="7189" name="Rectangle 24"/>
          <p:cNvSpPr>
            <a:spLocks noChangeArrowheads="1"/>
          </p:cNvSpPr>
          <p:nvPr/>
        </p:nvSpPr>
        <p:spPr bwMode="auto">
          <a:xfrm>
            <a:off x="1524000" y="44450"/>
            <a:ext cx="18415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ru-RU" altLang="ru-RU"/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>
            <a:off x="1616075" y="1341438"/>
            <a:ext cx="8872538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Стрелка вверх 29"/>
          <p:cNvSpPr/>
          <p:nvPr/>
        </p:nvSpPr>
        <p:spPr>
          <a:xfrm>
            <a:off x="2927350" y="1125538"/>
            <a:ext cx="52388" cy="171450"/>
          </a:xfrm>
          <a:prstGeom prst="upArrow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1" name="Стрелка вверх 30"/>
          <p:cNvSpPr/>
          <p:nvPr/>
        </p:nvSpPr>
        <p:spPr>
          <a:xfrm>
            <a:off x="6115050" y="1125538"/>
            <a:ext cx="52388" cy="171450"/>
          </a:xfrm>
          <a:prstGeom prst="upArrow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2" name="Стрелка вверх 31"/>
          <p:cNvSpPr/>
          <p:nvPr/>
        </p:nvSpPr>
        <p:spPr>
          <a:xfrm>
            <a:off x="8923339" y="1125538"/>
            <a:ext cx="52387" cy="171450"/>
          </a:xfrm>
          <a:prstGeom prst="upArrow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3" name="Овал 32"/>
          <p:cNvSpPr/>
          <p:nvPr/>
        </p:nvSpPr>
        <p:spPr>
          <a:xfrm>
            <a:off x="8021639" y="5538789"/>
            <a:ext cx="2592387" cy="12033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4" name="Text Box 3"/>
          <p:cNvSpPr txBox="1">
            <a:spLocks noChangeArrowheads="1"/>
          </p:cNvSpPr>
          <p:nvPr/>
        </p:nvSpPr>
        <p:spPr bwMode="auto">
          <a:xfrm>
            <a:off x="7996239" y="5042045"/>
            <a:ext cx="2611437" cy="3698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Отражается в:</a:t>
            </a:r>
            <a:endParaRPr lang="ru-RU" altLang="ru-RU" dirty="0"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5" name="Выноска со стрелкой вниз 34"/>
          <p:cNvSpPr/>
          <p:nvPr/>
        </p:nvSpPr>
        <p:spPr>
          <a:xfrm>
            <a:off x="8499476" y="4954472"/>
            <a:ext cx="1655762" cy="914400"/>
          </a:xfrm>
          <a:prstGeom prst="downArrowCallou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7050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46410" y="276989"/>
            <a:ext cx="11006253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/>
              <a:t>На экономическом факультете МГУ имени </a:t>
            </a:r>
            <a:r>
              <a:rPr lang="ru-RU" sz="2000" dirty="0" err="1" smtClean="0"/>
              <a:t>М.В.Ломоносова</a:t>
            </a:r>
            <a:r>
              <a:rPr lang="ru-RU" sz="2000" dirty="0" smtClean="0"/>
              <a:t> </a:t>
            </a:r>
          </a:p>
          <a:p>
            <a:pPr algn="ctr"/>
            <a:r>
              <a:rPr lang="ru-RU" sz="2200" b="1" dirty="0" smtClean="0">
                <a:solidFill>
                  <a:srgbClr val="C00000"/>
                </a:solidFill>
              </a:rPr>
              <a:t>в </a:t>
            </a:r>
            <a:r>
              <a:rPr lang="ru-RU" sz="2200" b="1" dirty="0">
                <a:solidFill>
                  <a:srgbClr val="C00000"/>
                </a:solidFill>
              </a:rPr>
              <a:t>2019 г. </a:t>
            </a:r>
            <a:r>
              <a:rPr lang="ru-RU" sz="2000" dirty="0"/>
              <a:t> </a:t>
            </a:r>
            <a:r>
              <a:rPr lang="ru-RU" sz="2000" b="1" dirty="0"/>
              <a:t>утвержден Регламент  об «Обучении аспирантов экономического факультета ФГБОУ ВО «Московский государственный университет имени М.В. Ломоносова» </a:t>
            </a:r>
            <a:endParaRPr lang="ru-RU" sz="2000" b="1" dirty="0" smtClean="0"/>
          </a:p>
          <a:p>
            <a:pPr algn="ctr"/>
            <a:r>
              <a:rPr lang="ru-RU" sz="2200" b="1" dirty="0" smtClean="0">
                <a:solidFill>
                  <a:srgbClr val="C00000"/>
                </a:solidFill>
              </a:rPr>
              <a:t>по </a:t>
            </a:r>
            <a:r>
              <a:rPr lang="ru-RU" sz="2200" b="1" dirty="0">
                <a:solidFill>
                  <a:srgbClr val="C00000"/>
                </a:solidFill>
              </a:rPr>
              <a:t>исследовательскому треку</a:t>
            </a:r>
            <a:r>
              <a:rPr lang="ru-RU" sz="2000" b="1" dirty="0" smtClean="0"/>
              <a:t>»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54506" y="1846080"/>
            <a:ext cx="76492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/>
              <a:t>С документом можно </a:t>
            </a:r>
            <a:r>
              <a:rPr lang="ru-RU" dirty="0" smtClean="0"/>
              <a:t>ознакомиться: </a:t>
            </a:r>
            <a:r>
              <a:rPr lang="en-US" dirty="0">
                <a:hlinkClick r:id="rId2"/>
              </a:rPr>
              <a:t>https://www.econ.msu.ru/science/phd/</a:t>
            </a:r>
            <a:r>
              <a:rPr lang="ru-RU" dirty="0"/>
              <a:t> 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92097" y="2394588"/>
            <a:ext cx="1052675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rgbClr val="C00000"/>
                </a:solidFill>
              </a:rPr>
              <a:t>Целевая установка этого нововведения </a:t>
            </a:r>
            <a:r>
              <a:rPr lang="ru-RU" sz="2000" dirty="0"/>
              <a:t>– стимулирование результативного участия аспирантов в научных исследованиях ЭФ МГУ за счет предоставления дополнительных возможностей аспирантам в части гибкости учебной нагрузки и перспектив трудоустройства на факультете. В частности, те аспиранты, которые примут участие в обучении по исследовательскому треку, получают возможность воспользоваться индивидуальными планами </a:t>
            </a:r>
            <a:r>
              <a:rPr lang="ru-RU" sz="2000" dirty="0" smtClean="0"/>
              <a:t>обучения.</a:t>
            </a:r>
            <a:endParaRPr lang="ru-RU" sz="2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87238" y="4671452"/>
            <a:ext cx="629371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>
                <a:solidFill>
                  <a:srgbClr val="C00000"/>
                </a:solidFill>
              </a:rPr>
              <a:t>возможность включиться в «Исследовательский трек»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916257" y="5152751"/>
            <a:ext cx="1026655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/>
              <a:t>для аспирантов 1 года обучения (2019 года поступления) – после зачисления в очную аспирантуру ЭФ МГУ и не позднее 15 декабря в год их приема</a:t>
            </a:r>
          </a:p>
        </p:txBody>
      </p:sp>
    </p:spTree>
    <p:extLst>
      <p:ext uri="{BB962C8B-B14F-4D97-AF65-F5344CB8AC3E}">
        <p14:creationId xmlns:p14="http://schemas.microsoft.com/office/powerpoint/2010/main" val="39016783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623014" y="2428"/>
            <a:ext cx="55252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"/>
            <a:r>
              <a:rPr lang="ru-RU" sz="2400" b="1" dirty="0" smtClean="0">
                <a:solidFill>
                  <a:srgbClr val="FF0000"/>
                </a:solidFill>
              </a:rPr>
              <a:t>Что в 1-м семестре по Учебному плану?</a:t>
            </a:r>
            <a:endParaRPr lang="ru-RU" sz="24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7775440"/>
              </p:ext>
            </p:extLst>
          </p:nvPr>
        </p:nvGraphicFramePr>
        <p:xfrm>
          <a:off x="33451" y="415696"/>
          <a:ext cx="12103098" cy="55191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10139">
                  <a:extLst>
                    <a:ext uri="{9D8B030D-6E8A-4147-A177-3AD203B41FA5}">
                      <a16:colId xmlns="" xmlns:a16="http://schemas.microsoft.com/office/drawing/2014/main" val="1136599497"/>
                    </a:ext>
                  </a:extLst>
                </a:gridCol>
                <a:gridCol w="686710">
                  <a:extLst>
                    <a:ext uri="{9D8B030D-6E8A-4147-A177-3AD203B41FA5}">
                      <a16:colId xmlns="" xmlns:a16="http://schemas.microsoft.com/office/drawing/2014/main" val="909539553"/>
                    </a:ext>
                  </a:extLst>
                </a:gridCol>
                <a:gridCol w="1249586">
                  <a:extLst>
                    <a:ext uri="{9D8B030D-6E8A-4147-A177-3AD203B41FA5}">
                      <a16:colId xmlns="" xmlns:a16="http://schemas.microsoft.com/office/drawing/2014/main" val="4152443338"/>
                    </a:ext>
                  </a:extLst>
                </a:gridCol>
                <a:gridCol w="900603">
                  <a:extLst>
                    <a:ext uri="{9D8B030D-6E8A-4147-A177-3AD203B41FA5}">
                      <a16:colId xmlns="" xmlns:a16="http://schemas.microsoft.com/office/drawing/2014/main" val="1139797696"/>
                    </a:ext>
                  </a:extLst>
                </a:gridCol>
                <a:gridCol w="619164">
                  <a:extLst>
                    <a:ext uri="{9D8B030D-6E8A-4147-A177-3AD203B41FA5}">
                      <a16:colId xmlns="" xmlns:a16="http://schemas.microsoft.com/office/drawing/2014/main" val="2710005933"/>
                    </a:ext>
                  </a:extLst>
                </a:gridCol>
                <a:gridCol w="512864">
                  <a:extLst>
                    <a:ext uri="{9D8B030D-6E8A-4147-A177-3AD203B41FA5}">
                      <a16:colId xmlns="" xmlns:a16="http://schemas.microsoft.com/office/drawing/2014/main" val="3847475777"/>
                    </a:ext>
                  </a:extLst>
                </a:gridCol>
                <a:gridCol w="620672">
                  <a:extLst>
                    <a:ext uri="{9D8B030D-6E8A-4147-A177-3AD203B41FA5}">
                      <a16:colId xmlns="" xmlns:a16="http://schemas.microsoft.com/office/drawing/2014/main" val="847930176"/>
                    </a:ext>
                  </a:extLst>
                </a:gridCol>
                <a:gridCol w="620672">
                  <a:extLst>
                    <a:ext uri="{9D8B030D-6E8A-4147-A177-3AD203B41FA5}">
                      <a16:colId xmlns="" xmlns:a16="http://schemas.microsoft.com/office/drawing/2014/main" val="1935121944"/>
                    </a:ext>
                  </a:extLst>
                </a:gridCol>
                <a:gridCol w="620672">
                  <a:extLst>
                    <a:ext uri="{9D8B030D-6E8A-4147-A177-3AD203B41FA5}">
                      <a16:colId xmlns="" xmlns:a16="http://schemas.microsoft.com/office/drawing/2014/main" val="301131863"/>
                    </a:ext>
                  </a:extLst>
                </a:gridCol>
                <a:gridCol w="620672">
                  <a:extLst>
                    <a:ext uri="{9D8B030D-6E8A-4147-A177-3AD203B41FA5}">
                      <a16:colId xmlns="" xmlns:a16="http://schemas.microsoft.com/office/drawing/2014/main" val="1066033115"/>
                    </a:ext>
                  </a:extLst>
                </a:gridCol>
                <a:gridCol w="620672">
                  <a:extLst>
                    <a:ext uri="{9D8B030D-6E8A-4147-A177-3AD203B41FA5}">
                      <a16:colId xmlns="" xmlns:a16="http://schemas.microsoft.com/office/drawing/2014/main" val="859164165"/>
                    </a:ext>
                  </a:extLst>
                </a:gridCol>
                <a:gridCol w="620672">
                  <a:extLst>
                    <a:ext uri="{9D8B030D-6E8A-4147-A177-3AD203B41FA5}">
                      <a16:colId xmlns="" xmlns:a16="http://schemas.microsoft.com/office/drawing/2014/main" val="1449872378"/>
                    </a:ext>
                  </a:extLst>
                </a:gridCol>
              </a:tblGrid>
              <a:tr h="66392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Название элемента программы</a:t>
                      </a:r>
                      <a:endParaRPr lang="ru-RU" sz="1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трудоемкость в</a:t>
                      </a:r>
                      <a:br>
                        <a:rPr lang="ru-RU" sz="1800" u="none" strike="noStrike" dirty="0">
                          <a:effectLst/>
                        </a:rPr>
                      </a:br>
                      <a:r>
                        <a:rPr lang="ru-RU" sz="1800" u="none" strike="noStrike" dirty="0">
                          <a:effectLst/>
                        </a:rPr>
                        <a:t>зачетных единицах</a:t>
                      </a:r>
                      <a:endParaRPr lang="ru-RU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распределе</a:t>
                      </a:r>
                      <a:br>
                        <a:rPr lang="ru-RU" sz="1800" u="none" strike="noStrike">
                          <a:effectLst/>
                        </a:rPr>
                      </a:br>
                      <a:r>
                        <a:rPr lang="ru-RU" sz="1800" u="none" strike="noStrike">
                          <a:effectLst/>
                        </a:rPr>
                        <a:t>ние по семестрам</a:t>
                      </a:r>
                      <a:endParaRPr lang="ru-RU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Трудоемкость по </a:t>
                      </a:r>
                      <a:r>
                        <a:rPr lang="ru-RU" sz="1800" u="none" strike="noStrike" dirty="0" smtClean="0">
                          <a:effectLst/>
                        </a:rPr>
                        <a:t>семестрам в </a:t>
                      </a:r>
                      <a:r>
                        <a:rPr lang="ru-RU" sz="1800" u="none" strike="noStrike" dirty="0" err="1" smtClean="0">
                          <a:effectLst/>
                        </a:rPr>
                        <a:t>з.ед</a:t>
                      </a:r>
                      <a:r>
                        <a:rPr lang="ru-RU" sz="1800" u="none" strike="noStrike" dirty="0" smtClean="0">
                          <a:effectLst/>
                        </a:rPr>
                        <a:t>.</a:t>
                      </a:r>
                      <a:endParaRPr lang="ru-RU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77123445"/>
                  </a:ext>
                </a:extLst>
              </a:tr>
              <a:tr h="166358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промежуточных/</a:t>
                      </a:r>
                      <a:br>
                        <a:rPr lang="ru-RU" sz="1800" u="none" strike="noStrike">
                          <a:effectLst/>
                        </a:rPr>
                      </a:br>
                      <a:r>
                        <a:rPr lang="ru-RU" sz="1800" u="none" strike="noStrike">
                          <a:effectLst/>
                        </a:rPr>
                        <a:t> итоговых</a:t>
                      </a:r>
                      <a:br>
                        <a:rPr lang="ru-RU" sz="1800" u="none" strike="noStrike">
                          <a:effectLst/>
                        </a:rPr>
                      </a:br>
                      <a:r>
                        <a:rPr lang="ru-RU" sz="1800" u="none" strike="noStrike">
                          <a:effectLst/>
                        </a:rPr>
                        <a:t>аттестаций </a:t>
                      </a:r>
                      <a:br>
                        <a:rPr lang="ru-RU" sz="1800" u="none" strike="noStrike">
                          <a:effectLst/>
                        </a:rPr>
                      </a:br>
                      <a:r>
                        <a:rPr lang="ru-RU" sz="1800" u="none" strike="noStrike">
                          <a:effectLst/>
                        </a:rPr>
                        <a:t>(с оценкой)</a:t>
                      </a:r>
                      <a:endParaRPr lang="ru-RU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промежуточных </a:t>
                      </a:r>
                      <a:br>
                        <a:rPr lang="ru-RU" sz="1800" u="none" strike="noStrike">
                          <a:effectLst/>
                        </a:rPr>
                      </a:br>
                      <a:r>
                        <a:rPr lang="ru-RU" sz="1800" u="none" strike="noStrike">
                          <a:effectLst/>
                        </a:rPr>
                        <a:t>аттестаций</a:t>
                      </a:r>
                      <a:br>
                        <a:rPr lang="ru-RU" sz="1800" u="none" strike="noStrike">
                          <a:effectLst/>
                        </a:rPr>
                      </a:br>
                      <a:r>
                        <a:rPr lang="ru-RU" sz="1800" u="none" strike="noStrike">
                          <a:effectLst/>
                        </a:rPr>
                        <a:t>(с зачетом)</a:t>
                      </a:r>
                      <a:endParaRPr lang="ru-RU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effectLst/>
                        </a:rPr>
                        <a:t>1</a:t>
                      </a:r>
                      <a:endParaRPr lang="ru-RU" sz="1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effectLst/>
                        </a:rPr>
                        <a:t>2</a:t>
                      </a:r>
                      <a:endParaRPr lang="ru-RU" sz="1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effectLst/>
                        </a:rPr>
                        <a:t>3</a:t>
                      </a:r>
                      <a:endParaRPr lang="ru-RU" sz="1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effectLst/>
                        </a:rPr>
                        <a:t>4</a:t>
                      </a:r>
                      <a:endParaRPr lang="ru-RU" sz="1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effectLst/>
                        </a:rPr>
                        <a:t>5</a:t>
                      </a:r>
                      <a:endParaRPr lang="ru-RU" sz="1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effectLst/>
                        </a:rPr>
                        <a:t>6</a:t>
                      </a:r>
                      <a:endParaRPr lang="ru-RU" sz="1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840718953"/>
                  </a:ext>
                </a:extLst>
              </a:tr>
              <a:tr h="32941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u="none" strike="noStrike">
                          <a:effectLst/>
                        </a:rPr>
                        <a:t>Блок 1. Дисциплины(модули)</a:t>
                      </a:r>
                      <a:endParaRPr lang="ru-RU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 </a:t>
                      </a:r>
                      <a:endParaRPr lang="ru-RU" sz="1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 </a:t>
                      </a:r>
                      <a:endParaRPr lang="ru-RU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 </a:t>
                      </a:r>
                      <a:endParaRPr lang="ru-RU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 </a:t>
                      </a:r>
                      <a:endParaRPr lang="ru-RU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 </a:t>
                      </a:r>
                      <a:endParaRPr lang="ru-RU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 </a:t>
                      </a:r>
                      <a:endParaRPr lang="ru-RU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 </a:t>
                      </a:r>
                      <a:endParaRPr lang="ru-RU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 </a:t>
                      </a:r>
                      <a:endParaRPr lang="ru-RU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 </a:t>
                      </a:r>
                      <a:endParaRPr lang="ru-RU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 </a:t>
                      </a:r>
                      <a:endParaRPr lang="ru-RU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 </a:t>
                      </a:r>
                      <a:endParaRPr lang="ru-RU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628840880"/>
                  </a:ext>
                </a:extLst>
              </a:tr>
              <a:tr h="32941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u="none" strike="noStrike" dirty="0">
                          <a:effectLst/>
                        </a:rPr>
                        <a:t>Базовая часть</a:t>
                      </a:r>
                      <a:endParaRPr lang="ru-RU" sz="1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u="none" strike="noStrike" dirty="0">
                          <a:effectLst/>
                        </a:rPr>
                        <a:t>18</a:t>
                      </a:r>
                      <a:endParaRPr lang="ru-RU" sz="2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u="none" strike="noStrike">
                          <a:effectLst/>
                        </a:rPr>
                        <a:t> </a:t>
                      </a:r>
                      <a:endParaRPr lang="ru-RU" sz="24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u="none" strike="noStrike" dirty="0">
                          <a:effectLst/>
                        </a:rPr>
                        <a:t> </a:t>
                      </a:r>
                      <a:endParaRPr lang="ru-RU" sz="2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u="none" strike="noStrike">
                          <a:effectLst/>
                        </a:rPr>
                        <a:t> </a:t>
                      </a:r>
                      <a:endParaRPr lang="ru-RU" sz="24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u="none" strike="noStrike">
                          <a:effectLst/>
                        </a:rPr>
                        <a:t> </a:t>
                      </a:r>
                      <a:endParaRPr lang="ru-RU" sz="24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u="none" strike="noStrike">
                          <a:effectLst/>
                        </a:rPr>
                        <a:t> </a:t>
                      </a:r>
                      <a:endParaRPr lang="ru-RU" sz="24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u="none" strike="noStrike">
                          <a:effectLst/>
                        </a:rPr>
                        <a:t> </a:t>
                      </a:r>
                      <a:endParaRPr lang="ru-RU" sz="24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u="none" strike="noStrike">
                          <a:effectLst/>
                        </a:rPr>
                        <a:t> </a:t>
                      </a:r>
                      <a:endParaRPr lang="ru-RU" sz="24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u="none" strike="noStrike">
                          <a:effectLst/>
                        </a:rPr>
                        <a:t> </a:t>
                      </a:r>
                      <a:endParaRPr lang="ru-RU" sz="24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 </a:t>
                      </a:r>
                      <a:endParaRPr lang="ru-RU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 </a:t>
                      </a:r>
                      <a:endParaRPr lang="ru-RU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29066815"/>
                  </a:ext>
                </a:extLst>
              </a:tr>
              <a:tr h="32941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История и философия науки</a:t>
                      </a:r>
                      <a:endParaRPr lang="ru-RU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u="none" strike="noStrike">
                          <a:effectLst/>
                        </a:rPr>
                        <a:t>6</a:t>
                      </a:r>
                      <a:endParaRPr lang="ru-RU" sz="24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u="none" strike="noStrike">
                          <a:effectLst/>
                        </a:rPr>
                        <a:t>2*</a:t>
                      </a:r>
                      <a:endParaRPr lang="ru-RU" sz="24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u="none" strike="noStrike">
                          <a:effectLst/>
                        </a:rPr>
                        <a:t>1</a:t>
                      </a:r>
                      <a:endParaRPr lang="ru-RU" sz="24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endParaRPr lang="ru-RU" sz="24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u="none" strike="noStrike" dirty="0">
                          <a:effectLst/>
                        </a:rPr>
                        <a:t>3</a:t>
                      </a:r>
                      <a:endParaRPr lang="ru-RU" sz="2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u="none" strike="noStrike">
                          <a:effectLst/>
                        </a:rPr>
                        <a:t> </a:t>
                      </a:r>
                      <a:endParaRPr lang="ru-RU" sz="24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u="none" strike="noStrike">
                          <a:effectLst/>
                        </a:rPr>
                        <a:t> </a:t>
                      </a:r>
                      <a:endParaRPr lang="ru-RU" sz="24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u="none" strike="noStrike">
                          <a:effectLst/>
                        </a:rPr>
                        <a:t> </a:t>
                      </a:r>
                      <a:endParaRPr lang="ru-RU" sz="24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u="none" strike="noStrike">
                          <a:effectLst/>
                        </a:rPr>
                        <a:t> </a:t>
                      </a:r>
                      <a:endParaRPr lang="ru-RU" sz="24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 </a:t>
                      </a:r>
                      <a:endParaRPr lang="ru-RU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 </a:t>
                      </a:r>
                      <a:endParaRPr lang="ru-RU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919537763"/>
                  </a:ext>
                </a:extLst>
              </a:tr>
              <a:tr h="32941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Иностранный язык</a:t>
                      </a:r>
                      <a:endParaRPr lang="ru-RU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 dirty="0">
                          <a:effectLst/>
                          <a:latin typeface="+mn-lt"/>
                        </a:rPr>
                        <a:t>5</a:t>
                      </a:r>
                      <a:endParaRPr lang="ru-RU" sz="2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u="none" strike="noStrike">
                          <a:effectLst/>
                        </a:rPr>
                        <a:t>2*</a:t>
                      </a:r>
                      <a:endParaRPr lang="ru-RU" sz="24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u="none" strike="noStrike">
                          <a:effectLst/>
                        </a:rPr>
                        <a:t>1</a:t>
                      </a:r>
                      <a:endParaRPr lang="ru-RU" sz="24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ru-RU" sz="24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u="none" strike="noStrike" dirty="0">
                          <a:effectLst/>
                        </a:rPr>
                        <a:t>3</a:t>
                      </a:r>
                      <a:endParaRPr lang="ru-RU" sz="2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u="none" strike="noStrike">
                          <a:effectLst/>
                        </a:rPr>
                        <a:t> </a:t>
                      </a:r>
                      <a:endParaRPr lang="ru-RU" sz="24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u="none" strike="noStrike">
                          <a:effectLst/>
                        </a:rPr>
                        <a:t> </a:t>
                      </a:r>
                      <a:endParaRPr lang="ru-RU" sz="24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u="none" strike="noStrike">
                          <a:effectLst/>
                        </a:rPr>
                        <a:t> </a:t>
                      </a:r>
                      <a:endParaRPr lang="ru-RU" sz="24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u="none" strike="noStrike">
                          <a:effectLst/>
                        </a:rPr>
                        <a:t> </a:t>
                      </a:r>
                      <a:endParaRPr lang="ru-RU" sz="24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 </a:t>
                      </a:r>
                      <a:endParaRPr lang="ru-RU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 </a:t>
                      </a:r>
                      <a:endParaRPr lang="ru-RU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505495251"/>
                  </a:ext>
                </a:extLst>
              </a:tr>
              <a:tr h="61050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Современные</a:t>
                      </a:r>
                      <a:r>
                        <a:rPr lang="ru-RU" sz="1800" b="1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 методы исследования и преподавания</a:t>
                      </a:r>
                      <a:endParaRPr lang="ru-RU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 dirty="0">
                          <a:effectLst/>
                          <a:latin typeface="+mn-lt"/>
                        </a:rPr>
                        <a:t>7</a:t>
                      </a:r>
                      <a:endParaRPr lang="ru-RU" sz="2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u="none" strike="noStrike">
                          <a:effectLst/>
                        </a:rPr>
                        <a:t>1</a:t>
                      </a:r>
                      <a:endParaRPr lang="ru-RU" sz="24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u="none" strike="noStrike">
                          <a:effectLst/>
                        </a:rPr>
                        <a:t> </a:t>
                      </a:r>
                      <a:endParaRPr lang="ru-RU" sz="24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ru-RU" sz="24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u="none" strike="noStrike" dirty="0">
                          <a:effectLst/>
                        </a:rPr>
                        <a:t> </a:t>
                      </a:r>
                      <a:endParaRPr lang="ru-RU" sz="2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u="none" strike="noStrike">
                          <a:effectLst/>
                        </a:rPr>
                        <a:t> </a:t>
                      </a:r>
                      <a:endParaRPr lang="ru-RU" sz="24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u="none" strike="noStrike">
                          <a:effectLst/>
                        </a:rPr>
                        <a:t> </a:t>
                      </a:r>
                      <a:endParaRPr lang="ru-RU" sz="24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u="none" strike="noStrike">
                          <a:effectLst/>
                        </a:rPr>
                        <a:t> </a:t>
                      </a:r>
                      <a:endParaRPr lang="ru-RU" sz="24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u="none" strike="noStrike">
                          <a:effectLst/>
                        </a:rPr>
                        <a:t> </a:t>
                      </a:r>
                      <a:endParaRPr lang="ru-RU" sz="24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 </a:t>
                      </a:r>
                      <a:endParaRPr lang="ru-RU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 </a:t>
                      </a:r>
                      <a:endParaRPr lang="ru-RU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915046792"/>
                  </a:ext>
                </a:extLst>
              </a:tr>
              <a:tr h="32941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u="none" strike="noStrike" dirty="0">
                          <a:effectLst/>
                        </a:rPr>
                        <a:t>Вариативная часть</a:t>
                      </a:r>
                      <a:endParaRPr lang="ru-RU" sz="1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u="none" strike="noStrike">
                          <a:effectLst/>
                        </a:rPr>
                        <a:t>12</a:t>
                      </a:r>
                      <a:endParaRPr lang="ru-RU" sz="24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u="none" strike="noStrike">
                          <a:effectLst/>
                        </a:rPr>
                        <a:t> </a:t>
                      </a:r>
                      <a:endParaRPr lang="ru-RU" sz="24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u="none" strike="noStrike">
                          <a:effectLst/>
                        </a:rPr>
                        <a:t> </a:t>
                      </a:r>
                      <a:endParaRPr lang="ru-RU" sz="24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u="none" strike="noStrike">
                          <a:effectLst/>
                        </a:rPr>
                        <a:t> </a:t>
                      </a:r>
                      <a:endParaRPr lang="ru-RU" sz="24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u="none" strike="noStrike">
                          <a:effectLst/>
                        </a:rPr>
                        <a:t> </a:t>
                      </a:r>
                      <a:endParaRPr lang="ru-RU" sz="24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u="none" strike="noStrike" dirty="0">
                          <a:effectLst/>
                        </a:rPr>
                        <a:t> </a:t>
                      </a:r>
                      <a:endParaRPr lang="ru-RU" sz="2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u="none" strike="noStrike">
                          <a:effectLst/>
                        </a:rPr>
                        <a:t> </a:t>
                      </a:r>
                      <a:endParaRPr lang="ru-RU" sz="24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u="none" strike="noStrike">
                          <a:effectLst/>
                        </a:rPr>
                        <a:t> </a:t>
                      </a:r>
                      <a:endParaRPr lang="ru-RU" sz="24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u="none" strike="noStrike">
                          <a:effectLst/>
                        </a:rPr>
                        <a:t> </a:t>
                      </a:r>
                      <a:endParaRPr lang="ru-RU" sz="24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 </a:t>
                      </a:r>
                      <a:endParaRPr lang="ru-RU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 </a:t>
                      </a:r>
                      <a:endParaRPr lang="ru-RU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174940056"/>
                  </a:ext>
                </a:extLst>
              </a:tr>
              <a:tr h="32941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Специальность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u="none" strike="noStrike">
                          <a:effectLst/>
                        </a:rPr>
                        <a:t>6</a:t>
                      </a:r>
                      <a:endParaRPr lang="ru-RU" sz="24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u="none" strike="noStrike" dirty="0">
                          <a:effectLst/>
                        </a:rPr>
                        <a:t>3</a:t>
                      </a:r>
                      <a:r>
                        <a:rPr lang="ru-RU" sz="2400" b="1" u="none" strike="noStrike" dirty="0" smtClean="0">
                          <a:effectLst/>
                        </a:rPr>
                        <a:t>*</a:t>
                      </a:r>
                      <a:endParaRPr lang="ru-RU" sz="2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u="none" strike="noStrike">
                          <a:effectLst/>
                        </a:rPr>
                        <a:t> </a:t>
                      </a:r>
                      <a:endParaRPr lang="ru-RU" sz="24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u="none" strike="noStrike">
                          <a:effectLst/>
                        </a:rPr>
                        <a:t> </a:t>
                      </a:r>
                      <a:endParaRPr lang="ru-RU" sz="24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u="none" strike="noStrike">
                          <a:effectLst/>
                        </a:rPr>
                        <a:t> </a:t>
                      </a:r>
                      <a:endParaRPr lang="ru-RU" sz="24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u="none" strike="noStrike" dirty="0" smtClean="0">
                          <a:effectLst/>
                        </a:rPr>
                        <a:t>6</a:t>
                      </a:r>
                      <a:r>
                        <a:rPr lang="ru-RU" sz="2400" b="1" u="none" strike="noStrike" dirty="0">
                          <a:effectLst/>
                        </a:rPr>
                        <a:t> </a:t>
                      </a:r>
                      <a:endParaRPr lang="ru-RU" sz="2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u="none" strike="noStrike" dirty="0">
                          <a:effectLst/>
                        </a:rPr>
                        <a:t> </a:t>
                      </a:r>
                      <a:endParaRPr lang="ru-RU" sz="2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u="none" strike="noStrike" dirty="0">
                          <a:effectLst/>
                        </a:rPr>
                        <a:t> </a:t>
                      </a:r>
                      <a:endParaRPr lang="ru-RU" sz="2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 </a:t>
                      </a:r>
                      <a:endParaRPr lang="ru-RU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 </a:t>
                      </a:r>
                      <a:endParaRPr lang="ru-RU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64865825"/>
                  </a:ext>
                </a:extLst>
              </a:tr>
              <a:tr h="32941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Дисциплина по выбору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u="none" strike="noStrike">
                          <a:effectLst/>
                        </a:rPr>
                        <a:t>6</a:t>
                      </a:r>
                      <a:endParaRPr lang="ru-RU" sz="24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u="none" strike="noStrike" dirty="0" smtClean="0">
                          <a:effectLst/>
                        </a:rPr>
                        <a:t>2</a:t>
                      </a:r>
                      <a:r>
                        <a:rPr lang="ru-RU" sz="2400" b="1" u="none" strike="noStrike" dirty="0">
                          <a:effectLst/>
                        </a:rPr>
                        <a:t> </a:t>
                      </a:r>
                      <a:endParaRPr lang="ru-RU" sz="2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u="none" strike="noStrike">
                          <a:effectLst/>
                        </a:rPr>
                        <a:t> </a:t>
                      </a:r>
                      <a:endParaRPr lang="ru-RU" sz="24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u="none" strike="noStrike" dirty="0">
                          <a:effectLst/>
                        </a:rPr>
                        <a:t> </a:t>
                      </a:r>
                      <a:r>
                        <a:rPr lang="ru-RU" sz="2400" b="1" u="none" strike="noStrike" dirty="0" smtClean="0">
                          <a:effectLst/>
                        </a:rPr>
                        <a:t>6</a:t>
                      </a:r>
                      <a:endParaRPr lang="ru-RU" sz="2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u="none" strike="noStrike" dirty="0">
                          <a:effectLst/>
                        </a:rPr>
                        <a:t> </a:t>
                      </a:r>
                      <a:endParaRPr lang="ru-RU" sz="2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u="none" strike="noStrike">
                          <a:effectLst/>
                        </a:rPr>
                        <a:t> </a:t>
                      </a:r>
                      <a:endParaRPr lang="ru-RU" sz="24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u="none" strike="noStrike" dirty="0">
                          <a:effectLst/>
                        </a:rPr>
                        <a:t> </a:t>
                      </a:r>
                      <a:endParaRPr lang="ru-RU" sz="2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 </a:t>
                      </a:r>
                      <a:endParaRPr lang="ru-RU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 </a:t>
                      </a:r>
                      <a:endParaRPr lang="ru-RU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90421069"/>
                  </a:ext>
                </a:extLst>
              </a:tr>
            </a:tbl>
          </a:graphicData>
        </a:graphic>
      </p:graphicFrame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8038700"/>
              </p:ext>
            </p:extLst>
          </p:nvPr>
        </p:nvGraphicFramePr>
        <p:xfrm>
          <a:off x="22302" y="5962732"/>
          <a:ext cx="12136244" cy="9803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27035"/>
                <a:gridCol w="691375"/>
                <a:gridCol w="1237786"/>
                <a:gridCol w="921051"/>
                <a:gridCol w="584363"/>
                <a:gridCol w="554826"/>
                <a:gridCol w="619968"/>
                <a:gridCol w="619968"/>
                <a:gridCol w="619968"/>
                <a:gridCol w="619968"/>
                <a:gridCol w="619968"/>
                <a:gridCol w="619968"/>
              </a:tblGrid>
              <a:tr h="493824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…Блок 3. Научные исследования.</a:t>
                      </a:r>
                      <a:r>
                        <a:rPr lang="ru-RU" sz="1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800" b="1" u="none" strike="noStrike" dirty="0" smtClean="0">
                          <a:effectLst/>
                        </a:rPr>
                        <a:t>Вариативная часть</a:t>
                      </a:r>
                      <a:endParaRPr lang="ru-RU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219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Научно-методический семинар</a:t>
                      </a:r>
                      <a:endParaRPr lang="ru-RU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dirty="0">
                          <a:effectLst/>
                        </a:rPr>
                        <a:t>9</a:t>
                      </a:r>
                      <a:endParaRPr lang="ru-RU" sz="2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dirty="0">
                          <a:effectLst/>
                        </a:rPr>
                        <a:t>6</a:t>
                      </a:r>
                      <a:endParaRPr lang="ru-RU" sz="2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dirty="0">
                          <a:effectLst/>
                        </a:rPr>
                        <a:t>1</a:t>
                      </a:r>
                      <a:endParaRPr lang="ru-RU" sz="2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4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>
                          <a:effectLst/>
                        </a:rPr>
                        <a:t> </a:t>
                      </a:r>
                      <a:endParaRPr lang="ru-RU" sz="2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>
                          <a:effectLst/>
                        </a:rPr>
                        <a:t> </a:t>
                      </a:r>
                      <a:endParaRPr lang="ru-RU" sz="2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>
                          <a:effectLst/>
                        </a:rPr>
                        <a:t> </a:t>
                      </a:r>
                      <a:endParaRPr lang="ru-RU" sz="2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>
                          <a:effectLst/>
                        </a:rPr>
                        <a:t> </a:t>
                      </a:r>
                      <a:endParaRPr lang="ru-RU" sz="2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>
                          <a:effectLst/>
                        </a:rPr>
                        <a:t>6</a:t>
                      </a:r>
                      <a:endParaRPr lang="ru-RU" sz="2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 </a:t>
                      </a:r>
                      <a:endParaRPr lang="ru-RU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 </a:t>
                      </a:r>
                      <a:endParaRPr lang="ru-RU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5468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2347</TotalTime>
  <Words>1678</Words>
  <Application>Microsoft Macintosh PowerPoint</Application>
  <PresentationFormat>Широкоэкранный</PresentationFormat>
  <Paragraphs>393</Paragraphs>
  <Slides>28</Slides>
  <Notes>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5" baseType="lpstr">
      <vt:lpstr>Calibri</vt:lpstr>
      <vt:lpstr>Calibri Light</vt:lpstr>
      <vt:lpstr>Mangal</vt:lpstr>
      <vt:lpstr>Times New Roman</vt:lpstr>
      <vt:lpstr>Wingdings</vt:lpstr>
      <vt:lpstr>Arial</vt:lpstr>
      <vt:lpstr>Тема Office</vt:lpstr>
      <vt:lpstr>Собрание аспирантов экономического факультета 1 года обучения    2019 </vt:lpstr>
      <vt:lpstr>План приема и Зачисление в аспирантуру экономического факультета  МГУ имени М.В. Ломоносова в 2019 году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Виды и объем (в з.ед.)практик в аспирантуре  за 3 года обучения:</vt:lpstr>
      <vt:lpstr>Кто помогает в организации практики:</vt:lpstr>
      <vt:lpstr>Возможности для прохождения практики на ЭФ</vt:lpstr>
      <vt:lpstr>Возможности для прохождения педагогической практики на ЭФ</vt:lpstr>
      <vt:lpstr>Возможности для прохождения исследовательской практики  на ЭФ </vt:lpstr>
      <vt:lpstr>Возможности для прохождения исследовательской практики  за пределами ЭФ </vt:lpstr>
      <vt:lpstr>Возможности для прохождения исследовательской практики  за пределами ЭФ </vt:lpstr>
      <vt:lpstr>Профсоюз</vt:lpstr>
      <vt:lpstr>Докторантура и аспирантура в лицах</vt:lpstr>
      <vt:lpstr>Стипендия</vt:lpstr>
      <vt:lpstr>Карты «МИР»</vt:lpstr>
      <vt:lpstr>Социальная карта </vt:lpstr>
      <vt:lpstr>Учебная часть Докторантуры и аспирантуры, к. 562</vt:lpstr>
      <vt:lpstr>Презентация PowerPoint</vt:lpstr>
      <vt:lpstr>ИАС Истина и Личный кабинет аспиранта</vt:lpstr>
      <vt:lpstr> https://www.econ.msu.ru  </vt:lpstr>
      <vt:lpstr>http://www.econ.msu.ru/students/pg/phd_priemnay/  </vt:lpstr>
      <vt:lpstr>Презентация PowerPoint</vt:lpstr>
    </vt:vector>
  </TitlesOfParts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Kostenko Olesya A</dc:creator>
  <cp:lastModifiedBy>пользователь Microsoft Office</cp:lastModifiedBy>
  <cp:revision>132</cp:revision>
  <cp:lastPrinted>2018-10-05T11:10:17Z</cp:lastPrinted>
  <dcterms:created xsi:type="dcterms:W3CDTF">2016-10-11T12:03:47Z</dcterms:created>
  <dcterms:modified xsi:type="dcterms:W3CDTF">2019-10-01T19:42:32Z</dcterms:modified>
</cp:coreProperties>
</file>