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6" r:id="rId4"/>
    <p:sldId id="258" r:id="rId5"/>
    <p:sldId id="297" r:id="rId6"/>
    <p:sldId id="276" r:id="rId7"/>
    <p:sldId id="277" r:id="rId8"/>
    <p:sldId id="261" r:id="rId9"/>
    <p:sldId id="287" r:id="rId10"/>
    <p:sldId id="288" r:id="rId11"/>
    <p:sldId id="292" r:id="rId12"/>
    <p:sldId id="290" r:id="rId13"/>
    <p:sldId id="291" r:id="rId14"/>
    <p:sldId id="29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32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45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2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7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0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2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94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1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8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17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40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8B8F9-0461-4A7F-B107-DB91F5836DD9}" type="datetimeFigureOut">
              <a:rPr lang="ru-RU" smtClean="0"/>
              <a:t>27.07.2014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F2A6-7AD8-43E4-9CFE-7EEE95281F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98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297976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Actuarial profession and risk oriented regulation of financial markets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9368" y="3356992"/>
            <a:ext cx="6400800" cy="27363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Vladimir </a:t>
            </a:r>
            <a:r>
              <a:rPr lang="en-US" sz="2400" dirty="0" err="1" smtClean="0"/>
              <a:t>Novikov</a:t>
            </a:r>
            <a:endParaRPr lang="ru-RU" sz="2400" dirty="0"/>
          </a:p>
          <a:p>
            <a:r>
              <a:rPr lang="en-US" sz="2400" dirty="0" smtClean="0"/>
              <a:t>Chairman of the Russian Guild of actuaries</a:t>
            </a:r>
            <a:endParaRPr lang="ru-RU" sz="2400" dirty="0"/>
          </a:p>
          <a:p>
            <a:r>
              <a:rPr lang="en-US" sz="2400" dirty="0" smtClean="0"/>
              <a:t>Head of Eurasia and </a:t>
            </a:r>
            <a:r>
              <a:rPr lang="en-US" sz="2400" dirty="0"/>
              <a:t>M</a:t>
            </a:r>
            <a:r>
              <a:rPr lang="en-US" sz="2400" dirty="0" smtClean="0"/>
              <a:t>iddle East Subcommittee of Advice and Assistance Committee , </a:t>
            </a:r>
          </a:p>
          <a:p>
            <a:r>
              <a:rPr lang="en-US" sz="2400" dirty="0" smtClean="0"/>
              <a:t>International Actuarial Association</a:t>
            </a:r>
          </a:p>
          <a:p>
            <a:r>
              <a:rPr lang="en-US" sz="2400" dirty="0" smtClean="0"/>
              <a:t>28 July 2014</a:t>
            </a:r>
            <a:r>
              <a:rPr lang="ru-RU" sz="2400" dirty="0" smtClean="0"/>
              <a:t> 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4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4110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Actuarial standards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International </a:t>
            </a:r>
            <a:r>
              <a:rPr lang="en-US" dirty="0"/>
              <a:t>Standards of Actuarial </a:t>
            </a:r>
            <a:r>
              <a:rPr lang="en-US" dirty="0" smtClean="0"/>
              <a:t> Practice </a:t>
            </a:r>
            <a:r>
              <a:rPr lang="en-US" dirty="0"/>
              <a:t>(ISAPs) </a:t>
            </a:r>
          </a:p>
          <a:p>
            <a:r>
              <a:rPr lang="en-US" dirty="0"/>
              <a:t>are intended to serve as </a:t>
            </a:r>
            <a:r>
              <a:rPr lang="en-US" dirty="0" smtClean="0"/>
              <a:t>model standards </a:t>
            </a:r>
            <a:r>
              <a:rPr lang="en-US" dirty="0"/>
              <a:t>for use by </a:t>
            </a:r>
            <a:r>
              <a:rPr lang="en-US" dirty="0" smtClean="0"/>
              <a:t>standard setters </a:t>
            </a:r>
            <a:r>
              <a:rPr lang="en-US" dirty="0"/>
              <a:t>around the world.</a:t>
            </a:r>
          </a:p>
          <a:p>
            <a:pPr marL="0" indent="0">
              <a:buNone/>
            </a:pPr>
            <a:r>
              <a:rPr lang="en-US" dirty="0"/>
              <a:t>International Actuarial Notes (IANs)</a:t>
            </a:r>
          </a:p>
          <a:p>
            <a:r>
              <a:rPr lang="en-US" dirty="0"/>
              <a:t>are </a:t>
            </a:r>
            <a:r>
              <a:rPr lang="en-US" dirty="0" smtClean="0"/>
              <a:t>educational documents </a:t>
            </a:r>
            <a:r>
              <a:rPr lang="en-US" dirty="0"/>
              <a:t>on </a:t>
            </a:r>
            <a:r>
              <a:rPr lang="en-US" dirty="0" smtClean="0"/>
              <a:t>an </a:t>
            </a:r>
            <a:r>
              <a:rPr lang="en-US" dirty="0"/>
              <a:t>actuarial subject that has been </a:t>
            </a:r>
            <a:r>
              <a:rPr lang="en-US" dirty="0" smtClean="0"/>
              <a:t>adopted </a:t>
            </a:r>
            <a:r>
              <a:rPr lang="en-US" dirty="0"/>
              <a:t>by the IAA in order to advance the </a:t>
            </a:r>
            <a:r>
              <a:rPr lang="en-US" dirty="0" smtClean="0"/>
              <a:t>understanding </a:t>
            </a:r>
            <a:r>
              <a:rPr lang="en-US" dirty="0"/>
              <a:t>of the </a:t>
            </a:r>
            <a:r>
              <a:rPr lang="en-US" dirty="0" smtClean="0"/>
              <a:t>subject </a:t>
            </a:r>
            <a:r>
              <a:rPr lang="en-US" dirty="0"/>
              <a:t>in question. A set of </a:t>
            </a:r>
            <a:r>
              <a:rPr lang="en-US" dirty="0" smtClean="0"/>
              <a:t>IANs </a:t>
            </a:r>
            <a:r>
              <a:rPr lang="en-US" dirty="0"/>
              <a:t>will often be developed in support of an ISAP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ISAPs in place and </a:t>
            </a:r>
            <a:r>
              <a:rPr lang="en-US" dirty="0" smtClean="0"/>
              <a:t>underway</a:t>
            </a:r>
            <a:endParaRPr lang="en-US" dirty="0"/>
          </a:p>
          <a:p>
            <a:r>
              <a:rPr lang="en-US" dirty="0" smtClean="0"/>
              <a:t>Glossary - Approved</a:t>
            </a:r>
            <a:endParaRPr lang="en-US" dirty="0"/>
          </a:p>
          <a:p>
            <a:r>
              <a:rPr lang="en-US" dirty="0"/>
              <a:t>ISAP 1 General </a:t>
            </a:r>
            <a:r>
              <a:rPr lang="en-US" dirty="0" smtClean="0"/>
              <a:t>- Approved</a:t>
            </a:r>
            <a:endParaRPr lang="en-US" dirty="0"/>
          </a:p>
          <a:p>
            <a:r>
              <a:rPr lang="en-US" dirty="0"/>
              <a:t>ISAP 2 Social </a:t>
            </a:r>
            <a:r>
              <a:rPr lang="en-US" dirty="0" smtClean="0"/>
              <a:t>Security - Approved</a:t>
            </a:r>
            <a:endParaRPr lang="en-US" dirty="0"/>
          </a:p>
          <a:p>
            <a:r>
              <a:rPr lang="en-US" dirty="0" smtClean="0"/>
              <a:t>IASP </a:t>
            </a:r>
            <a:r>
              <a:rPr lang="en-US" dirty="0"/>
              <a:t>19 Employee benefits </a:t>
            </a:r>
            <a:r>
              <a:rPr lang="en-US" dirty="0" smtClean="0"/>
              <a:t>- Approved</a:t>
            </a:r>
            <a:endParaRPr lang="en-US" dirty="0"/>
          </a:p>
          <a:p>
            <a:r>
              <a:rPr lang="en-US" dirty="0"/>
              <a:t>IFRS </a:t>
            </a:r>
            <a:r>
              <a:rPr lang="en-US" dirty="0" smtClean="0"/>
              <a:t>- </a:t>
            </a:r>
            <a:r>
              <a:rPr lang="en-US" dirty="0"/>
              <a:t>Insurance </a:t>
            </a:r>
            <a:r>
              <a:rPr lang="en-US" dirty="0" smtClean="0"/>
              <a:t>Contracts – In process</a:t>
            </a:r>
            <a:endParaRPr lang="en-US" dirty="0"/>
          </a:p>
          <a:p>
            <a:r>
              <a:rPr lang="en-US" dirty="0"/>
              <a:t>ERM (Enterprise Risk </a:t>
            </a:r>
            <a:r>
              <a:rPr lang="en-US" dirty="0" smtClean="0"/>
              <a:t>Management</a:t>
            </a:r>
            <a:r>
              <a:rPr lang="en-US" dirty="0"/>
              <a:t>) </a:t>
            </a:r>
            <a:r>
              <a:rPr lang="en-US" dirty="0" smtClean="0"/>
              <a:t>– In process</a:t>
            </a:r>
            <a:endParaRPr lang="en-US" dirty="0"/>
          </a:p>
          <a:p>
            <a:r>
              <a:rPr lang="en-US" dirty="0" smtClean="0"/>
              <a:t>Basic </a:t>
            </a:r>
            <a:r>
              <a:rPr lang="en-US" dirty="0"/>
              <a:t>Capital Requirement and </a:t>
            </a:r>
            <a:r>
              <a:rPr lang="en-US" dirty="0" smtClean="0"/>
              <a:t>Insurance </a:t>
            </a:r>
            <a:r>
              <a:rPr lang="en-US" dirty="0"/>
              <a:t>Capital Standard, </a:t>
            </a:r>
            <a:r>
              <a:rPr lang="en-US" dirty="0" smtClean="0"/>
              <a:t>(in compliance to  International </a:t>
            </a:r>
            <a:r>
              <a:rPr lang="en-US" dirty="0"/>
              <a:t>Association of </a:t>
            </a:r>
            <a:r>
              <a:rPr lang="en-US" dirty="0" smtClean="0"/>
              <a:t>Insurance Supervisors standard development) – in process</a:t>
            </a:r>
            <a:endParaRPr lang="en-US" dirty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390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CERA – Actuarial designation for ERM</a:t>
            </a:r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13 </a:t>
            </a:r>
            <a:r>
              <a:rPr lang="en-US" dirty="0"/>
              <a:t>Actuarial Organizations are </a:t>
            </a:r>
            <a:r>
              <a:rPr lang="en-US" dirty="0" smtClean="0"/>
              <a:t>signatories of initial treaty</a:t>
            </a:r>
            <a:endParaRPr lang="en-US" dirty="0"/>
          </a:p>
          <a:p>
            <a:r>
              <a:rPr lang="en-US" dirty="0" smtClean="0"/>
              <a:t>About 10 Associations </a:t>
            </a:r>
            <a:r>
              <a:rPr lang="en-US" dirty="0"/>
              <a:t>are now certified to grant CERA</a:t>
            </a:r>
          </a:p>
          <a:p>
            <a:pPr lvl="1"/>
            <a:r>
              <a:rPr lang="en-US" dirty="0" smtClean="0"/>
              <a:t>Combination of qualitative and quantitative tools of ERM</a:t>
            </a:r>
          </a:p>
          <a:p>
            <a:pPr lvl="1"/>
            <a:r>
              <a:rPr lang="en-US" dirty="0" smtClean="0"/>
              <a:t>Stochastic modelling is one of the key technics</a:t>
            </a:r>
          </a:p>
          <a:p>
            <a:pPr marL="0" indent="0">
              <a:buNone/>
            </a:pPr>
            <a:endParaRPr lang="en-US" sz="2900" b="1" dirty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205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Russian experience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Professional actuarial association 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en-US" dirty="0" smtClean="0"/>
              <a:t>Guild of actuaries (established in 2002) became full member of IAA in 2008</a:t>
            </a:r>
          </a:p>
          <a:p>
            <a:pPr lvl="1">
              <a:buFontTx/>
              <a:buChar char="-"/>
            </a:pPr>
            <a:r>
              <a:rPr lang="en-US" dirty="0" smtClean="0"/>
              <a:t>Standard of practice – general insurance provisions </a:t>
            </a:r>
            <a:r>
              <a:rPr lang="ru-RU" dirty="0" smtClean="0"/>
              <a:t>(20</a:t>
            </a:r>
            <a:r>
              <a:rPr lang="en-US" dirty="0" smtClean="0"/>
              <a:t>09</a:t>
            </a:r>
            <a:r>
              <a:rPr lang="ru-RU" dirty="0" smtClean="0"/>
              <a:t>)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en-US" dirty="0" smtClean="0"/>
              <a:t>Recommendation on life insurance reserves valuation </a:t>
            </a:r>
            <a:r>
              <a:rPr lang="ru-RU" dirty="0" smtClean="0"/>
              <a:t>(</a:t>
            </a:r>
            <a:r>
              <a:rPr lang="ru-RU" dirty="0" smtClean="0"/>
              <a:t>2009)</a:t>
            </a:r>
          </a:p>
          <a:p>
            <a:pPr lvl="1">
              <a:buFontTx/>
              <a:buChar char="-"/>
            </a:pPr>
            <a:r>
              <a:rPr lang="en-US" dirty="0" smtClean="0"/>
              <a:t>Ratemaking standards – life and general insurance ( in process</a:t>
            </a:r>
            <a:r>
              <a:rPr lang="ru-RU" dirty="0" smtClean="0"/>
              <a:t>) </a:t>
            </a:r>
            <a:endParaRPr lang="ru-RU" dirty="0" smtClean="0"/>
          </a:p>
          <a:p>
            <a:r>
              <a:rPr lang="en-US" dirty="0" smtClean="0"/>
              <a:t>Reform of financial market regulation</a:t>
            </a:r>
          </a:p>
          <a:p>
            <a:pPr lvl="1"/>
            <a:r>
              <a:rPr lang="en-US" dirty="0" smtClean="0"/>
              <a:t>Creation of </a:t>
            </a:r>
            <a:r>
              <a:rPr lang="en-US" dirty="0" err="1" smtClean="0"/>
              <a:t>megaregulator</a:t>
            </a:r>
            <a:r>
              <a:rPr lang="en-US" dirty="0" smtClean="0"/>
              <a:t>  on the basis of Central Bank of Russia</a:t>
            </a:r>
            <a:endParaRPr lang="en-US" dirty="0" smtClean="0"/>
          </a:p>
          <a:p>
            <a:r>
              <a:rPr lang="en-US" dirty="0" smtClean="0"/>
              <a:t>Federal Law “On actuarial activity in Russia”</a:t>
            </a:r>
            <a:endParaRPr lang="ru-RU" dirty="0"/>
          </a:p>
          <a:p>
            <a:pPr lvl="2">
              <a:buFontTx/>
              <a:buChar char="-"/>
            </a:pPr>
            <a:r>
              <a:rPr lang="en-US" dirty="0" smtClean="0"/>
              <a:t>Common understanding of actuary and uniform requirements</a:t>
            </a:r>
          </a:p>
          <a:p>
            <a:pPr lvl="2">
              <a:buFontTx/>
              <a:buChar char="-"/>
            </a:pPr>
            <a:r>
              <a:rPr lang="en-US" dirty="0" smtClean="0"/>
              <a:t>Special set of activities for obligatory actuarial valuation ( insurance companies, pension funds, rates for obligatory insurance) </a:t>
            </a:r>
            <a:endParaRPr lang="ru-RU" dirty="0" smtClean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891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Actuarial legislation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Russian law on actuarial practice contains certain </a:t>
            </a:r>
            <a:r>
              <a:rPr lang="en-US" dirty="0"/>
              <a:t>aspects </a:t>
            </a:r>
            <a:r>
              <a:rPr lang="en-US" dirty="0" smtClean="0"/>
              <a:t>in </a:t>
            </a:r>
            <a:r>
              <a:rPr lang="en-US" dirty="0"/>
              <a:t>line with the Principles of professionalism, namely:</a:t>
            </a:r>
            <a:endParaRPr lang="ru-RU" dirty="0"/>
          </a:p>
          <a:p>
            <a:pPr lvl="0"/>
            <a:r>
              <a:rPr lang="en-US" dirty="0" smtClean="0"/>
              <a:t>defining </a:t>
            </a:r>
            <a:r>
              <a:rPr lang="en-US" dirty="0"/>
              <a:t>“actuary” as a uniform profession for all financial segments </a:t>
            </a:r>
            <a:endParaRPr lang="ru-RU" dirty="0"/>
          </a:p>
          <a:p>
            <a:pPr lvl="0"/>
            <a:r>
              <a:rPr lang="en-US" dirty="0"/>
              <a:t>introducing an institute of appointed actuaries </a:t>
            </a:r>
            <a:endParaRPr lang="ru-RU" dirty="0"/>
          </a:p>
          <a:p>
            <a:pPr lvl="0"/>
            <a:r>
              <a:rPr lang="en-US" dirty="0"/>
              <a:t>defining actuary as a member of a professional organization (self-regulated organization - SRO)</a:t>
            </a:r>
            <a:endParaRPr lang="ru-RU" dirty="0"/>
          </a:p>
          <a:p>
            <a:pPr lvl="0"/>
            <a:r>
              <a:rPr lang="en-US" dirty="0"/>
              <a:t>establishing requirements to have a code of conduct, a system of qualification and a discipline process in place for SRO</a:t>
            </a:r>
            <a:endParaRPr lang="ru-RU" dirty="0"/>
          </a:p>
          <a:p>
            <a:pPr lvl="0"/>
            <a:r>
              <a:rPr lang="en-US" dirty="0"/>
              <a:t>requiring a mandatory continuing professional development system in SRO</a:t>
            </a:r>
            <a:endParaRPr lang="ru-RU" dirty="0"/>
          </a:p>
          <a:p>
            <a:pPr lvl="0"/>
            <a:r>
              <a:rPr lang="en-US" dirty="0"/>
              <a:t>setting equal minimum qualification requirements for admission of actuaries in SRO</a:t>
            </a:r>
            <a:endParaRPr lang="ru-RU" dirty="0"/>
          </a:p>
          <a:p>
            <a:pPr lvl="0"/>
            <a:r>
              <a:rPr lang="en-US" dirty="0"/>
              <a:t>referencing global actuarial standards (Since 2009 the IAA has been developing such standards in response to a G20 initiative and following several requests from regulators)</a:t>
            </a:r>
            <a:endParaRPr lang="ru-RU" dirty="0"/>
          </a:p>
          <a:p>
            <a:pPr lvl="0"/>
            <a:r>
              <a:rPr lang="en-US" dirty="0"/>
              <a:t>requiring liability insurance for appointed actuaries</a:t>
            </a:r>
            <a:endParaRPr lang="ru-RU" dirty="0"/>
          </a:p>
          <a:p>
            <a:pPr lvl="0"/>
            <a:r>
              <a:rPr lang="en-US" dirty="0"/>
              <a:t>recognizing individuals as fully qualified actuaries in instances where they have obtained membership in a FMA of the IAA.</a:t>
            </a:r>
            <a:endParaRPr lang="ru-RU" dirty="0"/>
          </a:p>
          <a:p>
            <a:pPr marL="0" indent="0">
              <a:buNone/>
            </a:pPr>
            <a:endParaRPr lang="ru-RU" sz="3800" b="1" dirty="0" smtClean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288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Actuarial legislation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Russian law is not perfect but quite good to consider as model for emerging markets?</a:t>
            </a:r>
          </a:p>
          <a:p>
            <a:pPr marL="0" indent="0">
              <a:buNone/>
            </a:pPr>
            <a:endParaRPr lang="ru-RU" sz="3800" b="1" dirty="0" smtClean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81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Importance of risk oriented supervision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Why actuaries are suitable</a:t>
            </a:r>
          </a:p>
          <a:p>
            <a:pPr marL="514350" indent="-514350">
              <a:buAutoNum type="arabicPeriod"/>
            </a:pPr>
            <a:r>
              <a:rPr lang="en-US" dirty="0" smtClean="0"/>
              <a:t> Russian experience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165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oriented regulation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Different financial sectors (banking, insurance, capital market, social security system) have different business risk models</a:t>
            </a:r>
          </a:p>
          <a:p>
            <a:pPr marL="514350" indent="-514350">
              <a:buAutoNum type="arabicPeriod"/>
            </a:pPr>
            <a:r>
              <a:rPr lang="en-US" dirty="0" smtClean="0"/>
              <a:t>Cask flow models cannot reflect associated risks</a:t>
            </a:r>
          </a:p>
          <a:p>
            <a:pPr marL="514350" indent="-514350">
              <a:buAutoNum type="arabicPeriod"/>
            </a:pPr>
            <a:r>
              <a:rPr lang="en-US" dirty="0" smtClean="0"/>
              <a:t>Socialization of financial services (failure of institution leads to social problems – crisis 2008-2009) 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Risk oriented supervision should encourage proper risk management and gives transparent picture of risk profile of financial products/institutions for ultimate customer</a:t>
            </a:r>
            <a:endParaRPr lang="ru-RU" dirty="0"/>
          </a:p>
        </p:txBody>
      </p:sp>
      <p:pic>
        <p:nvPicPr>
          <p:cNvPr id="4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985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actuaries may be useful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actuarial profession is recognized worldwide </a:t>
            </a:r>
            <a:r>
              <a:rPr lang="en-US" dirty="0"/>
              <a:t>as a major player in </a:t>
            </a:r>
            <a:r>
              <a:rPr lang="en-US" dirty="0" smtClean="0"/>
              <a:t>the decision making process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• within the </a:t>
            </a:r>
            <a:r>
              <a:rPr lang="en-US" dirty="0"/>
              <a:t>financial </a:t>
            </a:r>
            <a:r>
              <a:rPr lang="en-US" dirty="0" smtClean="0"/>
              <a:t>services industry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• in the </a:t>
            </a:r>
            <a:r>
              <a:rPr lang="en-US" dirty="0"/>
              <a:t>area of </a:t>
            </a:r>
            <a:r>
              <a:rPr lang="en-US" dirty="0" smtClean="0"/>
              <a:t>social protection</a:t>
            </a:r>
            <a:r>
              <a:rPr lang="en-US" dirty="0"/>
              <a:t>, and</a:t>
            </a:r>
          </a:p>
          <a:p>
            <a:pPr marL="0" indent="0">
              <a:buNone/>
            </a:pPr>
            <a:r>
              <a:rPr lang="en-US" dirty="0" smtClean="0"/>
              <a:t>• in the </a:t>
            </a:r>
            <a:r>
              <a:rPr lang="en-US" dirty="0"/>
              <a:t>management </a:t>
            </a:r>
            <a:r>
              <a:rPr lang="en-US" dirty="0" smtClean="0"/>
              <a:t>of risk. </a:t>
            </a:r>
          </a:p>
          <a:p>
            <a:pPr marL="0" indent="0">
              <a:buNone/>
            </a:pPr>
            <a:r>
              <a:rPr lang="en-US" dirty="0" smtClean="0"/>
              <a:t>Contributing to </a:t>
            </a:r>
            <a:r>
              <a:rPr lang="en-US" dirty="0"/>
              <a:t>the </a:t>
            </a:r>
            <a:r>
              <a:rPr lang="en-US" dirty="0" smtClean="0"/>
              <a:t>well being </a:t>
            </a:r>
            <a:r>
              <a:rPr lang="en-US" dirty="0"/>
              <a:t>of society as a whole</a:t>
            </a:r>
            <a:r>
              <a:rPr lang="en-US" dirty="0" smtClean="0"/>
              <a:t>. (Rob Brown, President of IAA)</a:t>
            </a:r>
          </a:p>
          <a:p>
            <a:r>
              <a:rPr lang="en-US" smtClean="0"/>
              <a:t>The actuarial profession is unique in the sense that it is the first known profession to have organized itself truly on a global basis, with a common code of conduct, internationally agreed qualification standards, an international voice and the ability to develop international standards of practice (at least in a framework form). It is hoped that this will facilitate the process of recognition of the profession, especially in countries where formal recognition has not yet been achieved.</a:t>
            </a:r>
            <a:endParaRPr lang="ru-RU" dirty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59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actuaries may be useful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actuarial profession is unique </a:t>
            </a:r>
          </a:p>
          <a:p>
            <a:pPr>
              <a:buFontTx/>
              <a:buChar char="-"/>
            </a:pPr>
            <a:r>
              <a:rPr lang="en-US" dirty="0" smtClean="0"/>
              <a:t>it is the first known profession to have organized itself truly on a global basis,</a:t>
            </a:r>
          </a:p>
          <a:p>
            <a:pPr>
              <a:buFontTx/>
              <a:buChar char="-"/>
            </a:pPr>
            <a:r>
              <a:rPr lang="en-US" dirty="0" smtClean="0"/>
              <a:t>common code of conduct, </a:t>
            </a:r>
          </a:p>
          <a:p>
            <a:pPr>
              <a:buFontTx/>
              <a:buChar char="-"/>
            </a:pPr>
            <a:r>
              <a:rPr lang="en-US" dirty="0" smtClean="0"/>
              <a:t>internationally agreed qualification standards, </a:t>
            </a:r>
          </a:p>
          <a:p>
            <a:pPr>
              <a:buFontTx/>
              <a:buChar char="-"/>
            </a:pPr>
            <a:r>
              <a:rPr lang="en-US" dirty="0" smtClean="0"/>
              <a:t>an international voice and the ability to develop international standards of practice (at least in a framework form). </a:t>
            </a:r>
            <a:endParaRPr lang="ru-RU" dirty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45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actuarial profession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Founded in 1895, and reformed in 1998 with a new constitution, the International Actuarial Association (IAA) is the worldwide association of professional actuarial associations</a:t>
            </a:r>
            <a:r>
              <a:rPr lang="en-US" dirty="0" smtClean="0"/>
              <a:t>,</a:t>
            </a:r>
          </a:p>
          <a:p>
            <a:r>
              <a:rPr lang="en-US" dirty="0" smtClean="0"/>
              <a:t>There are a </a:t>
            </a:r>
            <a:r>
              <a:rPr lang="en-US" dirty="0"/>
              <a:t>number of special interest sections for individual actuaries. </a:t>
            </a:r>
            <a:endParaRPr lang="en-US" dirty="0" smtClean="0"/>
          </a:p>
          <a:p>
            <a:r>
              <a:rPr lang="en-US" dirty="0" smtClean="0"/>
              <a:t>Mission: To </a:t>
            </a:r>
            <a:r>
              <a:rPr lang="en-US" dirty="0"/>
              <a:t>encourage the </a:t>
            </a:r>
            <a:r>
              <a:rPr lang="en-US" dirty="0" smtClean="0"/>
              <a:t>development </a:t>
            </a:r>
            <a:r>
              <a:rPr lang="en-US" dirty="0"/>
              <a:t>of a global actuarial profession, acknowledged as technically competent and professionally reliable, which will ensure that the public interest is served</a:t>
            </a:r>
            <a:r>
              <a:rPr lang="en-US" dirty="0" smtClean="0"/>
              <a:t>.</a:t>
            </a:r>
          </a:p>
          <a:p>
            <a:r>
              <a:rPr lang="en-US" dirty="0"/>
              <a:t>The IAA has adopted very specific criteria for admission as a Full Member Association that include education guidelines, a disciplinary process, a code of conduct and a process for standards, where these are </a:t>
            </a:r>
            <a:r>
              <a:rPr lang="en-US" dirty="0" smtClean="0"/>
              <a:t>developed locally.</a:t>
            </a:r>
            <a:endParaRPr lang="ru-RU" dirty="0"/>
          </a:p>
        </p:txBody>
      </p:sp>
      <p:pic>
        <p:nvPicPr>
          <p:cNvPr id="6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957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IAA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of May 2014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IAA has </a:t>
            </a:r>
            <a:r>
              <a:rPr lang="en-US" dirty="0" smtClean="0"/>
              <a:t>65 </a:t>
            </a:r>
            <a:r>
              <a:rPr lang="en-US" dirty="0"/>
              <a:t>Full Member associations, </a:t>
            </a:r>
            <a:endParaRPr lang="en-US" dirty="0" smtClean="0"/>
          </a:p>
          <a:p>
            <a:pPr lvl="1"/>
            <a:r>
              <a:rPr lang="en-US" dirty="0" smtClean="0"/>
              <a:t>27 </a:t>
            </a:r>
            <a:r>
              <a:rPr lang="en-US" dirty="0"/>
              <a:t>Associate Member associations, </a:t>
            </a:r>
            <a:endParaRPr lang="en-US" dirty="0" smtClean="0"/>
          </a:p>
          <a:p>
            <a:pPr lvl="1"/>
            <a:r>
              <a:rPr lang="en-US" dirty="0" smtClean="0"/>
              <a:t>5 </a:t>
            </a:r>
            <a:r>
              <a:rPr lang="en-US" dirty="0"/>
              <a:t>Institutional Members and </a:t>
            </a:r>
            <a:endParaRPr lang="en-US" dirty="0" smtClean="0"/>
          </a:p>
          <a:p>
            <a:pPr lvl="1"/>
            <a:r>
              <a:rPr lang="en-US" dirty="0" smtClean="0"/>
              <a:t>1 </a:t>
            </a:r>
            <a:r>
              <a:rPr lang="en-US" dirty="0"/>
              <a:t>Observer Member organization, </a:t>
            </a:r>
            <a:endParaRPr lang="en-US" dirty="0" smtClean="0"/>
          </a:p>
          <a:p>
            <a:pPr lvl="1"/>
            <a:r>
              <a:rPr lang="en-US" dirty="0" smtClean="0"/>
              <a:t>representing </a:t>
            </a:r>
            <a:r>
              <a:rPr lang="en-GB" dirty="0"/>
              <a:t>approximately 60,000 fully qualified actuaries in more than 108 countries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Russian Guild of Actuaries became a Full Member Association of the IAA in 2008, in compliance with the criteria established by the IAA, which it continues to meet today. </a:t>
            </a:r>
            <a:endParaRPr lang="en-US" dirty="0" smtClean="0"/>
          </a:p>
          <a:p>
            <a:pPr lvl="1"/>
            <a:r>
              <a:rPr lang="en-US" dirty="0" smtClean="0"/>
              <a:t>At </a:t>
            </a:r>
            <a:r>
              <a:rPr lang="en-US" dirty="0"/>
              <a:t>January 1, 2013, the Russian Guild of Actuaries had 156 fully qualified actuaries.</a:t>
            </a:r>
            <a:endParaRPr lang="ru-RU" dirty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63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and supranational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 its principle of subsidiarity, the IAA does not substitute or overlap with the activities of its local actuarial associations in their jurisdiction, unless expressly requested to do so.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Principles of professionalism formally adopted by the Council of the IAA on January 23, </a:t>
            </a:r>
            <a:r>
              <a:rPr lang="en-US" dirty="0" smtClean="0"/>
              <a:t>2012, </a:t>
            </a:r>
            <a:r>
              <a:rPr lang="en-US" dirty="0"/>
              <a:t>and </a:t>
            </a:r>
            <a:r>
              <a:rPr lang="en-US" dirty="0" smtClean="0"/>
              <a:t>give framework for organization proper actuarial profession locally </a:t>
            </a:r>
            <a:endParaRPr lang="ru-RU" dirty="0"/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1084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Стандарты – цели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Создание основы единого понимания содержания работы актуария</a:t>
            </a:r>
          </a:p>
          <a:p>
            <a:r>
              <a:rPr lang="ru-RU" dirty="0" smtClean="0"/>
              <a:t>Обеспечение надлежащего качества выполнения работ</a:t>
            </a:r>
          </a:p>
          <a:p>
            <a:r>
              <a:rPr lang="ru-RU" dirty="0" smtClean="0"/>
              <a:t>Защита от субъективного мнения и давления </a:t>
            </a:r>
            <a:endParaRPr lang="ru-RU" dirty="0"/>
          </a:p>
          <a:p>
            <a:r>
              <a:rPr lang="ru-RU" dirty="0" smtClean="0"/>
              <a:t>Создание правильного понимания границ применимости и степени достоверности результатов и выводов</a:t>
            </a:r>
          </a:p>
          <a:p>
            <a:r>
              <a:rPr lang="ru-RU" dirty="0" smtClean="0"/>
              <a:t>Обеспечение сравнимости результатов, полученных разными лицами</a:t>
            </a:r>
          </a:p>
        </p:txBody>
      </p:sp>
      <p:pic>
        <p:nvPicPr>
          <p:cNvPr id="5" name="Picture 4" descr="Эмбл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42875"/>
            <a:ext cx="752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2103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1070</Words>
  <Application>Microsoft Office PowerPoint</Application>
  <PresentationFormat>Экран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Actuarial profession and risk oriented regulation of financial markets</vt:lpstr>
      <vt:lpstr>Schedule</vt:lpstr>
      <vt:lpstr>Risk oriented regulation</vt:lpstr>
      <vt:lpstr>Why actuaries may be useful</vt:lpstr>
      <vt:lpstr>Why actuaries may be useful</vt:lpstr>
      <vt:lpstr>Global actuarial profession</vt:lpstr>
      <vt:lpstr>Structure of IAA</vt:lpstr>
      <vt:lpstr>National and supranational </vt:lpstr>
      <vt:lpstr>Стандарты – цели и задачи</vt:lpstr>
      <vt:lpstr>Actuarial standards</vt:lpstr>
      <vt:lpstr>CERA – Actuarial designation for ERMт</vt:lpstr>
      <vt:lpstr>Russian experience</vt:lpstr>
      <vt:lpstr>Actuarial legislation </vt:lpstr>
      <vt:lpstr>Actuarial legislation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формирования актуарного отчета и актуарного заключения в международной практике</dc:title>
  <dc:creator>Tatiana Skvortsova</dc:creator>
  <cp:lastModifiedBy>novivl</cp:lastModifiedBy>
  <cp:revision>67</cp:revision>
  <dcterms:created xsi:type="dcterms:W3CDTF">2011-11-13T17:42:58Z</dcterms:created>
  <dcterms:modified xsi:type="dcterms:W3CDTF">2014-07-27T07:54:08Z</dcterms:modified>
</cp:coreProperties>
</file>