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60" r:id="rId5"/>
    <p:sldId id="258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96" y="-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20.12.18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20.12.18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20.12.18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20.12.18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20.12.18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20.12.18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Ð°ÑÑÐ¸Ð½ÐºÐ¸ Ð¿Ð¾ Ð·Ð°Ð¿ÑÐ¾ÑÑ Ð¸Ð·Ð¼ÐµÐ½ÐµÐ½Ð¸Ñ Ð² ÐºÐ¾Ð¼Ð¿Ð°Ð½Ð¸Ð¸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48" b="27663"/>
          <a:stretch/>
        </p:blipFill>
        <p:spPr bwMode="auto">
          <a:xfrm>
            <a:off x="0" y="0"/>
            <a:ext cx="12192000" cy="551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8101" y="3215945"/>
            <a:ext cx="8361229" cy="2098226"/>
          </a:xfrm>
        </p:spPr>
        <p:txBody>
          <a:bodyPr/>
          <a:lstStyle/>
          <a:p>
            <a:r>
              <a:rPr lang="ru-RU" sz="4800" b="1" dirty="0">
                <a:solidFill>
                  <a:srgbClr val="000000"/>
                </a:solidFill>
              </a:rPr>
              <a:t>Управление </a:t>
            </a:r>
            <a:r>
              <a:rPr lang="ru-RU" sz="4800" b="1" dirty="0" smtClean="0">
                <a:solidFill>
                  <a:srgbClr val="000000"/>
                </a:solidFill>
              </a:rPr>
              <a:t>Изменениями</a:t>
            </a:r>
            <a:endParaRPr lang="ru-RU" sz="4800" dirty="0">
              <a:solidFill>
                <a:srgbClr val="0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67662" y="5457245"/>
            <a:ext cx="6831673" cy="1086237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к.э.н., доц., Семушкина С.Р.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39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 преподавателе</a:t>
            </a:r>
            <a:endParaRPr lang="ru-RU" b="1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lum contrast="-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4129"/>
            <a:ext cx="2511600" cy="355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475010" y="1984129"/>
            <a:ext cx="6096000" cy="33547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tabLst>
                <a:tab pos="266700" algn="l"/>
                <a:tab pos="355600" algn="l"/>
              </a:tabLst>
            </a:pPr>
            <a:r>
              <a:rPr lang="ru-RU" altLang="ru-RU" sz="2800" b="1" dirty="0" err="1"/>
              <a:t>Сёмушкина</a:t>
            </a:r>
            <a:r>
              <a:rPr lang="ru-RU" altLang="ru-RU" sz="2800" b="1" dirty="0"/>
              <a:t> Светлана </a:t>
            </a:r>
            <a:r>
              <a:rPr lang="ru-RU" altLang="ru-RU" sz="2800" b="1" dirty="0" smtClean="0"/>
              <a:t>Рафаиловна</a:t>
            </a:r>
            <a:endParaRPr lang="ru-RU" altLang="ru-RU" sz="2800" dirty="0" smtClean="0"/>
          </a:p>
          <a:p>
            <a:pPr>
              <a:lnSpc>
                <a:spcPct val="80000"/>
              </a:lnSpc>
              <a:tabLst>
                <a:tab pos="266700" algn="l"/>
                <a:tab pos="355600" algn="l"/>
              </a:tabLst>
            </a:pPr>
            <a:endParaRPr lang="ru-RU" altLang="ru-RU" dirty="0"/>
          </a:p>
          <a:p>
            <a:pPr>
              <a:lnSpc>
                <a:spcPct val="80000"/>
              </a:lnSpc>
              <a:tabLst>
                <a:tab pos="266700" algn="l"/>
                <a:tab pos="355600" algn="l"/>
              </a:tabLst>
            </a:pPr>
            <a:r>
              <a:rPr lang="ru-RU" altLang="ru-RU" dirty="0"/>
              <a:t>Д</a:t>
            </a:r>
            <a:r>
              <a:rPr lang="ru-RU" altLang="ru-RU" dirty="0" smtClean="0"/>
              <a:t>оцент </a:t>
            </a:r>
            <a:r>
              <a:rPr lang="ru-RU" altLang="ru-RU" dirty="0"/>
              <a:t>кафедры управления производством экономического факультета МГУ </a:t>
            </a:r>
            <a:r>
              <a:rPr lang="ru-RU" altLang="ru-RU" dirty="0" smtClean="0"/>
              <a:t>имени </a:t>
            </a:r>
            <a:r>
              <a:rPr lang="ru-RU" altLang="ru-RU" dirty="0"/>
              <a:t>М. В. Ломоносова, кандидат экономических наук. </a:t>
            </a:r>
          </a:p>
          <a:p>
            <a:pPr>
              <a:lnSpc>
                <a:spcPct val="80000"/>
              </a:lnSpc>
              <a:tabLst>
                <a:tab pos="266700" algn="l"/>
                <a:tab pos="355600" algn="l"/>
              </a:tabLst>
            </a:pPr>
            <a:endParaRPr lang="ru-RU" altLang="ru-RU" dirty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266700" algn="l"/>
                <a:tab pos="355600" algn="l"/>
              </a:tabLst>
            </a:pPr>
            <a:r>
              <a:rPr lang="ru-RU" altLang="ru-RU" b="1" dirty="0"/>
              <a:t>Области</a:t>
            </a:r>
            <a:r>
              <a:rPr lang="en-US" altLang="ru-RU" b="1" dirty="0"/>
              <a:t> </a:t>
            </a:r>
            <a:r>
              <a:rPr lang="ru-RU" altLang="ru-RU" b="1" dirty="0"/>
              <a:t>научных</a:t>
            </a:r>
            <a:r>
              <a:rPr lang="en-US" altLang="ru-RU" b="1" dirty="0"/>
              <a:t> </a:t>
            </a:r>
            <a:r>
              <a:rPr lang="ru-RU" altLang="ru-RU" b="1" dirty="0"/>
              <a:t>интересов</a:t>
            </a:r>
            <a:r>
              <a:rPr lang="en-US" altLang="ru-RU" b="1" dirty="0"/>
              <a:t>: </a:t>
            </a:r>
            <a:endParaRPr lang="ru-RU" altLang="ru-RU" b="1" dirty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66700" algn="l"/>
                <a:tab pos="355600" algn="l"/>
              </a:tabLst>
            </a:pPr>
            <a:r>
              <a:rPr lang="ru-RU" altLang="ru-RU" dirty="0"/>
              <a:t>управление человеческими ресурсами</a:t>
            </a:r>
            <a:r>
              <a:rPr lang="en-US" altLang="ru-RU" dirty="0"/>
              <a:t>, </a:t>
            </a:r>
            <a:endParaRPr lang="ru-RU" altLang="ru-RU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66700" algn="l"/>
                <a:tab pos="355600" algn="l"/>
              </a:tabLst>
            </a:pPr>
            <a:r>
              <a:rPr lang="en-US" altLang="ru-RU" dirty="0" smtClean="0"/>
              <a:t>Learning </a:t>
            </a:r>
            <a:r>
              <a:rPr lang="en-US" altLang="ru-RU" dirty="0" smtClean="0"/>
              <a:t>Organizations</a:t>
            </a:r>
            <a:r>
              <a:rPr lang="ru-RU" altLang="ru-RU" dirty="0" smtClean="0"/>
              <a:t>, </a:t>
            </a:r>
            <a:endParaRPr lang="ru-RU" altLang="ru-RU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66700" algn="l"/>
                <a:tab pos="355600" algn="l"/>
              </a:tabLst>
            </a:pPr>
            <a:r>
              <a:rPr lang="ru-RU" altLang="ru-RU" dirty="0" smtClean="0"/>
              <a:t>управление </a:t>
            </a:r>
            <a:r>
              <a:rPr lang="ru-RU" altLang="ru-RU" dirty="0" smtClean="0"/>
              <a:t>изменениями, </a:t>
            </a:r>
            <a:endParaRPr lang="ru-RU" altLang="ru-RU" dirty="0" smtClean="0"/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tabLst>
                <a:tab pos="266700" algn="l"/>
                <a:tab pos="355600" algn="l"/>
              </a:tabLst>
            </a:pPr>
            <a:r>
              <a:rPr lang="ru-RU" altLang="ru-RU" dirty="0" smtClean="0"/>
              <a:t>внедрение </a:t>
            </a:r>
            <a:r>
              <a:rPr lang="ru-RU" altLang="ru-RU" dirty="0" smtClean="0"/>
              <a:t>инновационных процессов в организации</a:t>
            </a:r>
            <a:r>
              <a:rPr lang="en-US" altLang="ru-RU" dirty="0" smtClean="0"/>
              <a:t>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45472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Практическая польза курса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0610" y="1656224"/>
            <a:ext cx="9601200" cy="3581400"/>
          </a:xfrm>
        </p:spPr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ru-RU" sz="1800" b="1" dirty="0" smtClean="0"/>
              <a:t>Курс будет полезен студентам, которые хотят:</a:t>
            </a:r>
            <a:endParaRPr lang="ru-RU" sz="1800" dirty="0" smtClean="0"/>
          </a:p>
          <a:p>
            <a:pPr lvl="0" fontAlgn="base"/>
            <a:r>
              <a:rPr lang="ru-RU" sz="1800" dirty="0" smtClean="0"/>
              <a:t>сформировать понимание современных условий функционирования бизнеса;</a:t>
            </a:r>
          </a:p>
          <a:p>
            <a:pPr lvl="0" fontAlgn="base"/>
            <a:r>
              <a:rPr lang="ru-RU" sz="1800" dirty="0" smtClean="0">
                <a:solidFill>
                  <a:srgbClr val="000000"/>
                </a:solidFill>
              </a:rPr>
              <a:t>научиться гибко реагировать на изменение условий внешней и внутренней среды организации;</a:t>
            </a:r>
          </a:p>
          <a:p>
            <a:pPr lvl="0" fontAlgn="base"/>
            <a:r>
              <a:rPr lang="ru-RU" sz="1800" dirty="0" smtClean="0"/>
              <a:t>разработать индивидуальную и командную модель действий в условиях изменений в компании;</a:t>
            </a:r>
          </a:p>
          <a:p>
            <a:pPr lvl="0" fontAlgn="base"/>
            <a:r>
              <a:rPr lang="ru-RU" sz="1800" dirty="0" smtClean="0"/>
              <a:t>применять современные подходы мотивации и управления персоналом в условиях изменений;</a:t>
            </a:r>
          </a:p>
          <a:p>
            <a:pPr lvl="0" fontAlgn="base"/>
            <a:r>
              <a:rPr lang="ru-RU" sz="1800" dirty="0" smtClean="0"/>
              <a:t>быть лидерами изменений;</a:t>
            </a:r>
            <a:endParaRPr lang="ru-RU" sz="1800" dirty="0" smtClean="0"/>
          </a:p>
          <a:p>
            <a:pPr lvl="0" fontAlgn="base"/>
            <a:r>
              <a:rPr lang="ru-RU" sz="1800" dirty="0" smtClean="0"/>
              <a:t>освоить приемы повышения личной эффективности в условиях изменений.</a:t>
            </a:r>
          </a:p>
          <a:p>
            <a:pPr lvl="0" fontAlgn="base"/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89688" y="5252763"/>
            <a:ext cx="9882631" cy="1174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Программа включает в себя практический опыт и экспертизу:</a:t>
            </a:r>
            <a:endParaRPr lang="ru-RU" dirty="0"/>
          </a:p>
          <a:p>
            <a:pPr marL="384048" indent="-384048" defTabSz="914400" fontAlgn="base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ru-RU" dirty="0">
                <a:solidFill>
                  <a:srgbClr val="000000"/>
                </a:solidFill>
              </a:rPr>
              <a:t>бизнес-практиков;</a:t>
            </a:r>
          </a:p>
          <a:p>
            <a:pPr marL="384048" indent="-384048" defTabSz="914400" fontAlgn="base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ru-RU" dirty="0">
                <a:solidFill>
                  <a:srgbClr val="000000"/>
                </a:solidFill>
              </a:rPr>
              <a:t>бизнес-консультантов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346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/>
                </a:solidFill>
              </a:rPr>
              <a:t>Основные темы курса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0114" y="1290885"/>
            <a:ext cx="10415006" cy="3581400"/>
          </a:xfrm>
        </p:spPr>
        <p:txBody>
          <a:bodyPr>
            <a:noAutofit/>
          </a:bodyPr>
          <a:lstStyle/>
          <a:p>
            <a:pPr marL="0" lvl="0" indent="0" fontAlgn="base">
              <a:spcBef>
                <a:spcPts val="2800"/>
              </a:spcBef>
              <a:buNone/>
            </a:pPr>
            <a:endParaRPr lang="ru-RU" sz="24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ru-RU" sz="2400" dirty="0" smtClean="0"/>
              <a:t>1. </a:t>
            </a:r>
            <a:r>
              <a:rPr lang="ru-RU" sz="2400" dirty="0" smtClean="0"/>
              <a:t>Изменение бизнес-среды. Современные </a:t>
            </a:r>
            <a:r>
              <a:rPr lang="ru-RU" sz="2400" dirty="0" smtClean="0"/>
              <a:t>и будущие условия существования </a:t>
            </a:r>
            <a:r>
              <a:rPr lang="ru-RU" sz="2400" dirty="0" smtClean="0"/>
              <a:t>бизнеса.</a:t>
            </a:r>
            <a:endParaRPr lang="ru-RU" sz="2400" dirty="0" smtClean="0">
              <a:solidFill>
                <a:srgbClr val="FF6600"/>
              </a:solidFill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ru-RU" sz="2400" dirty="0" smtClean="0"/>
              <a:t>2. </a:t>
            </a:r>
            <a:r>
              <a:rPr lang="ru-RU" sz="2400" dirty="0"/>
              <a:t>С</a:t>
            </a:r>
            <a:r>
              <a:rPr lang="ru-RU" sz="2400" dirty="0" smtClean="0"/>
              <a:t>овременные </a:t>
            </a:r>
            <a:r>
              <a:rPr lang="ru-RU" sz="2400" dirty="0" smtClean="0"/>
              <a:t>подходы </a:t>
            </a:r>
            <a:r>
              <a:rPr lang="ru-RU" sz="2400" dirty="0" smtClean="0"/>
              <a:t>управлению изменениями.</a:t>
            </a:r>
            <a:endParaRPr lang="ru-RU" sz="2400" dirty="0" smtClean="0"/>
          </a:p>
          <a:p>
            <a:pPr marL="0" indent="0">
              <a:spcBef>
                <a:spcPts val="1600"/>
              </a:spcBef>
              <a:buNone/>
            </a:pPr>
            <a:r>
              <a:rPr lang="ru-RU" sz="2400" dirty="0" smtClean="0"/>
              <a:t>3. </a:t>
            </a:r>
            <a:r>
              <a:rPr lang="ru-RU" sz="2400" dirty="0" smtClean="0"/>
              <a:t>Модели и инструменты управления изменениями.</a:t>
            </a:r>
            <a:endParaRPr lang="ru-RU" sz="2400" dirty="0" smtClean="0"/>
          </a:p>
          <a:p>
            <a:pPr marL="0" indent="0">
              <a:spcBef>
                <a:spcPts val="1600"/>
              </a:spcBef>
              <a:buNone/>
            </a:pPr>
            <a:r>
              <a:rPr lang="ru-RU" sz="2400" dirty="0" smtClean="0"/>
              <a:t>4. Лидерство, организационная структура, целеполагание, корпоративная культура.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ru-RU" sz="2400" dirty="0" smtClean="0"/>
              <a:t>5. </a:t>
            </a:r>
            <a:r>
              <a:rPr lang="ru-RU" sz="2400" dirty="0" smtClean="0"/>
              <a:t>К</a:t>
            </a:r>
            <a:r>
              <a:rPr lang="ru-RU" sz="2400" dirty="0" smtClean="0"/>
              <a:t>омандная и индивидуальная готовность к изменениям.</a:t>
            </a:r>
            <a:endParaRPr lang="ru-RU" sz="2400" dirty="0" smtClean="0"/>
          </a:p>
          <a:p>
            <a:pPr marL="0" indent="0">
              <a:spcBef>
                <a:spcPts val="1600"/>
              </a:spcBef>
              <a:buNone/>
            </a:pPr>
            <a:r>
              <a:rPr lang="ru-RU" sz="2400" dirty="0" smtClean="0"/>
              <a:t>6. </a:t>
            </a:r>
            <a:r>
              <a:rPr lang="ru-RU" sz="2400" dirty="0" smtClean="0"/>
              <a:t>Роль </a:t>
            </a:r>
            <a:r>
              <a:rPr lang="ru-RU" sz="2400" dirty="0" smtClean="0"/>
              <a:t>информационных </a:t>
            </a:r>
            <a:r>
              <a:rPr lang="ru-RU" sz="2400" dirty="0" smtClean="0"/>
              <a:t>технологий в эпоху цифровой экономики.</a:t>
            </a:r>
          </a:p>
          <a:p>
            <a:pPr marL="0" lvl="0" indent="0" fontAlgn="base">
              <a:buNone/>
            </a:pPr>
            <a:endParaRPr lang="ru-RU" sz="24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70439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5676"/>
          </a:xfrm>
        </p:spPr>
        <p:txBody>
          <a:bodyPr/>
          <a:lstStyle/>
          <a:p>
            <a:r>
              <a:rPr lang="ru-RU" b="1" dirty="0" smtClean="0"/>
              <a:t>Результаты прохождения курса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70364"/>
            <a:ext cx="9601200" cy="399959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800" b="1" dirty="0" smtClean="0"/>
              <a:t>Пройдя курс с</a:t>
            </a:r>
            <a:r>
              <a:rPr lang="ru-RU" sz="1800" b="1" dirty="0" smtClean="0"/>
              <a:t>туденты смогут:</a:t>
            </a:r>
            <a:endParaRPr lang="ru-RU" sz="1800" dirty="0"/>
          </a:p>
          <a:p>
            <a:pPr fontAlgn="base"/>
            <a:r>
              <a:rPr lang="ru-RU" sz="1800" dirty="0"/>
              <a:t>узнать </a:t>
            </a:r>
            <a:r>
              <a:rPr lang="ru-RU" sz="1800" dirty="0"/>
              <a:t>про современные и будущие тенденции развития </a:t>
            </a:r>
            <a:r>
              <a:rPr lang="ru-RU" sz="1800" dirty="0" smtClean="0"/>
              <a:t>бизнеса;</a:t>
            </a:r>
          </a:p>
          <a:p>
            <a:pPr fontAlgn="base"/>
            <a:r>
              <a:rPr lang="ru-RU" sz="1800" dirty="0" smtClean="0"/>
              <a:t>понять</a:t>
            </a:r>
            <a:r>
              <a:rPr lang="ru-RU" sz="1800" dirty="0"/>
              <a:t>, почему одни компании выживают в кризис, а другие </a:t>
            </a:r>
            <a:r>
              <a:rPr lang="ru-RU" sz="1800" dirty="0" smtClean="0"/>
              <a:t>погибают,</a:t>
            </a:r>
            <a:r>
              <a:rPr lang="ru-RU" sz="1800" dirty="0"/>
              <a:t> </a:t>
            </a:r>
            <a:r>
              <a:rPr lang="ru-RU" sz="1800" dirty="0" smtClean="0"/>
              <a:t>узнать</a:t>
            </a:r>
            <a:r>
              <a:rPr lang="ru-RU" sz="1800" dirty="0"/>
              <a:t>, что такое толерантность к изменениям и почему она важна;</a:t>
            </a:r>
          </a:p>
          <a:p>
            <a:pPr lvl="0" fontAlgn="base"/>
            <a:r>
              <a:rPr lang="ru-RU" sz="1800" dirty="0" smtClean="0"/>
              <a:t>осознать</a:t>
            </a:r>
            <a:r>
              <a:rPr lang="ru-RU" sz="1800" dirty="0"/>
              <a:t>, что неопределенность и кризисы - это не только вызовы для бизнеса, но и возможности для его развития;</a:t>
            </a:r>
          </a:p>
          <a:p>
            <a:pPr fontAlgn="base"/>
            <a:r>
              <a:rPr lang="ru-RU" sz="1800" dirty="0"/>
              <a:t>научиться планировать и действовать в условиях изменений;</a:t>
            </a:r>
          </a:p>
          <a:p>
            <a:pPr lvl="0" fontAlgn="base"/>
            <a:r>
              <a:rPr lang="ru-RU" sz="1800" dirty="0" smtClean="0"/>
              <a:t>научиться </a:t>
            </a:r>
            <a:r>
              <a:rPr lang="ru-RU" sz="1800" dirty="0"/>
              <a:t>мотивировать людей независимо от имеющихся у вас ресурсов;</a:t>
            </a:r>
          </a:p>
          <a:p>
            <a:pPr fontAlgn="base"/>
            <a:r>
              <a:rPr lang="ru-RU" sz="1800" dirty="0"/>
              <a:t>поработать в мини-группах над примерами из реальной бизнес-</a:t>
            </a:r>
            <a:r>
              <a:rPr lang="ru-RU" sz="1800" dirty="0" smtClean="0"/>
              <a:t>практики и почувствовать </a:t>
            </a:r>
            <a:r>
              <a:rPr lang="ru-RU" sz="1800" dirty="0"/>
              <a:t>себя в роли менеджера по </a:t>
            </a:r>
            <a:r>
              <a:rPr lang="ru-RU" sz="1800" dirty="0" smtClean="0"/>
              <a:t>изменениям</a:t>
            </a:r>
            <a:r>
              <a:rPr lang="ru-RU" sz="1800" dirty="0" smtClean="0"/>
              <a:t>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12562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163110" cy="14859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Место дисциплины в структуре основной образовательной </a:t>
            </a:r>
            <a:r>
              <a:rPr lang="ru-RU" b="1" dirty="0" smtClean="0"/>
              <a:t>программы, п</a:t>
            </a:r>
            <a:r>
              <a:rPr lang="ru-RU" b="1" dirty="0" smtClean="0"/>
              <a:t>родолжительность </a:t>
            </a:r>
            <a:r>
              <a:rPr lang="ru-RU" b="1" dirty="0"/>
              <a:t>обучения и итоговая </a:t>
            </a:r>
            <a:r>
              <a:rPr lang="ru-RU" b="1" dirty="0" smtClean="0"/>
              <a:t>аттестация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096" y="3167686"/>
            <a:ext cx="9601200" cy="2605262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/>
              <a:t>Дисциплина опирается на знания, полученными студентами в курсах «Менеджмент».</a:t>
            </a:r>
          </a:p>
          <a:p>
            <a:r>
              <a:rPr lang="ru-RU" sz="1800" dirty="0"/>
              <a:t>Знания и навыки, полученные студентами в ходе изучения дисциплины, могут быть использованы при изучении курсов: «Управление инновационным процессом», «Управление персоналом», «Основы менеджмента</a:t>
            </a:r>
            <a:r>
              <a:rPr lang="ru-RU" sz="1800" dirty="0" smtClean="0"/>
              <a:t>», </a:t>
            </a:r>
            <a:r>
              <a:rPr lang="ru-RU" sz="1800" dirty="0"/>
              <a:t>«Стратегический менеджмент</a:t>
            </a:r>
            <a:r>
              <a:rPr lang="ru-RU" sz="1800" dirty="0" smtClean="0"/>
              <a:t>».</a:t>
            </a:r>
            <a:endParaRPr lang="ru-RU" sz="1800" dirty="0"/>
          </a:p>
          <a:p>
            <a:r>
              <a:rPr lang="ru-RU" sz="1800" dirty="0"/>
              <a:t>В курсе представлены </a:t>
            </a:r>
            <a:r>
              <a:rPr lang="ru-RU" sz="1800" dirty="0" smtClean="0"/>
              <a:t>модели</a:t>
            </a:r>
            <a:r>
              <a:rPr lang="ru-RU" sz="1800" dirty="0"/>
              <a:t>, технологии и инструменты, которые помогут эффективно проводить перемены в бизнесе </a:t>
            </a:r>
            <a:r>
              <a:rPr lang="ru-RU" sz="1800" dirty="0" smtClean="0"/>
              <a:t>в условиях турбулентности.</a:t>
            </a:r>
          </a:p>
          <a:p>
            <a:r>
              <a:rPr lang="ru-RU" sz="1800" dirty="0"/>
              <a:t>Курс включает в себя 7 занятий по 4 акад. и 36 акад. часов самостоятельной практико-ориентированной работы. </a:t>
            </a:r>
          </a:p>
          <a:p>
            <a:r>
              <a:rPr lang="ru-RU" sz="1800" dirty="0"/>
              <a:t>На последнем занятии проводится дифференцированный зачёт.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5980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Будем рады вас видеть  у нас на курсе!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6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Восприятие.thmx</Template>
  <TotalTime>97</TotalTime>
  <Words>424</Words>
  <Application>Microsoft Macintosh PowerPoint</Application>
  <PresentationFormat>Другой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Crop</vt:lpstr>
      <vt:lpstr>Управление Изменениями</vt:lpstr>
      <vt:lpstr>О преподавателе</vt:lpstr>
      <vt:lpstr>Практическая польза курса </vt:lpstr>
      <vt:lpstr>Основные темы курса</vt:lpstr>
      <vt:lpstr>Результаты прохождения курса</vt:lpstr>
      <vt:lpstr>Место дисциплины в структуре основной образовательной программы, продолжительность обучения и итоговая аттестация</vt:lpstr>
      <vt:lpstr>Будем рады вас видеть  у нас на курсе!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бизнес-процессами в условиях динамических изменений</dc:title>
  <dc:creator>Трифонов Марк Александрович</dc:creator>
  <cp:lastModifiedBy>Светлана</cp:lastModifiedBy>
  <cp:revision>15</cp:revision>
  <dcterms:created xsi:type="dcterms:W3CDTF">2018-11-14T08:16:57Z</dcterms:created>
  <dcterms:modified xsi:type="dcterms:W3CDTF">2018-12-20T11:29:59Z</dcterms:modified>
</cp:coreProperties>
</file>