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embeddings/oleObject6.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6" r:id="rId3"/>
    <p:sldMasterId id="2147483768" r:id="rId4"/>
    <p:sldMasterId id="2147483818" r:id="rId5"/>
    <p:sldMasterId id="2147483904" r:id="rId6"/>
    <p:sldMasterId id="2147483932" r:id="rId7"/>
    <p:sldMasterId id="2147483948" r:id="rId8"/>
    <p:sldMasterId id="2147483980" r:id="rId9"/>
    <p:sldMasterId id="2147483998" r:id="rId10"/>
  </p:sldMasterIdLst>
  <p:notesMasterIdLst>
    <p:notesMasterId r:id="rId31"/>
  </p:notesMasterIdLst>
  <p:handoutMasterIdLst>
    <p:handoutMasterId r:id="rId32"/>
  </p:handoutMasterIdLst>
  <p:sldIdLst>
    <p:sldId id="383" r:id="rId11"/>
    <p:sldId id="363" r:id="rId12"/>
    <p:sldId id="388" r:id="rId13"/>
    <p:sldId id="364" r:id="rId14"/>
    <p:sldId id="365" r:id="rId15"/>
    <p:sldId id="366" r:id="rId16"/>
    <p:sldId id="386" r:id="rId17"/>
    <p:sldId id="367" r:id="rId18"/>
    <p:sldId id="368" r:id="rId19"/>
    <p:sldId id="369" r:id="rId20"/>
    <p:sldId id="370" r:id="rId21"/>
    <p:sldId id="380" r:id="rId22"/>
    <p:sldId id="371" r:id="rId23"/>
    <p:sldId id="372" r:id="rId24"/>
    <p:sldId id="382" r:id="rId25"/>
    <p:sldId id="381" r:id="rId26"/>
    <p:sldId id="373" r:id="rId27"/>
    <p:sldId id="387" r:id="rId28"/>
    <p:sldId id="374" r:id="rId29"/>
    <p:sldId id="378" r:id="rId3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9120"/>
    <a:srgbClr val="FFD93E"/>
    <a:srgbClr val="ED7D13"/>
    <a:srgbClr val="006AB6"/>
    <a:srgbClr val="FDF821"/>
    <a:srgbClr val="0070C0"/>
    <a:srgbClr val="4F81BD"/>
    <a:srgbClr val="008A3E"/>
    <a:srgbClr val="FFFFFF"/>
    <a:srgbClr val="427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91489" autoAdjust="0"/>
  </p:normalViewPr>
  <p:slideViewPr>
    <p:cSldViewPr>
      <p:cViewPr>
        <p:scale>
          <a:sx n="66" d="100"/>
          <a:sy n="66" d="100"/>
        </p:scale>
        <p:origin x="-205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latin typeface="Arial" panose="020B0604020202020204" pitchFamily="34" charset="0"/>
                <a:cs typeface="Arial" panose="020B0604020202020204" pitchFamily="34" charset="0"/>
              </a:defRPr>
            </a:pPr>
            <a:r>
              <a:rPr lang="en-US" sz="1400" b="1" i="0" baseline="0" dirty="0" smtClean="0">
                <a:effectLst/>
                <a:latin typeface="Arial" panose="020B0604020202020204" pitchFamily="34" charset="0"/>
                <a:cs typeface="Arial" panose="020B0604020202020204" pitchFamily="34" charset="0"/>
              </a:rPr>
              <a:t>Total savings in NSPFs/AMC</a:t>
            </a:r>
            <a:r>
              <a:rPr lang="ru-RU" sz="1400" b="1" i="0" baseline="0" dirty="0" smtClean="0">
                <a:effectLst/>
                <a:latin typeface="Arial" panose="020B0604020202020204" pitchFamily="34" charset="0"/>
                <a:cs typeface="Arial" panose="020B0604020202020204" pitchFamily="34" charset="0"/>
              </a:rPr>
              <a:t>                             </a:t>
            </a:r>
            <a:r>
              <a:rPr lang="en-US" sz="1400" b="1" i="0" baseline="0" dirty="0" smtClean="0">
                <a:effectLst/>
                <a:latin typeface="Arial" panose="020B0604020202020204" pitchFamily="34" charset="0"/>
                <a:cs typeface="Arial" panose="020B0604020202020204" pitchFamily="34" charset="0"/>
              </a:rPr>
              <a:t>as of </a:t>
            </a:r>
            <a:r>
              <a:rPr lang="ru-RU" sz="1400" b="1" i="0" baseline="0" dirty="0" smtClean="0">
                <a:effectLst/>
                <a:latin typeface="Arial" panose="020B0604020202020204" pitchFamily="34" charset="0"/>
                <a:cs typeface="Arial" panose="020B0604020202020204" pitchFamily="34" charset="0"/>
              </a:rPr>
              <a:t>30.06.2013</a:t>
            </a:r>
            <a:endParaRPr lang="ru-RU" sz="1400" dirty="0">
              <a:effectLst/>
              <a:latin typeface="Arial" panose="020B0604020202020204" pitchFamily="34" charset="0"/>
              <a:cs typeface="Arial" panose="020B0604020202020204" pitchFamily="34" charset="0"/>
            </a:endParaRPr>
          </a:p>
        </c:rich>
      </c:tx>
      <c:layout>
        <c:manualLayout>
          <c:xMode val="edge"/>
          <c:yMode val="edge"/>
          <c:x val="0.294202376515426"/>
          <c:y val="0.222912744330682"/>
        </c:manualLayout>
      </c:layout>
      <c:overlay val="0"/>
    </c:title>
    <c:autoTitleDeleted val="0"/>
    <c:plotArea>
      <c:layout>
        <c:manualLayout>
          <c:layoutTarget val="inner"/>
          <c:xMode val="edge"/>
          <c:yMode val="edge"/>
          <c:x val="0.439211510168904"/>
          <c:y val="0.506836823736193"/>
          <c:w val="0.287257434359145"/>
          <c:h val="0.458013343858836"/>
        </c:manualLayout>
      </c:layout>
      <c:pieChart>
        <c:varyColors val="1"/>
        <c:ser>
          <c:idx val="0"/>
          <c:order val="0"/>
          <c:tx>
            <c:strRef>
              <c:f>Лист1!$B$1</c:f>
              <c:strCache>
                <c:ptCount val="1"/>
                <c:pt idx="0">
                  <c:v>Накопления в НПФ/УК на 30.06.2013</c:v>
                </c:pt>
              </c:strCache>
            </c:strRef>
          </c:tx>
          <c:explosion val="9"/>
          <c:dPt>
            <c:idx val="0"/>
            <c:bubble3D val="0"/>
            <c:explosion val="2"/>
            <c:spPr>
              <a:solidFill>
                <a:srgbClr val="679120"/>
              </a:solidFill>
            </c:spPr>
          </c:dPt>
          <c:dPt>
            <c:idx val="1"/>
            <c:bubble3D val="0"/>
            <c:spPr>
              <a:solidFill>
                <a:srgbClr val="ED7D13"/>
              </a:solidFill>
            </c:spPr>
          </c:dPt>
          <c:dLbls>
            <c:dLbl>
              <c:idx val="0"/>
              <c:layout>
                <c:manualLayout>
                  <c:x val="-0.111826056920622"/>
                  <c:y val="-0.0312556190768319"/>
                </c:manualLayout>
              </c:layout>
              <c:spPr/>
              <c:txPr>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0"/>
              <c:showCatName val="0"/>
              <c:showSerName val="0"/>
              <c:showPercent val="1"/>
              <c:showBubbleSize val="0"/>
            </c:dLbl>
            <c:dLbl>
              <c:idx val="1"/>
              <c:layout>
                <c:manualLayout>
                  <c:x val="0.106448616296528"/>
                  <c:y val="-0.00187379685649002"/>
                </c:manualLayout>
              </c:layout>
              <c:tx>
                <c:rich>
                  <a:bodyPr/>
                  <a:lstStyle/>
                  <a:p>
                    <a:pPr>
                      <a:defRPr sz="1400" b="1">
                        <a:solidFill>
                          <a:schemeClr val="bg1"/>
                        </a:solidFill>
                        <a:latin typeface="Arial" panose="020B0604020202020204" pitchFamily="34" charset="0"/>
                        <a:cs typeface="Arial" panose="020B0604020202020204" pitchFamily="34" charset="0"/>
                      </a:defRPr>
                    </a:pPr>
                    <a:r>
                      <a:rPr lang="en-US" sz="1400" dirty="0">
                        <a:solidFill>
                          <a:schemeClr val="bg1"/>
                        </a:solidFill>
                      </a:rPr>
                      <a:t>47%</a:t>
                    </a:r>
                    <a:endParaRPr lang="en-US" dirty="0">
                      <a:solidFill>
                        <a:schemeClr val="bg1"/>
                      </a:solidFill>
                    </a:endParaRPr>
                  </a:p>
                </c:rich>
              </c:tx>
              <c:spPr/>
              <c:showLegendKey val="0"/>
              <c:showVal val="0"/>
              <c:showCatName val="0"/>
              <c:showSerName val="0"/>
              <c:showPercent val="1"/>
              <c:showBubbleSize val="0"/>
            </c:dLbl>
            <c:txPr>
              <a:bodyPr/>
              <a:lstStyle/>
              <a:p>
                <a:pPr>
                  <a:defRPr sz="1400">
                    <a:solidFill>
                      <a:schemeClr val="bg1"/>
                    </a:solidFill>
                    <a:latin typeface="Arial" panose="020B0604020202020204" pitchFamily="34" charset="0"/>
                    <a:cs typeface="Arial" panose="020B0604020202020204" pitchFamily="34" charset="0"/>
                  </a:defRPr>
                </a:pPr>
                <a:endParaRPr lang="ru-RU"/>
              </a:p>
            </c:txPr>
            <c:showLegendKey val="0"/>
            <c:showVal val="0"/>
            <c:showCatName val="0"/>
            <c:showSerName val="0"/>
            <c:showPercent val="1"/>
            <c:showBubbleSize val="0"/>
            <c:showLeaderLines val="1"/>
          </c:dLbls>
          <c:cat>
            <c:strRef>
              <c:f>Лист1!$A$2:$A$3</c:f>
              <c:strCache>
                <c:ptCount val="2"/>
                <c:pt idx="0">
                  <c:v>2nd Pillar</c:v>
                </c:pt>
                <c:pt idx="1">
                  <c:v>Corporate pensions</c:v>
                </c:pt>
              </c:strCache>
            </c:strRef>
          </c:cat>
          <c:val>
            <c:numRef>
              <c:f>Лист1!$B$2:$B$3</c:f>
              <c:numCache>
                <c:formatCode>General</c:formatCode>
                <c:ptCount val="2"/>
                <c:pt idx="0">
                  <c:v>888.0</c:v>
                </c:pt>
                <c:pt idx="1">
                  <c:v>780.0</c:v>
                </c:pt>
              </c:numCache>
            </c:numRef>
          </c:val>
        </c:ser>
        <c:ser>
          <c:idx val="1"/>
          <c:order val="1"/>
          <c:tx>
            <c:strRef>
              <c:f>Лист1!$C$1</c:f>
              <c:strCache>
                <c:ptCount val="1"/>
                <c:pt idx="0">
                  <c:v>Столбец1</c:v>
                </c:pt>
              </c:strCache>
            </c:strRef>
          </c:tx>
          <c:dLbls>
            <c:showLegendKey val="0"/>
            <c:showVal val="0"/>
            <c:showCatName val="0"/>
            <c:showSerName val="0"/>
            <c:showPercent val="1"/>
            <c:showBubbleSize val="0"/>
            <c:showLeaderLines val="1"/>
          </c:dLbls>
          <c:cat>
            <c:strRef>
              <c:f>Лист1!$A$2:$A$3</c:f>
              <c:strCache>
                <c:ptCount val="2"/>
                <c:pt idx="0">
                  <c:v>2nd Pillar</c:v>
                </c:pt>
                <c:pt idx="1">
                  <c:v>Corporate pensions</c:v>
                </c:pt>
              </c:strCache>
            </c:strRef>
          </c:cat>
          <c:val>
            <c:numRef>
              <c:f>Лист1!$C$2:$C$3</c:f>
              <c:numCache>
                <c:formatCode>General</c:formatCode>
                <c:ptCount val="2"/>
                <c:pt idx="0">
                  <c:v>1668.0</c:v>
                </c:pt>
                <c:pt idx="1">
                  <c:v>1668.0</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250889729759234"/>
          <c:y val="0.373431616496023"/>
          <c:w val="0.660077121060623"/>
          <c:h val="0.130766148667042"/>
        </c:manualLayout>
      </c:layout>
      <c:overlay val="0"/>
      <c:txPr>
        <a:bodyPr/>
        <a:lstStyle/>
        <a:p>
          <a:pPr>
            <a:defRPr sz="1200" b="1">
              <a:latin typeface="Arial" panose="020B0604020202020204" pitchFamily="34" charset="0"/>
              <a:cs typeface="Arial" panose="020B060402020202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sz="1200"/>
            </a:pPr>
            <a:r>
              <a:rPr lang="en-US" sz="1200" dirty="0" smtClean="0"/>
              <a:t>Number of NSPF on the market</a:t>
            </a:r>
            <a:endParaRPr lang="ru-RU" sz="1200" dirty="0"/>
          </a:p>
        </c:rich>
      </c:tx>
      <c:layout>
        <c:manualLayout>
          <c:xMode val="edge"/>
          <c:yMode val="edge"/>
          <c:x val="0.0558069338537037"/>
          <c:y val="0.127167666589353"/>
        </c:manualLayout>
      </c:layout>
      <c:overlay val="0"/>
    </c:title>
    <c:autoTitleDeleted val="0"/>
    <c:plotArea>
      <c:layout>
        <c:manualLayout>
          <c:layoutTarget val="inner"/>
          <c:xMode val="edge"/>
          <c:yMode val="edge"/>
          <c:x val="0.0549584662668396"/>
          <c:y val="0.289719371721683"/>
          <c:w val="0.924162816884142"/>
          <c:h val="0.472340055783885"/>
        </c:manualLayout>
      </c:layout>
      <c:barChart>
        <c:barDir val="col"/>
        <c:grouping val="stacked"/>
        <c:varyColors val="0"/>
        <c:ser>
          <c:idx val="0"/>
          <c:order val="0"/>
          <c:tx>
            <c:strRef>
              <c:f>Лист1!$B$1</c:f>
              <c:strCache>
                <c:ptCount val="1"/>
                <c:pt idx="0">
                  <c:v>Количество НПФ на рынке, шт.</c:v>
                </c:pt>
              </c:strCache>
            </c:strRef>
          </c:tx>
          <c:spPr>
            <a:solidFill>
              <a:srgbClr val="0070C0"/>
            </a:solidFill>
          </c:spPr>
          <c:invertIfNegative val="0"/>
          <c:dPt>
            <c:idx val="14"/>
            <c:invertIfNegative val="0"/>
            <c:bubble3D val="0"/>
            <c:spPr>
              <a:solidFill>
                <a:srgbClr val="0070C0"/>
              </a:solidFill>
              <a:ln>
                <a:solidFill>
                  <a:schemeClr val="bg1">
                    <a:lumMod val="50000"/>
                  </a:schemeClr>
                </a:solidFill>
              </a:ln>
            </c:spPr>
          </c:dPt>
          <c:dLbls>
            <c:dLbl>
              <c:idx val="13"/>
              <c:delete val="1"/>
            </c:dLbl>
            <c:dLbl>
              <c:idx val="14"/>
              <c:layout>
                <c:manualLayout>
                  <c:x val="0.000246243273365475"/>
                  <c:y val="-0.207828658355079"/>
                </c:manualLayout>
              </c:layout>
              <c:tx>
                <c:rich>
                  <a:bodyPr anchor="ctr"/>
                  <a:lstStyle/>
                  <a:p>
                    <a:pPr algn="just">
                      <a:defRPr sz="7200" b="1">
                        <a:solidFill>
                          <a:srgbClr val="ED7D13"/>
                        </a:solidFill>
                      </a:defRPr>
                    </a:pPr>
                    <a:r>
                      <a:rPr lang="ru-RU" sz="3200" b="1" dirty="0" smtClean="0">
                        <a:solidFill>
                          <a:srgbClr val="ED7D13"/>
                        </a:solidFill>
                      </a:rPr>
                      <a:t>26*</a:t>
                    </a:r>
                    <a:endParaRPr lang="en-US" sz="3200" b="1" dirty="0">
                      <a:solidFill>
                        <a:srgbClr val="ED7D13"/>
                      </a:solidFill>
                    </a:endParaRPr>
                  </a:p>
                </c:rich>
              </c:tx>
              <c:spPr/>
              <c:dLblPos val="ctr"/>
              <c:showLegendKey val="0"/>
              <c:showVal val="1"/>
              <c:showCatName val="0"/>
              <c:showSerName val="0"/>
              <c:showPercent val="0"/>
              <c:showBubbleSize val="0"/>
            </c:dLbl>
            <c:txPr>
              <a:bodyPr/>
              <a:lstStyle/>
              <a:p>
                <a:pPr>
                  <a:defRPr b="1"/>
                </a:pPr>
                <a:endParaRPr lang="ru-RU"/>
              </a:p>
            </c:txPr>
            <c:dLblPos val="inEnd"/>
            <c:showLegendKey val="0"/>
            <c:showVal val="1"/>
            <c:showCatName val="0"/>
            <c:showSerName val="0"/>
            <c:showPercent val="0"/>
            <c:showBubbleSize val="0"/>
            <c:showLeaderLines val="0"/>
          </c:dLbls>
          <c:cat>
            <c:strRef>
              <c:f>Лист1!$A$2:$A$16</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2017</c:v>
                </c:pt>
              </c:strCache>
            </c:strRef>
          </c:cat>
          <c:val>
            <c:numRef>
              <c:f>Лист1!$B$2:$B$16</c:f>
              <c:numCache>
                <c:formatCode>General</c:formatCode>
                <c:ptCount val="15"/>
                <c:pt idx="0">
                  <c:v>210.0</c:v>
                </c:pt>
                <c:pt idx="1">
                  <c:v>231.0</c:v>
                </c:pt>
                <c:pt idx="2">
                  <c:v>233.0</c:v>
                </c:pt>
                <c:pt idx="3">
                  <c:v>243.0</c:v>
                </c:pt>
                <c:pt idx="4">
                  <c:v>251.0</c:v>
                </c:pt>
                <c:pt idx="5">
                  <c:v>246.0</c:v>
                </c:pt>
                <c:pt idx="6">
                  <c:v>239.0</c:v>
                </c:pt>
                <c:pt idx="7">
                  <c:v>227.0</c:v>
                </c:pt>
                <c:pt idx="8">
                  <c:v>203.0</c:v>
                </c:pt>
                <c:pt idx="9">
                  <c:v>163.0</c:v>
                </c:pt>
                <c:pt idx="10">
                  <c:v>149.0</c:v>
                </c:pt>
                <c:pt idx="11">
                  <c:v>146.0</c:v>
                </c:pt>
                <c:pt idx="12">
                  <c:v>137.0</c:v>
                </c:pt>
                <c:pt idx="13">
                  <c:v>29.0</c:v>
                </c:pt>
                <c:pt idx="14">
                  <c:v>30.0</c:v>
                </c:pt>
              </c:numCache>
            </c:numRef>
          </c:val>
        </c:ser>
        <c:ser>
          <c:idx val="1"/>
          <c:order val="1"/>
          <c:tx>
            <c:strRef>
              <c:f>Лист1!$C$1</c:f>
              <c:strCache>
                <c:ptCount val="1"/>
                <c:pt idx="0">
                  <c:v>Столбец1</c:v>
                </c:pt>
              </c:strCache>
            </c:strRef>
          </c:tx>
          <c:invertIfNegative val="0"/>
          <c:dPt>
            <c:idx val="14"/>
            <c:invertIfNegative val="0"/>
            <c:bubble3D val="0"/>
            <c:spPr>
              <a:solidFill>
                <a:schemeClr val="bg1">
                  <a:lumMod val="50000"/>
                </a:schemeClr>
              </a:solidFill>
            </c:spPr>
          </c:dPt>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4"/>
              <c:delete val="1"/>
            </c:dLbl>
            <c:spPr>
              <a:solidFill>
                <a:schemeClr val="bg1">
                  <a:lumMod val="50000"/>
                </a:schemeClr>
              </a:solidFill>
            </c:spPr>
            <c:txPr>
              <a:bodyPr/>
              <a:lstStyle/>
              <a:p>
                <a:pPr>
                  <a:defRPr b="1">
                    <a:solidFill>
                      <a:schemeClr val="bg1"/>
                    </a:solidFill>
                  </a:defRPr>
                </a:pPr>
                <a:endParaRPr lang="ru-RU"/>
              </a:p>
            </c:txPr>
            <c:showLegendKey val="0"/>
            <c:showVal val="1"/>
            <c:showCatName val="0"/>
            <c:showSerName val="0"/>
            <c:showPercent val="0"/>
            <c:showBubbleSize val="0"/>
            <c:showLeaderLines val="0"/>
          </c:dLbls>
          <c:cat>
            <c:strRef>
              <c:f>Лист1!$A$2:$A$16</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2017</c:v>
                </c:pt>
              </c:strCache>
            </c:strRef>
          </c:cat>
          <c:val>
            <c:numRef>
              <c:f>Лист1!$C$2:$C$16</c:f>
              <c:numCache>
                <c:formatCode>General</c:formatCode>
                <c:ptCount val="15"/>
                <c:pt idx="13">
                  <c:v>95.0</c:v>
                </c:pt>
                <c:pt idx="14">
                  <c:v>20.0</c:v>
                </c:pt>
              </c:numCache>
            </c:numRef>
          </c:val>
        </c:ser>
        <c:dLbls>
          <c:showLegendKey val="0"/>
          <c:showVal val="0"/>
          <c:showCatName val="0"/>
          <c:showSerName val="0"/>
          <c:showPercent val="0"/>
          <c:showBubbleSize val="0"/>
        </c:dLbls>
        <c:gapWidth val="150"/>
        <c:overlap val="100"/>
        <c:axId val="2144101960"/>
        <c:axId val="2144105208"/>
      </c:barChart>
      <c:catAx>
        <c:axId val="2144101960"/>
        <c:scaling>
          <c:orientation val="minMax"/>
        </c:scaling>
        <c:delete val="0"/>
        <c:axPos val="b"/>
        <c:numFmt formatCode="@" sourceLinked="1"/>
        <c:majorTickMark val="out"/>
        <c:minorTickMark val="none"/>
        <c:tickLblPos val="nextTo"/>
        <c:crossAx val="2144105208"/>
        <c:crosses val="autoZero"/>
        <c:auto val="1"/>
        <c:lblAlgn val="ctr"/>
        <c:lblOffset val="100"/>
        <c:noMultiLvlLbl val="0"/>
      </c:catAx>
      <c:valAx>
        <c:axId val="2144105208"/>
        <c:scaling>
          <c:orientation val="minMax"/>
        </c:scaling>
        <c:delete val="0"/>
        <c:axPos val="l"/>
        <c:majorGridlines/>
        <c:numFmt formatCode="General" sourceLinked="1"/>
        <c:majorTickMark val="out"/>
        <c:minorTickMark val="none"/>
        <c:tickLblPos val="nextTo"/>
        <c:crossAx val="2144101960"/>
        <c:crosses val="autoZero"/>
        <c:crossBetween val="between"/>
      </c:valAx>
      <c:spPr>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c:spPr>
    </c:plotArea>
    <c:plotVisOnly val="1"/>
    <c:dispBlanksAs val="zero"/>
    <c:showDLblsOverMax val="0"/>
  </c:chart>
  <c:spPr>
    <a:ln>
      <a:noFill/>
    </a:ln>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A30EF-1D94-4317-BD29-74A4CA79459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FE4A52F-A470-474C-9A3D-E88FDDBD93F8}">
      <dgm:prSet phldrT="[Текст]"/>
      <dgm:spPr>
        <a:solidFill>
          <a:srgbClr val="ED7D13"/>
        </a:solidFill>
      </dgm:spPr>
      <dgm:t>
        <a:bodyPr/>
        <a:lstStyle/>
        <a:p>
          <a:r>
            <a:rPr lang="en-US" b="1" dirty="0" smtClean="0"/>
            <a:t>NSPF</a:t>
          </a:r>
          <a:r>
            <a:rPr lang="ru-RU" b="1" dirty="0" smtClean="0"/>
            <a:t>2</a:t>
          </a:r>
          <a:endParaRPr lang="ru-RU" b="1" dirty="0"/>
        </a:p>
      </dgm:t>
    </dgm:pt>
    <dgm:pt modelId="{4511611A-6C1D-4FB8-ACFE-4694212B89BE}" type="parTrans" cxnId="{24C43CB6-60C6-4DB9-8D9A-630AEB7CCD9A}">
      <dgm:prSet/>
      <dgm:spPr/>
      <dgm:t>
        <a:bodyPr/>
        <a:lstStyle/>
        <a:p>
          <a:endParaRPr lang="ru-RU"/>
        </a:p>
      </dgm:t>
    </dgm:pt>
    <dgm:pt modelId="{5F8A93C6-4D80-407E-9F1C-DC5993D04617}" type="sibTrans" cxnId="{24C43CB6-60C6-4DB9-8D9A-630AEB7CCD9A}">
      <dgm:prSet/>
      <dgm:spPr/>
      <dgm:t>
        <a:bodyPr/>
        <a:lstStyle/>
        <a:p>
          <a:endParaRPr lang="ru-RU"/>
        </a:p>
      </dgm:t>
    </dgm:pt>
    <dgm:pt modelId="{90E233BC-DD13-4386-8E98-CD977BC7B731}">
      <dgm:prSet/>
      <dgm:spPr>
        <a:solidFill>
          <a:srgbClr val="ED7D13"/>
        </a:solidFill>
      </dgm:spPr>
      <dgm:t>
        <a:bodyPr/>
        <a:lstStyle/>
        <a:p>
          <a:r>
            <a:rPr lang="en-US" b="1" dirty="0" smtClean="0"/>
            <a:t>NSPF</a:t>
          </a:r>
          <a:r>
            <a:rPr lang="ru-RU" b="1" dirty="0" smtClean="0"/>
            <a:t>1</a:t>
          </a:r>
          <a:endParaRPr lang="ru-RU" b="1" dirty="0"/>
        </a:p>
      </dgm:t>
    </dgm:pt>
    <dgm:pt modelId="{423249B4-31AE-43B6-B819-226AC122B9A4}" type="parTrans" cxnId="{455415A0-0880-464F-B6AB-A512812F0001}">
      <dgm:prSet/>
      <dgm:spPr/>
      <dgm:t>
        <a:bodyPr/>
        <a:lstStyle/>
        <a:p>
          <a:endParaRPr lang="ru-RU"/>
        </a:p>
      </dgm:t>
    </dgm:pt>
    <dgm:pt modelId="{1D940788-A84F-4383-8578-62EA3EC03FDA}" type="sibTrans" cxnId="{455415A0-0880-464F-B6AB-A512812F0001}">
      <dgm:prSet/>
      <dgm:spPr/>
      <dgm:t>
        <a:bodyPr/>
        <a:lstStyle/>
        <a:p>
          <a:endParaRPr lang="ru-RU"/>
        </a:p>
      </dgm:t>
    </dgm:pt>
    <dgm:pt modelId="{E17E3B24-11A0-47FA-83F7-4B7D7E81DECC}">
      <dgm:prSet phldrT="[Текст]" custT="1"/>
      <dgm:spPr/>
      <dgm:t>
        <a:bodyPr/>
        <a:lstStyle/>
        <a:p>
          <a:pPr>
            <a:lnSpc>
              <a:spcPct val="100000"/>
            </a:lnSpc>
            <a:spcAft>
              <a:spcPts val="0"/>
            </a:spcAft>
          </a:pPr>
          <a:r>
            <a:rPr lang="en-US" sz="1000" b="1" cap="all" baseline="0" dirty="0" smtClean="0">
              <a:solidFill>
                <a:schemeClr val="bg1"/>
              </a:solidFill>
              <a:latin typeface="Arial" panose="020B0604020202020204" pitchFamily="34" charset="0"/>
              <a:cs typeface="Arial" panose="020B0604020202020204" pitchFamily="34" charset="0"/>
            </a:rPr>
            <a:t>Selection </a:t>
          </a:r>
        </a:p>
        <a:p>
          <a:pPr>
            <a:lnSpc>
              <a:spcPct val="100000"/>
            </a:lnSpc>
            <a:spcAft>
              <a:spcPts val="0"/>
            </a:spcAft>
          </a:pPr>
          <a:r>
            <a:rPr lang="en-US" sz="1000" b="1" cap="all" baseline="0" dirty="0" smtClean="0">
              <a:solidFill>
                <a:schemeClr val="bg1"/>
              </a:solidFill>
              <a:latin typeface="Arial" panose="020B0604020202020204" pitchFamily="34" charset="0"/>
              <a:cs typeface="Arial" panose="020B0604020202020204" pitchFamily="34" charset="0"/>
            </a:rPr>
            <a:t>criteria</a:t>
          </a:r>
          <a:endParaRPr lang="ru-RU" sz="1000" b="1" cap="all" baseline="0" dirty="0" smtClean="0">
            <a:solidFill>
              <a:schemeClr val="bg1"/>
            </a:solidFill>
            <a:latin typeface="Arial" panose="020B0604020202020204" pitchFamily="34" charset="0"/>
            <a:cs typeface="Arial" panose="020B0604020202020204" pitchFamily="34" charset="0"/>
          </a:endParaRPr>
        </a:p>
      </dgm:t>
    </dgm:pt>
    <dgm:pt modelId="{CC2E2F6D-0E6E-4475-A1C8-52C3455613D4}" type="sibTrans" cxnId="{38FAF700-95F8-4AC0-8808-09A51ED95398}">
      <dgm:prSet/>
      <dgm:spPr/>
      <dgm:t>
        <a:bodyPr/>
        <a:lstStyle/>
        <a:p>
          <a:endParaRPr lang="ru-RU"/>
        </a:p>
      </dgm:t>
    </dgm:pt>
    <dgm:pt modelId="{EE988BB4-3BFF-4558-B512-9E6FB283E698}" type="parTrans" cxnId="{38FAF700-95F8-4AC0-8808-09A51ED95398}">
      <dgm:prSet/>
      <dgm:spPr/>
      <dgm:t>
        <a:bodyPr/>
        <a:lstStyle/>
        <a:p>
          <a:endParaRPr lang="ru-RU"/>
        </a:p>
      </dgm:t>
    </dgm:pt>
    <dgm:pt modelId="{0152E7A2-9D56-4F58-9CD6-A65242775042}">
      <dgm:prSet phldrT="[Текст]"/>
      <dgm:spPr>
        <a:solidFill>
          <a:srgbClr val="ED7D13"/>
        </a:solidFill>
      </dgm:spPr>
      <dgm:t>
        <a:bodyPr/>
        <a:lstStyle/>
        <a:p>
          <a:r>
            <a:rPr lang="en-US" b="1" dirty="0" smtClean="0"/>
            <a:t>NSPF3</a:t>
          </a:r>
          <a:endParaRPr lang="ru-RU" b="1" dirty="0"/>
        </a:p>
      </dgm:t>
    </dgm:pt>
    <dgm:pt modelId="{56099543-85E2-40AC-A25A-E440902572EF}" type="sibTrans" cxnId="{C823E0B2-2181-464E-8EEC-AB5C2FDC27A3}">
      <dgm:prSet/>
      <dgm:spPr/>
      <dgm:t>
        <a:bodyPr/>
        <a:lstStyle/>
        <a:p>
          <a:endParaRPr lang="ru-RU"/>
        </a:p>
      </dgm:t>
    </dgm:pt>
    <dgm:pt modelId="{A02E11E9-CA3F-4D68-B234-2C749BE242A1}" type="parTrans" cxnId="{C823E0B2-2181-464E-8EEC-AB5C2FDC27A3}">
      <dgm:prSet/>
      <dgm:spPr/>
      <dgm:t>
        <a:bodyPr/>
        <a:lstStyle/>
        <a:p>
          <a:endParaRPr lang="ru-RU"/>
        </a:p>
      </dgm:t>
    </dgm:pt>
    <dgm:pt modelId="{15295DC5-A3E3-4FB3-94D4-660143DF6FF4}" type="pres">
      <dgm:prSet presAssocID="{E98A30EF-1D94-4317-BD29-74A4CA794595}" presName="Name0" presStyleCnt="0">
        <dgm:presLayoutVars>
          <dgm:chMax val="4"/>
          <dgm:resizeHandles val="exact"/>
        </dgm:presLayoutVars>
      </dgm:prSet>
      <dgm:spPr/>
      <dgm:t>
        <a:bodyPr/>
        <a:lstStyle/>
        <a:p>
          <a:endParaRPr lang="ru-RU"/>
        </a:p>
      </dgm:t>
    </dgm:pt>
    <dgm:pt modelId="{B8B95588-5EA3-414A-9A28-A5707B02585D}" type="pres">
      <dgm:prSet presAssocID="{E98A30EF-1D94-4317-BD29-74A4CA794595}" presName="ellipse" presStyleLbl="trBgShp" presStyleIdx="0" presStyleCnt="1" custScaleX="140377" custScaleY="97086" custLinFactY="62368" custLinFactNeighborX="15765" custLinFactNeighborY="100000"/>
      <dgm:spPr>
        <a:gradFill rotWithShape="0">
          <a:gsLst>
            <a:gs pos="100000">
              <a:srgbClr val="628F34"/>
            </a:gs>
            <a:gs pos="1000">
              <a:srgbClr val="679120"/>
            </a:gs>
            <a:gs pos="0">
              <a:srgbClr val="3C7CBF"/>
            </a:gs>
          </a:gsLst>
          <a:lin ang="5400000" scaled="1"/>
        </a:gradFill>
      </dgm:spPr>
      <dgm:t>
        <a:bodyPr/>
        <a:lstStyle/>
        <a:p>
          <a:endParaRPr lang="ru-RU"/>
        </a:p>
      </dgm:t>
    </dgm:pt>
    <dgm:pt modelId="{3E6C76FE-CDAE-49BB-9206-8980CEFADCCD}" type="pres">
      <dgm:prSet presAssocID="{E98A30EF-1D94-4317-BD29-74A4CA794595}" presName="arrow1" presStyleLbl="fgShp" presStyleIdx="0" presStyleCnt="1" custScaleX="292683" custScaleY="156258" custLinFactY="-178330" custLinFactNeighborX="73672" custLinFactNeighborY="-200000"/>
      <dgm:spPr>
        <a:gradFill rotWithShape="0">
          <a:gsLst>
            <a:gs pos="100000">
              <a:srgbClr val="679120"/>
            </a:gs>
            <a:gs pos="100000">
              <a:srgbClr val="3C7CBF"/>
            </a:gs>
          </a:gsLst>
          <a:lin ang="5400000" scaled="1"/>
        </a:gradFill>
        <a:ln w="9525">
          <a:solidFill>
            <a:schemeClr val="bg1">
              <a:lumMod val="50000"/>
            </a:schemeClr>
          </a:solidFill>
        </a:ln>
      </dgm:spPr>
      <dgm:t>
        <a:bodyPr/>
        <a:lstStyle/>
        <a:p>
          <a:endParaRPr lang="ru-RU"/>
        </a:p>
      </dgm:t>
    </dgm:pt>
    <dgm:pt modelId="{CA50C716-F48A-43A1-839D-E92309DB9225}" type="pres">
      <dgm:prSet presAssocID="{E98A30EF-1D94-4317-BD29-74A4CA794595}" presName="rectangle" presStyleLbl="revTx" presStyleIdx="0" presStyleCnt="1" custScaleX="80835" custScaleY="47594" custLinFactY="-100000" custLinFactNeighborX="15348" custLinFactNeighborY="-167961">
        <dgm:presLayoutVars>
          <dgm:bulletEnabled val="1"/>
        </dgm:presLayoutVars>
      </dgm:prSet>
      <dgm:spPr/>
      <dgm:t>
        <a:bodyPr/>
        <a:lstStyle/>
        <a:p>
          <a:endParaRPr lang="ru-RU"/>
        </a:p>
      </dgm:t>
    </dgm:pt>
    <dgm:pt modelId="{A06D1735-81D7-4E45-B905-493C36AC8CDA}" type="pres">
      <dgm:prSet presAssocID="{90E233BC-DD13-4386-8E98-CD977BC7B731}" presName="item1" presStyleLbl="node1" presStyleIdx="0" presStyleCnt="3" custScaleX="57693" custScaleY="57693" custLinFactY="-5715" custLinFactNeighborX="30231" custLinFactNeighborY="-100000">
        <dgm:presLayoutVars>
          <dgm:bulletEnabled val="1"/>
        </dgm:presLayoutVars>
      </dgm:prSet>
      <dgm:spPr/>
      <dgm:t>
        <a:bodyPr/>
        <a:lstStyle/>
        <a:p>
          <a:endParaRPr lang="ru-RU"/>
        </a:p>
      </dgm:t>
    </dgm:pt>
    <dgm:pt modelId="{5FE25325-F407-4FE8-BF52-B9CE8C8B720B}" type="pres">
      <dgm:prSet presAssocID="{0152E7A2-9D56-4F58-9CD6-A65242775042}" presName="item2" presStyleLbl="node1" presStyleIdx="1" presStyleCnt="3" custScaleX="57693" custScaleY="57693" custLinFactNeighborX="51988" custLinFactNeighborY="-37003">
        <dgm:presLayoutVars>
          <dgm:bulletEnabled val="1"/>
        </dgm:presLayoutVars>
      </dgm:prSet>
      <dgm:spPr/>
      <dgm:t>
        <a:bodyPr/>
        <a:lstStyle/>
        <a:p>
          <a:endParaRPr lang="ru-RU"/>
        </a:p>
      </dgm:t>
    </dgm:pt>
    <dgm:pt modelId="{62317067-F134-468B-BFAD-1C611622BD96}" type="pres">
      <dgm:prSet presAssocID="{E17E3B24-11A0-47FA-83F7-4B7D7E81DECC}" presName="item3" presStyleLbl="node1" presStyleIdx="2" presStyleCnt="3" custScaleX="57693" custScaleY="57693" custLinFactNeighborX="47808" custLinFactNeighborY="-12722">
        <dgm:presLayoutVars>
          <dgm:bulletEnabled val="1"/>
        </dgm:presLayoutVars>
      </dgm:prSet>
      <dgm:spPr/>
      <dgm:t>
        <a:bodyPr/>
        <a:lstStyle/>
        <a:p>
          <a:endParaRPr lang="ru-RU"/>
        </a:p>
      </dgm:t>
    </dgm:pt>
    <dgm:pt modelId="{6DF573F3-2087-4F5F-9642-0540A09AF843}" type="pres">
      <dgm:prSet presAssocID="{E98A30EF-1D94-4317-BD29-74A4CA794595}" presName="funnel" presStyleLbl="trAlignAcc1" presStyleIdx="0" presStyleCnt="1" custScaleX="117847" custScaleY="31787" custLinFactNeighborX="13724" custLinFactNeighborY="-22801"/>
      <dgm:spPr>
        <a:gradFill rotWithShape="0">
          <a:gsLst>
            <a:gs pos="0">
              <a:schemeClr val="bg1">
                <a:alpha val="53000"/>
              </a:schemeClr>
            </a:gs>
            <a:gs pos="100000">
              <a:srgbClr val="3D3C33"/>
            </a:gs>
          </a:gsLst>
          <a:lin ang="0" scaled="1"/>
        </a:gradFill>
        <a:ln>
          <a:solidFill>
            <a:schemeClr val="bg1">
              <a:lumMod val="50000"/>
            </a:schemeClr>
          </a:solidFill>
        </a:ln>
      </dgm:spPr>
      <dgm:t>
        <a:bodyPr/>
        <a:lstStyle/>
        <a:p>
          <a:endParaRPr lang="ru-RU"/>
        </a:p>
      </dgm:t>
    </dgm:pt>
  </dgm:ptLst>
  <dgm:cxnLst>
    <dgm:cxn modelId="{C8F55010-88DF-4785-A6D3-8140EC647B89}" type="presOf" srcId="{E17E3B24-11A0-47FA-83F7-4B7D7E81DECC}" destId="{CA50C716-F48A-43A1-839D-E92309DB9225}" srcOrd="0" destOrd="0" presId="urn:microsoft.com/office/officeart/2005/8/layout/funnel1"/>
    <dgm:cxn modelId="{86DD513F-935C-4389-ADEF-A4D22C7070B5}" type="presOf" srcId="{AFE4A52F-A470-474C-9A3D-E88FDDBD93F8}" destId="{62317067-F134-468B-BFAD-1C611622BD96}" srcOrd="0" destOrd="0" presId="urn:microsoft.com/office/officeart/2005/8/layout/funnel1"/>
    <dgm:cxn modelId="{38FAF700-95F8-4AC0-8808-09A51ED95398}" srcId="{E98A30EF-1D94-4317-BD29-74A4CA794595}" destId="{E17E3B24-11A0-47FA-83F7-4B7D7E81DECC}" srcOrd="3" destOrd="0" parTransId="{EE988BB4-3BFF-4558-B512-9E6FB283E698}" sibTransId="{CC2E2F6D-0E6E-4475-A1C8-52C3455613D4}"/>
    <dgm:cxn modelId="{F8436606-C9E7-4FF5-B177-B28B41C77B2C}" type="presOf" srcId="{0152E7A2-9D56-4F58-9CD6-A65242775042}" destId="{A06D1735-81D7-4E45-B905-493C36AC8CDA}" srcOrd="0" destOrd="0" presId="urn:microsoft.com/office/officeart/2005/8/layout/funnel1"/>
    <dgm:cxn modelId="{455415A0-0880-464F-B6AB-A512812F0001}" srcId="{E98A30EF-1D94-4317-BD29-74A4CA794595}" destId="{90E233BC-DD13-4386-8E98-CD977BC7B731}" srcOrd="1" destOrd="0" parTransId="{423249B4-31AE-43B6-B819-226AC122B9A4}" sibTransId="{1D940788-A84F-4383-8578-62EA3EC03FDA}"/>
    <dgm:cxn modelId="{C823E0B2-2181-464E-8EEC-AB5C2FDC27A3}" srcId="{E98A30EF-1D94-4317-BD29-74A4CA794595}" destId="{0152E7A2-9D56-4F58-9CD6-A65242775042}" srcOrd="2" destOrd="0" parTransId="{A02E11E9-CA3F-4D68-B234-2C749BE242A1}" sibTransId="{56099543-85E2-40AC-A25A-E440902572EF}"/>
    <dgm:cxn modelId="{DF8797FA-9DED-4C6F-B498-08AA7621E795}" type="presOf" srcId="{90E233BC-DD13-4386-8E98-CD977BC7B731}" destId="{5FE25325-F407-4FE8-BF52-B9CE8C8B720B}" srcOrd="0" destOrd="0" presId="urn:microsoft.com/office/officeart/2005/8/layout/funnel1"/>
    <dgm:cxn modelId="{24C43CB6-60C6-4DB9-8D9A-630AEB7CCD9A}" srcId="{E98A30EF-1D94-4317-BD29-74A4CA794595}" destId="{AFE4A52F-A470-474C-9A3D-E88FDDBD93F8}" srcOrd="0" destOrd="0" parTransId="{4511611A-6C1D-4FB8-ACFE-4694212B89BE}" sibTransId="{5F8A93C6-4D80-407E-9F1C-DC5993D04617}"/>
    <dgm:cxn modelId="{C27EB119-D368-4271-946D-DEE27065C5E9}" type="presOf" srcId="{E98A30EF-1D94-4317-BD29-74A4CA794595}" destId="{15295DC5-A3E3-4FB3-94D4-660143DF6FF4}" srcOrd="0" destOrd="0" presId="urn:microsoft.com/office/officeart/2005/8/layout/funnel1"/>
    <dgm:cxn modelId="{CA6B9861-FBF7-4DF9-BFD9-6377F7F00424}" type="presParOf" srcId="{15295DC5-A3E3-4FB3-94D4-660143DF6FF4}" destId="{B8B95588-5EA3-414A-9A28-A5707B02585D}" srcOrd="0" destOrd="0" presId="urn:microsoft.com/office/officeart/2005/8/layout/funnel1"/>
    <dgm:cxn modelId="{09D305D9-B118-4385-8A79-678B8F58B81F}" type="presParOf" srcId="{15295DC5-A3E3-4FB3-94D4-660143DF6FF4}" destId="{3E6C76FE-CDAE-49BB-9206-8980CEFADCCD}" srcOrd="1" destOrd="0" presId="urn:microsoft.com/office/officeart/2005/8/layout/funnel1"/>
    <dgm:cxn modelId="{23EC20D3-7675-4A66-8691-C1B3CAB00247}" type="presParOf" srcId="{15295DC5-A3E3-4FB3-94D4-660143DF6FF4}" destId="{CA50C716-F48A-43A1-839D-E92309DB9225}" srcOrd="2" destOrd="0" presId="urn:microsoft.com/office/officeart/2005/8/layout/funnel1"/>
    <dgm:cxn modelId="{BDC6FFA3-2B69-445E-82F4-5E16ABF76813}" type="presParOf" srcId="{15295DC5-A3E3-4FB3-94D4-660143DF6FF4}" destId="{A06D1735-81D7-4E45-B905-493C36AC8CDA}" srcOrd="3" destOrd="0" presId="urn:microsoft.com/office/officeart/2005/8/layout/funnel1"/>
    <dgm:cxn modelId="{BAD344D5-DEF3-41CE-A518-9FC07628F2F0}" type="presParOf" srcId="{15295DC5-A3E3-4FB3-94D4-660143DF6FF4}" destId="{5FE25325-F407-4FE8-BF52-B9CE8C8B720B}" srcOrd="4" destOrd="0" presId="urn:microsoft.com/office/officeart/2005/8/layout/funnel1"/>
    <dgm:cxn modelId="{80C45D17-5D39-40FB-BD17-4A60A361A067}" type="presParOf" srcId="{15295DC5-A3E3-4FB3-94D4-660143DF6FF4}" destId="{62317067-F134-468B-BFAD-1C611622BD96}" srcOrd="5" destOrd="0" presId="urn:microsoft.com/office/officeart/2005/8/layout/funnel1"/>
    <dgm:cxn modelId="{54779787-496F-431B-8F44-A67C222F388F}" type="presParOf" srcId="{15295DC5-A3E3-4FB3-94D4-660143DF6FF4}" destId="{6DF573F3-2087-4F5F-9642-0540A09AF843}" srcOrd="6" destOrd="0" presId="urn:microsoft.com/office/officeart/2005/8/layout/funne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95588-5EA3-414A-9A28-A5707B02585D}">
      <dsp:nvSpPr>
        <dsp:cNvPr id="0" name=""/>
        <dsp:cNvSpPr/>
      </dsp:nvSpPr>
      <dsp:spPr>
        <a:xfrm>
          <a:off x="854156" y="1845076"/>
          <a:ext cx="4137805" cy="993845"/>
        </a:xfrm>
        <a:prstGeom prst="ellipse">
          <a:avLst/>
        </a:prstGeom>
        <a:gradFill rotWithShape="0">
          <a:gsLst>
            <a:gs pos="100000">
              <a:srgbClr val="628F34"/>
            </a:gs>
            <a:gs pos="1000">
              <a:srgbClr val="679120"/>
            </a:gs>
            <a:gs pos="0">
              <a:srgbClr val="3C7CBF"/>
            </a:gs>
          </a:gsLst>
          <a:lin ang="5400000" scaled="1"/>
        </a:gradFill>
        <a:ln>
          <a:noFill/>
        </a:ln>
        <a:effectLst/>
      </dsp:spPr>
      <dsp:style>
        <a:lnRef idx="0">
          <a:scrgbClr r="0" g="0" b="0"/>
        </a:lnRef>
        <a:fillRef idx="1">
          <a:scrgbClr r="0" g="0" b="0"/>
        </a:fillRef>
        <a:effectRef idx="0">
          <a:scrgbClr r="0" g="0" b="0"/>
        </a:effectRef>
        <a:fontRef idx="minor"/>
      </dsp:style>
    </dsp:sp>
    <dsp:sp modelId="{3E6C76FE-CDAE-49BB-9206-8980CEFADCCD}">
      <dsp:nvSpPr>
        <dsp:cNvPr id="0" name=""/>
        <dsp:cNvSpPr/>
      </dsp:nvSpPr>
      <dsp:spPr>
        <a:xfrm>
          <a:off x="2085428" y="1188666"/>
          <a:ext cx="1671944" cy="571276"/>
        </a:xfrm>
        <a:prstGeom prst="downArrow">
          <a:avLst/>
        </a:prstGeom>
        <a:gradFill rotWithShape="0">
          <a:gsLst>
            <a:gs pos="100000">
              <a:srgbClr val="679120"/>
            </a:gs>
            <a:gs pos="100000">
              <a:srgbClr val="3C7CBF"/>
            </a:gs>
          </a:gsLst>
          <a:lin ang="5400000" scaled="1"/>
        </a:gradFill>
        <a:ln w="952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sp>
    <dsp:sp modelId="{CA50C716-F48A-43A1-839D-E92309DB9225}">
      <dsp:nvSpPr>
        <dsp:cNvPr id="0" name=""/>
        <dsp:cNvSpPr/>
      </dsp:nvSpPr>
      <dsp:spPr>
        <a:xfrm>
          <a:off x="1813148" y="1309909"/>
          <a:ext cx="2216486" cy="32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100000"/>
            </a:lnSpc>
            <a:spcBef>
              <a:spcPct val="0"/>
            </a:spcBef>
            <a:spcAft>
              <a:spcPts val="0"/>
            </a:spcAft>
          </a:pPr>
          <a:r>
            <a:rPr lang="en-US" sz="1000" b="1" kern="1200" cap="all" baseline="0" dirty="0" smtClean="0">
              <a:solidFill>
                <a:schemeClr val="bg1"/>
              </a:solidFill>
              <a:latin typeface="Arial" panose="020B0604020202020204" pitchFamily="34" charset="0"/>
              <a:cs typeface="Arial" panose="020B0604020202020204" pitchFamily="34" charset="0"/>
            </a:rPr>
            <a:t>Selection </a:t>
          </a:r>
        </a:p>
        <a:p>
          <a:pPr lvl="0" algn="ctr" defTabSz="444500">
            <a:lnSpc>
              <a:spcPct val="100000"/>
            </a:lnSpc>
            <a:spcBef>
              <a:spcPct val="0"/>
            </a:spcBef>
            <a:spcAft>
              <a:spcPts val="0"/>
            </a:spcAft>
          </a:pPr>
          <a:r>
            <a:rPr lang="en-US" sz="1000" b="1" kern="1200" cap="all" baseline="0" dirty="0" smtClean="0">
              <a:solidFill>
                <a:schemeClr val="bg1"/>
              </a:solidFill>
              <a:latin typeface="Arial" panose="020B0604020202020204" pitchFamily="34" charset="0"/>
              <a:cs typeface="Arial" panose="020B0604020202020204" pitchFamily="34" charset="0"/>
            </a:rPr>
            <a:t>criteria</a:t>
          </a:r>
          <a:endParaRPr lang="ru-RU" sz="1000" b="1" kern="1200" cap="all" baseline="0" dirty="0" smtClean="0">
            <a:solidFill>
              <a:schemeClr val="bg1"/>
            </a:solidFill>
            <a:latin typeface="Arial" panose="020B0604020202020204" pitchFamily="34" charset="0"/>
            <a:cs typeface="Arial" panose="020B0604020202020204" pitchFamily="34" charset="0"/>
          </a:endParaRPr>
        </a:p>
      </dsp:txBody>
      <dsp:txXfrm>
        <a:off x="1813148" y="1309909"/>
        <a:ext cx="2216486" cy="326255"/>
      </dsp:txXfrm>
    </dsp:sp>
    <dsp:sp modelId="{A06D1735-81D7-4E45-B905-493C36AC8CDA}">
      <dsp:nvSpPr>
        <dsp:cNvPr id="0" name=""/>
        <dsp:cNvSpPr/>
      </dsp:nvSpPr>
      <dsp:spPr>
        <a:xfrm>
          <a:off x="2622181" y="401276"/>
          <a:ext cx="593225" cy="593225"/>
        </a:xfrm>
        <a:prstGeom prst="ellipse">
          <a:avLst/>
        </a:prstGeom>
        <a:solidFill>
          <a:srgbClr val="ED7D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NSPF3</a:t>
          </a:r>
          <a:endParaRPr lang="ru-RU" sz="900" b="1" kern="1200" dirty="0"/>
        </a:p>
      </dsp:txBody>
      <dsp:txXfrm>
        <a:off x="2709057" y="488152"/>
        <a:ext cx="419473" cy="419473"/>
      </dsp:txXfrm>
    </dsp:sp>
    <dsp:sp modelId="{5FE25325-F407-4FE8-BF52-B9CE8C8B720B}">
      <dsp:nvSpPr>
        <dsp:cNvPr id="0" name=""/>
        <dsp:cNvSpPr/>
      </dsp:nvSpPr>
      <dsp:spPr>
        <a:xfrm>
          <a:off x="2110130" y="336391"/>
          <a:ext cx="593225" cy="593225"/>
        </a:xfrm>
        <a:prstGeom prst="ellipse">
          <a:avLst/>
        </a:prstGeom>
        <a:solidFill>
          <a:srgbClr val="ED7D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NSPF</a:t>
          </a:r>
          <a:r>
            <a:rPr lang="ru-RU" sz="900" b="1" kern="1200" dirty="0" smtClean="0"/>
            <a:t>1</a:t>
          </a:r>
          <a:endParaRPr lang="ru-RU" sz="900" b="1" kern="1200" dirty="0"/>
        </a:p>
      </dsp:txBody>
      <dsp:txXfrm>
        <a:off x="2197006" y="423267"/>
        <a:ext cx="419473" cy="419473"/>
      </dsp:txXfrm>
    </dsp:sp>
    <dsp:sp modelId="{62317067-F134-468B-BFAD-1C611622BD96}">
      <dsp:nvSpPr>
        <dsp:cNvPr id="0" name=""/>
        <dsp:cNvSpPr/>
      </dsp:nvSpPr>
      <dsp:spPr>
        <a:xfrm>
          <a:off x="3118245" y="337453"/>
          <a:ext cx="593225" cy="593225"/>
        </a:xfrm>
        <a:prstGeom prst="ellipse">
          <a:avLst/>
        </a:prstGeom>
        <a:solidFill>
          <a:srgbClr val="ED7D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NSPF</a:t>
          </a:r>
          <a:r>
            <a:rPr lang="ru-RU" sz="900" b="1" kern="1200" dirty="0" smtClean="0"/>
            <a:t>2</a:t>
          </a:r>
          <a:endParaRPr lang="ru-RU" sz="900" b="1" kern="1200" dirty="0"/>
        </a:p>
      </dsp:txBody>
      <dsp:txXfrm>
        <a:off x="3205121" y="424329"/>
        <a:ext cx="419473" cy="419473"/>
      </dsp:txXfrm>
    </dsp:sp>
    <dsp:sp modelId="{6DF573F3-2087-4F5F-9642-0540A09AF843}">
      <dsp:nvSpPr>
        <dsp:cNvPr id="0" name=""/>
        <dsp:cNvSpPr/>
      </dsp:nvSpPr>
      <dsp:spPr>
        <a:xfrm>
          <a:off x="1054624" y="331694"/>
          <a:ext cx="3769910" cy="813489"/>
        </a:xfrm>
        <a:prstGeom prst="funnel">
          <a:avLst/>
        </a:prstGeom>
        <a:gradFill rotWithShape="0">
          <a:gsLst>
            <a:gs pos="0">
              <a:schemeClr val="bg1">
                <a:alpha val="53000"/>
              </a:schemeClr>
            </a:gs>
            <a:gs pos="100000">
              <a:srgbClr val="3D3C33"/>
            </a:gs>
          </a:gsLst>
          <a:lin ang="0" scaled="1"/>
        </a:gradFill>
        <a:ln w="9525" cap="flat" cmpd="sng" algn="ctr">
          <a:solidFill>
            <a:schemeClr val="bg1">
              <a:lumMod val="5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7EE15F1-3CBF-420E-998A-556C51DB52C6}" type="datetimeFigureOut">
              <a:rPr lang="ru-RU" smtClean="0"/>
              <a:t>25.07.14</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7BB1C1-3B9C-438A-8C12-8E5C279763F7}" type="slidenum">
              <a:rPr lang="ru-RU" smtClean="0"/>
              <a:t>‹#›</a:t>
            </a:fld>
            <a:endParaRPr lang="ru-RU"/>
          </a:p>
        </p:txBody>
      </p:sp>
    </p:spTree>
    <p:extLst>
      <p:ext uri="{BB962C8B-B14F-4D97-AF65-F5344CB8AC3E}">
        <p14:creationId xmlns:p14="http://schemas.microsoft.com/office/powerpoint/2010/main" val="29745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1A6C891-65EB-4FB5-9B7A-96D411FCEAA4}" type="datetimeFigureOut">
              <a:rPr lang="ru-RU" smtClean="0"/>
              <a:t>25.07.14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A17E287-210F-40DB-9298-81183B65361E}" type="slidenum">
              <a:rPr lang="ru-RU" smtClean="0"/>
              <a:t>‹#›</a:t>
            </a:fld>
            <a:endParaRPr lang="ru-RU"/>
          </a:p>
        </p:txBody>
      </p:sp>
    </p:spTree>
    <p:extLst>
      <p:ext uri="{BB962C8B-B14F-4D97-AF65-F5344CB8AC3E}">
        <p14:creationId xmlns:p14="http://schemas.microsoft.com/office/powerpoint/2010/main" val="141436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CA02DC65-10D3-4E5A-993A-2B3EFF01D76D}" type="slidenum">
              <a:rPr lang="zh-CN" altLang="en-US" smtClean="0"/>
              <a:pPr>
                <a:defRPr/>
              </a:pPr>
              <a:t>1</a:t>
            </a:fld>
            <a:endParaRPr lang="en-US" altLang="zh-CN" dirty="0"/>
          </a:p>
        </p:txBody>
      </p:sp>
    </p:spTree>
    <p:extLst>
      <p:ext uri="{BB962C8B-B14F-4D97-AF65-F5344CB8AC3E}">
        <p14:creationId xmlns:p14="http://schemas.microsoft.com/office/powerpoint/2010/main" val="33579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10</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11</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Накопительная система снижает нагрузку на госбюджет только в долгосрочной перспективе, когда у всех пенсионеров уже есть накопления. На начальных же этапах нагрузка на госбюджет, наоборот, увеличивается. Когда работающее поколение уже платит накопительные взносы, а уходящее на пенсию накоплений еще не имеет, бюджет компенсирует уходящим пенсионерам то, что работающие им «не доплатили», а направили себе «на будущее» - во время бюджетных кризисов правительства стараются с себя подобное «обременение» снять, а заодно получить дополнительный доход</a:t>
            </a:r>
          </a:p>
          <a:p>
            <a:endParaRPr lang="ru-RU" dirty="0" smtClean="0"/>
          </a:p>
          <a:p>
            <a:r>
              <a:rPr lang="ru-RU" dirty="0" smtClean="0"/>
              <a:t>Венгрия</a:t>
            </a:r>
          </a:p>
          <a:p>
            <a:r>
              <a:rPr lang="ru-RU" dirty="0" smtClean="0"/>
              <a:t>в 2011 г. национализировала накопления граждан — средства пошли на сокращение госдолга, достигшего на тот момент 80% ВВП. Правительство Венгрии приказало всем гражданам в течение января 2011 года выбрать раз и навсегда: или они полностью возвращаются в государственную солидарную систему, или полностью уходят в частную накопительную. При этом те, кто все-таки выберет частную, все равно должны платить в бюджет солидарную часть пенсионных взносов, которую переименовали в пенсионный налог, но теряют всякое право на государственную пенсию. Естественно, на таких диких условиях остаться в частной накопительной системе согласилось всего 3% работающих венгров. </a:t>
            </a:r>
          </a:p>
          <a:p>
            <a:endParaRPr lang="ru-RU" dirty="0" smtClean="0"/>
          </a:p>
          <a:p>
            <a:r>
              <a:rPr lang="ru-RU" dirty="0" smtClean="0"/>
              <a:t>Польша </a:t>
            </a:r>
          </a:p>
          <a:p>
            <a:r>
              <a:rPr lang="ru-RU" dirty="0" smtClean="0"/>
              <a:t>в сентябре 2013 объявила, что активы НПФ, вложенные в гособлигации, подлежат возврату в бюджет: государство, конфискуя у фондов бумаги, которые само же им и продало, намерено сократить госдолг до 45%. На долю гособлигаций в частных фондах приходится около половины пенсионных накоплений польских граждан. Кроме того, в 2014 г. им отведено три месяца для выбора — остаться в накопительной системе или вернуться в распределительную, объявлено о повышении пенсионного возраста с 65 до 67 лет при жестких мерах на рынке труда (так, работодателям фактически разрешено устанавливать 12-часовой рабочий день). </a:t>
            </a:r>
          </a:p>
          <a:p>
            <a:r>
              <a:rPr lang="ru-RU" dirty="0" smtClean="0"/>
              <a:t>государство национализирует только ту часть активов негосударственных пенсионных фондов (то есть ту часть индивидуальных накоплений граждан), которая вложена в облигации. Это выходит около половины сбережений.</a:t>
            </a:r>
          </a:p>
          <a:p>
            <a:endParaRPr lang="ru-RU" dirty="0" smtClean="0"/>
          </a:p>
          <a:p>
            <a:r>
              <a:rPr lang="ru-RU" dirty="0" smtClean="0"/>
              <a:t>Эстония </a:t>
            </a:r>
          </a:p>
          <a:p>
            <a:r>
              <a:rPr lang="ru-RU" dirty="0" smtClean="0"/>
              <a:t>на два года вводила мораторий на накопительные взносы — все отчисления шли в распределительную систему, сейчас взнос в 4% возвращен. </a:t>
            </a:r>
          </a:p>
          <a:p>
            <a:endParaRPr lang="ru-RU" dirty="0" smtClean="0"/>
          </a:p>
          <a:p>
            <a:r>
              <a:rPr lang="ru-RU" dirty="0" smtClean="0"/>
              <a:t> Словакия</a:t>
            </a:r>
          </a:p>
          <a:p>
            <a:r>
              <a:rPr lang="ru-RU" dirty="0" smtClean="0"/>
              <a:t> Осенью прошлого года накопительный взнос был сокращен с 9 до 4% в пользу солидарной системы</a:t>
            </a:r>
          </a:p>
          <a:p>
            <a:endParaRPr lang="ru-RU" dirty="0" smtClean="0"/>
          </a:p>
          <a:p>
            <a:r>
              <a:rPr lang="ru-RU" dirty="0" smtClean="0"/>
              <a:t>Латвия</a:t>
            </a:r>
          </a:p>
          <a:p>
            <a:r>
              <a:rPr lang="ru-RU" dirty="0" smtClean="0"/>
              <a:t>соотношение между двумя частями пенсионных взносов должно было уравняться еще в 2010 году – по 10% от зарплаты каждая. В реальности в 2009–2010 годах пропорция была 18% к 2% в пользу государства, в 2011 году – 16% к 4%, с 2012 года – 14% к 6%, и дальнейших изменений пока не планируется. </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4A17E287-210F-40DB-9298-81183B65361E}" type="slidenum">
              <a:rPr lang="ru-RU" smtClean="0"/>
              <a:t>12</a:t>
            </a:fld>
            <a:endParaRPr lang="ru-RU"/>
          </a:p>
        </p:txBody>
      </p:sp>
    </p:spTree>
    <p:extLst>
      <p:ext uri="{BB962C8B-B14F-4D97-AF65-F5344CB8AC3E}">
        <p14:creationId xmlns:p14="http://schemas.microsoft.com/office/powerpoint/2010/main" val="390777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13</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14</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Corporate Pensions will not grow significantly until certainty and stability of state pensions provision will come, existing plans will however remain and develop</a:t>
            </a:r>
            <a:endParaRPr lang="ru-RU" dirty="0"/>
          </a:p>
        </p:txBody>
      </p:sp>
      <p:sp>
        <p:nvSpPr>
          <p:cNvPr id="4" name="Номер слайда 3"/>
          <p:cNvSpPr>
            <a:spLocks noGrp="1"/>
          </p:cNvSpPr>
          <p:nvPr>
            <p:ph type="sldNum" sz="quarter" idx="10"/>
          </p:nvPr>
        </p:nvSpPr>
        <p:spPr/>
        <p:txBody>
          <a:bodyPr/>
          <a:lstStyle/>
          <a:p>
            <a:fld id="{4A17E287-210F-40DB-9298-81183B65361E}" type="slidenum">
              <a:rPr lang="ru-RU" smtClean="0"/>
              <a:t>15</a:t>
            </a:fld>
            <a:endParaRPr lang="ru-RU"/>
          </a:p>
        </p:txBody>
      </p:sp>
    </p:spTree>
    <p:extLst>
      <p:ext uri="{BB962C8B-B14F-4D97-AF65-F5344CB8AC3E}">
        <p14:creationId xmlns:p14="http://schemas.microsoft.com/office/powerpoint/2010/main" val="418859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17</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19</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2</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A17E287-210F-40DB-9298-81183B65361E}"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403544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4</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5</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6</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17E287-210F-40DB-9298-81183B65361E}" type="slidenum">
              <a:rPr lang="ru-RU" smtClean="0"/>
              <a:t>7</a:t>
            </a:fld>
            <a:endParaRPr lang="ru-RU"/>
          </a:p>
        </p:txBody>
      </p:sp>
    </p:spTree>
    <p:extLst>
      <p:ext uri="{BB962C8B-B14F-4D97-AF65-F5344CB8AC3E}">
        <p14:creationId xmlns:p14="http://schemas.microsoft.com/office/powerpoint/2010/main" val="102993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8</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eaLnBrk="1" hangingPunct="1"/>
            <a:fld id="{DF8EC310-D015-4D92-AC1C-D66FCEBBA5C7}" type="slidenum">
              <a:rPr lang="en-US" altLang="ru-RU" sz="1200">
                <a:solidFill>
                  <a:prstClr val="black"/>
                </a:solidFill>
              </a:rPr>
              <a:pPr eaLnBrk="1" hangingPunct="1"/>
              <a:t>9</a:t>
            </a:fld>
            <a:endParaRPr lang="en-US" altLang="ru-RU" sz="1200">
              <a:solidFill>
                <a:prstClr val="black"/>
              </a:solidFill>
            </a:endParaRPr>
          </a:p>
        </p:txBody>
      </p:sp>
      <p:sp>
        <p:nvSpPr>
          <p:cNvPr id="26627" name="Rectangle 2"/>
          <p:cNvSpPr>
            <a:spLocks noGrp="1" noRot="1" noChangeAspect="1" noChangeArrowheads="1" noTextEdit="1"/>
          </p:cNvSpPr>
          <p:nvPr>
            <p:ph type="sldImg"/>
          </p:nvPr>
        </p:nvSpPr>
        <p:spPr>
          <a:xfrm>
            <a:off x="917575" y="744538"/>
            <a:ext cx="4964113" cy="3724275"/>
          </a:xfrm>
          <a:ln/>
        </p:spPr>
      </p:sp>
      <p:sp>
        <p:nvSpPr>
          <p:cNvPr id="26628" name="Rectangle 3"/>
          <p:cNvSpPr>
            <a:spLocks noGrp="1" noChangeArrowheads="1"/>
          </p:cNvSpPr>
          <p:nvPr>
            <p:ph type="body" idx="1"/>
          </p:nvPr>
        </p:nvSpPr>
        <p:spPr>
          <a:xfrm>
            <a:off x="906357" y="4714890"/>
            <a:ext cx="4984962" cy="4469058"/>
          </a:xfrm>
          <a:noFill/>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0.xml"/><Relationship Id="rId2" Type="http://schemas.openxmlformats.org/officeDocument/2006/relationships/image" Target="../media/image3.jpe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9" descr="Alico_Blue.jpg                                                 000C0309Mac_HD                         7C2632A7:"/>
          <p:cNvPicPr>
            <a:picLocks noChangeAspect="1" noChangeArrowheads="1"/>
          </p:cNvPicPr>
          <p:nvPr userDrawn="1"/>
        </p:nvPicPr>
        <p:blipFill>
          <a:blip r:embed="rId2" cstate="print"/>
          <a:srcRect/>
          <a:stretch>
            <a:fillRect/>
          </a:stretch>
        </p:blipFill>
        <p:spPr bwMode="auto">
          <a:xfrm>
            <a:off x="0" y="766763"/>
            <a:ext cx="9144000" cy="1425575"/>
          </a:xfrm>
          <a:prstGeom prst="rect">
            <a:avLst/>
          </a:prstGeom>
          <a:noFill/>
          <a:ln w="9525">
            <a:noFill/>
            <a:miter lim="800000"/>
            <a:headEnd/>
            <a:tailEnd/>
          </a:ln>
        </p:spPr>
      </p:pic>
      <p:pic>
        <p:nvPicPr>
          <p:cNvPr id="3" name="Picture 8"/>
          <p:cNvPicPr>
            <a:picLocks noChangeAspect="1" noChangeArrowheads="1"/>
          </p:cNvPicPr>
          <p:nvPr userDrawn="1"/>
        </p:nvPicPr>
        <p:blipFill>
          <a:blip r:embed="rId3" cstate="print"/>
          <a:srcRect/>
          <a:stretch>
            <a:fillRect/>
          </a:stretch>
        </p:blipFill>
        <p:spPr bwMode="auto">
          <a:xfrm>
            <a:off x="0" y="-1588"/>
            <a:ext cx="9144000" cy="6859588"/>
          </a:xfrm>
          <a:prstGeom prst="rect">
            <a:avLst/>
          </a:prstGeom>
          <a:noFill/>
          <a:ln w="9525">
            <a:noFill/>
            <a:miter lim="800000"/>
            <a:headEnd/>
            <a:tailEnd/>
          </a:ln>
        </p:spPr>
      </p:pic>
      <p:pic>
        <p:nvPicPr>
          <p:cNvPr id="4" name="Picture 5"/>
          <p:cNvPicPr>
            <a:picLocks noChangeAspect="1" noChangeArrowheads="1"/>
          </p:cNvPicPr>
          <p:nvPr userDrawn="1"/>
        </p:nvPicPr>
        <p:blipFill>
          <a:blip r:embed="rId4" cstate="print"/>
          <a:srcRect/>
          <a:stretch>
            <a:fillRect/>
          </a:stretch>
        </p:blipFill>
        <p:spPr bwMode="auto">
          <a:xfrm>
            <a:off x="5029200" y="2286000"/>
            <a:ext cx="4114800" cy="2541588"/>
          </a:xfrm>
          <a:prstGeom prst="rect">
            <a:avLst/>
          </a:prstGeom>
          <a:noFill/>
          <a:ln w="9525">
            <a:noFill/>
            <a:miter lim="800000"/>
            <a:headEnd/>
            <a:tailEnd/>
          </a:ln>
        </p:spPr>
      </p:pic>
      <p:sp>
        <p:nvSpPr>
          <p:cNvPr id="5" name="Slide Number Placeholder 5"/>
          <p:cNvSpPr>
            <a:spLocks noGrp="1"/>
          </p:cNvSpPr>
          <p:nvPr>
            <p:ph type="sldNum" sz="quarter" idx="10"/>
          </p:nvPr>
        </p:nvSpPr>
        <p:spPr/>
        <p:txBody>
          <a:bodyPr/>
          <a:lstStyle>
            <a:lvl1pPr>
              <a:defRPr/>
            </a:lvl1pPr>
          </a:lstStyle>
          <a:p>
            <a:pPr>
              <a:defRPr/>
            </a:pPr>
            <a:fld id="{2194CA0E-1706-494D-BF50-F554B1B3D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374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DBA9B0-C413-4403-BBE0-417F03987F8E}"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9B83382-3738-40EF-BC19-6298C59BDF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02061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sldNum" sz="quarter" idx="10"/>
          </p:nvPr>
        </p:nvSpPr>
        <p:spPr/>
        <p:txBody>
          <a:bodyPr/>
          <a:lstStyle>
            <a:lvl1pPr algn="l">
              <a:lnSpc>
                <a:spcPts val="2400"/>
              </a:lnSpc>
              <a:defRPr/>
            </a:lvl1pPr>
          </a:lstStyle>
          <a:p>
            <a:pPr>
              <a:defRPr/>
            </a:pPr>
            <a:fld id="{1766B032-5178-47F7-B901-81F25BEB8B83}" type="slidenum">
              <a:rPr lang="en-US" altLang="ru-RU"/>
              <a:pPr>
                <a:defRPr/>
              </a:pPr>
              <a:t>‹#›</a:t>
            </a:fld>
            <a:endParaRPr lang="en-US" altLang="ru-RU"/>
          </a:p>
        </p:txBody>
      </p:sp>
    </p:spTree>
    <p:extLst>
      <p:ext uri="{BB962C8B-B14F-4D97-AF65-F5344CB8AC3E}">
        <p14:creationId xmlns:p14="http://schemas.microsoft.com/office/powerpoint/2010/main" val="16765242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6"/>
          <p:cNvSpPr>
            <a:spLocks noGrp="1" noChangeArrowheads="1"/>
          </p:cNvSpPr>
          <p:nvPr>
            <p:ph type="sldNum" sz="quarter" idx="10"/>
          </p:nvPr>
        </p:nvSpPr>
        <p:spPr/>
        <p:txBody>
          <a:bodyPr/>
          <a:lstStyle>
            <a:lvl1pPr algn="l">
              <a:lnSpc>
                <a:spcPts val="2400"/>
              </a:lnSpc>
              <a:defRPr/>
            </a:lvl1pPr>
          </a:lstStyle>
          <a:p>
            <a:pPr>
              <a:defRPr/>
            </a:pPr>
            <a:fld id="{C5CBFB6C-6883-4F15-B6C8-5DAD1489E985}" type="slidenum">
              <a:rPr lang="en-US" altLang="ru-RU"/>
              <a:pPr>
                <a:defRPr/>
              </a:pPr>
              <a:t>‹#›</a:t>
            </a:fld>
            <a:endParaRPr lang="en-US" altLang="ru-RU"/>
          </a:p>
        </p:txBody>
      </p:sp>
    </p:spTree>
    <p:extLst>
      <p:ext uri="{BB962C8B-B14F-4D97-AF65-F5344CB8AC3E}">
        <p14:creationId xmlns:p14="http://schemas.microsoft.com/office/powerpoint/2010/main" val="963899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1600200"/>
            <a:ext cx="4030662"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4550" y="1600200"/>
            <a:ext cx="40322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6"/>
          <p:cNvSpPr>
            <a:spLocks noGrp="1" noChangeArrowheads="1"/>
          </p:cNvSpPr>
          <p:nvPr>
            <p:ph type="sldNum" sz="quarter" idx="10"/>
          </p:nvPr>
        </p:nvSpPr>
        <p:spPr/>
        <p:txBody>
          <a:bodyPr/>
          <a:lstStyle>
            <a:lvl1pPr algn="l">
              <a:lnSpc>
                <a:spcPts val="2400"/>
              </a:lnSpc>
              <a:defRPr/>
            </a:lvl1pPr>
          </a:lstStyle>
          <a:p>
            <a:pPr>
              <a:defRPr/>
            </a:pPr>
            <a:fld id="{D24CE9AA-37A6-4344-9AC2-FA0A2398A58A}" type="slidenum">
              <a:rPr lang="en-US" altLang="ru-RU"/>
              <a:pPr>
                <a:defRPr/>
              </a:pPr>
              <a:t>‹#›</a:t>
            </a:fld>
            <a:endParaRPr lang="en-US" altLang="ru-RU"/>
          </a:p>
        </p:txBody>
      </p:sp>
    </p:spTree>
    <p:extLst>
      <p:ext uri="{BB962C8B-B14F-4D97-AF65-F5344CB8AC3E}">
        <p14:creationId xmlns:p14="http://schemas.microsoft.com/office/powerpoint/2010/main" val="28141062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6"/>
          <p:cNvSpPr>
            <a:spLocks noGrp="1" noChangeArrowheads="1"/>
          </p:cNvSpPr>
          <p:nvPr>
            <p:ph type="sldNum" sz="quarter" idx="10"/>
          </p:nvPr>
        </p:nvSpPr>
        <p:spPr/>
        <p:txBody>
          <a:bodyPr/>
          <a:lstStyle>
            <a:lvl1pPr algn="l">
              <a:lnSpc>
                <a:spcPts val="2400"/>
              </a:lnSpc>
              <a:defRPr/>
            </a:lvl1pPr>
          </a:lstStyle>
          <a:p>
            <a:pPr>
              <a:defRPr/>
            </a:pPr>
            <a:fld id="{1912E9FA-E24B-482E-B455-48C67328DD63}" type="slidenum">
              <a:rPr lang="en-US" altLang="ru-RU"/>
              <a:pPr>
                <a:defRPr/>
              </a:pPr>
              <a:t>‹#›</a:t>
            </a:fld>
            <a:endParaRPr lang="en-US" altLang="ru-RU"/>
          </a:p>
        </p:txBody>
      </p:sp>
    </p:spTree>
    <p:extLst>
      <p:ext uri="{BB962C8B-B14F-4D97-AF65-F5344CB8AC3E}">
        <p14:creationId xmlns:p14="http://schemas.microsoft.com/office/powerpoint/2010/main" val="16192271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6"/>
          <p:cNvSpPr>
            <a:spLocks noGrp="1" noChangeArrowheads="1"/>
          </p:cNvSpPr>
          <p:nvPr>
            <p:ph type="sldNum" sz="quarter" idx="10"/>
          </p:nvPr>
        </p:nvSpPr>
        <p:spPr/>
        <p:txBody>
          <a:bodyPr/>
          <a:lstStyle>
            <a:lvl1pPr algn="l">
              <a:lnSpc>
                <a:spcPts val="2400"/>
              </a:lnSpc>
              <a:defRPr/>
            </a:lvl1pPr>
          </a:lstStyle>
          <a:p>
            <a:pPr>
              <a:defRPr/>
            </a:pPr>
            <a:fld id="{932C909E-26B1-4510-A752-C67E2991F20F}" type="slidenum">
              <a:rPr lang="en-US" altLang="ru-RU"/>
              <a:pPr>
                <a:defRPr/>
              </a:pPr>
              <a:t>‹#›</a:t>
            </a:fld>
            <a:endParaRPr lang="en-US" altLang="ru-RU"/>
          </a:p>
        </p:txBody>
      </p:sp>
    </p:spTree>
    <p:extLst>
      <p:ext uri="{BB962C8B-B14F-4D97-AF65-F5344CB8AC3E}">
        <p14:creationId xmlns:p14="http://schemas.microsoft.com/office/powerpoint/2010/main" val="13725924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p:txBody>
          <a:bodyPr/>
          <a:lstStyle>
            <a:lvl1pPr algn="l">
              <a:lnSpc>
                <a:spcPts val="2400"/>
              </a:lnSpc>
              <a:defRPr/>
            </a:lvl1pPr>
          </a:lstStyle>
          <a:p>
            <a:pPr>
              <a:defRPr/>
            </a:pPr>
            <a:fld id="{8AE89118-41E3-4640-A171-7C24A23FC8BE}" type="slidenum">
              <a:rPr lang="en-US" altLang="ru-RU"/>
              <a:pPr>
                <a:defRPr/>
              </a:pPr>
              <a:t>‹#›</a:t>
            </a:fld>
            <a:endParaRPr lang="en-US" altLang="ru-RU"/>
          </a:p>
        </p:txBody>
      </p:sp>
    </p:spTree>
    <p:extLst>
      <p:ext uri="{BB962C8B-B14F-4D97-AF65-F5344CB8AC3E}">
        <p14:creationId xmlns:p14="http://schemas.microsoft.com/office/powerpoint/2010/main" val="6999531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6"/>
          <p:cNvSpPr>
            <a:spLocks noGrp="1" noChangeArrowheads="1"/>
          </p:cNvSpPr>
          <p:nvPr>
            <p:ph type="sldNum" sz="quarter" idx="10"/>
          </p:nvPr>
        </p:nvSpPr>
        <p:spPr/>
        <p:txBody>
          <a:bodyPr/>
          <a:lstStyle>
            <a:lvl1pPr algn="l">
              <a:lnSpc>
                <a:spcPts val="2400"/>
              </a:lnSpc>
              <a:defRPr/>
            </a:lvl1pPr>
          </a:lstStyle>
          <a:p>
            <a:pPr>
              <a:defRPr/>
            </a:pPr>
            <a:fld id="{77D96EB4-A6D2-4868-B778-82EBF03D9D34}" type="slidenum">
              <a:rPr lang="en-US" altLang="ru-RU"/>
              <a:pPr>
                <a:defRPr/>
              </a:pPr>
              <a:t>‹#›</a:t>
            </a:fld>
            <a:endParaRPr lang="en-US" altLang="ru-RU"/>
          </a:p>
        </p:txBody>
      </p:sp>
    </p:spTree>
    <p:extLst>
      <p:ext uri="{BB962C8B-B14F-4D97-AF65-F5344CB8AC3E}">
        <p14:creationId xmlns:p14="http://schemas.microsoft.com/office/powerpoint/2010/main" val="40215322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6"/>
          <p:cNvSpPr>
            <a:spLocks noGrp="1" noChangeArrowheads="1"/>
          </p:cNvSpPr>
          <p:nvPr>
            <p:ph type="sldNum" sz="quarter" idx="10"/>
          </p:nvPr>
        </p:nvSpPr>
        <p:spPr/>
        <p:txBody>
          <a:bodyPr/>
          <a:lstStyle>
            <a:lvl1pPr algn="l">
              <a:lnSpc>
                <a:spcPts val="2400"/>
              </a:lnSpc>
              <a:defRPr/>
            </a:lvl1pPr>
          </a:lstStyle>
          <a:p>
            <a:pPr>
              <a:defRPr/>
            </a:pPr>
            <a:fld id="{C7DA7434-AD46-4D83-AD4C-D62F04407832}" type="slidenum">
              <a:rPr lang="en-US" altLang="ru-RU"/>
              <a:pPr>
                <a:defRPr/>
              </a:pPr>
              <a:t>‹#›</a:t>
            </a:fld>
            <a:endParaRPr lang="en-US" altLang="ru-RU"/>
          </a:p>
        </p:txBody>
      </p:sp>
    </p:spTree>
    <p:extLst>
      <p:ext uri="{BB962C8B-B14F-4D97-AF65-F5344CB8AC3E}">
        <p14:creationId xmlns:p14="http://schemas.microsoft.com/office/powerpoint/2010/main" val="3856474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sldNum" sz="quarter" idx="10"/>
          </p:nvPr>
        </p:nvSpPr>
        <p:spPr/>
        <p:txBody>
          <a:bodyPr/>
          <a:lstStyle>
            <a:lvl1pPr algn="l">
              <a:lnSpc>
                <a:spcPts val="2400"/>
              </a:lnSpc>
              <a:defRPr/>
            </a:lvl1pPr>
          </a:lstStyle>
          <a:p>
            <a:pPr>
              <a:defRPr/>
            </a:pPr>
            <a:fld id="{2109D5F9-5103-421D-A6C7-6BD49ECAF749}" type="slidenum">
              <a:rPr lang="en-US" altLang="ru-RU"/>
              <a:pPr>
                <a:defRPr/>
              </a:pPr>
              <a:t>‹#›</a:t>
            </a:fld>
            <a:endParaRPr lang="en-US" altLang="ru-RU"/>
          </a:p>
        </p:txBody>
      </p:sp>
    </p:spTree>
    <p:extLst>
      <p:ext uri="{BB962C8B-B14F-4D97-AF65-F5344CB8AC3E}">
        <p14:creationId xmlns:p14="http://schemas.microsoft.com/office/powerpoint/2010/main" val="31744623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4163" y="457200"/>
            <a:ext cx="2052637" cy="6019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457200"/>
            <a:ext cx="6010275" cy="601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sldNum" sz="quarter" idx="10"/>
          </p:nvPr>
        </p:nvSpPr>
        <p:spPr/>
        <p:txBody>
          <a:bodyPr/>
          <a:lstStyle>
            <a:lvl1pPr algn="l">
              <a:lnSpc>
                <a:spcPts val="2400"/>
              </a:lnSpc>
              <a:defRPr/>
            </a:lvl1pPr>
          </a:lstStyle>
          <a:p>
            <a:pPr>
              <a:defRPr/>
            </a:pPr>
            <a:fld id="{C0BE334F-A011-46C3-B56A-8E5D7D7D79E7}" type="slidenum">
              <a:rPr lang="en-US" altLang="ru-RU"/>
              <a:pPr>
                <a:defRPr/>
              </a:pPr>
              <a:t>‹#›</a:t>
            </a:fld>
            <a:endParaRPr lang="en-US" altLang="ru-RU"/>
          </a:p>
        </p:txBody>
      </p:sp>
    </p:spTree>
    <p:extLst>
      <p:ext uri="{BB962C8B-B14F-4D97-AF65-F5344CB8AC3E}">
        <p14:creationId xmlns:p14="http://schemas.microsoft.com/office/powerpoint/2010/main" val="316936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25F492-E979-425C-9B53-36C58A179A14}"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B770261-C9A3-4A5D-ADF1-979255FF13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7906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71488" y="1600200"/>
            <a:ext cx="4030662"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4550" y="1600200"/>
            <a:ext cx="4032250"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6"/>
          <p:cNvSpPr>
            <a:spLocks noGrp="1" noChangeArrowheads="1"/>
          </p:cNvSpPr>
          <p:nvPr>
            <p:ph type="sldNum" sz="quarter" idx="10"/>
          </p:nvPr>
        </p:nvSpPr>
        <p:spPr/>
        <p:txBody>
          <a:bodyPr/>
          <a:lstStyle>
            <a:lvl1pPr algn="l">
              <a:lnSpc>
                <a:spcPts val="2400"/>
              </a:lnSpc>
              <a:defRPr/>
            </a:lvl1pPr>
          </a:lstStyle>
          <a:p>
            <a:pPr>
              <a:defRPr/>
            </a:pPr>
            <a:fld id="{410577AF-18D7-45C4-917C-3B3B969E77EC}" type="slidenum">
              <a:rPr lang="en-US" altLang="ru-RU"/>
              <a:pPr>
                <a:defRPr/>
              </a:pPr>
              <a:t>‹#›</a:t>
            </a:fld>
            <a:endParaRPr lang="en-US" altLang="ru-RU"/>
          </a:p>
        </p:txBody>
      </p:sp>
    </p:spTree>
    <p:extLst>
      <p:ext uri="{BB962C8B-B14F-4D97-AF65-F5344CB8AC3E}">
        <p14:creationId xmlns:p14="http://schemas.microsoft.com/office/powerpoint/2010/main" val="4734357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71488" y="1600200"/>
            <a:ext cx="8215312" cy="4876800"/>
          </a:xfrm>
        </p:spPr>
        <p:txBody>
          <a:bodyPr/>
          <a:lstStyle/>
          <a:p>
            <a:pPr lvl="0"/>
            <a:endParaRPr lang="ru-RU" noProof="0" smtClean="0"/>
          </a:p>
        </p:txBody>
      </p:sp>
      <p:sp>
        <p:nvSpPr>
          <p:cNvPr id="4" name="Rectangle 16"/>
          <p:cNvSpPr>
            <a:spLocks noGrp="1" noChangeArrowheads="1"/>
          </p:cNvSpPr>
          <p:nvPr>
            <p:ph type="sldNum" sz="quarter" idx="10"/>
          </p:nvPr>
        </p:nvSpPr>
        <p:spPr/>
        <p:txBody>
          <a:bodyPr/>
          <a:lstStyle>
            <a:lvl1pPr algn="l">
              <a:lnSpc>
                <a:spcPts val="2400"/>
              </a:lnSpc>
              <a:defRPr/>
            </a:lvl1pPr>
          </a:lstStyle>
          <a:p>
            <a:pPr>
              <a:defRPr/>
            </a:pPr>
            <a:fld id="{A69FE714-FF30-4E8F-BE6F-471ECDB2983F}" type="slidenum">
              <a:rPr lang="en-US" altLang="ru-RU"/>
              <a:pPr>
                <a:defRPr/>
              </a:pPr>
              <a:t>‹#›</a:t>
            </a:fld>
            <a:endParaRPr lang="en-US" altLang="ru-RU"/>
          </a:p>
        </p:txBody>
      </p:sp>
    </p:spTree>
    <p:extLst>
      <p:ext uri="{BB962C8B-B14F-4D97-AF65-F5344CB8AC3E}">
        <p14:creationId xmlns:p14="http://schemas.microsoft.com/office/powerpoint/2010/main" val="39517296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71488" y="1600200"/>
            <a:ext cx="4030662"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артинка 3"/>
          <p:cNvSpPr>
            <a:spLocks noGrp="1"/>
          </p:cNvSpPr>
          <p:nvPr>
            <p:ph type="clipArt" sz="half" idx="2"/>
          </p:nvPr>
        </p:nvSpPr>
        <p:spPr>
          <a:xfrm>
            <a:off x="4654550" y="1600200"/>
            <a:ext cx="4032250" cy="4876800"/>
          </a:xfrm>
        </p:spPr>
        <p:txBody>
          <a:bodyPr/>
          <a:lstStyle/>
          <a:p>
            <a:pPr lvl="0"/>
            <a:endParaRPr lang="ru-RU" noProof="0" smtClean="0"/>
          </a:p>
        </p:txBody>
      </p:sp>
      <p:sp>
        <p:nvSpPr>
          <p:cNvPr id="5" name="Rectangle 16"/>
          <p:cNvSpPr>
            <a:spLocks noGrp="1" noChangeArrowheads="1"/>
          </p:cNvSpPr>
          <p:nvPr>
            <p:ph type="sldNum" sz="quarter" idx="10"/>
          </p:nvPr>
        </p:nvSpPr>
        <p:spPr/>
        <p:txBody>
          <a:bodyPr/>
          <a:lstStyle>
            <a:lvl1pPr algn="l">
              <a:lnSpc>
                <a:spcPts val="2400"/>
              </a:lnSpc>
              <a:defRPr/>
            </a:lvl1pPr>
          </a:lstStyle>
          <a:p>
            <a:pPr>
              <a:defRPr/>
            </a:pPr>
            <a:fld id="{DC9A6C8D-CAA6-4B19-8F6B-4FFAB1E3E97B}" type="slidenum">
              <a:rPr lang="en-US" altLang="ru-RU"/>
              <a:pPr>
                <a:defRPr/>
              </a:pPr>
              <a:t>‹#›</a:t>
            </a:fld>
            <a:endParaRPr lang="en-US" altLang="ru-RU"/>
          </a:p>
        </p:txBody>
      </p:sp>
    </p:spTree>
    <p:extLst>
      <p:ext uri="{BB962C8B-B14F-4D97-AF65-F5344CB8AC3E}">
        <p14:creationId xmlns:p14="http://schemas.microsoft.com/office/powerpoint/2010/main" val="15786479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71488" y="1600200"/>
            <a:ext cx="4030662"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54550" y="1600200"/>
            <a:ext cx="4032250" cy="4876800"/>
          </a:xfrm>
        </p:spPr>
        <p:txBody>
          <a:bodyPr/>
          <a:lstStyle/>
          <a:p>
            <a:pPr lvl="0"/>
            <a:endParaRPr lang="ru-RU" noProof="0" smtClean="0"/>
          </a:p>
        </p:txBody>
      </p:sp>
      <p:sp>
        <p:nvSpPr>
          <p:cNvPr id="5" name="Rectangle 16"/>
          <p:cNvSpPr>
            <a:spLocks noGrp="1" noChangeArrowheads="1"/>
          </p:cNvSpPr>
          <p:nvPr>
            <p:ph type="sldNum" sz="quarter" idx="10"/>
          </p:nvPr>
        </p:nvSpPr>
        <p:spPr/>
        <p:txBody>
          <a:bodyPr/>
          <a:lstStyle>
            <a:lvl1pPr algn="l">
              <a:lnSpc>
                <a:spcPts val="2400"/>
              </a:lnSpc>
              <a:defRPr/>
            </a:lvl1pPr>
          </a:lstStyle>
          <a:p>
            <a:pPr>
              <a:defRPr/>
            </a:pPr>
            <a:fld id="{58A12969-E23F-4C86-B6F1-0BF35E48D0F7}" type="slidenum">
              <a:rPr lang="en-US" altLang="ru-RU"/>
              <a:pPr>
                <a:defRPr/>
              </a:pPr>
              <a:t>‹#›</a:t>
            </a:fld>
            <a:endParaRPr lang="en-US" altLang="ru-RU"/>
          </a:p>
        </p:txBody>
      </p:sp>
    </p:spTree>
    <p:extLst>
      <p:ext uri="{BB962C8B-B14F-4D97-AF65-F5344CB8AC3E}">
        <p14:creationId xmlns:p14="http://schemas.microsoft.com/office/powerpoint/2010/main" val="29772202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29" descr="Alico_Blue.jpg                                                 000C0309Mac_HD                         7C2632A7:"/>
          <p:cNvPicPr>
            <a:picLocks noChangeAspect="1" noChangeArrowheads="1"/>
          </p:cNvPicPr>
          <p:nvPr userDrawn="1"/>
        </p:nvPicPr>
        <p:blipFill>
          <a:blip r:embed="rId2" cstate="print"/>
          <a:srcRect/>
          <a:stretch>
            <a:fillRect/>
          </a:stretch>
        </p:blipFill>
        <p:spPr bwMode="auto">
          <a:xfrm>
            <a:off x="0" y="766763"/>
            <a:ext cx="9144000" cy="1425575"/>
          </a:xfrm>
          <a:prstGeom prst="rect">
            <a:avLst/>
          </a:prstGeom>
          <a:noFill/>
          <a:ln w="9525">
            <a:noFill/>
            <a:miter lim="800000"/>
            <a:headEnd/>
            <a:tailEnd/>
          </a:ln>
        </p:spPr>
      </p:pic>
      <p:pic>
        <p:nvPicPr>
          <p:cNvPr id="3" name="Picture 8"/>
          <p:cNvPicPr>
            <a:picLocks noChangeAspect="1" noChangeArrowheads="1"/>
          </p:cNvPicPr>
          <p:nvPr userDrawn="1"/>
        </p:nvPicPr>
        <p:blipFill>
          <a:blip r:embed="rId3" cstate="print"/>
          <a:srcRect/>
          <a:stretch>
            <a:fillRect/>
          </a:stretch>
        </p:blipFill>
        <p:spPr bwMode="auto">
          <a:xfrm>
            <a:off x="0" y="-1588"/>
            <a:ext cx="9144000" cy="6859588"/>
          </a:xfrm>
          <a:prstGeom prst="rect">
            <a:avLst/>
          </a:prstGeom>
          <a:noFill/>
          <a:ln w="9525">
            <a:noFill/>
            <a:miter lim="800000"/>
            <a:headEnd/>
            <a:tailEnd/>
          </a:ln>
        </p:spPr>
      </p:pic>
      <p:pic>
        <p:nvPicPr>
          <p:cNvPr id="4" name="Picture 5"/>
          <p:cNvPicPr>
            <a:picLocks noChangeAspect="1" noChangeArrowheads="1"/>
          </p:cNvPicPr>
          <p:nvPr userDrawn="1"/>
        </p:nvPicPr>
        <p:blipFill>
          <a:blip r:embed="rId4" cstate="print"/>
          <a:srcRect/>
          <a:stretch>
            <a:fillRect/>
          </a:stretch>
        </p:blipFill>
        <p:spPr bwMode="auto">
          <a:xfrm>
            <a:off x="5029200" y="2286000"/>
            <a:ext cx="4114800" cy="2541588"/>
          </a:xfrm>
          <a:prstGeom prst="rect">
            <a:avLst/>
          </a:prstGeom>
          <a:noFill/>
          <a:ln w="9525">
            <a:noFill/>
            <a:miter lim="800000"/>
            <a:headEnd/>
            <a:tailEnd/>
          </a:ln>
        </p:spPr>
      </p:pic>
      <p:sp>
        <p:nvSpPr>
          <p:cNvPr id="5" name="Slide Number Placeholder 5"/>
          <p:cNvSpPr>
            <a:spLocks noGrp="1"/>
          </p:cNvSpPr>
          <p:nvPr>
            <p:ph type="sldNum" sz="quarter" idx="10"/>
          </p:nvPr>
        </p:nvSpPr>
        <p:spPr/>
        <p:txBody>
          <a:bodyPr/>
          <a:lstStyle>
            <a:lvl1pPr>
              <a:defRPr/>
            </a:lvl1pPr>
          </a:lstStyle>
          <a:p>
            <a:pPr>
              <a:defRPr/>
            </a:pPr>
            <a:fld id="{2194CA0E-1706-494D-BF50-F554B1B3D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936369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7836AA-8F89-4D60-972C-4E6A8DBCC69C}"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77D7B24-A792-4400-BD10-F7ED5E6B5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22099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23733-85FB-4BDA-9C64-98C5C821690A}"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F480EA0-F054-4BF9-9555-41DA6EF907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89544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A81071-0DCC-4DE3-9D1D-F8478345C859}"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AB72EC8-4C39-4D2B-A66D-8CF401ACE1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20540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00D2FD-6E4D-4110-8340-E757DCD07430}" type="datetimeFigureOut">
              <a:rPr lang="en-US">
                <a:solidFill>
                  <a:prstClr val="black"/>
                </a:solidFill>
              </a:rPr>
              <a:pPr>
                <a:defRPr/>
              </a:pPr>
              <a:t>25.07.14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F5D4FF82-3A76-432A-8C06-22951EFACB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72308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C1D97A-C55C-4DF1-AC18-59C95457E362}" type="datetimeFigureOut">
              <a:rPr lang="en-US">
                <a:solidFill>
                  <a:prstClr val="black"/>
                </a:solidFill>
              </a:rPr>
              <a:pPr>
                <a:defRPr/>
              </a:pPr>
              <a:t>25.07.14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77201E0-E74F-4B02-BFE9-B5A3095FAD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747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9" descr="Alico_Blue.jpg                                                 000C0309Mac_HD                         7C2632A7:"/>
          <p:cNvPicPr>
            <a:picLocks noChangeAspect="1" noChangeArrowheads="1"/>
          </p:cNvPicPr>
          <p:nvPr userDrawn="1"/>
        </p:nvPicPr>
        <p:blipFill>
          <a:blip r:embed="rId2" cstate="print"/>
          <a:srcRect/>
          <a:stretch>
            <a:fillRect/>
          </a:stretch>
        </p:blipFill>
        <p:spPr bwMode="auto">
          <a:xfrm>
            <a:off x="0" y="766763"/>
            <a:ext cx="9144000" cy="1425575"/>
          </a:xfrm>
          <a:prstGeom prst="rect">
            <a:avLst/>
          </a:prstGeom>
          <a:noFill/>
          <a:ln w="9525">
            <a:noFill/>
            <a:miter lim="800000"/>
            <a:headEnd/>
            <a:tailEnd/>
          </a:ln>
        </p:spPr>
      </p:pic>
      <p:pic>
        <p:nvPicPr>
          <p:cNvPr id="3" name="Picture 8"/>
          <p:cNvPicPr>
            <a:picLocks noChangeAspect="1" noChangeArrowheads="1"/>
          </p:cNvPicPr>
          <p:nvPr userDrawn="1"/>
        </p:nvPicPr>
        <p:blipFill>
          <a:blip r:embed="rId3" cstate="print"/>
          <a:srcRect/>
          <a:stretch>
            <a:fillRect/>
          </a:stretch>
        </p:blipFill>
        <p:spPr bwMode="auto">
          <a:xfrm>
            <a:off x="0" y="-1588"/>
            <a:ext cx="9144000" cy="6859588"/>
          </a:xfrm>
          <a:prstGeom prst="rect">
            <a:avLst/>
          </a:prstGeom>
          <a:noFill/>
          <a:ln w="9525">
            <a:noFill/>
            <a:miter lim="800000"/>
            <a:headEnd/>
            <a:tailEnd/>
          </a:ln>
        </p:spPr>
      </p:pic>
      <p:pic>
        <p:nvPicPr>
          <p:cNvPr id="4" name="Picture 5"/>
          <p:cNvPicPr>
            <a:picLocks noChangeAspect="1" noChangeArrowheads="1"/>
          </p:cNvPicPr>
          <p:nvPr userDrawn="1"/>
        </p:nvPicPr>
        <p:blipFill>
          <a:blip r:embed="rId4" cstate="print"/>
          <a:srcRect/>
          <a:stretch>
            <a:fillRect/>
          </a:stretch>
        </p:blipFill>
        <p:spPr bwMode="auto">
          <a:xfrm>
            <a:off x="5029200" y="2286000"/>
            <a:ext cx="4114800" cy="2541588"/>
          </a:xfrm>
          <a:prstGeom prst="rect">
            <a:avLst/>
          </a:prstGeom>
          <a:noFill/>
          <a:ln w="9525">
            <a:noFill/>
            <a:miter lim="800000"/>
            <a:headEnd/>
            <a:tailEnd/>
          </a:ln>
        </p:spPr>
      </p:pic>
      <p:sp>
        <p:nvSpPr>
          <p:cNvPr id="5" name="Slide Number Placeholder 5"/>
          <p:cNvSpPr>
            <a:spLocks noGrp="1"/>
          </p:cNvSpPr>
          <p:nvPr>
            <p:ph type="sldNum" sz="quarter" idx="10"/>
          </p:nvPr>
        </p:nvSpPr>
        <p:spPr/>
        <p:txBody>
          <a:bodyPr/>
          <a:lstStyle>
            <a:lvl1pPr>
              <a:defRPr/>
            </a:lvl1pPr>
          </a:lstStyle>
          <a:p>
            <a:pPr>
              <a:defRPr/>
            </a:pPr>
            <a:fld id="{2194CA0E-1706-494D-BF50-F554B1B3D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64839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B4145C-E4AC-44C8-857D-7E63FD05A932}" type="datetimeFigureOut">
              <a:rPr lang="en-US">
                <a:solidFill>
                  <a:prstClr val="black"/>
                </a:solidFill>
              </a:rPr>
              <a:pPr>
                <a:defRPr/>
              </a:pPr>
              <a:t>25.07.14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8CC7139E-EC41-47AF-AF68-556FC47664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73898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DF5EED-7ECF-4447-9C1C-C3BDD8AAA7B7}"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44E47F3-D969-4942-8E6E-C7A4BFC6AB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83530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2BA9F1-CB70-4BCF-AF4E-4A6FD5D2B9C3}"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2CC7F58-4EBB-48DF-A22F-C69711B8BE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63312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DBA9B0-C413-4403-BBE0-417F03987F8E}"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9B83382-3738-40EF-BC19-6298C59BDF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06568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25F492-E979-425C-9B53-36C58A179A14}"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B770261-C9A3-4A5D-ADF1-979255FF13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531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7836AA-8F89-4D60-972C-4E6A8DBCC69C}"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77D7B24-A792-4400-BD10-F7ED5E6B5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4350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23733-85FB-4BDA-9C64-98C5C821690A}"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F480EA0-F054-4BF9-9555-41DA6EF907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1114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A81071-0DCC-4DE3-9D1D-F8478345C859}"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AB72EC8-4C39-4D2B-A66D-8CF401ACE1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9437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00D2FD-6E4D-4110-8340-E757DCD07430}" type="datetimeFigureOut">
              <a:rPr lang="en-US">
                <a:solidFill>
                  <a:prstClr val="black"/>
                </a:solidFill>
              </a:rPr>
              <a:pPr>
                <a:defRPr/>
              </a:pPr>
              <a:t>25.07.14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F5D4FF82-3A76-432A-8C06-22951EFACB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556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C1D97A-C55C-4DF1-AC18-59C95457E362}" type="datetimeFigureOut">
              <a:rPr lang="en-US">
                <a:solidFill>
                  <a:prstClr val="black"/>
                </a:solidFill>
              </a:rPr>
              <a:pPr>
                <a:defRPr/>
              </a:pPr>
              <a:t>25.07.14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77201E0-E74F-4B02-BFE9-B5A3095FAD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6699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B4145C-E4AC-44C8-857D-7E63FD05A932}" type="datetimeFigureOut">
              <a:rPr lang="en-US">
                <a:solidFill>
                  <a:prstClr val="black"/>
                </a:solidFill>
              </a:rPr>
              <a:pPr>
                <a:defRPr/>
              </a:pPr>
              <a:t>25.07.14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8CC7139E-EC41-47AF-AF68-556FC47664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0508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DF5EED-7ECF-4447-9C1C-C3BDD8AAA7B7}"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44E47F3-D969-4942-8E6E-C7A4BFC6AB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587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7836AA-8F89-4D60-972C-4E6A8DBCC69C}"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77D7B24-A792-4400-BD10-F7ED5E6B5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2879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2BA9F1-CB70-4BCF-AF4E-4A6FD5D2B9C3}"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2CC7F58-4EBB-48DF-A22F-C69711B8BE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7104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DBA9B0-C413-4403-BBE0-417F03987F8E}"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9B83382-3738-40EF-BC19-6298C59BDF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881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25F492-E979-425C-9B53-36C58A179A14}"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B770261-C9A3-4A5D-ADF1-979255FF13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27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9" descr="Alico_Blue.jpg                                                 000C0309Mac_HD                         7C2632A7:"/>
          <p:cNvPicPr>
            <a:picLocks noChangeAspect="1" noChangeArrowheads="1"/>
          </p:cNvPicPr>
          <p:nvPr userDrawn="1"/>
        </p:nvPicPr>
        <p:blipFill>
          <a:blip r:embed="rId2" cstate="print"/>
          <a:srcRect/>
          <a:stretch>
            <a:fillRect/>
          </a:stretch>
        </p:blipFill>
        <p:spPr bwMode="auto">
          <a:xfrm>
            <a:off x="0" y="766763"/>
            <a:ext cx="9144000" cy="1425575"/>
          </a:xfrm>
          <a:prstGeom prst="rect">
            <a:avLst/>
          </a:prstGeom>
          <a:noFill/>
          <a:ln w="9525">
            <a:noFill/>
            <a:miter lim="800000"/>
            <a:headEnd/>
            <a:tailEnd/>
          </a:ln>
        </p:spPr>
      </p:pic>
      <p:pic>
        <p:nvPicPr>
          <p:cNvPr id="3" name="Picture 8"/>
          <p:cNvPicPr>
            <a:picLocks noChangeAspect="1" noChangeArrowheads="1"/>
          </p:cNvPicPr>
          <p:nvPr userDrawn="1"/>
        </p:nvPicPr>
        <p:blipFill>
          <a:blip r:embed="rId3" cstate="print"/>
          <a:srcRect/>
          <a:stretch>
            <a:fillRect/>
          </a:stretch>
        </p:blipFill>
        <p:spPr bwMode="auto">
          <a:xfrm>
            <a:off x="0" y="-1588"/>
            <a:ext cx="9144000" cy="6859588"/>
          </a:xfrm>
          <a:prstGeom prst="rect">
            <a:avLst/>
          </a:prstGeom>
          <a:noFill/>
          <a:ln w="9525">
            <a:noFill/>
            <a:miter lim="800000"/>
            <a:headEnd/>
            <a:tailEnd/>
          </a:ln>
        </p:spPr>
      </p:pic>
      <p:pic>
        <p:nvPicPr>
          <p:cNvPr id="4" name="Picture 5"/>
          <p:cNvPicPr>
            <a:picLocks noChangeAspect="1" noChangeArrowheads="1"/>
          </p:cNvPicPr>
          <p:nvPr userDrawn="1"/>
        </p:nvPicPr>
        <p:blipFill>
          <a:blip r:embed="rId4" cstate="print"/>
          <a:srcRect/>
          <a:stretch>
            <a:fillRect/>
          </a:stretch>
        </p:blipFill>
        <p:spPr bwMode="auto">
          <a:xfrm>
            <a:off x="5029200" y="2286000"/>
            <a:ext cx="4114800" cy="2541588"/>
          </a:xfrm>
          <a:prstGeom prst="rect">
            <a:avLst/>
          </a:prstGeom>
          <a:noFill/>
          <a:ln w="9525">
            <a:noFill/>
            <a:miter lim="800000"/>
            <a:headEnd/>
            <a:tailEnd/>
          </a:ln>
        </p:spPr>
      </p:pic>
      <p:sp>
        <p:nvSpPr>
          <p:cNvPr id="5" name="Slide Number Placeholder 5"/>
          <p:cNvSpPr>
            <a:spLocks noGrp="1"/>
          </p:cNvSpPr>
          <p:nvPr>
            <p:ph type="sldNum" sz="quarter" idx="10"/>
          </p:nvPr>
        </p:nvSpPr>
        <p:spPr/>
        <p:txBody>
          <a:bodyPr/>
          <a:lstStyle>
            <a:lvl1pPr>
              <a:defRPr/>
            </a:lvl1pPr>
          </a:lstStyle>
          <a:p>
            <a:pPr>
              <a:defRPr/>
            </a:pPr>
            <a:fld id="{2194CA0E-1706-494D-BF50-F554B1B3D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6529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7836AA-8F89-4D60-972C-4E6A8DBCC69C}"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77D7B24-A792-4400-BD10-F7ED5E6B5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0894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23733-85FB-4BDA-9C64-98C5C821690A}"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F480EA0-F054-4BF9-9555-41DA6EF907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738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A81071-0DCC-4DE3-9D1D-F8478345C859}"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AB72EC8-4C39-4D2B-A66D-8CF401ACE1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74028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00D2FD-6E4D-4110-8340-E757DCD07430}" type="datetimeFigureOut">
              <a:rPr lang="en-US">
                <a:solidFill>
                  <a:prstClr val="black"/>
                </a:solidFill>
              </a:rPr>
              <a:pPr>
                <a:defRPr/>
              </a:pPr>
              <a:t>25.07.14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F5D4FF82-3A76-432A-8C06-22951EFACB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3395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C1D97A-C55C-4DF1-AC18-59C95457E362}" type="datetimeFigureOut">
              <a:rPr lang="en-US">
                <a:solidFill>
                  <a:prstClr val="black"/>
                </a:solidFill>
              </a:rPr>
              <a:pPr>
                <a:defRPr/>
              </a:pPr>
              <a:t>25.07.14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77201E0-E74F-4B02-BFE9-B5A3095FAD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8057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B4145C-E4AC-44C8-857D-7E63FD05A932}" type="datetimeFigureOut">
              <a:rPr lang="en-US">
                <a:solidFill>
                  <a:prstClr val="black"/>
                </a:solidFill>
              </a:rPr>
              <a:pPr>
                <a:defRPr/>
              </a:pPr>
              <a:t>25.07.14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8CC7139E-EC41-47AF-AF68-556FC47664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117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23733-85FB-4BDA-9C64-98C5C821690A}"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F480EA0-F054-4BF9-9555-41DA6EF907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0670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DF5EED-7ECF-4447-9C1C-C3BDD8AAA7B7}"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44E47F3-D969-4942-8E6E-C7A4BFC6AB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0729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2BA9F1-CB70-4BCF-AF4E-4A6FD5D2B9C3}"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2CC7F58-4EBB-48DF-A22F-C69711B8BE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6417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DBA9B0-C413-4403-BBE0-417F03987F8E}"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9B83382-3738-40EF-BC19-6298C59BDF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0272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25F492-E979-425C-9B53-36C58A179A14}"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B770261-C9A3-4A5D-ADF1-979255FF13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7012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9" descr="Alico_Blue.jpg                                                 000C0309Mac_HD                         7C2632A7:"/>
          <p:cNvPicPr>
            <a:picLocks noChangeAspect="1" noChangeArrowheads="1"/>
          </p:cNvPicPr>
          <p:nvPr userDrawn="1"/>
        </p:nvPicPr>
        <p:blipFill>
          <a:blip r:embed="rId2" cstate="print"/>
          <a:srcRect/>
          <a:stretch>
            <a:fillRect/>
          </a:stretch>
        </p:blipFill>
        <p:spPr bwMode="auto">
          <a:xfrm>
            <a:off x="0" y="766763"/>
            <a:ext cx="9144000" cy="1425575"/>
          </a:xfrm>
          <a:prstGeom prst="rect">
            <a:avLst/>
          </a:prstGeom>
          <a:noFill/>
          <a:ln w="9525">
            <a:noFill/>
            <a:miter lim="800000"/>
            <a:headEnd/>
            <a:tailEnd/>
          </a:ln>
        </p:spPr>
      </p:pic>
      <p:pic>
        <p:nvPicPr>
          <p:cNvPr id="3" name="Picture 8"/>
          <p:cNvPicPr>
            <a:picLocks noChangeAspect="1" noChangeArrowheads="1"/>
          </p:cNvPicPr>
          <p:nvPr userDrawn="1"/>
        </p:nvPicPr>
        <p:blipFill>
          <a:blip r:embed="rId3" cstate="print"/>
          <a:srcRect/>
          <a:stretch>
            <a:fillRect/>
          </a:stretch>
        </p:blipFill>
        <p:spPr bwMode="auto">
          <a:xfrm>
            <a:off x="0" y="-1588"/>
            <a:ext cx="9144000" cy="6859588"/>
          </a:xfrm>
          <a:prstGeom prst="rect">
            <a:avLst/>
          </a:prstGeom>
          <a:noFill/>
          <a:ln w="9525">
            <a:noFill/>
            <a:miter lim="800000"/>
            <a:headEnd/>
            <a:tailEnd/>
          </a:ln>
        </p:spPr>
      </p:pic>
      <p:pic>
        <p:nvPicPr>
          <p:cNvPr id="4" name="Picture 5"/>
          <p:cNvPicPr>
            <a:picLocks noChangeAspect="1" noChangeArrowheads="1"/>
          </p:cNvPicPr>
          <p:nvPr userDrawn="1"/>
        </p:nvPicPr>
        <p:blipFill>
          <a:blip r:embed="rId4" cstate="print"/>
          <a:srcRect/>
          <a:stretch>
            <a:fillRect/>
          </a:stretch>
        </p:blipFill>
        <p:spPr bwMode="auto">
          <a:xfrm>
            <a:off x="5029200" y="2286000"/>
            <a:ext cx="4114800" cy="2541588"/>
          </a:xfrm>
          <a:prstGeom prst="rect">
            <a:avLst/>
          </a:prstGeom>
          <a:noFill/>
          <a:ln w="9525">
            <a:noFill/>
            <a:miter lim="800000"/>
            <a:headEnd/>
            <a:tailEnd/>
          </a:ln>
        </p:spPr>
      </p:pic>
      <p:sp>
        <p:nvSpPr>
          <p:cNvPr id="5" name="Slide Number Placeholder 5"/>
          <p:cNvSpPr>
            <a:spLocks noGrp="1"/>
          </p:cNvSpPr>
          <p:nvPr>
            <p:ph type="sldNum" sz="quarter" idx="10"/>
          </p:nvPr>
        </p:nvSpPr>
        <p:spPr/>
        <p:txBody>
          <a:bodyPr/>
          <a:lstStyle>
            <a:lvl1pPr>
              <a:defRPr/>
            </a:lvl1pPr>
          </a:lstStyle>
          <a:p>
            <a:pPr>
              <a:defRPr/>
            </a:pPr>
            <a:fld id="{2194CA0E-1706-494D-BF50-F554B1B3D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8362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7836AA-8F89-4D60-972C-4E6A8DBCC69C}"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77D7B24-A792-4400-BD10-F7ED5E6B5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4911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23733-85FB-4BDA-9C64-98C5C821690A}"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F480EA0-F054-4BF9-9555-41DA6EF907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92349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A81071-0DCC-4DE3-9D1D-F8478345C859}"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AB72EC8-4C39-4D2B-A66D-8CF401ACE1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4773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00D2FD-6E4D-4110-8340-E757DCD07430}" type="datetimeFigureOut">
              <a:rPr lang="en-US">
                <a:solidFill>
                  <a:prstClr val="black"/>
                </a:solidFill>
              </a:rPr>
              <a:pPr>
                <a:defRPr/>
              </a:pPr>
              <a:t>25.07.14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F5D4FF82-3A76-432A-8C06-22951EFACB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9964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C1D97A-C55C-4DF1-AC18-59C95457E362}" type="datetimeFigureOut">
              <a:rPr lang="en-US">
                <a:solidFill>
                  <a:prstClr val="black"/>
                </a:solidFill>
              </a:rPr>
              <a:pPr>
                <a:defRPr/>
              </a:pPr>
              <a:t>25.07.14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77201E0-E74F-4B02-BFE9-B5A3095FAD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617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A81071-0DCC-4DE3-9D1D-F8478345C859}"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AB72EC8-4C39-4D2B-A66D-8CF401ACE1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7213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B4145C-E4AC-44C8-857D-7E63FD05A932}" type="datetimeFigureOut">
              <a:rPr lang="en-US">
                <a:solidFill>
                  <a:prstClr val="black"/>
                </a:solidFill>
              </a:rPr>
              <a:pPr>
                <a:defRPr/>
              </a:pPr>
              <a:t>25.07.14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8CC7139E-EC41-47AF-AF68-556FC47664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4866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DF5EED-7ECF-4447-9C1C-C3BDD8AAA7B7}"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44E47F3-D969-4942-8E6E-C7A4BFC6AB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4842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2BA9F1-CB70-4BCF-AF4E-4A6FD5D2B9C3}"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2CC7F58-4EBB-48DF-A22F-C69711B8BE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230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DBA9B0-C413-4403-BBE0-417F03987F8E}"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9B83382-3738-40EF-BC19-6298C59BDF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5714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25F492-E979-425C-9B53-36C58A179A14}"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B770261-C9A3-4A5D-ADF1-979255FF13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6411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9" descr="Alico_Blue.jpg                                                 000C0309Mac_HD                         7C2632A7:"/>
          <p:cNvPicPr>
            <a:picLocks noChangeAspect="1" noChangeArrowheads="1"/>
          </p:cNvPicPr>
          <p:nvPr userDrawn="1"/>
        </p:nvPicPr>
        <p:blipFill>
          <a:blip r:embed="rId2" cstate="print"/>
          <a:srcRect/>
          <a:stretch>
            <a:fillRect/>
          </a:stretch>
        </p:blipFill>
        <p:spPr bwMode="auto">
          <a:xfrm>
            <a:off x="0" y="766763"/>
            <a:ext cx="9144000" cy="1425575"/>
          </a:xfrm>
          <a:prstGeom prst="rect">
            <a:avLst/>
          </a:prstGeom>
          <a:noFill/>
          <a:ln w="9525">
            <a:noFill/>
            <a:miter lim="800000"/>
            <a:headEnd/>
            <a:tailEnd/>
          </a:ln>
        </p:spPr>
      </p:pic>
      <p:pic>
        <p:nvPicPr>
          <p:cNvPr id="3" name="Picture 8"/>
          <p:cNvPicPr>
            <a:picLocks noChangeAspect="1" noChangeArrowheads="1"/>
          </p:cNvPicPr>
          <p:nvPr userDrawn="1"/>
        </p:nvPicPr>
        <p:blipFill>
          <a:blip r:embed="rId3" cstate="print"/>
          <a:srcRect/>
          <a:stretch>
            <a:fillRect/>
          </a:stretch>
        </p:blipFill>
        <p:spPr bwMode="auto">
          <a:xfrm>
            <a:off x="0" y="-1588"/>
            <a:ext cx="9144000" cy="6859588"/>
          </a:xfrm>
          <a:prstGeom prst="rect">
            <a:avLst/>
          </a:prstGeom>
          <a:noFill/>
          <a:ln w="9525">
            <a:noFill/>
            <a:miter lim="800000"/>
            <a:headEnd/>
            <a:tailEnd/>
          </a:ln>
        </p:spPr>
      </p:pic>
      <p:pic>
        <p:nvPicPr>
          <p:cNvPr id="4" name="Picture 5"/>
          <p:cNvPicPr>
            <a:picLocks noChangeAspect="1" noChangeArrowheads="1"/>
          </p:cNvPicPr>
          <p:nvPr userDrawn="1"/>
        </p:nvPicPr>
        <p:blipFill>
          <a:blip r:embed="rId4" cstate="print"/>
          <a:srcRect/>
          <a:stretch>
            <a:fillRect/>
          </a:stretch>
        </p:blipFill>
        <p:spPr bwMode="auto">
          <a:xfrm>
            <a:off x="5029200" y="2286000"/>
            <a:ext cx="4114800" cy="2541588"/>
          </a:xfrm>
          <a:prstGeom prst="rect">
            <a:avLst/>
          </a:prstGeom>
          <a:noFill/>
          <a:ln w="9525">
            <a:noFill/>
            <a:miter lim="800000"/>
            <a:headEnd/>
            <a:tailEnd/>
          </a:ln>
        </p:spPr>
      </p:pic>
      <p:sp>
        <p:nvSpPr>
          <p:cNvPr id="5" name="Slide Number Placeholder 5"/>
          <p:cNvSpPr>
            <a:spLocks noGrp="1"/>
          </p:cNvSpPr>
          <p:nvPr>
            <p:ph type="sldNum" sz="quarter" idx="10"/>
          </p:nvPr>
        </p:nvSpPr>
        <p:spPr/>
        <p:txBody>
          <a:bodyPr/>
          <a:lstStyle>
            <a:lvl1pPr>
              <a:defRPr/>
            </a:lvl1pPr>
          </a:lstStyle>
          <a:p>
            <a:pPr>
              <a:defRPr/>
            </a:pPr>
            <a:fld id="{2194CA0E-1706-494D-BF50-F554B1B3D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7830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7836AA-8F89-4D60-972C-4E6A8DBCC69C}"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77D7B24-A792-4400-BD10-F7ED5E6B5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034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23733-85FB-4BDA-9C64-98C5C821690A}"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F480EA0-F054-4BF9-9555-41DA6EF907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2969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A81071-0DCC-4DE3-9D1D-F8478345C859}"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AB72EC8-4C39-4D2B-A66D-8CF401ACE1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6425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00D2FD-6E4D-4110-8340-E757DCD07430}" type="datetimeFigureOut">
              <a:rPr lang="en-US">
                <a:solidFill>
                  <a:prstClr val="black"/>
                </a:solidFill>
              </a:rPr>
              <a:pPr>
                <a:defRPr/>
              </a:pPr>
              <a:t>25.07.14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F5D4FF82-3A76-432A-8C06-22951EFACB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727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00D2FD-6E4D-4110-8340-E757DCD07430}" type="datetimeFigureOut">
              <a:rPr lang="en-US">
                <a:solidFill>
                  <a:prstClr val="black"/>
                </a:solidFill>
              </a:rPr>
              <a:pPr>
                <a:defRPr/>
              </a:pPr>
              <a:t>25.07.14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F5D4FF82-3A76-432A-8C06-22951EFACB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889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C1D97A-C55C-4DF1-AC18-59C95457E362}" type="datetimeFigureOut">
              <a:rPr lang="en-US">
                <a:solidFill>
                  <a:prstClr val="black"/>
                </a:solidFill>
              </a:rPr>
              <a:pPr>
                <a:defRPr/>
              </a:pPr>
              <a:t>25.07.14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77201E0-E74F-4B02-BFE9-B5A3095FAD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698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B4145C-E4AC-44C8-857D-7E63FD05A932}" type="datetimeFigureOut">
              <a:rPr lang="en-US">
                <a:solidFill>
                  <a:prstClr val="black"/>
                </a:solidFill>
              </a:rPr>
              <a:pPr>
                <a:defRPr/>
              </a:pPr>
              <a:t>25.07.14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8CC7139E-EC41-47AF-AF68-556FC47664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4480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DF5EED-7ECF-4447-9C1C-C3BDD8AAA7B7}"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44E47F3-D969-4942-8E6E-C7A4BFC6AB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6706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2BA9F1-CB70-4BCF-AF4E-4A6FD5D2B9C3}"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2CC7F58-4EBB-48DF-A22F-C69711B8BE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4574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DBA9B0-C413-4403-BBE0-417F03987F8E}"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9B83382-3738-40EF-BC19-6298C59BDF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5447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25F492-E979-425C-9B53-36C58A179A14}"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B770261-C9A3-4A5D-ADF1-979255FF13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77897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9" descr="Alico_Blue.jpg                                                 000C0309Mac_HD                         7C2632A7:"/>
          <p:cNvPicPr>
            <a:picLocks noChangeAspect="1" noChangeArrowheads="1"/>
          </p:cNvPicPr>
          <p:nvPr userDrawn="1"/>
        </p:nvPicPr>
        <p:blipFill>
          <a:blip r:embed="rId2" cstate="print"/>
          <a:srcRect/>
          <a:stretch>
            <a:fillRect/>
          </a:stretch>
        </p:blipFill>
        <p:spPr bwMode="auto">
          <a:xfrm>
            <a:off x="0" y="766763"/>
            <a:ext cx="9144000" cy="1425575"/>
          </a:xfrm>
          <a:prstGeom prst="rect">
            <a:avLst/>
          </a:prstGeom>
          <a:noFill/>
          <a:ln w="9525">
            <a:noFill/>
            <a:miter lim="800000"/>
            <a:headEnd/>
            <a:tailEnd/>
          </a:ln>
        </p:spPr>
      </p:pic>
      <p:pic>
        <p:nvPicPr>
          <p:cNvPr id="3" name="Picture 8"/>
          <p:cNvPicPr>
            <a:picLocks noChangeAspect="1" noChangeArrowheads="1"/>
          </p:cNvPicPr>
          <p:nvPr userDrawn="1"/>
        </p:nvPicPr>
        <p:blipFill>
          <a:blip r:embed="rId3" cstate="print"/>
          <a:srcRect/>
          <a:stretch>
            <a:fillRect/>
          </a:stretch>
        </p:blipFill>
        <p:spPr bwMode="auto">
          <a:xfrm>
            <a:off x="0" y="-1588"/>
            <a:ext cx="9144000" cy="6859588"/>
          </a:xfrm>
          <a:prstGeom prst="rect">
            <a:avLst/>
          </a:prstGeom>
          <a:noFill/>
          <a:ln w="9525">
            <a:noFill/>
            <a:miter lim="800000"/>
            <a:headEnd/>
            <a:tailEnd/>
          </a:ln>
        </p:spPr>
      </p:pic>
      <p:pic>
        <p:nvPicPr>
          <p:cNvPr id="4" name="Picture 5"/>
          <p:cNvPicPr>
            <a:picLocks noChangeAspect="1" noChangeArrowheads="1"/>
          </p:cNvPicPr>
          <p:nvPr userDrawn="1"/>
        </p:nvPicPr>
        <p:blipFill>
          <a:blip r:embed="rId4" cstate="print"/>
          <a:srcRect/>
          <a:stretch>
            <a:fillRect/>
          </a:stretch>
        </p:blipFill>
        <p:spPr bwMode="auto">
          <a:xfrm>
            <a:off x="5029200" y="2286000"/>
            <a:ext cx="4114800" cy="2541588"/>
          </a:xfrm>
          <a:prstGeom prst="rect">
            <a:avLst/>
          </a:prstGeom>
          <a:noFill/>
          <a:ln w="9525">
            <a:noFill/>
            <a:miter lim="800000"/>
            <a:headEnd/>
            <a:tailEnd/>
          </a:ln>
        </p:spPr>
      </p:pic>
      <p:sp>
        <p:nvSpPr>
          <p:cNvPr id="5" name="Slide Number Placeholder 5"/>
          <p:cNvSpPr>
            <a:spLocks noGrp="1"/>
          </p:cNvSpPr>
          <p:nvPr>
            <p:ph type="sldNum" sz="quarter" idx="10"/>
          </p:nvPr>
        </p:nvSpPr>
        <p:spPr/>
        <p:txBody>
          <a:bodyPr/>
          <a:lstStyle>
            <a:lvl1pPr>
              <a:defRPr/>
            </a:lvl1pPr>
          </a:lstStyle>
          <a:p>
            <a:pPr>
              <a:defRPr/>
            </a:pPr>
            <a:fld id="{2194CA0E-1706-494D-BF50-F554B1B3D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0026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7836AA-8F89-4D60-972C-4E6A8DBCC69C}"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77D7B24-A792-4400-BD10-F7ED5E6B5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46233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23733-85FB-4BDA-9C64-98C5C821690A}"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F480EA0-F054-4BF9-9555-41DA6EF907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6360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A81071-0DCC-4DE3-9D1D-F8478345C859}"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AB72EC8-4C39-4D2B-A66D-8CF401ACE1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024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C1D97A-C55C-4DF1-AC18-59C95457E362}" type="datetimeFigureOut">
              <a:rPr lang="en-US">
                <a:solidFill>
                  <a:prstClr val="black"/>
                </a:solidFill>
              </a:rPr>
              <a:pPr>
                <a:defRPr/>
              </a:pPr>
              <a:t>25.07.14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77201E0-E74F-4B02-BFE9-B5A3095FAD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375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00D2FD-6E4D-4110-8340-E757DCD07430}" type="datetimeFigureOut">
              <a:rPr lang="en-US">
                <a:solidFill>
                  <a:prstClr val="black"/>
                </a:solidFill>
              </a:rPr>
              <a:pPr>
                <a:defRPr/>
              </a:pPr>
              <a:t>25.07.14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F5D4FF82-3A76-432A-8C06-22951EFACB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6329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C1D97A-C55C-4DF1-AC18-59C95457E362}" type="datetimeFigureOut">
              <a:rPr lang="en-US">
                <a:solidFill>
                  <a:prstClr val="black"/>
                </a:solidFill>
              </a:rPr>
              <a:pPr>
                <a:defRPr/>
              </a:pPr>
              <a:t>25.07.14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77201E0-E74F-4B02-BFE9-B5A3095FAD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54986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B4145C-E4AC-44C8-857D-7E63FD05A932}" type="datetimeFigureOut">
              <a:rPr lang="en-US">
                <a:solidFill>
                  <a:prstClr val="black"/>
                </a:solidFill>
              </a:rPr>
              <a:pPr>
                <a:defRPr/>
              </a:pPr>
              <a:t>25.07.14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8CC7139E-EC41-47AF-AF68-556FC47664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2568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DF5EED-7ECF-4447-9C1C-C3BDD8AAA7B7}"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44E47F3-D969-4942-8E6E-C7A4BFC6AB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11954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2BA9F1-CB70-4BCF-AF4E-4A6FD5D2B9C3}"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2CC7F58-4EBB-48DF-A22F-C69711B8BE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6465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DBA9B0-C413-4403-BBE0-417F03987F8E}"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9B83382-3738-40EF-BC19-6298C59BDF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0928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25F492-E979-425C-9B53-36C58A179A14}" type="datetimeFigureOut">
              <a:rPr lang="en-US">
                <a:solidFill>
                  <a:prstClr val="black"/>
                </a:solidFill>
              </a:rPr>
              <a:pPr>
                <a:defRPr/>
              </a:pPr>
              <a:t>25.07.14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B770261-C9A3-4A5D-ADF1-979255FF13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3160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White">
      <p:bgPr>
        <a:solidFill>
          <a:srgbClr val="FFFFFF"/>
        </a:solidFill>
        <a:effectLst/>
      </p:bgPr>
    </p:bg>
    <p:spTree>
      <p:nvGrpSpPr>
        <p:cNvPr id="1" name=""/>
        <p:cNvGrpSpPr/>
        <p:nvPr/>
      </p:nvGrpSpPr>
      <p:grpSpPr>
        <a:xfrm>
          <a:off x="0" y="0"/>
          <a:ext cx="0" cy="0"/>
          <a:chOff x="0" y="0"/>
          <a:chExt cx="0" cy="0"/>
        </a:xfrm>
      </p:grpSpPr>
      <p:pic>
        <p:nvPicPr>
          <p:cNvPr id="4"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849313"/>
            <a:ext cx="91455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471488" y="2273300"/>
            <a:ext cx="7599362" cy="1485900"/>
          </a:xfrm>
        </p:spPr>
        <p:txBody>
          <a:bodyPr wrap="square" anchor="b"/>
          <a:lstStyle>
            <a:lvl1pPr>
              <a:defRPr sz="3200"/>
            </a:lvl1pPr>
          </a:lstStyle>
          <a:p>
            <a:pPr lvl="0"/>
            <a:r>
              <a:rPr lang="en-US" altLang="ru-RU" noProof="0" smtClean="0"/>
              <a:t>Click to edit Master title style</a:t>
            </a:r>
          </a:p>
        </p:txBody>
      </p:sp>
      <p:sp>
        <p:nvSpPr>
          <p:cNvPr id="15364" name="Rectangle 4"/>
          <p:cNvSpPr>
            <a:spLocks noGrp="1" noChangeArrowheads="1"/>
          </p:cNvSpPr>
          <p:nvPr>
            <p:ph type="subTitle" idx="1"/>
          </p:nvPr>
        </p:nvSpPr>
        <p:spPr>
          <a:xfrm>
            <a:off x="471488" y="5427663"/>
            <a:ext cx="6240462" cy="1057275"/>
          </a:xfrm>
        </p:spPr>
        <p:txBody>
          <a:bodyPr/>
          <a:lstStyle>
            <a:lvl1pPr marL="0" indent="0">
              <a:buFontTx/>
              <a:buNone/>
              <a:defRPr sz="2200">
                <a:solidFill>
                  <a:srgbClr val="006AB6"/>
                </a:solidFill>
              </a:defRPr>
            </a:lvl1pPr>
          </a:lstStyle>
          <a:p>
            <a:pPr lvl="0"/>
            <a:r>
              <a:rPr lang="en-US" altLang="ru-RU" noProof="0" smtClean="0"/>
              <a:t>Click to edit Master subtitle style</a:t>
            </a:r>
          </a:p>
        </p:txBody>
      </p:sp>
      <p:sp>
        <p:nvSpPr>
          <p:cNvPr id="5" name="Rectangle 8"/>
          <p:cNvSpPr>
            <a:spLocks noGrp="1" noChangeArrowheads="1"/>
          </p:cNvSpPr>
          <p:nvPr>
            <p:ph type="ftr" sz="quarter" idx="10"/>
          </p:nvPr>
        </p:nvSpPr>
        <p:spPr bwMode="auto">
          <a:xfrm>
            <a:off x="471488" y="6527800"/>
            <a:ext cx="2362200" cy="33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400">
                <a:solidFill>
                  <a:srgbClr val="006AB6"/>
                </a:solidFill>
                <a:latin typeface="Arial" charset="0"/>
              </a:defRPr>
            </a:lvl1pPr>
          </a:lstStyle>
          <a:p>
            <a:pPr fontAlgn="base">
              <a:spcBef>
                <a:spcPct val="0"/>
              </a:spcBef>
              <a:spcAft>
                <a:spcPct val="0"/>
              </a:spcAft>
              <a:defRPr/>
            </a:pPr>
            <a:r>
              <a:rPr lang="en-US" altLang="ru-RU"/>
              <a:t>CONFIDENTIAL</a:t>
            </a:r>
          </a:p>
        </p:txBody>
      </p:sp>
    </p:spTree>
    <p:extLst>
      <p:ext uri="{BB962C8B-B14F-4D97-AF65-F5344CB8AC3E}">
        <p14:creationId xmlns:p14="http://schemas.microsoft.com/office/powerpoint/2010/main" val="20667063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sldNum" sz="quarter" idx="10"/>
          </p:nvPr>
        </p:nvSpPr>
        <p:spPr/>
        <p:txBody>
          <a:bodyPr/>
          <a:lstStyle>
            <a:lvl1pPr>
              <a:defRPr>
                <a:latin typeface="Arial" pitchFamily="34" charset="0"/>
              </a:defRPr>
            </a:lvl1pPr>
          </a:lstStyle>
          <a:p>
            <a:pPr>
              <a:defRPr/>
            </a:pPr>
            <a:fld id="{CA967EB9-EB60-4374-979A-3ABA6BA91B3C}" type="slidenum">
              <a:rPr lang="en-US" altLang="ru-RU"/>
              <a:pPr>
                <a:defRPr/>
              </a:pPr>
              <a:t>‹#›</a:t>
            </a:fld>
            <a:endParaRPr lang="en-US" altLang="ru-RU"/>
          </a:p>
        </p:txBody>
      </p:sp>
    </p:spTree>
    <p:extLst>
      <p:ext uri="{BB962C8B-B14F-4D97-AF65-F5344CB8AC3E}">
        <p14:creationId xmlns:p14="http://schemas.microsoft.com/office/powerpoint/2010/main" val="20536844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6"/>
          <p:cNvSpPr>
            <a:spLocks noGrp="1" noChangeArrowheads="1"/>
          </p:cNvSpPr>
          <p:nvPr>
            <p:ph type="sldNum" sz="quarter" idx="10"/>
          </p:nvPr>
        </p:nvSpPr>
        <p:spPr/>
        <p:txBody>
          <a:bodyPr/>
          <a:lstStyle>
            <a:lvl1pPr>
              <a:defRPr>
                <a:latin typeface="Arial" pitchFamily="34" charset="0"/>
              </a:defRPr>
            </a:lvl1pPr>
          </a:lstStyle>
          <a:p>
            <a:pPr>
              <a:defRPr/>
            </a:pPr>
            <a:fld id="{F85D226E-9C10-4E7E-ACEA-B6ACAA07D09F}" type="slidenum">
              <a:rPr lang="en-US" altLang="ru-RU"/>
              <a:pPr>
                <a:defRPr/>
              </a:pPr>
              <a:t>‹#›</a:t>
            </a:fld>
            <a:endParaRPr lang="en-US" altLang="ru-RU"/>
          </a:p>
        </p:txBody>
      </p:sp>
    </p:spTree>
    <p:extLst>
      <p:ext uri="{BB962C8B-B14F-4D97-AF65-F5344CB8AC3E}">
        <p14:creationId xmlns:p14="http://schemas.microsoft.com/office/powerpoint/2010/main" val="386230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B4145C-E4AC-44C8-857D-7E63FD05A932}" type="datetimeFigureOut">
              <a:rPr lang="en-US">
                <a:solidFill>
                  <a:prstClr val="black"/>
                </a:solidFill>
              </a:rPr>
              <a:pPr>
                <a:defRPr/>
              </a:pPr>
              <a:t>25.07.14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8CC7139E-EC41-47AF-AF68-556FC47664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35353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1600200"/>
            <a:ext cx="4030662"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4550" y="1600200"/>
            <a:ext cx="40322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6"/>
          <p:cNvSpPr>
            <a:spLocks noGrp="1" noChangeArrowheads="1"/>
          </p:cNvSpPr>
          <p:nvPr>
            <p:ph type="sldNum" sz="quarter" idx="10"/>
          </p:nvPr>
        </p:nvSpPr>
        <p:spPr/>
        <p:txBody>
          <a:bodyPr/>
          <a:lstStyle>
            <a:lvl1pPr>
              <a:defRPr>
                <a:latin typeface="Arial" pitchFamily="34" charset="0"/>
              </a:defRPr>
            </a:lvl1pPr>
          </a:lstStyle>
          <a:p>
            <a:pPr>
              <a:defRPr/>
            </a:pPr>
            <a:fld id="{623C7BF0-6C3A-45B6-99CE-0C73C7E6B08A}" type="slidenum">
              <a:rPr lang="en-US" altLang="ru-RU"/>
              <a:pPr>
                <a:defRPr/>
              </a:pPr>
              <a:t>‹#›</a:t>
            </a:fld>
            <a:endParaRPr lang="en-US" altLang="ru-RU"/>
          </a:p>
        </p:txBody>
      </p:sp>
    </p:spTree>
    <p:extLst>
      <p:ext uri="{BB962C8B-B14F-4D97-AF65-F5344CB8AC3E}">
        <p14:creationId xmlns:p14="http://schemas.microsoft.com/office/powerpoint/2010/main" val="16271027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6"/>
          <p:cNvSpPr>
            <a:spLocks noGrp="1" noChangeArrowheads="1"/>
          </p:cNvSpPr>
          <p:nvPr>
            <p:ph type="sldNum" sz="quarter" idx="10"/>
          </p:nvPr>
        </p:nvSpPr>
        <p:spPr/>
        <p:txBody>
          <a:bodyPr/>
          <a:lstStyle>
            <a:lvl1pPr>
              <a:defRPr>
                <a:latin typeface="Arial" pitchFamily="34" charset="0"/>
              </a:defRPr>
            </a:lvl1pPr>
          </a:lstStyle>
          <a:p>
            <a:pPr>
              <a:defRPr/>
            </a:pPr>
            <a:fld id="{825CE618-55BE-45C6-BA9B-30FB31067DA8}" type="slidenum">
              <a:rPr lang="en-US" altLang="ru-RU"/>
              <a:pPr>
                <a:defRPr/>
              </a:pPr>
              <a:t>‹#›</a:t>
            </a:fld>
            <a:endParaRPr lang="en-US" altLang="ru-RU"/>
          </a:p>
        </p:txBody>
      </p:sp>
    </p:spTree>
    <p:extLst>
      <p:ext uri="{BB962C8B-B14F-4D97-AF65-F5344CB8AC3E}">
        <p14:creationId xmlns:p14="http://schemas.microsoft.com/office/powerpoint/2010/main" val="25589092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6"/>
          <p:cNvSpPr>
            <a:spLocks noGrp="1" noChangeArrowheads="1"/>
          </p:cNvSpPr>
          <p:nvPr>
            <p:ph type="sldNum" sz="quarter" idx="10"/>
          </p:nvPr>
        </p:nvSpPr>
        <p:spPr/>
        <p:txBody>
          <a:bodyPr/>
          <a:lstStyle>
            <a:lvl1pPr>
              <a:defRPr>
                <a:latin typeface="Arial" pitchFamily="34" charset="0"/>
              </a:defRPr>
            </a:lvl1pPr>
          </a:lstStyle>
          <a:p>
            <a:pPr>
              <a:defRPr/>
            </a:pPr>
            <a:fld id="{F826ABE9-E738-4D0C-B032-840C20DD1183}" type="slidenum">
              <a:rPr lang="en-US" altLang="ru-RU"/>
              <a:pPr>
                <a:defRPr/>
              </a:pPr>
              <a:t>‹#›</a:t>
            </a:fld>
            <a:endParaRPr lang="en-US" altLang="ru-RU"/>
          </a:p>
        </p:txBody>
      </p:sp>
    </p:spTree>
    <p:extLst>
      <p:ext uri="{BB962C8B-B14F-4D97-AF65-F5344CB8AC3E}">
        <p14:creationId xmlns:p14="http://schemas.microsoft.com/office/powerpoint/2010/main" val="10062630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p:txBody>
          <a:bodyPr/>
          <a:lstStyle>
            <a:lvl1pPr>
              <a:defRPr>
                <a:latin typeface="Arial" pitchFamily="34" charset="0"/>
              </a:defRPr>
            </a:lvl1pPr>
          </a:lstStyle>
          <a:p>
            <a:pPr>
              <a:defRPr/>
            </a:pPr>
            <a:fld id="{8850334F-47BD-4CBD-99B2-EB1E02460F73}" type="slidenum">
              <a:rPr lang="en-US" altLang="ru-RU"/>
              <a:pPr>
                <a:defRPr/>
              </a:pPr>
              <a:t>‹#›</a:t>
            </a:fld>
            <a:endParaRPr lang="en-US" altLang="ru-RU"/>
          </a:p>
        </p:txBody>
      </p:sp>
    </p:spTree>
    <p:extLst>
      <p:ext uri="{BB962C8B-B14F-4D97-AF65-F5344CB8AC3E}">
        <p14:creationId xmlns:p14="http://schemas.microsoft.com/office/powerpoint/2010/main" val="1275885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6"/>
          <p:cNvSpPr>
            <a:spLocks noGrp="1" noChangeArrowheads="1"/>
          </p:cNvSpPr>
          <p:nvPr>
            <p:ph type="sldNum" sz="quarter" idx="10"/>
          </p:nvPr>
        </p:nvSpPr>
        <p:spPr/>
        <p:txBody>
          <a:bodyPr/>
          <a:lstStyle>
            <a:lvl1pPr>
              <a:defRPr>
                <a:latin typeface="Arial" pitchFamily="34" charset="0"/>
              </a:defRPr>
            </a:lvl1pPr>
          </a:lstStyle>
          <a:p>
            <a:pPr>
              <a:defRPr/>
            </a:pPr>
            <a:fld id="{3A72E1C9-37EF-4888-B45A-2E5520B5C54A}" type="slidenum">
              <a:rPr lang="en-US" altLang="ru-RU"/>
              <a:pPr>
                <a:defRPr/>
              </a:pPr>
              <a:t>‹#›</a:t>
            </a:fld>
            <a:endParaRPr lang="en-US" altLang="ru-RU"/>
          </a:p>
        </p:txBody>
      </p:sp>
    </p:spTree>
    <p:extLst>
      <p:ext uri="{BB962C8B-B14F-4D97-AF65-F5344CB8AC3E}">
        <p14:creationId xmlns:p14="http://schemas.microsoft.com/office/powerpoint/2010/main" val="40472732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6"/>
          <p:cNvSpPr>
            <a:spLocks noGrp="1" noChangeArrowheads="1"/>
          </p:cNvSpPr>
          <p:nvPr>
            <p:ph type="sldNum" sz="quarter" idx="10"/>
          </p:nvPr>
        </p:nvSpPr>
        <p:spPr/>
        <p:txBody>
          <a:bodyPr/>
          <a:lstStyle>
            <a:lvl1pPr>
              <a:defRPr>
                <a:latin typeface="Arial" pitchFamily="34" charset="0"/>
              </a:defRPr>
            </a:lvl1pPr>
          </a:lstStyle>
          <a:p>
            <a:pPr>
              <a:defRPr/>
            </a:pPr>
            <a:fld id="{E6DFE44F-F121-4CF8-9B98-261DA7F4B079}" type="slidenum">
              <a:rPr lang="en-US" altLang="ru-RU"/>
              <a:pPr>
                <a:defRPr/>
              </a:pPr>
              <a:t>‹#›</a:t>
            </a:fld>
            <a:endParaRPr lang="en-US" altLang="ru-RU"/>
          </a:p>
        </p:txBody>
      </p:sp>
    </p:spTree>
    <p:extLst>
      <p:ext uri="{BB962C8B-B14F-4D97-AF65-F5344CB8AC3E}">
        <p14:creationId xmlns:p14="http://schemas.microsoft.com/office/powerpoint/2010/main" val="38478706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sldNum" sz="quarter" idx="10"/>
          </p:nvPr>
        </p:nvSpPr>
        <p:spPr/>
        <p:txBody>
          <a:bodyPr/>
          <a:lstStyle>
            <a:lvl1pPr>
              <a:defRPr>
                <a:latin typeface="Arial" pitchFamily="34" charset="0"/>
              </a:defRPr>
            </a:lvl1pPr>
          </a:lstStyle>
          <a:p>
            <a:pPr>
              <a:defRPr/>
            </a:pPr>
            <a:fld id="{FCD4CDD2-D232-4847-934B-4D9777810739}" type="slidenum">
              <a:rPr lang="en-US" altLang="ru-RU"/>
              <a:pPr>
                <a:defRPr/>
              </a:pPr>
              <a:t>‹#›</a:t>
            </a:fld>
            <a:endParaRPr lang="en-US" altLang="ru-RU"/>
          </a:p>
        </p:txBody>
      </p:sp>
    </p:spTree>
    <p:extLst>
      <p:ext uri="{BB962C8B-B14F-4D97-AF65-F5344CB8AC3E}">
        <p14:creationId xmlns:p14="http://schemas.microsoft.com/office/powerpoint/2010/main" val="1958381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4163" y="457200"/>
            <a:ext cx="2052637" cy="6019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457200"/>
            <a:ext cx="6010275" cy="601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sldNum" sz="quarter" idx="10"/>
          </p:nvPr>
        </p:nvSpPr>
        <p:spPr/>
        <p:txBody>
          <a:bodyPr/>
          <a:lstStyle>
            <a:lvl1pPr>
              <a:defRPr>
                <a:latin typeface="Arial" pitchFamily="34" charset="0"/>
              </a:defRPr>
            </a:lvl1pPr>
          </a:lstStyle>
          <a:p>
            <a:pPr>
              <a:defRPr/>
            </a:pPr>
            <a:fld id="{5C5483B0-114D-4A70-A650-D0BAC227F4C0}" type="slidenum">
              <a:rPr lang="en-US" altLang="ru-RU"/>
              <a:pPr>
                <a:defRPr/>
              </a:pPr>
              <a:t>‹#›</a:t>
            </a:fld>
            <a:endParaRPr lang="en-US" altLang="ru-RU"/>
          </a:p>
        </p:txBody>
      </p:sp>
    </p:spTree>
    <p:extLst>
      <p:ext uri="{BB962C8B-B14F-4D97-AF65-F5344CB8AC3E}">
        <p14:creationId xmlns:p14="http://schemas.microsoft.com/office/powerpoint/2010/main" val="22965889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71488" y="1600200"/>
            <a:ext cx="4030662"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4550" y="1600200"/>
            <a:ext cx="4032250"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6"/>
          <p:cNvSpPr>
            <a:spLocks noGrp="1" noChangeArrowheads="1"/>
          </p:cNvSpPr>
          <p:nvPr>
            <p:ph type="sldNum" sz="quarter" idx="10"/>
          </p:nvPr>
        </p:nvSpPr>
        <p:spPr/>
        <p:txBody>
          <a:bodyPr/>
          <a:lstStyle>
            <a:lvl1pPr>
              <a:defRPr>
                <a:latin typeface="Arial" pitchFamily="34" charset="0"/>
              </a:defRPr>
            </a:lvl1pPr>
          </a:lstStyle>
          <a:p>
            <a:pPr>
              <a:defRPr/>
            </a:pPr>
            <a:fld id="{598A13EF-619C-47A4-82DB-75F68DC771EA}" type="slidenum">
              <a:rPr lang="en-US" altLang="ru-RU"/>
              <a:pPr>
                <a:defRPr/>
              </a:pPr>
              <a:t>‹#›</a:t>
            </a:fld>
            <a:endParaRPr lang="en-US" altLang="ru-RU"/>
          </a:p>
        </p:txBody>
      </p:sp>
    </p:spTree>
    <p:extLst>
      <p:ext uri="{BB962C8B-B14F-4D97-AF65-F5344CB8AC3E}">
        <p14:creationId xmlns:p14="http://schemas.microsoft.com/office/powerpoint/2010/main" val="18696436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71488" y="1600200"/>
            <a:ext cx="8215312" cy="4876800"/>
          </a:xfrm>
        </p:spPr>
        <p:txBody>
          <a:bodyPr/>
          <a:lstStyle/>
          <a:p>
            <a:pPr lvl="0"/>
            <a:endParaRPr lang="ru-RU" noProof="0" smtClean="0"/>
          </a:p>
        </p:txBody>
      </p:sp>
      <p:sp>
        <p:nvSpPr>
          <p:cNvPr id="4" name="Rectangle 16"/>
          <p:cNvSpPr>
            <a:spLocks noGrp="1" noChangeArrowheads="1"/>
          </p:cNvSpPr>
          <p:nvPr>
            <p:ph type="sldNum" sz="quarter" idx="10"/>
          </p:nvPr>
        </p:nvSpPr>
        <p:spPr/>
        <p:txBody>
          <a:bodyPr/>
          <a:lstStyle>
            <a:lvl1pPr>
              <a:defRPr>
                <a:latin typeface="Arial" pitchFamily="34" charset="0"/>
              </a:defRPr>
            </a:lvl1pPr>
          </a:lstStyle>
          <a:p>
            <a:pPr>
              <a:defRPr/>
            </a:pPr>
            <a:fld id="{37FAF2B2-D1ED-414B-8784-646EF0881D3E}" type="slidenum">
              <a:rPr lang="en-US" altLang="ru-RU"/>
              <a:pPr>
                <a:defRPr/>
              </a:pPr>
              <a:t>‹#›</a:t>
            </a:fld>
            <a:endParaRPr lang="en-US" altLang="ru-RU"/>
          </a:p>
        </p:txBody>
      </p:sp>
    </p:spTree>
    <p:extLst>
      <p:ext uri="{BB962C8B-B14F-4D97-AF65-F5344CB8AC3E}">
        <p14:creationId xmlns:p14="http://schemas.microsoft.com/office/powerpoint/2010/main" val="393713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DF5EED-7ECF-4447-9C1C-C3BDD8AAA7B7}"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44E47F3-D969-4942-8E6E-C7A4BFC6AB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73972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71488" y="1600200"/>
            <a:ext cx="4030662"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артинка 3"/>
          <p:cNvSpPr>
            <a:spLocks noGrp="1"/>
          </p:cNvSpPr>
          <p:nvPr>
            <p:ph type="clipArt" sz="half" idx="2"/>
          </p:nvPr>
        </p:nvSpPr>
        <p:spPr>
          <a:xfrm>
            <a:off x="4654550" y="1600200"/>
            <a:ext cx="4032250" cy="4876800"/>
          </a:xfrm>
        </p:spPr>
        <p:txBody>
          <a:bodyPr/>
          <a:lstStyle/>
          <a:p>
            <a:pPr lvl="0"/>
            <a:endParaRPr lang="ru-RU" noProof="0" smtClean="0"/>
          </a:p>
        </p:txBody>
      </p:sp>
      <p:sp>
        <p:nvSpPr>
          <p:cNvPr id="5" name="Rectangle 16"/>
          <p:cNvSpPr>
            <a:spLocks noGrp="1" noChangeArrowheads="1"/>
          </p:cNvSpPr>
          <p:nvPr>
            <p:ph type="sldNum" sz="quarter" idx="10"/>
          </p:nvPr>
        </p:nvSpPr>
        <p:spPr/>
        <p:txBody>
          <a:bodyPr/>
          <a:lstStyle>
            <a:lvl1pPr>
              <a:defRPr>
                <a:latin typeface="Arial" pitchFamily="34" charset="0"/>
              </a:defRPr>
            </a:lvl1pPr>
          </a:lstStyle>
          <a:p>
            <a:pPr>
              <a:defRPr/>
            </a:pPr>
            <a:fld id="{19CFB9BB-D6ED-4CC6-9647-A6B7409F971B}" type="slidenum">
              <a:rPr lang="en-US" altLang="ru-RU"/>
              <a:pPr>
                <a:defRPr/>
              </a:pPr>
              <a:t>‹#›</a:t>
            </a:fld>
            <a:endParaRPr lang="en-US" altLang="ru-RU"/>
          </a:p>
        </p:txBody>
      </p:sp>
    </p:spTree>
    <p:extLst>
      <p:ext uri="{BB962C8B-B14F-4D97-AF65-F5344CB8AC3E}">
        <p14:creationId xmlns:p14="http://schemas.microsoft.com/office/powerpoint/2010/main" val="3010567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71488" y="1600200"/>
            <a:ext cx="4030662"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54550" y="1600200"/>
            <a:ext cx="4032250" cy="4876800"/>
          </a:xfrm>
        </p:spPr>
        <p:txBody>
          <a:bodyPr/>
          <a:lstStyle/>
          <a:p>
            <a:pPr lvl="0"/>
            <a:endParaRPr lang="ru-RU" noProof="0" smtClean="0"/>
          </a:p>
        </p:txBody>
      </p:sp>
      <p:sp>
        <p:nvSpPr>
          <p:cNvPr id="5" name="Rectangle 16"/>
          <p:cNvSpPr>
            <a:spLocks noGrp="1" noChangeArrowheads="1"/>
          </p:cNvSpPr>
          <p:nvPr>
            <p:ph type="sldNum" sz="quarter" idx="10"/>
          </p:nvPr>
        </p:nvSpPr>
        <p:spPr/>
        <p:txBody>
          <a:bodyPr/>
          <a:lstStyle>
            <a:lvl1pPr>
              <a:defRPr>
                <a:latin typeface="Arial" pitchFamily="34" charset="0"/>
              </a:defRPr>
            </a:lvl1pPr>
          </a:lstStyle>
          <a:p>
            <a:pPr>
              <a:defRPr/>
            </a:pPr>
            <a:fld id="{CA6215FF-D626-44CC-B743-E6176757463C}" type="slidenum">
              <a:rPr lang="en-US" altLang="ru-RU"/>
              <a:pPr>
                <a:defRPr/>
              </a:pPr>
              <a:t>‹#›</a:t>
            </a:fld>
            <a:endParaRPr lang="en-US" altLang="ru-RU"/>
          </a:p>
        </p:txBody>
      </p:sp>
    </p:spTree>
    <p:extLst>
      <p:ext uri="{BB962C8B-B14F-4D97-AF65-F5344CB8AC3E}">
        <p14:creationId xmlns:p14="http://schemas.microsoft.com/office/powerpoint/2010/main" val="3382694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Alternate Title Slide 2">
    <p:spTree>
      <p:nvGrpSpPr>
        <p:cNvPr id="1" name=""/>
        <p:cNvGrpSpPr/>
        <p:nvPr/>
      </p:nvGrpSpPr>
      <p:grpSpPr>
        <a:xfrm>
          <a:off x="0" y="0"/>
          <a:ext cx="0" cy="0"/>
          <a:chOff x="0" y="0"/>
          <a:chExt cx="0" cy="0"/>
        </a:xfrm>
      </p:grpSpPr>
      <p:pic>
        <p:nvPicPr>
          <p:cNvPr id="3" name="Picture 2" descr="13102911_PPT_Deck_v1_Cvr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2905" y="684403"/>
            <a:ext cx="7724776" cy="706247"/>
          </a:xfrm>
        </p:spPr>
        <p:txBody>
          <a:bodyPr/>
          <a:lstStyle/>
          <a:p>
            <a:r>
              <a:rPr lang="en-US" dirty="0" smtClean="0"/>
              <a:t>Click to edit Master title style</a:t>
            </a:r>
            <a:endParaRPr lang="en-US" dirty="0"/>
          </a:p>
        </p:txBody>
      </p:sp>
      <p:sp>
        <p:nvSpPr>
          <p:cNvPr id="6" name="Rectangle 3"/>
          <p:cNvSpPr>
            <a:spLocks noGrp="1" noChangeArrowheads="1"/>
          </p:cNvSpPr>
          <p:nvPr>
            <p:ph type="subTitle" idx="1"/>
          </p:nvPr>
        </p:nvSpPr>
        <p:spPr>
          <a:xfrm>
            <a:off x="5636796" y="1320293"/>
            <a:ext cx="2866657" cy="401063"/>
          </a:xfrm>
          <a:prstGeom prst="rect">
            <a:avLst/>
          </a:prstGeom>
          <a:extLst/>
        </p:spPr>
        <p:txBody>
          <a:bodyPr lIns="91440" tIns="45720" rIns="91440" bIns="45720"/>
          <a:lstStyle>
            <a:lvl1pPr marL="0" indent="0" algn="r">
              <a:buFontTx/>
              <a:buNone/>
              <a:defRPr sz="1200">
                <a:solidFill>
                  <a:srgbClr val="287FB9"/>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147313589"/>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White">
      <p:bgPr>
        <a:solidFill>
          <a:srgbClr val="FFFFFF"/>
        </a:solidFill>
        <a:effectLst/>
      </p:bgPr>
    </p:bg>
    <p:spTree>
      <p:nvGrpSpPr>
        <p:cNvPr id="1" name=""/>
        <p:cNvGrpSpPr/>
        <p:nvPr/>
      </p:nvGrpSpPr>
      <p:grpSpPr>
        <a:xfrm>
          <a:off x="0" y="0"/>
          <a:ext cx="0" cy="0"/>
          <a:chOff x="0" y="0"/>
          <a:chExt cx="0" cy="0"/>
        </a:xfrm>
      </p:grpSpPr>
      <p:pic>
        <p:nvPicPr>
          <p:cNvPr id="4"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849313"/>
            <a:ext cx="91455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471488" y="2273300"/>
            <a:ext cx="7599362" cy="1485900"/>
          </a:xfrm>
        </p:spPr>
        <p:txBody>
          <a:bodyPr wrap="square" anchor="b"/>
          <a:lstStyle>
            <a:lvl1pPr>
              <a:defRPr sz="3200"/>
            </a:lvl1pPr>
          </a:lstStyle>
          <a:p>
            <a:pPr lvl="0"/>
            <a:r>
              <a:rPr lang="en-US" altLang="ru-RU" noProof="0" smtClean="0"/>
              <a:t>Click to edit Master title style</a:t>
            </a:r>
          </a:p>
        </p:txBody>
      </p:sp>
      <p:sp>
        <p:nvSpPr>
          <p:cNvPr id="15364" name="Rectangle 4"/>
          <p:cNvSpPr>
            <a:spLocks noGrp="1" noChangeArrowheads="1"/>
          </p:cNvSpPr>
          <p:nvPr>
            <p:ph type="subTitle" idx="1"/>
          </p:nvPr>
        </p:nvSpPr>
        <p:spPr>
          <a:xfrm>
            <a:off x="471488" y="5427663"/>
            <a:ext cx="6240462" cy="1057275"/>
          </a:xfrm>
        </p:spPr>
        <p:txBody>
          <a:bodyPr/>
          <a:lstStyle>
            <a:lvl1pPr marL="0" indent="0">
              <a:buFontTx/>
              <a:buNone/>
              <a:defRPr sz="2200">
                <a:solidFill>
                  <a:srgbClr val="006AB6"/>
                </a:solidFill>
              </a:defRPr>
            </a:lvl1pPr>
          </a:lstStyle>
          <a:p>
            <a:pPr lvl="0"/>
            <a:r>
              <a:rPr lang="en-US" altLang="ru-RU" noProof="0" smtClean="0"/>
              <a:t>Click to edit Master subtitle style</a:t>
            </a:r>
          </a:p>
        </p:txBody>
      </p:sp>
      <p:sp>
        <p:nvSpPr>
          <p:cNvPr id="5" name="Rectangle 8"/>
          <p:cNvSpPr>
            <a:spLocks noGrp="1" noChangeArrowheads="1"/>
          </p:cNvSpPr>
          <p:nvPr>
            <p:ph type="ftr" sz="quarter" idx="10"/>
          </p:nvPr>
        </p:nvSpPr>
        <p:spPr bwMode="auto">
          <a:xfrm>
            <a:off x="471488" y="6527800"/>
            <a:ext cx="2362200" cy="33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400" smtClean="0">
                <a:solidFill>
                  <a:srgbClr val="006AB6"/>
                </a:solidFill>
              </a:defRPr>
            </a:lvl1pPr>
          </a:lstStyle>
          <a:p>
            <a:pPr fontAlgn="base">
              <a:spcBef>
                <a:spcPct val="0"/>
              </a:spcBef>
              <a:spcAft>
                <a:spcPct val="0"/>
              </a:spcAft>
              <a:defRPr/>
            </a:pPr>
            <a:r>
              <a:rPr lang="en-US" altLang="ru-RU"/>
              <a:t>CONFIDENTIAL</a:t>
            </a:r>
          </a:p>
        </p:txBody>
      </p:sp>
    </p:spTree>
    <p:extLst>
      <p:ext uri="{BB962C8B-B14F-4D97-AF65-F5344CB8AC3E}">
        <p14:creationId xmlns:p14="http://schemas.microsoft.com/office/powerpoint/2010/main" val="6962919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sldNum" sz="quarter" idx="10"/>
          </p:nvPr>
        </p:nvSpPr>
        <p:spPr>
          <a:ln/>
        </p:spPr>
        <p:txBody>
          <a:bodyPr/>
          <a:lstStyle>
            <a:lvl1pPr>
              <a:defRPr/>
            </a:lvl1pPr>
          </a:lstStyle>
          <a:p>
            <a:pPr>
              <a:defRPr/>
            </a:pPr>
            <a:fld id="{60A79A5E-D859-4CB2-AC3C-3FC0EEF2BF0F}"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3389893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6"/>
          <p:cNvSpPr>
            <a:spLocks noGrp="1" noChangeArrowheads="1"/>
          </p:cNvSpPr>
          <p:nvPr>
            <p:ph type="sldNum" sz="quarter" idx="10"/>
          </p:nvPr>
        </p:nvSpPr>
        <p:spPr>
          <a:ln/>
        </p:spPr>
        <p:txBody>
          <a:bodyPr/>
          <a:lstStyle>
            <a:lvl1pPr>
              <a:defRPr/>
            </a:lvl1pPr>
          </a:lstStyle>
          <a:p>
            <a:pPr>
              <a:defRPr/>
            </a:pPr>
            <a:fld id="{2AB98282-31AE-4366-A2EC-11B19E264ACA}"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15810606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1600200"/>
            <a:ext cx="4030662"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4550" y="1600200"/>
            <a:ext cx="40322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6"/>
          <p:cNvSpPr>
            <a:spLocks noGrp="1" noChangeArrowheads="1"/>
          </p:cNvSpPr>
          <p:nvPr>
            <p:ph type="sldNum" sz="quarter" idx="10"/>
          </p:nvPr>
        </p:nvSpPr>
        <p:spPr>
          <a:ln/>
        </p:spPr>
        <p:txBody>
          <a:bodyPr/>
          <a:lstStyle>
            <a:lvl1pPr>
              <a:defRPr/>
            </a:lvl1pPr>
          </a:lstStyle>
          <a:p>
            <a:pPr>
              <a:defRPr/>
            </a:pPr>
            <a:fld id="{246B979C-1810-4873-88C0-9CEAC27778E8}"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12447316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6"/>
          <p:cNvSpPr>
            <a:spLocks noGrp="1" noChangeArrowheads="1"/>
          </p:cNvSpPr>
          <p:nvPr>
            <p:ph type="sldNum" sz="quarter" idx="10"/>
          </p:nvPr>
        </p:nvSpPr>
        <p:spPr>
          <a:ln/>
        </p:spPr>
        <p:txBody>
          <a:bodyPr/>
          <a:lstStyle>
            <a:lvl1pPr>
              <a:defRPr/>
            </a:lvl1pPr>
          </a:lstStyle>
          <a:p>
            <a:pPr>
              <a:defRPr/>
            </a:pPr>
            <a:fld id="{9914FAA1-BA46-469A-875B-C3CAFC421BA0}"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4897453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6"/>
          <p:cNvSpPr>
            <a:spLocks noGrp="1" noChangeArrowheads="1"/>
          </p:cNvSpPr>
          <p:nvPr>
            <p:ph type="sldNum" sz="quarter" idx="10"/>
          </p:nvPr>
        </p:nvSpPr>
        <p:spPr>
          <a:ln/>
        </p:spPr>
        <p:txBody>
          <a:bodyPr/>
          <a:lstStyle>
            <a:lvl1pPr>
              <a:defRPr/>
            </a:lvl1pPr>
          </a:lstStyle>
          <a:p>
            <a:pPr>
              <a:defRPr/>
            </a:pPr>
            <a:fld id="{2EE9839B-607E-44A4-89C3-AA32B1880B7B}"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1560820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EDD42392-FD8E-43CF-9F2F-FE6C5FB3F949}"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78649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2BA9F1-CB70-4BCF-AF4E-4A6FD5D2B9C3}" type="datetimeFigureOut">
              <a:rPr lang="en-US">
                <a:solidFill>
                  <a:prstClr val="black"/>
                </a:solidFill>
              </a:rPr>
              <a:pPr>
                <a:defRPr/>
              </a:pPr>
              <a:t>25.07.14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2CC7F58-4EBB-48DF-A22F-C69711B8BE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8034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6"/>
          <p:cNvSpPr>
            <a:spLocks noGrp="1" noChangeArrowheads="1"/>
          </p:cNvSpPr>
          <p:nvPr>
            <p:ph type="sldNum" sz="quarter" idx="10"/>
          </p:nvPr>
        </p:nvSpPr>
        <p:spPr>
          <a:ln/>
        </p:spPr>
        <p:txBody>
          <a:bodyPr/>
          <a:lstStyle>
            <a:lvl1pPr>
              <a:defRPr/>
            </a:lvl1pPr>
          </a:lstStyle>
          <a:p>
            <a:pPr>
              <a:defRPr/>
            </a:pPr>
            <a:fld id="{265988E6-148C-43B7-9E52-978D7712B399}"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15617335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6"/>
          <p:cNvSpPr>
            <a:spLocks noGrp="1" noChangeArrowheads="1"/>
          </p:cNvSpPr>
          <p:nvPr>
            <p:ph type="sldNum" sz="quarter" idx="10"/>
          </p:nvPr>
        </p:nvSpPr>
        <p:spPr>
          <a:ln/>
        </p:spPr>
        <p:txBody>
          <a:bodyPr/>
          <a:lstStyle>
            <a:lvl1pPr>
              <a:defRPr/>
            </a:lvl1pPr>
          </a:lstStyle>
          <a:p>
            <a:pPr>
              <a:defRPr/>
            </a:pPr>
            <a:fld id="{17BDFEC8-C7FF-45E2-B6ED-6323E3E0FA55}"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18245103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sldNum" sz="quarter" idx="10"/>
          </p:nvPr>
        </p:nvSpPr>
        <p:spPr>
          <a:ln/>
        </p:spPr>
        <p:txBody>
          <a:bodyPr/>
          <a:lstStyle>
            <a:lvl1pPr>
              <a:defRPr/>
            </a:lvl1pPr>
          </a:lstStyle>
          <a:p>
            <a:pPr>
              <a:defRPr/>
            </a:pPr>
            <a:fld id="{AFE509C1-B508-42FA-BF43-0D1190E7F209}"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41581861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4163" y="457200"/>
            <a:ext cx="2052637" cy="6019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457200"/>
            <a:ext cx="6010275" cy="601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sldNum" sz="quarter" idx="10"/>
          </p:nvPr>
        </p:nvSpPr>
        <p:spPr>
          <a:ln/>
        </p:spPr>
        <p:txBody>
          <a:bodyPr/>
          <a:lstStyle>
            <a:lvl1pPr>
              <a:defRPr/>
            </a:lvl1pPr>
          </a:lstStyle>
          <a:p>
            <a:pPr>
              <a:defRPr/>
            </a:pPr>
            <a:fld id="{1F314D0E-DC24-4A5F-8841-59AE719B4B8B}"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31249023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71488" y="1600200"/>
            <a:ext cx="4030662"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4550" y="1600200"/>
            <a:ext cx="4032250"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6"/>
          <p:cNvSpPr>
            <a:spLocks noGrp="1" noChangeArrowheads="1"/>
          </p:cNvSpPr>
          <p:nvPr>
            <p:ph type="sldNum" sz="quarter" idx="10"/>
          </p:nvPr>
        </p:nvSpPr>
        <p:spPr>
          <a:ln/>
        </p:spPr>
        <p:txBody>
          <a:bodyPr/>
          <a:lstStyle>
            <a:lvl1pPr>
              <a:defRPr/>
            </a:lvl1pPr>
          </a:lstStyle>
          <a:p>
            <a:pPr>
              <a:defRPr/>
            </a:pPr>
            <a:fld id="{9F41965A-FE3F-4D66-B662-03437B95EA33}"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34480397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71488" y="1600200"/>
            <a:ext cx="8215312" cy="4876800"/>
          </a:xfrm>
        </p:spPr>
        <p:txBody>
          <a:bodyPr/>
          <a:lstStyle/>
          <a:p>
            <a:pPr lvl="0"/>
            <a:endParaRPr lang="ru-RU" noProof="0" smtClean="0"/>
          </a:p>
        </p:txBody>
      </p:sp>
      <p:sp>
        <p:nvSpPr>
          <p:cNvPr id="4" name="Rectangle 16"/>
          <p:cNvSpPr>
            <a:spLocks noGrp="1" noChangeArrowheads="1"/>
          </p:cNvSpPr>
          <p:nvPr>
            <p:ph type="sldNum" sz="quarter" idx="10"/>
          </p:nvPr>
        </p:nvSpPr>
        <p:spPr>
          <a:ln/>
        </p:spPr>
        <p:txBody>
          <a:bodyPr/>
          <a:lstStyle>
            <a:lvl1pPr>
              <a:defRPr/>
            </a:lvl1pPr>
          </a:lstStyle>
          <a:p>
            <a:pPr>
              <a:defRPr/>
            </a:pPr>
            <a:fld id="{03EC6C90-8EF9-46DA-8E5E-4E87F6D9DD85}"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35665589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71488" y="1600200"/>
            <a:ext cx="4030662"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артинка 3"/>
          <p:cNvSpPr>
            <a:spLocks noGrp="1"/>
          </p:cNvSpPr>
          <p:nvPr>
            <p:ph type="clipArt" sz="half" idx="2"/>
          </p:nvPr>
        </p:nvSpPr>
        <p:spPr>
          <a:xfrm>
            <a:off x="4654550" y="1600200"/>
            <a:ext cx="4032250" cy="4876800"/>
          </a:xfrm>
        </p:spPr>
        <p:txBody>
          <a:bodyPr/>
          <a:lstStyle/>
          <a:p>
            <a:pPr lvl="0"/>
            <a:endParaRPr lang="ru-RU" noProof="0" smtClean="0"/>
          </a:p>
        </p:txBody>
      </p:sp>
      <p:sp>
        <p:nvSpPr>
          <p:cNvPr id="5" name="Rectangle 16"/>
          <p:cNvSpPr>
            <a:spLocks noGrp="1" noChangeArrowheads="1"/>
          </p:cNvSpPr>
          <p:nvPr>
            <p:ph type="sldNum" sz="quarter" idx="10"/>
          </p:nvPr>
        </p:nvSpPr>
        <p:spPr>
          <a:ln/>
        </p:spPr>
        <p:txBody>
          <a:bodyPr/>
          <a:lstStyle>
            <a:lvl1pPr>
              <a:defRPr/>
            </a:lvl1pPr>
          </a:lstStyle>
          <a:p>
            <a:pPr>
              <a:defRPr/>
            </a:pPr>
            <a:fld id="{C49CA378-B643-40B2-8765-FAC4080966A1}"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196385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57200"/>
            <a:ext cx="8139112" cy="835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71488" y="1600200"/>
            <a:ext cx="4030662" cy="4876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54550" y="1600200"/>
            <a:ext cx="4032250" cy="4876800"/>
          </a:xfrm>
        </p:spPr>
        <p:txBody>
          <a:bodyPr/>
          <a:lstStyle/>
          <a:p>
            <a:pPr lvl="0"/>
            <a:endParaRPr lang="ru-RU" noProof="0" smtClean="0"/>
          </a:p>
        </p:txBody>
      </p:sp>
      <p:sp>
        <p:nvSpPr>
          <p:cNvPr id="5" name="Rectangle 16"/>
          <p:cNvSpPr>
            <a:spLocks noGrp="1" noChangeArrowheads="1"/>
          </p:cNvSpPr>
          <p:nvPr>
            <p:ph type="sldNum" sz="quarter" idx="10"/>
          </p:nvPr>
        </p:nvSpPr>
        <p:spPr>
          <a:ln/>
        </p:spPr>
        <p:txBody>
          <a:bodyPr/>
          <a:lstStyle>
            <a:lvl1pPr>
              <a:defRPr/>
            </a:lvl1pPr>
          </a:lstStyle>
          <a:p>
            <a:pPr>
              <a:defRPr/>
            </a:pPr>
            <a:fld id="{E147CC46-0651-4B5C-81CD-DDB5D301D404}" type="slidenum">
              <a:rPr lang="en-US" altLang="ru-RU">
                <a:solidFill>
                  <a:srgbClr val="000000"/>
                </a:solidFill>
              </a:rPr>
              <a:pPr>
                <a:defRPr/>
              </a:pPr>
              <a:t>‹#›</a:t>
            </a:fld>
            <a:endParaRPr lang="en-US" altLang="ru-RU">
              <a:solidFill>
                <a:srgbClr val="000000"/>
              </a:solidFill>
            </a:endParaRPr>
          </a:p>
        </p:txBody>
      </p:sp>
    </p:spTree>
    <p:extLst>
      <p:ext uri="{BB962C8B-B14F-4D97-AF65-F5344CB8AC3E}">
        <p14:creationId xmlns:p14="http://schemas.microsoft.com/office/powerpoint/2010/main" val="6218276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екст 2"/>
          <p:cNvSpPr>
            <a:spLocks noGrp="1"/>
          </p:cNvSpPr>
          <p:nvPr>
            <p:ph type="body" sz="half" idx="1"/>
          </p:nvPr>
        </p:nvSpPr>
        <p:spPr>
          <a:xfrm>
            <a:off x="365125" y="1706563"/>
            <a:ext cx="8215313" cy="19954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65125" y="3854450"/>
            <a:ext cx="8215313" cy="19970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6"/>
          <p:cNvSpPr>
            <a:spLocks noGrp="1" noChangeArrowheads="1"/>
          </p:cNvSpPr>
          <p:nvPr>
            <p:ph type="sldNum" sz="quarter" idx="10"/>
          </p:nvPr>
        </p:nvSpPr>
        <p:spPr>
          <a:ln/>
        </p:spPr>
        <p:txBody>
          <a:bodyPr/>
          <a:lstStyle>
            <a:lvl1pPr>
              <a:defRPr/>
            </a:lvl1pPr>
          </a:lstStyle>
          <a:p>
            <a:pPr>
              <a:defRPr/>
            </a:pPr>
            <a:fld id="{E1357358-EA77-4C46-940A-DF7DDE227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5902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White">
      <p:bgPr>
        <a:solidFill>
          <a:srgbClr val="FFFFFF"/>
        </a:solidFill>
        <a:effectLst/>
      </p:bgPr>
    </p:bg>
    <p:spTree>
      <p:nvGrpSpPr>
        <p:cNvPr id="1" name=""/>
        <p:cNvGrpSpPr/>
        <p:nvPr/>
      </p:nvGrpSpPr>
      <p:grpSpPr>
        <a:xfrm>
          <a:off x="0" y="0"/>
          <a:ext cx="0" cy="0"/>
          <a:chOff x="0" y="0"/>
          <a:chExt cx="0" cy="0"/>
        </a:xfrm>
      </p:grpSpPr>
      <p:pic>
        <p:nvPicPr>
          <p:cNvPr id="4"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849313"/>
            <a:ext cx="91455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471488" y="2273300"/>
            <a:ext cx="7599362" cy="1485900"/>
          </a:xfrm>
        </p:spPr>
        <p:txBody>
          <a:bodyPr wrap="square" anchor="b"/>
          <a:lstStyle>
            <a:lvl1pPr>
              <a:defRPr sz="3200"/>
            </a:lvl1pPr>
          </a:lstStyle>
          <a:p>
            <a:pPr lvl="0"/>
            <a:r>
              <a:rPr lang="en-US" altLang="ru-RU" noProof="0" smtClean="0"/>
              <a:t>Click to edit Master title style</a:t>
            </a:r>
          </a:p>
        </p:txBody>
      </p:sp>
      <p:sp>
        <p:nvSpPr>
          <p:cNvPr id="15364" name="Rectangle 4"/>
          <p:cNvSpPr>
            <a:spLocks noGrp="1" noChangeArrowheads="1"/>
          </p:cNvSpPr>
          <p:nvPr>
            <p:ph type="subTitle" idx="1"/>
          </p:nvPr>
        </p:nvSpPr>
        <p:spPr>
          <a:xfrm>
            <a:off x="471488" y="5427663"/>
            <a:ext cx="6240462" cy="1057275"/>
          </a:xfrm>
        </p:spPr>
        <p:txBody>
          <a:bodyPr/>
          <a:lstStyle>
            <a:lvl1pPr marL="0" indent="0">
              <a:buFontTx/>
              <a:buNone/>
              <a:defRPr sz="2200">
                <a:solidFill>
                  <a:srgbClr val="006AB6"/>
                </a:solidFill>
              </a:defRPr>
            </a:lvl1pPr>
          </a:lstStyle>
          <a:p>
            <a:pPr lvl="0"/>
            <a:r>
              <a:rPr lang="en-US" altLang="ru-RU" noProof="0" smtClean="0"/>
              <a:t>Click to edit Master subtitle style</a:t>
            </a:r>
          </a:p>
        </p:txBody>
      </p:sp>
      <p:sp>
        <p:nvSpPr>
          <p:cNvPr id="5" name="Rectangle 8"/>
          <p:cNvSpPr>
            <a:spLocks noGrp="1" noChangeArrowheads="1"/>
          </p:cNvSpPr>
          <p:nvPr>
            <p:ph type="ftr" sz="quarter" idx="10"/>
          </p:nvPr>
        </p:nvSpPr>
        <p:spPr bwMode="auto">
          <a:xfrm>
            <a:off x="471488" y="6527800"/>
            <a:ext cx="2362200" cy="33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defRPr sz="1400">
                <a:solidFill>
                  <a:srgbClr val="006AB6"/>
                </a:solidFill>
                <a:latin typeface="Arial" charset="0"/>
              </a:defRPr>
            </a:lvl1pPr>
          </a:lstStyle>
          <a:p>
            <a:pPr fontAlgn="base">
              <a:spcBef>
                <a:spcPct val="0"/>
              </a:spcBef>
              <a:spcAft>
                <a:spcPct val="0"/>
              </a:spcAft>
              <a:defRPr/>
            </a:pPr>
            <a:endParaRPr lang="en-US" altLang="ru-RU"/>
          </a:p>
        </p:txBody>
      </p:sp>
    </p:spTree>
    <p:extLst>
      <p:ext uri="{BB962C8B-B14F-4D97-AF65-F5344CB8AC3E}">
        <p14:creationId xmlns:p14="http://schemas.microsoft.com/office/powerpoint/2010/main" val="25218661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0.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slideLayout" Target="../slideLayouts/slideLayout78.xml"/><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slideLayout" Target="../slideLayouts/slideLayout82.xml"/><Relationship Id="rId17" Type="http://schemas.openxmlformats.org/officeDocument/2006/relationships/theme" Target="../theme/theme7.xml"/><Relationship Id="rId18" Type="http://schemas.openxmlformats.org/officeDocument/2006/relationships/image" Target="../media/image6.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Relationship Id="rId15" Type="http://schemas.openxmlformats.org/officeDocument/2006/relationships/slideLayout" Target="../slideLayouts/slideLayout97.xml"/><Relationship Id="rId16" Type="http://schemas.openxmlformats.org/officeDocument/2006/relationships/slideLayout" Target="../slideLayouts/slideLayout98.xml"/><Relationship Id="rId17" Type="http://schemas.openxmlformats.org/officeDocument/2006/relationships/theme" Target="../theme/theme8.xml"/><Relationship Id="rId18" Type="http://schemas.openxmlformats.org/officeDocument/2006/relationships/image" Target="../media/image6.png"/><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slideLayout" Target="../slideLayouts/slideLayout111.xml"/><Relationship Id="rId14" Type="http://schemas.openxmlformats.org/officeDocument/2006/relationships/slideLayout" Target="../slideLayouts/slideLayout112.xml"/><Relationship Id="rId15" Type="http://schemas.openxmlformats.org/officeDocument/2006/relationships/slideLayout" Target="../slideLayouts/slideLayout113.xml"/><Relationship Id="rId16" Type="http://schemas.openxmlformats.org/officeDocument/2006/relationships/theme" Target="../theme/theme9.xml"/><Relationship Id="rId17" Type="http://schemas.openxmlformats.org/officeDocument/2006/relationships/image" Target="../media/image6.png"/><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SlideTitle" descr="Text Box: Title"/>
          <p:cNvSpPr>
            <a:spLocks noGrp="1" noChangeArrowheads="1"/>
          </p:cNvSpPr>
          <p:nvPr>
            <p:ph type="title"/>
          </p:nvPr>
        </p:nvSpPr>
        <p:spPr bwMode="gray">
          <a:xfrm>
            <a:off x="449263" y="457200"/>
            <a:ext cx="8243887" cy="820738"/>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en-US" altLang="ja-JP" smtClean="0"/>
              <a:t>Title</a:t>
            </a:r>
          </a:p>
        </p:txBody>
      </p:sp>
      <p:pic>
        <p:nvPicPr>
          <p:cNvPr id="8" name="Picture 7"/>
          <p:cNvPicPr>
            <a:picLocks noChangeAspect="1"/>
          </p:cNvPicPr>
          <p:nvPr userDrawn="1"/>
        </p:nvPicPr>
        <p:blipFill>
          <a:blip r:embed="rId13" cstate="print"/>
          <a:stretch>
            <a:fillRect/>
          </a:stretch>
        </p:blipFill>
        <p:spPr>
          <a:xfrm>
            <a:off x="7799388" y="587375"/>
            <a:ext cx="882650" cy="557213"/>
          </a:xfrm>
          <a:prstGeom prst="rect">
            <a:avLst/>
          </a:prstGeom>
          <a:effectLst>
            <a:outerShdw blurRad="50800" dist="38100" dir="2700000" algn="tl" rotWithShape="0">
              <a:prstClr val="black">
                <a:alpha val="40000"/>
              </a:prstClr>
            </a:outerShdw>
          </a:effectLst>
        </p:spPr>
      </p:pic>
      <p:pic>
        <p:nvPicPr>
          <p:cNvPr id="1028" name="Picture 35" descr="Bar_Alico_Blue.jpg                                             000C0309Mac_HD                         7C2632A7:"/>
          <p:cNvPicPr>
            <a:picLocks noChangeAspect="1" noChangeArrowheads="1"/>
          </p:cNvPicPr>
          <p:nvPr userDrawn="1"/>
        </p:nvPicPr>
        <p:blipFill>
          <a:blip r:embed="rId14" cstate="print"/>
          <a:srcRect/>
          <a:stretch>
            <a:fillRect/>
          </a:stretch>
        </p:blipFill>
        <p:spPr bwMode="auto">
          <a:xfrm>
            <a:off x="0" y="0"/>
            <a:ext cx="9144000" cy="457200"/>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C0B42D-156A-47BD-BD50-04ECAD85B2AB}" type="slidenum">
              <a:rPr lang="en-US">
                <a:solidFill>
                  <a:prstClr val="black">
                    <a:tint val="75000"/>
                  </a:prstClr>
                </a:solidFill>
              </a:rPr>
              <a:pPr>
                <a:defRPr/>
              </a:pPr>
              <a:t>‹#›</a:t>
            </a:fld>
            <a:endParaRPr lang="en-US" dirty="0">
              <a:solidFill>
                <a:prstClr val="black">
                  <a:tint val="75000"/>
                </a:prstClr>
              </a:solidFill>
            </a:endParaRPr>
          </a:p>
        </p:txBody>
      </p:sp>
      <p:sp>
        <p:nvSpPr>
          <p:cNvPr id="1030" name="Rectangle 185"/>
          <p:cNvSpPr>
            <a:spLocks noChangeArrowheads="1"/>
          </p:cNvSpPr>
          <p:nvPr userDrawn="1"/>
        </p:nvSpPr>
        <p:spPr bwMode="gray">
          <a:xfrm>
            <a:off x="0" y="1277938"/>
            <a:ext cx="9144000" cy="60325"/>
          </a:xfrm>
          <a:prstGeom prst="rect">
            <a:avLst/>
          </a:prstGeom>
          <a:gradFill rotWithShape="1">
            <a:gsLst>
              <a:gs pos="0">
                <a:srgbClr val="006AB6"/>
              </a:gs>
              <a:gs pos="100000">
                <a:srgbClr val="E7F1F8"/>
              </a:gs>
            </a:gsLst>
            <a:lin ang="5400000" scaled="1"/>
          </a:gradFill>
          <a:ln w="9525">
            <a:noFill/>
            <a:miter lim="800000"/>
            <a:headEnd/>
            <a:tailEnd/>
          </a:ln>
        </p:spPr>
        <p:txBody>
          <a:bodyPr wrap="none" anchor="ctr"/>
          <a:lstStyle/>
          <a:p>
            <a:pPr algn="ctr" fontAlgn="base">
              <a:lnSpc>
                <a:spcPct val="95000"/>
              </a:lnSpc>
              <a:spcBef>
                <a:spcPct val="0"/>
              </a:spcBef>
              <a:spcAft>
                <a:spcPct val="0"/>
              </a:spcAft>
              <a:buClr>
                <a:prstClr val="white"/>
              </a:buClr>
            </a:pPr>
            <a:endParaRPr lang="en-US" dirty="0">
              <a:solidFill>
                <a:prstClr val="black"/>
              </a:solidFill>
              <a:cs typeface="Arial" pitchFamily="34" charset="0"/>
            </a:endParaRPr>
          </a:p>
        </p:txBody>
      </p:sp>
    </p:spTree>
    <p:extLst>
      <p:ext uri="{BB962C8B-B14F-4D97-AF65-F5344CB8AC3E}">
        <p14:creationId xmlns:p14="http://schemas.microsoft.com/office/powerpoint/2010/main" val="2784569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SlideTitle" descr="Text Box: Title"/>
          <p:cNvSpPr>
            <a:spLocks noGrp="1" noChangeArrowheads="1"/>
          </p:cNvSpPr>
          <p:nvPr>
            <p:ph type="title"/>
          </p:nvPr>
        </p:nvSpPr>
        <p:spPr bwMode="gray">
          <a:xfrm>
            <a:off x="449263" y="457200"/>
            <a:ext cx="8243887" cy="820738"/>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en-US" altLang="ja-JP" smtClean="0"/>
              <a:t>Title</a:t>
            </a:r>
          </a:p>
        </p:txBody>
      </p:sp>
      <p:pic>
        <p:nvPicPr>
          <p:cNvPr id="8" name="Picture 7"/>
          <p:cNvPicPr>
            <a:picLocks noChangeAspect="1"/>
          </p:cNvPicPr>
          <p:nvPr userDrawn="1"/>
        </p:nvPicPr>
        <p:blipFill>
          <a:blip r:embed="rId13" cstate="print"/>
          <a:stretch>
            <a:fillRect/>
          </a:stretch>
        </p:blipFill>
        <p:spPr>
          <a:xfrm>
            <a:off x="7799388" y="587375"/>
            <a:ext cx="882650" cy="557213"/>
          </a:xfrm>
          <a:prstGeom prst="rect">
            <a:avLst/>
          </a:prstGeom>
          <a:effectLst>
            <a:outerShdw blurRad="50800" dist="38100" dir="2700000" algn="tl" rotWithShape="0">
              <a:prstClr val="black">
                <a:alpha val="40000"/>
              </a:prstClr>
            </a:outerShdw>
          </a:effectLst>
        </p:spPr>
      </p:pic>
      <p:pic>
        <p:nvPicPr>
          <p:cNvPr id="1028" name="Picture 35" descr="Bar_Alico_Blue.jpg                                             000C0309Mac_HD                         7C2632A7:"/>
          <p:cNvPicPr>
            <a:picLocks noChangeAspect="1" noChangeArrowheads="1"/>
          </p:cNvPicPr>
          <p:nvPr userDrawn="1"/>
        </p:nvPicPr>
        <p:blipFill>
          <a:blip r:embed="rId14" cstate="print"/>
          <a:srcRect/>
          <a:stretch>
            <a:fillRect/>
          </a:stretch>
        </p:blipFill>
        <p:spPr bwMode="auto">
          <a:xfrm>
            <a:off x="0" y="0"/>
            <a:ext cx="9144000" cy="457200"/>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C0B42D-156A-47BD-BD50-04ECAD85B2AB}" type="slidenum">
              <a:rPr lang="en-US">
                <a:solidFill>
                  <a:prstClr val="black">
                    <a:tint val="75000"/>
                  </a:prstClr>
                </a:solidFill>
              </a:rPr>
              <a:pPr>
                <a:defRPr/>
              </a:pPr>
              <a:t>‹#›</a:t>
            </a:fld>
            <a:endParaRPr lang="en-US" dirty="0">
              <a:solidFill>
                <a:prstClr val="black">
                  <a:tint val="75000"/>
                </a:prstClr>
              </a:solidFill>
            </a:endParaRPr>
          </a:p>
        </p:txBody>
      </p:sp>
      <p:sp>
        <p:nvSpPr>
          <p:cNvPr id="1030" name="Rectangle 185"/>
          <p:cNvSpPr>
            <a:spLocks noChangeArrowheads="1"/>
          </p:cNvSpPr>
          <p:nvPr userDrawn="1"/>
        </p:nvSpPr>
        <p:spPr bwMode="gray">
          <a:xfrm>
            <a:off x="0" y="1277938"/>
            <a:ext cx="9144000" cy="60325"/>
          </a:xfrm>
          <a:prstGeom prst="rect">
            <a:avLst/>
          </a:prstGeom>
          <a:gradFill rotWithShape="1">
            <a:gsLst>
              <a:gs pos="0">
                <a:srgbClr val="006AB6"/>
              </a:gs>
              <a:gs pos="100000">
                <a:srgbClr val="E7F1F8"/>
              </a:gs>
            </a:gsLst>
            <a:lin ang="5400000" scaled="1"/>
          </a:gradFill>
          <a:ln w="9525">
            <a:noFill/>
            <a:miter lim="800000"/>
            <a:headEnd/>
            <a:tailEnd/>
          </a:ln>
        </p:spPr>
        <p:txBody>
          <a:bodyPr wrap="none" anchor="ctr"/>
          <a:lstStyle/>
          <a:p>
            <a:pPr algn="ctr" fontAlgn="base">
              <a:lnSpc>
                <a:spcPct val="95000"/>
              </a:lnSpc>
              <a:spcBef>
                <a:spcPct val="0"/>
              </a:spcBef>
              <a:spcAft>
                <a:spcPct val="0"/>
              </a:spcAft>
              <a:buClr>
                <a:prstClr val="white"/>
              </a:buClr>
            </a:pPr>
            <a:endParaRPr lang="en-US" dirty="0">
              <a:solidFill>
                <a:prstClr val="black"/>
              </a:solidFill>
              <a:cs typeface="Arial" pitchFamily="34" charset="0"/>
            </a:endParaRPr>
          </a:p>
        </p:txBody>
      </p:sp>
    </p:spTree>
    <p:extLst>
      <p:ext uri="{BB962C8B-B14F-4D97-AF65-F5344CB8AC3E}">
        <p14:creationId xmlns:p14="http://schemas.microsoft.com/office/powerpoint/2010/main" val="67295432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SlideTitle" descr="Text Box: Title"/>
          <p:cNvSpPr>
            <a:spLocks noGrp="1" noChangeArrowheads="1"/>
          </p:cNvSpPr>
          <p:nvPr>
            <p:ph type="title"/>
          </p:nvPr>
        </p:nvSpPr>
        <p:spPr bwMode="gray">
          <a:xfrm>
            <a:off x="449263" y="457200"/>
            <a:ext cx="8243887" cy="820738"/>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en-US" altLang="ja-JP" smtClean="0"/>
              <a:t>Title</a:t>
            </a:r>
          </a:p>
        </p:txBody>
      </p:sp>
      <p:pic>
        <p:nvPicPr>
          <p:cNvPr id="8" name="Picture 7"/>
          <p:cNvPicPr>
            <a:picLocks noChangeAspect="1"/>
          </p:cNvPicPr>
          <p:nvPr userDrawn="1"/>
        </p:nvPicPr>
        <p:blipFill>
          <a:blip r:embed="rId13" cstate="print"/>
          <a:stretch>
            <a:fillRect/>
          </a:stretch>
        </p:blipFill>
        <p:spPr>
          <a:xfrm>
            <a:off x="7799388" y="587375"/>
            <a:ext cx="882650" cy="557213"/>
          </a:xfrm>
          <a:prstGeom prst="rect">
            <a:avLst/>
          </a:prstGeom>
          <a:effectLst>
            <a:outerShdw blurRad="50800" dist="38100" dir="2700000" algn="tl" rotWithShape="0">
              <a:prstClr val="black">
                <a:alpha val="40000"/>
              </a:prstClr>
            </a:outerShdw>
          </a:effectLst>
        </p:spPr>
      </p:pic>
      <p:pic>
        <p:nvPicPr>
          <p:cNvPr id="1028" name="Picture 35" descr="Bar_Alico_Blue.jpg                                             000C0309Mac_HD                         7C2632A7:"/>
          <p:cNvPicPr>
            <a:picLocks noChangeAspect="1" noChangeArrowheads="1"/>
          </p:cNvPicPr>
          <p:nvPr userDrawn="1"/>
        </p:nvPicPr>
        <p:blipFill>
          <a:blip r:embed="rId14" cstate="print"/>
          <a:srcRect/>
          <a:stretch>
            <a:fillRect/>
          </a:stretch>
        </p:blipFill>
        <p:spPr bwMode="auto">
          <a:xfrm>
            <a:off x="0" y="0"/>
            <a:ext cx="9144000" cy="457200"/>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C0B42D-156A-47BD-BD50-04ECAD85B2AB}" type="slidenum">
              <a:rPr lang="en-US">
                <a:solidFill>
                  <a:prstClr val="black">
                    <a:tint val="75000"/>
                  </a:prstClr>
                </a:solidFill>
              </a:rPr>
              <a:pPr>
                <a:defRPr/>
              </a:pPr>
              <a:t>‹#›</a:t>
            </a:fld>
            <a:endParaRPr lang="en-US" dirty="0">
              <a:solidFill>
                <a:prstClr val="black">
                  <a:tint val="75000"/>
                </a:prstClr>
              </a:solidFill>
            </a:endParaRPr>
          </a:p>
        </p:txBody>
      </p:sp>
      <p:sp>
        <p:nvSpPr>
          <p:cNvPr id="1030" name="Rectangle 185"/>
          <p:cNvSpPr>
            <a:spLocks noChangeArrowheads="1"/>
          </p:cNvSpPr>
          <p:nvPr userDrawn="1"/>
        </p:nvSpPr>
        <p:spPr bwMode="gray">
          <a:xfrm>
            <a:off x="0" y="1277938"/>
            <a:ext cx="9144000" cy="60325"/>
          </a:xfrm>
          <a:prstGeom prst="rect">
            <a:avLst/>
          </a:prstGeom>
          <a:gradFill rotWithShape="1">
            <a:gsLst>
              <a:gs pos="0">
                <a:srgbClr val="006AB6"/>
              </a:gs>
              <a:gs pos="100000">
                <a:srgbClr val="E7F1F8"/>
              </a:gs>
            </a:gsLst>
            <a:lin ang="5400000" scaled="1"/>
          </a:gradFill>
          <a:ln w="9525">
            <a:noFill/>
            <a:miter lim="800000"/>
            <a:headEnd/>
            <a:tailEnd/>
          </a:ln>
        </p:spPr>
        <p:txBody>
          <a:bodyPr wrap="none" anchor="ctr"/>
          <a:lstStyle/>
          <a:p>
            <a:pPr algn="ctr" fontAlgn="base">
              <a:lnSpc>
                <a:spcPct val="95000"/>
              </a:lnSpc>
              <a:spcBef>
                <a:spcPct val="0"/>
              </a:spcBef>
              <a:spcAft>
                <a:spcPct val="0"/>
              </a:spcAft>
              <a:buClr>
                <a:prstClr val="white"/>
              </a:buClr>
            </a:pPr>
            <a:endParaRPr lang="en-US" dirty="0">
              <a:solidFill>
                <a:prstClr val="black"/>
              </a:solidFill>
              <a:cs typeface="Arial" pitchFamily="34" charset="0"/>
            </a:endParaRPr>
          </a:p>
        </p:txBody>
      </p:sp>
    </p:spTree>
    <p:extLst>
      <p:ext uri="{BB962C8B-B14F-4D97-AF65-F5344CB8AC3E}">
        <p14:creationId xmlns:p14="http://schemas.microsoft.com/office/powerpoint/2010/main" val="3053533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SlideTitle" descr="Text Box: Title"/>
          <p:cNvSpPr>
            <a:spLocks noGrp="1" noChangeArrowheads="1"/>
          </p:cNvSpPr>
          <p:nvPr>
            <p:ph type="title"/>
          </p:nvPr>
        </p:nvSpPr>
        <p:spPr bwMode="gray">
          <a:xfrm>
            <a:off x="449263" y="457200"/>
            <a:ext cx="8243887" cy="820738"/>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en-US" altLang="ja-JP" smtClean="0"/>
              <a:t>Title</a:t>
            </a:r>
          </a:p>
        </p:txBody>
      </p:sp>
      <p:pic>
        <p:nvPicPr>
          <p:cNvPr id="8" name="Picture 7"/>
          <p:cNvPicPr>
            <a:picLocks noChangeAspect="1"/>
          </p:cNvPicPr>
          <p:nvPr userDrawn="1"/>
        </p:nvPicPr>
        <p:blipFill>
          <a:blip r:embed="rId13" cstate="print"/>
          <a:stretch>
            <a:fillRect/>
          </a:stretch>
        </p:blipFill>
        <p:spPr>
          <a:xfrm>
            <a:off x="7799388" y="587375"/>
            <a:ext cx="882650" cy="557213"/>
          </a:xfrm>
          <a:prstGeom prst="rect">
            <a:avLst/>
          </a:prstGeom>
          <a:effectLst>
            <a:outerShdw blurRad="50800" dist="38100" dir="2700000" algn="tl" rotWithShape="0">
              <a:prstClr val="black">
                <a:alpha val="40000"/>
              </a:prstClr>
            </a:outerShdw>
          </a:effectLst>
        </p:spPr>
      </p:pic>
      <p:pic>
        <p:nvPicPr>
          <p:cNvPr id="1028" name="Picture 35" descr="Bar_Alico_Blue.jpg                                             000C0309Mac_HD                         7C2632A7:"/>
          <p:cNvPicPr>
            <a:picLocks noChangeAspect="1" noChangeArrowheads="1"/>
          </p:cNvPicPr>
          <p:nvPr userDrawn="1"/>
        </p:nvPicPr>
        <p:blipFill>
          <a:blip r:embed="rId14" cstate="print"/>
          <a:srcRect/>
          <a:stretch>
            <a:fillRect/>
          </a:stretch>
        </p:blipFill>
        <p:spPr bwMode="auto">
          <a:xfrm>
            <a:off x="0" y="0"/>
            <a:ext cx="9144000" cy="457200"/>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C0B42D-156A-47BD-BD50-04ECAD85B2AB}" type="slidenum">
              <a:rPr lang="en-US">
                <a:solidFill>
                  <a:prstClr val="black">
                    <a:tint val="75000"/>
                  </a:prstClr>
                </a:solidFill>
              </a:rPr>
              <a:pPr>
                <a:defRPr/>
              </a:pPr>
              <a:t>‹#›</a:t>
            </a:fld>
            <a:endParaRPr lang="en-US" dirty="0">
              <a:solidFill>
                <a:prstClr val="black">
                  <a:tint val="75000"/>
                </a:prstClr>
              </a:solidFill>
            </a:endParaRPr>
          </a:p>
        </p:txBody>
      </p:sp>
      <p:sp>
        <p:nvSpPr>
          <p:cNvPr id="1030" name="Rectangle 185"/>
          <p:cNvSpPr>
            <a:spLocks noChangeArrowheads="1"/>
          </p:cNvSpPr>
          <p:nvPr userDrawn="1"/>
        </p:nvSpPr>
        <p:spPr bwMode="gray">
          <a:xfrm>
            <a:off x="0" y="1277938"/>
            <a:ext cx="9144000" cy="60325"/>
          </a:xfrm>
          <a:prstGeom prst="rect">
            <a:avLst/>
          </a:prstGeom>
          <a:gradFill rotWithShape="1">
            <a:gsLst>
              <a:gs pos="0">
                <a:srgbClr val="006AB6"/>
              </a:gs>
              <a:gs pos="100000">
                <a:srgbClr val="E7F1F8"/>
              </a:gs>
            </a:gsLst>
            <a:lin ang="5400000" scaled="1"/>
          </a:gradFill>
          <a:ln w="9525">
            <a:noFill/>
            <a:miter lim="800000"/>
            <a:headEnd/>
            <a:tailEnd/>
          </a:ln>
        </p:spPr>
        <p:txBody>
          <a:bodyPr wrap="none" anchor="ctr"/>
          <a:lstStyle/>
          <a:p>
            <a:pPr algn="ctr" fontAlgn="base">
              <a:lnSpc>
                <a:spcPct val="95000"/>
              </a:lnSpc>
              <a:spcBef>
                <a:spcPct val="0"/>
              </a:spcBef>
              <a:spcAft>
                <a:spcPct val="0"/>
              </a:spcAft>
              <a:buClr>
                <a:prstClr val="white"/>
              </a:buClr>
            </a:pPr>
            <a:endParaRPr lang="en-US" dirty="0">
              <a:solidFill>
                <a:prstClr val="black"/>
              </a:solidFill>
              <a:cs typeface="Arial" pitchFamily="34" charset="0"/>
            </a:endParaRPr>
          </a:p>
        </p:txBody>
      </p:sp>
    </p:spTree>
    <p:extLst>
      <p:ext uri="{BB962C8B-B14F-4D97-AF65-F5344CB8AC3E}">
        <p14:creationId xmlns:p14="http://schemas.microsoft.com/office/powerpoint/2010/main" val="14412508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SlideTitle" descr="Text Box: Title"/>
          <p:cNvSpPr>
            <a:spLocks noGrp="1" noChangeArrowheads="1"/>
          </p:cNvSpPr>
          <p:nvPr>
            <p:ph type="title"/>
          </p:nvPr>
        </p:nvSpPr>
        <p:spPr bwMode="gray">
          <a:xfrm>
            <a:off x="449263" y="457200"/>
            <a:ext cx="8243887" cy="820738"/>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en-US" altLang="ja-JP" smtClean="0"/>
              <a:t>Title</a:t>
            </a:r>
          </a:p>
        </p:txBody>
      </p:sp>
      <p:pic>
        <p:nvPicPr>
          <p:cNvPr id="8" name="Picture 7"/>
          <p:cNvPicPr>
            <a:picLocks noChangeAspect="1"/>
          </p:cNvPicPr>
          <p:nvPr userDrawn="1"/>
        </p:nvPicPr>
        <p:blipFill>
          <a:blip r:embed="rId13" cstate="print"/>
          <a:stretch>
            <a:fillRect/>
          </a:stretch>
        </p:blipFill>
        <p:spPr>
          <a:xfrm>
            <a:off x="7799388" y="587375"/>
            <a:ext cx="882650" cy="557213"/>
          </a:xfrm>
          <a:prstGeom prst="rect">
            <a:avLst/>
          </a:prstGeom>
          <a:effectLst>
            <a:outerShdw blurRad="50800" dist="38100" dir="2700000" algn="tl" rotWithShape="0">
              <a:prstClr val="black">
                <a:alpha val="40000"/>
              </a:prstClr>
            </a:outerShdw>
          </a:effectLst>
        </p:spPr>
      </p:pic>
      <p:pic>
        <p:nvPicPr>
          <p:cNvPr id="1028" name="Picture 35" descr="Bar_Alico_Blue.jpg                                             000C0309Mac_HD                         7C2632A7:"/>
          <p:cNvPicPr>
            <a:picLocks noChangeAspect="1" noChangeArrowheads="1"/>
          </p:cNvPicPr>
          <p:nvPr userDrawn="1"/>
        </p:nvPicPr>
        <p:blipFill>
          <a:blip r:embed="rId14" cstate="print"/>
          <a:srcRect/>
          <a:stretch>
            <a:fillRect/>
          </a:stretch>
        </p:blipFill>
        <p:spPr bwMode="auto">
          <a:xfrm>
            <a:off x="0" y="0"/>
            <a:ext cx="9144000" cy="457200"/>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C0B42D-156A-47BD-BD50-04ECAD85B2AB}" type="slidenum">
              <a:rPr lang="en-US">
                <a:solidFill>
                  <a:prstClr val="black">
                    <a:tint val="75000"/>
                  </a:prstClr>
                </a:solidFill>
              </a:rPr>
              <a:pPr>
                <a:defRPr/>
              </a:pPr>
              <a:t>‹#›</a:t>
            </a:fld>
            <a:endParaRPr lang="en-US" dirty="0">
              <a:solidFill>
                <a:prstClr val="black">
                  <a:tint val="75000"/>
                </a:prstClr>
              </a:solidFill>
            </a:endParaRPr>
          </a:p>
        </p:txBody>
      </p:sp>
      <p:sp>
        <p:nvSpPr>
          <p:cNvPr id="1030" name="Rectangle 185"/>
          <p:cNvSpPr>
            <a:spLocks noChangeArrowheads="1"/>
          </p:cNvSpPr>
          <p:nvPr userDrawn="1"/>
        </p:nvSpPr>
        <p:spPr bwMode="gray">
          <a:xfrm>
            <a:off x="0" y="1277938"/>
            <a:ext cx="9144000" cy="60325"/>
          </a:xfrm>
          <a:prstGeom prst="rect">
            <a:avLst/>
          </a:prstGeom>
          <a:gradFill rotWithShape="1">
            <a:gsLst>
              <a:gs pos="0">
                <a:srgbClr val="006AB6"/>
              </a:gs>
              <a:gs pos="100000">
                <a:srgbClr val="E7F1F8"/>
              </a:gs>
            </a:gsLst>
            <a:lin ang="5400000" scaled="1"/>
          </a:gradFill>
          <a:ln w="9525">
            <a:noFill/>
            <a:miter lim="800000"/>
            <a:headEnd/>
            <a:tailEnd/>
          </a:ln>
        </p:spPr>
        <p:txBody>
          <a:bodyPr wrap="none" anchor="ctr"/>
          <a:lstStyle/>
          <a:p>
            <a:pPr algn="ctr" fontAlgn="base">
              <a:lnSpc>
                <a:spcPct val="95000"/>
              </a:lnSpc>
              <a:spcBef>
                <a:spcPct val="0"/>
              </a:spcBef>
              <a:spcAft>
                <a:spcPct val="0"/>
              </a:spcAft>
              <a:buClr>
                <a:prstClr val="white"/>
              </a:buClr>
            </a:pPr>
            <a:endParaRPr lang="en-US" dirty="0">
              <a:solidFill>
                <a:prstClr val="black"/>
              </a:solidFill>
              <a:cs typeface="Arial" pitchFamily="34" charset="0"/>
            </a:endParaRPr>
          </a:p>
        </p:txBody>
      </p:sp>
    </p:spTree>
    <p:extLst>
      <p:ext uri="{BB962C8B-B14F-4D97-AF65-F5344CB8AC3E}">
        <p14:creationId xmlns:p14="http://schemas.microsoft.com/office/powerpoint/2010/main" val="21798965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SlideTitle" descr="Text Box: Title"/>
          <p:cNvSpPr>
            <a:spLocks noGrp="1" noChangeArrowheads="1"/>
          </p:cNvSpPr>
          <p:nvPr>
            <p:ph type="title"/>
          </p:nvPr>
        </p:nvSpPr>
        <p:spPr bwMode="gray">
          <a:xfrm>
            <a:off x="449263" y="457200"/>
            <a:ext cx="8243887" cy="820738"/>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en-US" altLang="ja-JP" smtClean="0"/>
              <a:t>Title</a:t>
            </a:r>
          </a:p>
        </p:txBody>
      </p:sp>
      <p:pic>
        <p:nvPicPr>
          <p:cNvPr id="8" name="Picture 7"/>
          <p:cNvPicPr>
            <a:picLocks noChangeAspect="1"/>
          </p:cNvPicPr>
          <p:nvPr userDrawn="1"/>
        </p:nvPicPr>
        <p:blipFill>
          <a:blip r:embed="rId13" cstate="print"/>
          <a:stretch>
            <a:fillRect/>
          </a:stretch>
        </p:blipFill>
        <p:spPr>
          <a:xfrm>
            <a:off x="7799388" y="587375"/>
            <a:ext cx="882650" cy="557213"/>
          </a:xfrm>
          <a:prstGeom prst="rect">
            <a:avLst/>
          </a:prstGeom>
          <a:effectLst>
            <a:outerShdw blurRad="50800" dist="38100" dir="2700000" algn="tl" rotWithShape="0">
              <a:prstClr val="black">
                <a:alpha val="40000"/>
              </a:prstClr>
            </a:outerShdw>
          </a:effectLst>
        </p:spPr>
      </p:pic>
      <p:pic>
        <p:nvPicPr>
          <p:cNvPr id="1028" name="Picture 35" descr="Bar_Alico_Blue.jpg                                             000C0309Mac_HD                         7C2632A7:"/>
          <p:cNvPicPr>
            <a:picLocks noChangeAspect="1" noChangeArrowheads="1"/>
          </p:cNvPicPr>
          <p:nvPr userDrawn="1"/>
        </p:nvPicPr>
        <p:blipFill>
          <a:blip r:embed="rId14" cstate="print"/>
          <a:srcRect/>
          <a:stretch>
            <a:fillRect/>
          </a:stretch>
        </p:blipFill>
        <p:spPr bwMode="auto">
          <a:xfrm>
            <a:off x="0" y="0"/>
            <a:ext cx="9144000" cy="457200"/>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C0B42D-156A-47BD-BD50-04ECAD85B2AB}" type="slidenum">
              <a:rPr lang="en-US">
                <a:solidFill>
                  <a:prstClr val="black">
                    <a:tint val="75000"/>
                  </a:prstClr>
                </a:solidFill>
              </a:rPr>
              <a:pPr>
                <a:defRPr/>
              </a:pPr>
              <a:t>‹#›</a:t>
            </a:fld>
            <a:endParaRPr lang="en-US" dirty="0">
              <a:solidFill>
                <a:prstClr val="black">
                  <a:tint val="75000"/>
                </a:prstClr>
              </a:solidFill>
            </a:endParaRPr>
          </a:p>
        </p:txBody>
      </p:sp>
      <p:sp>
        <p:nvSpPr>
          <p:cNvPr id="1030" name="Rectangle 185"/>
          <p:cNvSpPr>
            <a:spLocks noChangeArrowheads="1"/>
          </p:cNvSpPr>
          <p:nvPr userDrawn="1"/>
        </p:nvSpPr>
        <p:spPr bwMode="gray">
          <a:xfrm>
            <a:off x="0" y="1277938"/>
            <a:ext cx="9144000" cy="60325"/>
          </a:xfrm>
          <a:prstGeom prst="rect">
            <a:avLst/>
          </a:prstGeom>
          <a:gradFill rotWithShape="1">
            <a:gsLst>
              <a:gs pos="0">
                <a:srgbClr val="006AB6"/>
              </a:gs>
              <a:gs pos="100000">
                <a:srgbClr val="E7F1F8"/>
              </a:gs>
            </a:gsLst>
            <a:lin ang="5400000" scaled="1"/>
          </a:gradFill>
          <a:ln w="9525">
            <a:noFill/>
            <a:miter lim="800000"/>
            <a:headEnd/>
            <a:tailEnd/>
          </a:ln>
        </p:spPr>
        <p:txBody>
          <a:bodyPr wrap="none" anchor="ctr"/>
          <a:lstStyle/>
          <a:p>
            <a:pPr algn="ctr" fontAlgn="base">
              <a:lnSpc>
                <a:spcPct val="95000"/>
              </a:lnSpc>
              <a:spcBef>
                <a:spcPct val="0"/>
              </a:spcBef>
              <a:spcAft>
                <a:spcPct val="0"/>
              </a:spcAft>
              <a:buClr>
                <a:prstClr val="white"/>
              </a:buClr>
            </a:pPr>
            <a:endParaRPr lang="en-US" dirty="0">
              <a:solidFill>
                <a:prstClr val="black"/>
              </a:solidFill>
              <a:cs typeface="Arial" pitchFamily="34" charset="0"/>
            </a:endParaRPr>
          </a:p>
        </p:txBody>
      </p:sp>
    </p:spTree>
    <p:extLst>
      <p:ext uri="{BB962C8B-B14F-4D97-AF65-F5344CB8AC3E}">
        <p14:creationId xmlns:p14="http://schemas.microsoft.com/office/powerpoint/2010/main" val="180373378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SlideTitle" descr="Text Box: Title"/>
          <p:cNvSpPr>
            <a:spLocks noGrp="1" noChangeArrowheads="1"/>
          </p:cNvSpPr>
          <p:nvPr>
            <p:ph type="title"/>
          </p:nvPr>
        </p:nvSpPr>
        <p:spPr bwMode="gray">
          <a:xfrm>
            <a:off x="449263" y="457200"/>
            <a:ext cx="8243887" cy="820738"/>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en-US" altLang="ja-JP" smtClean="0"/>
              <a:t>Title</a:t>
            </a:r>
          </a:p>
        </p:txBody>
      </p:sp>
      <p:pic>
        <p:nvPicPr>
          <p:cNvPr id="8" name="Picture 7"/>
          <p:cNvPicPr>
            <a:picLocks noChangeAspect="1"/>
          </p:cNvPicPr>
          <p:nvPr userDrawn="1"/>
        </p:nvPicPr>
        <p:blipFill>
          <a:blip r:embed="rId13" cstate="print"/>
          <a:stretch>
            <a:fillRect/>
          </a:stretch>
        </p:blipFill>
        <p:spPr>
          <a:xfrm>
            <a:off x="7799388" y="587375"/>
            <a:ext cx="882650" cy="557213"/>
          </a:xfrm>
          <a:prstGeom prst="rect">
            <a:avLst/>
          </a:prstGeom>
          <a:effectLst>
            <a:outerShdw blurRad="50800" dist="38100" dir="2700000" algn="tl" rotWithShape="0">
              <a:prstClr val="black">
                <a:alpha val="40000"/>
              </a:prstClr>
            </a:outerShdw>
          </a:effectLst>
        </p:spPr>
      </p:pic>
      <p:pic>
        <p:nvPicPr>
          <p:cNvPr id="1028" name="Picture 35" descr="Bar_Alico_Blue.jpg                                             000C0309Mac_HD                         7C2632A7:"/>
          <p:cNvPicPr>
            <a:picLocks noChangeAspect="1" noChangeArrowheads="1"/>
          </p:cNvPicPr>
          <p:nvPr userDrawn="1"/>
        </p:nvPicPr>
        <p:blipFill>
          <a:blip r:embed="rId14" cstate="print"/>
          <a:srcRect/>
          <a:stretch>
            <a:fillRect/>
          </a:stretch>
        </p:blipFill>
        <p:spPr bwMode="auto">
          <a:xfrm>
            <a:off x="0" y="0"/>
            <a:ext cx="9144000" cy="457200"/>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C0B42D-156A-47BD-BD50-04ECAD85B2AB}" type="slidenum">
              <a:rPr lang="en-US">
                <a:solidFill>
                  <a:prstClr val="black">
                    <a:tint val="75000"/>
                  </a:prstClr>
                </a:solidFill>
              </a:rPr>
              <a:pPr>
                <a:defRPr/>
              </a:pPr>
              <a:t>‹#›</a:t>
            </a:fld>
            <a:endParaRPr lang="en-US" dirty="0">
              <a:solidFill>
                <a:prstClr val="black">
                  <a:tint val="75000"/>
                </a:prstClr>
              </a:solidFill>
            </a:endParaRPr>
          </a:p>
        </p:txBody>
      </p:sp>
      <p:sp>
        <p:nvSpPr>
          <p:cNvPr id="1030" name="Rectangle 185"/>
          <p:cNvSpPr>
            <a:spLocks noChangeArrowheads="1"/>
          </p:cNvSpPr>
          <p:nvPr userDrawn="1"/>
        </p:nvSpPr>
        <p:spPr bwMode="gray">
          <a:xfrm>
            <a:off x="0" y="1277938"/>
            <a:ext cx="9144000" cy="60325"/>
          </a:xfrm>
          <a:prstGeom prst="rect">
            <a:avLst/>
          </a:prstGeom>
          <a:gradFill rotWithShape="1">
            <a:gsLst>
              <a:gs pos="0">
                <a:srgbClr val="006AB6"/>
              </a:gs>
              <a:gs pos="100000">
                <a:srgbClr val="E7F1F8"/>
              </a:gs>
            </a:gsLst>
            <a:lin ang="5400000" scaled="1"/>
          </a:gradFill>
          <a:ln w="9525">
            <a:noFill/>
            <a:miter lim="800000"/>
            <a:headEnd/>
            <a:tailEnd/>
          </a:ln>
        </p:spPr>
        <p:txBody>
          <a:bodyPr wrap="none" anchor="ctr"/>
          <a:lstStyle/>
          <a:p>
            <a:pPr algn="ctr" fontAlgn="base">
              <a:lnSpc>
                <a:spcPct val="95000"/>
              </a:lnSpc>
              <a:spcBef>
                <a:spcPct val="0"/>
              </a:spcBef>
              <a:spcAft>
                <a:spcPct val="0"/>
              </a:spcAft>
              <a:buClr>
                <a:prstClr val="white"/>
              </a:buClr>
            </a:pPr>
            <a:endParaRPr lang="en-US" dirty="0">
              <a:solidFill>
                <a:prstClr val="black"/>
              </a:solidFill>
              <a:cs typeface="Arial" pitchFamily="34" charset="0"/>
            </a:endParaRPr>
          </a:p>
        </p:txBody>
      </p:sp>
    </p:spTree>
    <p:extLst>
      <p:ext uri="{BB962C8B-B14F-4D97-AF65-F5344CB8AC3E}">
        <p14:creationId xmlns:p14="http://schemas.microsoft.com/office/powerpoint/2010/main" val="315592588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71488" y="457200"/>
            <a:ext cx="813911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en-US" altLang="ru-RU" smtClean="0"/>
              <a:t>Click to edit Master title style</a:t>
            </a:r>
          </a:p>
        </p:txBody>
      </p:sp>
      <p:sp>
        <p:nvSpPr>
          <p:cNvPr id="2051" name="Rectangle 4"/>
          <p:cNvSpPr>
            <a:spLocks noGrp="1" noChangeArrowheads="1"/>
          </p:cNvSpPr>
          <p:nvPr>
            <p:ph type="body" idx="1"/>
          </p:nvPr>
        </p:nvSpPr>
        <p:spPr bwMode="auto">
          <a:xfrm>
            <a:off x="471488" y="1600200"/>
            <a:ext cx="82153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8" name="Rectangle 5"/>
          <p:cNvSpPr>
            <a:spLocks noChangeArrowheads="1"/>
          </p:cNvSpPr>
          <p:nvPr/>
        </p:nvSpPr>
        <p:spPr bwMode="auto">
          <a:xfrm>
            <a:off x="6908800" y="6451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algn="r" fontAlgn="base">
              <a:spcBef>
                <a:spcPct val="0"/>
              </a:spcBef>
              <a:spcAft>
                <a:spcPct val="0"/>
              </a:spcAft>
              <a:defRPr/>
            </a:pPr>
            <a:endParaRPr lang="ru-RU" altLang="ru-RU" sz="1000" smtClean="0">
              <a:solidFill>
                <a:srgbClr val="063DE8"/>
              </a:solidFill>
            </a:endParaRPr>
          </a:p>
        </p:txBody>
      </p:sp>
      <p:sp>
        <p:nvSpPr>
          <p:cNvPr id="1029" name="Rectangle 13"/>
          <p:cNvSpPr>
            <a:spLocks noChangeArrowheads="1"/>
          </p:cNvSpPr>
          <p:nvPr userDrawn="1"/>
        </p:nvSpPr>
        <p:spPr bwMode="auto">
          <a:xfrm>
            <a:off x="0" y="1277938"/>
            <a:ext cx="9144000" cy="60325"/>
          </a:xfrm>
          <a:prstGeom prst="rect">
            <a:avLst/>
          </a:prstGeom>
          <a:gradFill rotWithShape="1">
            <a:gsLst>
              <a:gs pos="0">
                <a:srgbClr val="006AB6"/>
              </a:gs>
              <a:gs pos="100000">
                <a:srgbClr val="E7F1F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algn="r" eaLnBrk="1" fontAlgn="base" hangingPunct="1">
              <a:spcBef>
                <a:spcPct val="0"/>
              </a:spcBef>
              <a:spcAft>
                <a:spcPct val="0"/>
              </a:spcAft>
              <a:defRPr/>
            </a:pPr>
            <a:endParaRPr lang="ru-RU" altLang="ru-RU" smtClean="0">
              <a:solidFill>
                <a:srgbClr val="000000"/>
              </a:solidFill>
            </a:endParaRPr>
          </a:p>
        </p:txBody>
      </p:sp>
      <p:sp>
        <p:nvSpPr>
          <p:cNvPr id="14352" name="Rectangle 16"/>
          <p:cNvSpPr>
            <a:spLocks noGrp="1" noChangeArrowheads="1"/>
          </p:cNvSpPr>
          <p:nvPr>
            <p:ph type="sldNum" sz="quarter" idx="4"/>
          </p:nvPr>
        </p:nvSpPr>
        <p:spPr bwMode="auto">
          <a:xfrm>
            <a:off x="6553200" y="62674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defRPr sz="1400">
                <a:solidFill>
                  <a:srgbClr val="000000"/>
                </a:solidFill>
                <a:latin typeface="Arial" charset="0"/>
              </a:defRPr>
            </a:lvl1pPr>
          </a:lstStyle>
          <a:p>
            <a:pPr algn="r" fontAlgn="base">
              <a:spcBef>
                <a:spcPct val="0"/>
              </a:spcBef>
              <a:spcAft>
                <a:spcPct val="0"/>
              </a:spcAft>
              <a:defRPr/>
            </a:pPr>
            <a:fld id="{26DF9609-8568-4B0A-812C-3549A7F316A1}" type="slidenum">
              <a:rPr lang="en-US" altLang="ru-RU"/>
              <a:pPr algn="r" fontAlgn="base">
                <a:spcBef>
                  <a:spcPct val="0"/>
                </a:spcBef>
                <a:spcAft>
                  <a:spcPct val="0"/>
                </a:spcAft>
                <a:defRPr/>
              </a:pPr>
              <a:t>‹#›</a:t>
            </a:fld>
            <a:endParaRPr lang="en-US" altLang="ru-RU"/>
          </a:p>
        </p:txBody>
      </p:sp>
      <p:pic>
        <p:nvPicPr>
          <p:cNvPr id="2055" name="Picture 27" descr="Powerpoint Art_insid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9144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43757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97" r:id="rId16"/>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800">
          <a:solidFill>
            <a:srgbClr val="006AB6"/>
          </a:solidFill>
          <a:latin typeface="+mj-lt"/>
          <a:ea typeface="+mj-ea"/>
          <a:cs typeface="+mj-cs"/>
        </a:defRPr>
      </a:lvl1pPr>
      <a:lvl2pPr algn="l" rtl="0" eaLnBrk="0" fontAlgn="base" hangingPunct="0">
        <a:spcBef>
          <a:spcPct val="0"/>
        </a:spcBef>
        <a:spcAft>
          <a:spcPct val="0"/>
        </a:spcAft>
        <a:defRPr sz="2800">
          <a:solidFill>
            <a:srgbClr val="006AB6"/>
          </a:solidFill>
          <a:latin typeface="Arial" charset="0"/>
        </a:defRPr>
      </a:lvl2pPr>
      <a:lvl3pPr algn="l" rtl="0" eaLnBrk="0" fontAlgn="base" hangingPunct="0">
        <a:spcBef>
          <a:spcPct val="0"/>
        </a:spcBef>
        <a:spcAft>
          <a:spcPct val="0"/>
        </a:spcAft>
        <a:defRPr sz="2800">
          <a:solidFill>
            <a:srgbClr val="006AB6"/>
          </a:solidFill>
          <a:latin typeface="Arial" charset="0"/>
        </a:defRPr>
      </a:lvl3pPr>
      <a:lvl4pPr algn="l" rtl="0" eaLnBrk="0" fontAlgn="base" hangingPunct="0">
        <a:spcBef>
          <a:spcPct val="0"/>
        </a:spcBef>
        <a:spcAft>
          <a:spcPct val="0"/>
        </a:spcAft>
        <a:defRPr sz="2800">
          <a:solidFill>
            <a:srgbClr val="006AB6"/>
          </a:solidFill>
          <a:latin typeface="Arial" charset="0"/>
        </a:defRPr>
      </a:lvl4pPr>
      <a:lvl5pPr algn="l" rtl="0" eaLnBrk="0" fontAlgn="base" hangingPunct="0">
        <a:spcBef>
          <a:spcPct val="0"/>
        </a:spcBef>
        <a:spcAft>
          <a:spcPct val="0"/>
        </a:spcAft>
        <a:defRPr sz="2800">
          <a:solidFill>
            <a:srgbClr val="006AB6"/>
          </a:solidFill>
          <a:latin typeface="Arial" charset="0"/>
        </a:defRPr>
      </a:lvl5pPr>
      <a:lvl6pPr marL="457200" algn="l" rtl="0" fontAlgn="base">
        <a:spcBef>
          <a:spcPct val="0"/>
        </a:spcBef>
        <a:spcAft>
          <a:spcPct val="0"/>
        </a:spcAft>
        <a:defRPr sz="2800">
          <a:solidFill>
            <a:srgbClr val="006AB6"/>
          </a:solidFill>
          <a:latin typeface="Arial" charset="0"/>
        </a:defRPr>
      </a:lvl6pPr>
      <a:lvl7pPr marL="914400" algn="l" rtl="0" fontAlgn="base">
        <a:spcBef>
          <a:spcPct val="0"/>
        </a:spcBef>
        <a:spcAft>
          <a:spcPct val="0"/>
        </a:spcAft>
        <a:defRPr sz="2800">
          <a:solidFill>
            <a:srgbClr val="006AB6"/>
          </a:solidFill>
          <a:latin typeface="Arial" charset="0"/>
        </a:defRPr>
      </a:lvl7pPr>
      <a:lvl8pPr marL="1371600" algn="l" rtl="0" fontAlgn="base">
        <a:spcBef>
          <a:spcPct val="0"/>
        </a:spcBef>
        <a:spcAft>
          <a:spcPct val="0"/>
        </a:spcAft>
        <a:defRPr sz="2800">
          <a:solidFill>
            <a:srgbClr val="006AB6"/>
          </a:solidFill>
          <a:latin typeface="Arial" charset="0"/>
        </a:defRPr>
      </a:lvl8pPr>
      <a:lvl9pPr marL="1828800" algn="l" rtl="0" fontAlgn="base">
        <a:spcBef>
          <a:spcPct val="0"/>
        </a:spcBef>
        <a:spcAft>
          <a:spcPct val="0"/>
        </a:spcAft>
        <a:defRPr sz="2800">
          <a:solidFill>
            <a:srgbClr val="006AB6"/>
          </a:solidFill>
          <a:latin typeface="Arial" charset="0"/>
        </a:defRPr>
      </a:lvl9pPr>
    </p:titleStyle>
    <p:bodyStyle>
      <a:lvl1pPr marL="168275" indent="-168275" algn="l" rtl="0" eaLnBrk="0" fontAlgn="base" hangingPunct="0">
        <a:lnSpc>
          <a:spcPct val="110000"/>
        </a:lnSpc>
        <a:spcBef>
          <a:spcPct val="50000"/>
        </a:spcBef>
        <a:spcAft>
          <a:spcPct val="0"/>
        </a:spcAft>
        <a:buChar char="•"/>
        <a:defRPr sz="2400">
          <a:solidFill>
            <a:srgbClr val="333333"/>
          </a:solidFill>
          <a:latin typeface="+mn-lt"/>
          <a:ea typeface="+mn-ea"/>
          <a:cs typeface="+mn-cs"/>
        </a:defRPr>
      </a:lvl1pPr>
      <a:lvl2pPr marL="508000" indent="-225425" algn="l" rtl="0" eaLnBrk="0" fontAlgn="base" hangingPunct="0">
        <a:lnSpc>
          <a:spcPct val="110000"/>
        </a:lnSpc>
        <a:spcBef>
          <a:spcPct val="25000"/>
        </a:spcBef>
        <a:spcAft>
          <a:spcPct val="0"/>
        </a:spcAft>
        <a:buChar char="–"/>
        <a:defRPr sz="2200">
          <a:solidFill>
            <a:srgbClr val="333333"/>
          </a:solidFill>
          <a:latin typeface="+mn-lt"/>
        </a:defRPr>
      </a:lvl2pPr>
      <a:lvl3pPr marL="795338" indent="-173038" algn="l" rtl="0" eaLnBrk="0" fontAlgn="base" hangingPunct="0">
        <a:lnSpc>
          <a:spcPct val="110000"/>
        </a:lnSpc>
        <a:spcBef>
          <a:spcPct val="20000"/>
        </a:spcBef>
        <a:spcAft>
          <a:spcPct val="0"/>
        </a:spcAft>
        <a:buChar char="•"/>
        <a:defRPr sz="2200">
          <a:solidFill>
            <a:srgbClr val="333333"/>
          </a:solidFill>
          <a:latin typeface="+mn-lt"/>
        </a:defRPr>
      </a:lvl3pPr>
      <a:lvl4pPr marL="1082675" indent="-173038" algn="l" rtl="0" eaLnBrk="0" fontAlgn="base" hangingPunct="0">
        <a:lnSpc>
          <a:spcPct val="110000"/>
        </a:lnSpc>
        <a:spcBef>
          <a:spcPct val="20000"/>
        </a:spcBef>
        <a:spcAft>
          <a:spcPct val="0"/>
        </a:spcAft>
        <a:buChar char="–"/>
        <a:defRPr sz="2000">
          <a:solidFill>
            <a:srgbClr val="333333"/>
          </a:solidFill>
          <a:latin typeface="+mn-lt"/>
        </a:defRPr>
      </a:lvl4pPr>
      <a:lvl5pPr marL="1370013" indent="-173038" algn="l" rtl="0" eaLnBrk="0" fontAlgn="base" hangingPunct="0">
        <a:lnSpc>
          <a:spcPct val="110000"/>
        </a:lnSpc>
        <a:spcBef>
          <a:spcPct val="20000"/>
        </a:spcBef>
        <a:spcAft>
          <a:spcPct val="0"/>
        </a:spcAft>
        <a:buChar char="»"/>
        <a:defRPr sz="2000">
          <a:solidFill>
            <a:srgbClr val="333333"/>
          </a:solidFill>
          <a:latin typeface="+mn-lt"/>
        </a:defRPr>
      </a:lvl5pPr>
      <a:lvl6pPr marL="1827213" indent="-173038" algn="l" rtl="0" fontAlgn="base">
        <a:lnSpc>
          <a:spcPct val="110000"/>
        </a:lnSpc>
        <a:spcBef>
          <a:spcPct val="20000"/>
        </a:spcBef>
        <a:spcAft>
          <a:spcPct val="0"/>
        </a:spcAft>
        <a:buChar char="»"/>
        <a:defRPr sz="2000">
          <a:solidFill>
            <a:srgbClr val="333333"/>
          </a:solidFill>
          <a:latin typeface="+mn-lt"/>
        </a:defRPr>
      </a:lvl6pPr>
      <a:lvl7pPr marL="2284413" indent="-173038" algn="l" rtl="0" fontAlgn="base">
        <a:lnSpc>
          <a:spcPct val="110000"/>
        </a:lnSpc>
        <a:spcBef>
          <a:spcPct val="20000"/>
        </a:spcBef>
        <a:spcAft>
          <a:spcPct val="0"/>
        </a:spcAft>
        <a:buChar char="»"/>
        <a:defRPr sz="2000">
          <a:solidFill>
            <a:srgbClr val="333333"/>
          </a:solidFill>
          <a:latin typeface="+mn-lt"/>
        </a:defRPr>
      </a:lvl7pPr>
      <a:lvl8pPr marL="2741613" indent="-173038" algn="l" rtl="0" fontAlgn="base">
        <a:lnSpc>
          <a:spcPct val="110000"/>
        </a:lnSpc>
        <a:spcBef>
          <a:spcPct val="20000"/>
        </a:spcBef>
        <a:spcAft>
          <a:spcPct val="0"/>
        </a:spcAft>
        <a:buChar char="»"/>
        <a:defRPr sz="2000">
          <a:solidFill>
            <a:srgbClr val="333333"/>
          </a:solidFill>
          <a:latin typeface="+mn-lt"/>
        </a:defRPr>
      </a:lvl8pPr>
      <a:lvl9pPr marL="3198813" indent="-173038" algn="l" rtl="0" fontAlgn="base">
        <a:lnSpc>
          <a:spcPct val="110000"/>
        </a:lnSpc>
        <a:spcBef>
          <a:spcPct val="20000"/>
        </a:spcBef>
        <a:spcAft>
          <a:spcPct val="0"/>
        </a:spcAft>
        <a:buChar char="»"/>
        <a:defRPr sz="2000">
          <a:solidFill>
            <a:srgbClr val="33333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71488" y="457200"/>
            <a:ext cx="813911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en-US" altLang="ru-RU" smtClean="0"/>
              <a:t>Click to edit Master title style</a:t>
            </a:r>
          </a:p>
        </p:txBody>
      </p:sp>
      <p:sp>
        <p:nvSpPr>
          <p:cNvPr id="1027" name="Rectangle 4"/>
          <p:cNvSpPr>
            <a:spLocks noGrp="1" noChangeArrowheads="1"/>
          </p:cNvSpPr>
          <p:nvPr>
            <p:ph type="body" idx="1"/>
          </p:nvPr>
        </p:nvSpPr>
        <p:spPr bwMode="auto">
          <a:xfrm>
            <a:off x="471488" y="1600200"/>
            <a:ext cx="82153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8" name="Rectangle 5"/>
          <p:cNvSpPr>
            <a:spLocks noChangeArrowheads="1"/>
          </p:cNvSpPr>
          <p:nvPr/>
        </p:nvSpPr>
        <p:spPr bwMode="auto">
          <a:xfrm>
            <a:off x="6908800" y="6451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algn="r" fontAlgn="base">
              <a:spcBef>
                <a:spcPct val="0"/>
              </a:spcBef>
              <a:spcAft>
                <a:spcPct val="0"/>
              </a:spcAft>
            </a:pPr>
            <a:endParaRPr lang="ru-RU" altLang="ru-RU" sz="1000" smtClean="0">
              <a:solidFill>
                <a:srgbClr val="063DE8"/>
              </a:solidFill>
            </a:endParaRPr>
          </a:p>
        </p:txBody>
      </p:sp>
      <p:sp>
        <p:nvSpPr>
          <p:cNvPr id="1029" name="Rectangle 13"/>
          <p:cNvSpPr>
            <a:spLocks noChangeArrowheads="1"/>
          </p:cNvSpPr>
          <p:nvPr userDrawn="1"/>
        </p:nvSpPr>
        <p:spPr bwMode="auto">
          <a:xfrm>
            <a:off x="0" y="1277938"/>
            <a:ext cx="9144000" cy="60325"/>
          </a:xfrm>
          <a:prstGeom prst="rect">
            <a:avLst/>
          </a:prstGeom>
          <a:gradFill rotWithShape="1">
            <a:gsLst>
              <a:gs pos="0">
                <a:srgbClr val="006AB6"/>
              </a:gs>
              <a:gs pos="100000">
                <a:srgbClr val="E7F1F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algn="r" eaLnBrk="1" fontAlgn="base" hangingPunct="1">
              <a:spcBef>
                <a:spcPct val="0"/>
              </a:spcBef>
              <a:spcAft>
                <a:spcPct val="0"/>
              </a:spcAft>
            </a:pPr>
            <a:endParaRPr lang="ru-RU" altLang="ru-RU" smtClean="0">
              <a:solidFill>
                <a:srgbClr val="000000"/>
              </a:solidFill>
            </a:endParaRPr>
          </a:p>
        </p:txBody>
      </p:sp>
      <p:sp>
        <p:nvSpPr>
          <p:cNvPr id="14352" name="Rectangle 16"/>
          <p:cNvSpPr>
            <a:spLocks noGrp="1" noChangeArrowheads="1"/>
          </p:cNvSpPr>
          <p:nvPr>
            <p:ph type="sldNum" sz="quarter" idx="4"/>
          </p:nvPr>
        </p:nvSpPr>
        <p:spPr bwMode="auto">
          <a:xfrm>
            <a:off x="6553200" y="62674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defRPr sz="1400" smtClean="0"/>
            </a:lvl1pPr>
          </a:lstStyle>
          <a:p>
            <a:pPr algn="r" fontAlgn="base">
              <a:spcBef>
                <a:spcPct val="0"/>
              </a:spcBef>
              <a:spcAft>
                <a:spcPct val="0"/>
              </a:spcAft>
              <a:defRPr/>
            </a:pPr>
            <a:fld id="{D2004C6F-2A73-42B1-B72F-6B9ADBA41440}" type="slidenum">
              <a:rPr lang="en-US" altLang="ru-RU">
                <a:solidFill>
                  <a:srgbClr val="000000"/>
                </a:solidFill>
              </a:rPr>
              <a:pPr algn="r" fontAlgn="base">
                <a:spcBef>
                  <a:spcPct val="0"/>
                </a:spcBef>
                <a:spcAft>
                  <a:spcPct val="0"/>
                </a:spcAft>
                <a:defRPr/>
              </a:pPr>
              <a:t>‹#›</a:t>
            </a:fld>
            <a:endParaRPr lang="en-US" altLang="ru-RU">
              <a:solidFill>
                <a:srgbClr val="000000"/>
              </a:solidFill>
            </a:endParaRPr>
          </a:p>
        </p:txBody>
      </p:sp>
      <p:pic>
        <p:nvPicPr>
          <p:cNvPr id="1031" name="Picture 27" descr="Powerpoint Art_insid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9144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54483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96" r:id="rId16"/>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800">
          <a:solidFill>
            <a:srgbClr val="006AB6"/>
          </a:solidFill>
          <a:latin typeface="+mj-lt"/>
          <a:ea typeface="+mj-ea"/>
          <a:cs typeface="+mj-cs"/>
        </a:defRPr>
      </a:lvl1pPr>
      <a:lvl2pPr algn="l" rtl="0" eaLnBrk="0" fontAlgn="base" hangingPunct="0">
        <a:spcBef>
          <a:spcPct val="0"/>
        </a:spcBef>
        <a:spcAft>
          <a:spcPct val="0"/>
        </a:spcAft>
        <a:defRPr sz="2800">
          <a:solidFill>
            <a:srgbClr val="006AB6"/>
          </a:solidFill>
          <a:latin typeface="Arial" charset="0"/>
        </a:defRPr>
      </a:lvl2pPr>
      <a:lvl3pPr algn="l" rtl="0" eaLnBrk="0" fontAlgn="base" hangingPunct="0">
        <a:spcBef>
          <a:spcPct val="0"/>
        </a:spcBef>
        <a:spcAft>
          <a:spcPct val="0"/>
        </a:spcAft>
        <a:defRPr sz="2800">
          <a:solidFill>
            <a:srgbClr val="006AB6"/>
          </a:solidFill>
          <a:latin typeface="Arial" charset="0"/>
        </a:defRPr>
      </a:lvl3pPr>
      <a:lvl4pPr algn="l" rtl="0" eaLnBrk="0" fontAlgn="base" hangingPunct="0">
        <a:spcBef>
          <a:spcPct val="0"/>
        </a:spcBef>
        <a:spcAft>
          <a:spcPct val="0"/>
        </a:spcAft>
        <a:defRPr sz="2800">
          <a:solidFill>
            <a:srgbClr val="006AB6"/>
          </a:solidFill>
          <a:latin typeface="Arial" charset="0"/>
        </a:defRPr>
      </a:lvl4pPr>
      <a:lvl5pPr algn="l" rtl="0" eaLnBrk="0" fontAlgn="base" hangingPunct="0">
        <a:spcBef>
          <a:spcPct val="0"/>
        </a:spcBef>
        <a:spcAft>
          <a:spcPct val="0"/>
        </a:spcAft>
        <a:defRPr sz="2800">
          <a:solidFill>
            <a:srgbClr val="006AB6"/>
          </a:solidFill>
          <a:latin typeface="Arial" charset="0"/>
        </a:defRPr>
      </a:lvl5pPr>
      <a:lvl6pPr marL="457200" algn="l" rtl="0" fontAlgn="base">
        <a:spcBef>
          <a:spcPct val="0"/>
        </a:spcBef>
        <a:spcAft>
          <a:spcPct val="0"/>
        </a:spcAft>
        <a:defRPr sz="2800">
          <a:solidFill>
            <a:srgbClr val="006AB6"/>
          </a:solidFill>
          <a:latin typeface="Arial" charset="0"/>
        </a:defRPr>
      </a:lvl6pPr>
      <a:lvl7pPr marL="914400" algn="l" rtl="0" fontAlgn="base">
        <a:spcBef>
          <a:spcPct val="0"/>
        </a:spcBef>
        <a:spcAft>
          <a:spcPct val="0"/>
        </a:spcAft>
        <a:defRPr sz="2800">
          <a:solidFill>
            <a:srgbClr val="006AB6"/>
          </a:solidFill>
          <a:latin typeface="Arial" charset="0"/>
        </a:defRPr>
      </a:lvl7pPr>
      <a:lvl8pPr marL="1371600" algn="l" rtl="0" fontAlgn="base">
        <a:spcBef>
          <a:spcPct val="0"/>
        </a:spcBef>
        <a:spcAft>
          <a:spcPct val="0"/>
        </a:spcAft>
        <a:defRPr sz="2800">
          <a:solidFill>
            <a:srgbClr val="006AB6"/>
          </a:solidFill>
          <a:latin typeface="Arial" charset="0"/>
        </a:defRPr>
      </a:lvl8pPr>
      <a:lvl9pPr marL="1828800" algn="l" rtl="0" fontAlgn="base">
        <a:spcBef>
          <a:spcPct val="0"/>
        </a:spcBef>
        <a:spcAft>
          <a:spcPct val="0"/>
        </a:spcAft>
        <a:defRPr sz="2800">
          <a:solidFill>
            <a:srgbClr val="006AB6"/>
          </a:solidFill>
          <a:latin typeface="Arial" charset="0"/>
        </a:defRPr>
      </a:lvl9pPr>
    </p:titleStyle>
    <p:bodyStyle>
      <a:lvl1pPr marL="168275" indent="-168275" algn="l" rtl="0" eaLnBrk="0" fontAlgn="base" hangingPunct="0">
        <a:lnSpc>
          <a:spcPct val="110000"/>
        </a:lnSpc>
        <a:spcBef>
          <a:spcPct val="50000"/>
        </a:spcBef>
        <a:spcAft>
          <a:spcPct val="0"/>
        </a:spcAft>
        <a:buChar char="•"/>
        <a:defRPr sz="2400">
          <a:solidFill>
            <a:srgbClr val="333333"/>
          </a:solidFill>
          <a:latin typeface="+mn-lt"/>
          <a:ea typeface="+mn-ea"/>
          <a:cs typeface="+mn-cs"/>
        </a:defRPr>
      </a:lvl1pPr>
      <a:lvl2pPr marL="508000" indent="-225425" algn="l" rtl="0" eaLnBrk="0" fontAlgn="base" hangingPunct="0">
        <a:lnSpc>
          <a:spcPct val="110000"/>
        </a:lnSpc>
        <a:spcBef>
          <a:spcPct val="25000"/>
        </a:spcBef>
        <a:spcAft>
          <a:spcPct val="0"/>
        </a:spcAft>
        <a:buChar char="–"/>
        <a:defRPr sz="2200">
          <a:solidFill>
            <a:srgbClr val="333333"/>
          </a:solidFill>
          <a:latin typeface="+mn-lt"/>
        </a:defRPr>
      </a:lvl2pPr>
      <a:lvl3pPr marL="795338" indent="-173038" algn="l" rtl="0" eaLnBrk="0" fontAlgn="base" hangingPunct="0">
        <a:lnSpc>
          <a:spcPct val="110000"/>
        </a:lnSpc>
        <a:spcBef>
          <a:spcPct val="20000"/>
        </a:spcBef>
        <a:spcAft>
          <a:spcPct val="0"/>
        </a:spcAft>
        <a:buChar char="•"/>
        <a:defRPr sz="2200">
          <a:solidFill>
            <a:srgbClr val="333333"/>
          </a:solidFill>
          <a:latin typeface="+mn-lt"/>
        </a:defRPr>
      </a:lvl3pPr>
      <a:lvl4pPr marL="1082675" indent="-173038" algn="l" rtl="0" eaLnBrk="0" fontAlgn="base" hangingPunct="0">
        <a:lnSpc>
          <a:spcPct val="110000"/>
        </a:lnSpc>
        <a:spcBef>
          <a:spcPct val="20000"/>
        </a:spcBef>
        <a:spcAft>
          <a:spcPct val="0"/>
        </a:spcAft>
        <a:buChar char="–"/>
        <a:defRPr sz="2000">
          <a:solidFill>
            <a:srgbClr val="333333"/>
          </a:solidFill>
          <a:latin typeface="+mn-lt"/>
        </a:defRPr>
      </a:lvl4pPr>
      <a:lvl5pPr marL="1370013" indent="-173038" algn="l" rtl="0" eaLnBrk="0" fontAlgn="base" hangingPunct="0">
        <a:lnSpc>
          <a:spcPct val="110000"/>
        </a:lnSpc>
        <a:spcBef>
          <a:spcPct val="20000"/>
        </a:spcBef>
        <a:spcAft>
          <a:spcPct val="0"/>
        </a:spcAft>
        <a:buChar char="»"/>
        <a:defRPr sz="2000">
          <a:solidFill>
            <a:srgbClr val="333333"/>
          </a:solidFill>
          <a:latin typeface="+mn-lt"/>
        </a:defRPr>
      </a:lvl5pPr>
      <a:lvl6pPr marL="1827213" indent="-173038" algn="l" rtl="0" fontAlgn="base">
        <a:lnSpc>
          <a:spcPct val="110000"/>
        </a:lnSpc>
        <a:spcBef>
          <a:spcPct val="20000"/>
        </a:spcBef>
        <a:spcAft>
          <a:spcPct val="0"/>
        </a:spcAft>
        <a:buChar char="»"/>
        <a:defRPr sz="2000">
          <a:solidFill>
            <a:srgbClr val="333333"/>
          </a:solidFill>
          <a:latin typeface="+mn-lt"/>
        </a:defRPr>
      </a:lvl6pPr>
      <a:lvl7pPr marL="2284413" indent="-173038" algn="l" rtl="0" fontAlgn="base">
        <a:lnSpc>
          <a:spcPct val="110000"/>
        </a:lnSpc>
        <a:spcBef>
          <a:spcPct val="20000"/>
        </a:spcBef>
        <a:spcAft>
          <a:spcPct val="0"/>
        </a:spcAft>
        <a:buChar char="»"/>
        <a:defRPr sz="2000">
          <a:solidFill>
            <a:srgbClr val="333333"/>
          </a:solidFill>
          <a:latin typeface="+mn-lt"/>
        </a:defRPr>
      </a:lvl7pPr>
      <a:lvl8pPr marL="2741613" indent="-173038" algn="l" rtl="0" fontAlgn="base">
        <a:lnSpc>
          <a:spcPct val="110000"/>
        </a:lnSpc>
        <a:spcBef>
          <a:spcPct val="20000"/>
        </a:spcBef>
        <a:spcAft>
          <a:spcPct val="0"/>
        </a:spcAft>
        <a:buChar char="»"/>
        <a:defRPr sz="2000">
          <a:solidFill>
            <a:srgbClr val="333333"/>
          </a:solidFill>
          <a:latin typeface="+mn-lt"/>
        </a:defRPr>
      </a:lvl8pPr>
      <a:lvl9pPr marL="3198813" indent="-173038" algn="l" rtl="0" fontAlgn="base">
        <a:lnSpc>
          <a:spcPct val="110000"/>
        </a:lnSpc>
        <a:spcBef>
          <a:spcPct val="20000"/>
        </a:spcBef>
        <a:spcAft>
          <a:spcPct val="0"/>
        </a:spcAft>
        <a:buChar char="»"/>
        <a:defRPr sz="2000">
          <a:solidFill>
            <a:srgbClr val="33333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71488" y="457200"/>
            <a:ext cx="813911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en-US" altLang="ru-RU" smtClean="0"/>
              <a:t>Click to edit Master title style</a:t>
            </a:r>
          </a:p>
        </p:txBody>
      </p:sp>
      <p:sp>
        <p:nvSpPr>
          <p:cNvPr id="4099" name="Rectangle 4"/>
          <p:cNvSpPr>
            <a:spLocks noGrp="1" noChangeArrowheads="1"/>
          </p:cNvSpPr>
          <p:nvPr>
            <p:ph type="body" idx="1"/>
          </p:nvPr>
        </p:nvSpPr>
        <p:spPr bwMode="auto">
          <a:xfrm>
            <a:off x="471488" y="1600200"/>
            <a:ext cx="82153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8" name="Rectangle 5"/>
          <p:cNvSpPr>
            <a:spLocks noChangeArrowheads="1"/>
          </p:cNvSpPr>
          <p:nvPr/>
        </p:nvSpPr>
        <p:spPr bwMode="auto">
          <a:xfrm>
            <a:off x="6908800" y="6451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algn="r" fontAlgn="base">
              <a:spcBef>
                <a:spcPct val="0"/>
              </a:spcBef>
              <a:spcAft>
                <a:spcPct val="0"/>
              </a:spcAft>
              <a:defRPr/>
            </a:pPr>
            <a:endParaRPr lang="ru-RU" altLang="ru-RU" sz="1000" smtClean="0">
              <a:solidFill>
                <a:srgbClr val="063DE8"/>
              </a:solidFill>
            </a:endParaRPr>
          </a:p>
        </p:txBody>
      </p:sp>
      <p:sp>
        <p:nvSpPr>
          <p:cNvPr id="1029" name="Rectangle 13"/>
          <p:cNvSpPr>
            <a:spLocks noChangeArrowheads="1"/>
          </p:cNvSpPr>
          <p:nvPr userDrawn="1"/>
        </p:nvSpPr>
        <p:spPr bwMode="auto">
          <a:xfrm>
            <a:off x="0" y="1277938"/>
            <a:ext cx="9144000" cy="60325"/>
          </a:xfrm>
          <a:prstGeom prst="rect">
            <a:avLst/>
          </a:prstGeom>
          <a:gradFill rotWithShape="1">
            <a:gsLst>
              <a:gs pos="0">
                <a:srgbClr val="006AB6"/>
              </a:gs>
              <a:gs pos="100000">
                <a:srgbClr val="E7F1F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r" eaLnBrk="0" fontAlgn="base" hangingPunct="0">
              <a:spcBef>
                <a:spcPct val="0"/>
              </a:spcBef>
              <a:spcAft>
                <a:spcPct val="0"/>
              </a:spcAft>
              <a:defRPr sz="3200">
                <a:solidFill>
                  <a:schemeClr val="tx1"/>
                </a:solidFill>
                <a:latin typeface="Arial" charset="0"/>
              </a:defRPr>
            </a:lvl6pPr>
            <a:lvl7pPr marL="2971800" indent="-228600" algn="r" eaLnBrk="0" fontAlgn="base" hangingPunct="0">
              <a:spcBef>
                <a:spcPct val="0"/>
              </a:spcBef>
              <a:spcAft>
                <a:spcPct val="0"/>
              </a:spcAft>
              <a:defRPr sz="3200">
                <a:solidFill>
                  <a:schemeClr val="tx1"/>
                </a:solidFill>
                <a:latin typeface="Arial" charset="0"/>
              </a:defRPr>
            </a:lvl7pPr>
            <a:lvl8pPr marL="3429000" indent="-228600" algn="r" eaLnBrk="0" fontAlgn="base" hangingPunct="0">
              <a:spcBef>
                <a:spcPct val="0"/>
              </a:spcBef>
              <a:spcAft>
                <a:spcPct val="0"/>
              </a:spcAft>
              <a:defRPr sz="3200">
                <a:solidFill>
                  <a:schemeClr val="tx1"/>
                </a:solidFill>
                <a:latin typeface="Arial" charset="0"/>
              </a:defRPr>
            </a:lvl8pPr>
            <a:lvl9pPr marL="3886200" indent="-228600" algn="r" eaLnBrk="0" fontAlgn="base" hangingPunct="0">
              <a:spcBef>
                <a:spcPct val="0"/>
              </a:spcBef>
              <a:spcAft>
                <a:spcPct val="0"/>
              </a:spcAft>
              <a:defRPr sz="3200">
                <a:solidFill>
                  <a:schemeClr val="tx1"/>
                </a:solidFill>
                <a:latin typeface="Arial" charset="0"/>
              </a:defRPr>
            </a:lvl9pPr>
          </a:lstStyle>
          <a:p>
            <a:pPr algn="r" eaLnBrk="1" fontAlgn="base" hangingPunct="1">
              <a:spcBef>
                <a:spcPct val="0"/>
              </a:spcBef>
              <a:spcAft>
                <a:spcPct val="0"/>
              </a:spcAft>
              <a:defRPr/>
            </a:pPr>
            <a:endParaRPr lang="ru-RU" altLang="ru-RU" smtClean="0">
              <a:solidFill>
                <a:srgbClr val="000000"/>
              </a:solidFill>
            </a:endParaRPr>
          </a:p>
        </p:txBody>
      </p:sp>
      <p:sp>
        <p:nvSpPr>
          <p:cNvPr id="14352" name="Rectangle 16"/>
          <p:cNvSpPr>
            <a:spLocks noGrp="1" noChangeArrowheads="1"/>
          </p:cNvSpPr>
          <p:nvPr>
            <p:ph type="sldNum" sz="quarter" idx="4"/>
          </p:nvPr>
        </p:nvSpPr>
        <p:spPr bwMode="auto">
          <a:xfrm>
            <a:off x="6553200" y="62674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lnSpc>
                <a:spcPct val="100000"/>
              </a:lnSpc>
              <a:defRPr sz="1400">
                <a:solidFill>
                  <a:srgbClr val="000000"/>
                </a:solidFill>
                <a:latin typeface="Arial" charset="0"/>
              </a:defRPr>
            </a:lvl1pPr>
          </a:lstStyle>
          <a:p>
            <a:pPr fontAlgn="base">
              <a:spcBef>
                <a:spcPct val="0"/>
              </a:spcBef>
              <a:spcAft>
                <a:spcPct val="0"/>
              </a:spcAft>
              <a:defRPr/>
            </a:pPr>
            <a:fld id="{1401D166-9443-49D4-8D95-A72B5BE7695E}" type="slidenum">
              <a:rPr lang="en-US" altLang="ru-RU"/>
              <a:pPr fontAlgn="base">
                <a:spcBef>
                  <a:spcPct val="0"/>
                </a:spcBef>
                <a:spcAft>
                  <a:spcPct val="0"/>
                </a:spcAft>
                <a:defRPr/>
              </a:pPr>
              <a:t>‹#›</a:t>
            </a:fld>
            <a:endParaRPr lang="en-US" altLang="ru-RU"/>
          </a:p>
        </p:txBody>
      </p:sp>
      <p:pic>
        <p:nvPicPr>
          <p:cNvPr id="4103" name="Picture 27" descr="Powerpoint Art_insid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31515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800">
          <a:solidFill>
            <a:srgbClr val="006AB6"/>
          </a:solidFill>
          <a:latin typeface="+mj-lt"/>
          <a:ea typeface="+mj-ea"/>
          <a:cs typeface="+mj-cs"/>
        </a:defRPr>
      </a:lvl1pPr>
      <a:lvl2pPr algn="l" rtl="0" eaLnBrk="0" fontAlgn="base" hangingPunct="0">
        <a:spcBef>
          <a:spcPct val="0"/>
        </a:spcBef>
        <a:spcAft>
          <a:spcPct val="0"/>
        </a:spcAft>
        <a:defRPr sz="2800">
          <a:solidFill>
            <a:srgbClr val="006AB6"/>
          </a:solidFill>
          <a:latin typeface="Arial" charset="0"/>
        </a:defRPr>
      </a:lvl2pPr>
      <a:lvl3pPr algn="l" rtl="0" eaLnBrk="0" fontAlgn="base" hangingPunct="0">
        <a:spcBef>
          <a:spcPct val="0"/>
        </a:spcBef>
        <a:spcAft>
          <a:spcPct val="0"/>
        </a:spcAft>
        <a:defRPr sz="2800">
          <a:solidFill>
            <a:srgbClr val="006AB6"/>
          </a:solidFill>
          <a:latin typeface="Arial" charset="0"/>
        </a:defRPr>
      </a:lvl3pPr>
      <a:lvl4pPr algn="l" rtl="0" eaLnBrk="0" fontAlgn="base" hangingPunct="0">
        <a:spcBef>
          <a:spcPct val="0"/>
        </a:spcBef>
        <a:spcAft>
          <a:spcPct val="0"/>
        </a:spcAft>
        <a:defRPr sz="2800">
          <a:solidFill>
            <a:srgbClr val="006AB6"/>
          </a:solidFill>
          <a:latin typeface="Arial" charset="0"/>
        </a:defRPr>
      </a:lvl4pPr>
      <a:lvl5pPr algn="l" rtl="0" eaLnBrk="0" fontAlgn="base" hangingPunct="0">
        <a:spcBef>
          <a:spcPct val="0"/>
        </a:spcBef>
        <a:spcAft>
          <a:spcPct val="0"/>
        </a:spcAft>
        <a:defRPr sz="2800">
          <a:solidFill>
            <a:srgbClr val="006AB6"/>
          </a:solidFill>
          <a:latin typeface="Arial" charset="0"/>
        </a:defRPr>
      </a:lvl5pPr>
      <a:lvl6pPr marL="457200" algn="l" rtl="0" fontAlgn="base">
        <a:spcBef>
          <a:spcPct val="0"/>
        </a:spcBef>
        <a:spcAft>
          <a:spcPct val="0"/>
        </a:spcAft>
        <a:defRPr sz="2800">
          <a:solidFill>
            <a:srgbClr val="006AB6"/>
          </a:solidFill>
          <a:latin typeface="Arial" charset="0"/>
        </a:defRPr>
      </a:lvl6pPr>
      <a:lvl7pPr marL="914400" algn="l" rtl="0" fontAlgn="base">
        <a:spcBef>
          <a:spcPct val="0"/>
        </a:spcBef>
        <a:spcAft>
          <a:spcPct val="0"/>
        </a:spcAft>
        <a:defRPr sz="2800">
          <a:solidFill>
            <a:srgbClr val="006AB6"/>
          </a:solidFill>
          <a:latin typeface="Arial" charset="0"/>
        </a:defRPr>
      </a:lvl7pPr>
      <a:lvl8pPr marL="1371600" algn="l" rtl="0" fontAlgn="base">
        <a:spcBef>
          <a:spcPct val="0"/>
        </a:spcBef>
        <a:spcAft>
          <a:spcPct val="0"/>
        </a:spcAft>
        <a:defRPr sz="2800">
          <a:solidFill>
            <a:srgbClr val="006AB6"/>
          </a:solidFill>
          <a:latin typeface="Arial" charset="0"/>
        </a:defRPr>
      </a:lvl8pPr>
      <a:lvl9pPr marL="1828800" algn="l" rtl="0" fontAlgn="base">
        <a:spcBef>
          <a:spcPct val="0"/>
        </a:spcBef>
        <a:spcAft>
          <a:spcPct val="0"/>
        </a:spcAft>
        <a:defRPr sz="2800">
          <a:solidFill>
            <a:srgbClr val="006AB6"/>
          </a:solidFill>
          <a:latin typeface="Arial" charset="0"/>
        </a:defRPr>
      </a:lvl9pPr>
    </p:titleStyle>
    <p:bodyStyle>
      <a:lvl1pPr marL="168275" indent="-168275" algn="l" rtl="0" eaLnBrk="0" fontAlgn="base" hangingPunct="0">
        <a:lnSpc>
          <a:spcPct val="110000"/>
        </a:lnSpc>
        <a:spcBef>
          <a:spcPct val="50000"/>
        </a:spcBef>
        <a:spcAft>
          <a:spcPct val="0"/>
        </a:spcAft>
        <a:buChar char="•"/>
        <a:defRPr sz="2400">
          <a:solidFill>
            <a:srgbClr val="333333"/>
          </a:solidFill>
          <a:latin typeface="+mn-lt"/>
          <a:ea typeface="+mn-ea"/>
          <a:cs typeface="+mn-cs"/>
        </a:defRPr>
      </a:lvl1pPr>
      <a:lvl2pPr marL="508000" indent="-225425" algn="l" rtl="0" eaLnBrk="0" fontAlgn="base" hangingPunct="0">
        <a:lnSpc>
          <a:spcPct val="110000"/>
        </a:lnSpc>
        <a:spcBef>
          <a:spcPct val="25000"/>
        </a:spcBef>
        <a:spcAft>
          <a:spcPct val="0"/>
        </a:spcAft>
        <a:buChar char="–"/>
        <a:defRPr sz="2200">
          <a:solidFill>
            <a:srgbClr val="333333"/>
          </a:solidFill>
          <a:latin typeface="+mn-lt"/>
        </a:defRPr>
      </a:lvl2pPr>
      <a:lvl3pPr marL="795338" indent="-173038" algn="l" rtl="0" eaLnBrk="0" fontAlgn="base" hangingPunct="0">
        <a:lnSpc>
          <a:spcPct val="110000"/>
        </a:lnSpc>
        <a:spcBef>
          <a:spcPct val="20000"/>
        </a:spcBef>
        <a:spcAft>
          <a:spcPct val="0"/>
        </a:spcAft>
        <a:buChar char="•"/>
        <a:defRPr sz="2200">
          <a:solidFill>
            <a:srgbClr val="333333"/>
          </a:solidFill>
          <a:latin typeface="+mn-lt"/>
        </a:defRPr>
      </a:lvl3pPr>
      <a:lvl4pPr marL="1082675" indent="-173038" algn="l" rtl="0" eaLnBrk="0" fontAlgn="base" hangingPunct="0">
        <a:lnSpc>
          <a:spcPct val="110000"/>
        </a:lnSpc>
        <a:spcBef>
          <a:spcPct val="20000"/>
        </a:spcBef>
        <a:spcAft>
          <a:spcPct val="0"/>
        </a:spcAft>
        <a:buChar char="–"/>
        <a:defRPr sz="2000">
          <a:solidFill>
            <a:srgbClr val="333333"/>
          </a:solidFill>
          <a:latin typeface="+mn-lt"/>
        </a:defRPr>
      </a:lvl4pPr>
      <a:lvl5pPr marL="1370013" indent="-173038" algn="l" rtl="0" eaLnBrk="0" fontAlgn="base" hangingPunct="0">
        <a:lnSpc>
          <a:spcPct val="110000"/>
        </a:lnSpc>
        <a:spcBef>
          <a:spcPct val="20000"/>
        </a:spcBef>
        <a:spcAft>
          <a:spcPct val="0"/>
        </a:spcAft>
        <a:buChar char="»"/>
        <a:defRPr sz="2000">
          <a:solidFill>
            <a:srgbClr val="333333"/>
          </a:solidFill>
          <a:latin typeface="+mn-lt"/>
        </a:defRPr>
      </a:lvl5pPr>
      <a:lvl6pPr marL="1827213" indent="-173038" algn="l" rtl="0" fontAlgn="base">
        <a:lnSpc>
          <a:spcPct val="110000"/>
        </a:lnSpc>
        <a:spcBef>
          <a:spcPct val="20000"/>
        </a:spcBef>
        <a:spcAft>
          <a:spcPct val="0"/>
        </a:spcAft>
        <a:buChar char="»"/>
        <a:defRPr sz="2000">
          <a:solidFill>
            <a:srgbClr val="333333"/>
          </a:solidFill>
          <a:latin typeface="+mn-lt"/>
        </a:defRPr>
      </a:lvl6pPr>
      <a:lvl7pPr marL="2284413" indent="-173038" algn="l" rtl="0" fontAlgn="base">
        <a:lnSpc>
          <a:spcPct val="110000"/>
        </a:lnSpc>
        <a:spcBef>
          <a:spcPct val="20000"/>
        </a:spcBef>
        <a:spcAft>
          <a:spcPct val="0"/>
        </a:spcAft>
        <a:buChar char="»"/>
        <a:defRPr sz="2000">
          <a:solidFill>
            <a:srgbClr val="333333"/>
          </a:solidFill>
          <a:latin typeface="+mn-lt"/>
        </a:defRPr>
      </a:lvl7pPr>
      <a:lvl8pPr marL="2741613" indent="-173038" algn="l" rtl="0" fontAlgn="base">
        <a:lnSpc>
          <a:spcPct val="110000"/>
        </a:lnSpc>
        <a:spcBef>
          <a:spcPct val="20000"/>
        </a:spcBef>
        <a:spcAft>
          <a:spcPct val="0"/>
        </a:spcAft>
        <a:buChar char="»"/>
        <a:defRPr sz="2000">
          <a:solidFill>
            <a:srgbClr val="333333"/>
          </a:solidFill>
          <a:latin typeface="+mn-lt"/>
        </a:defRPr>
      </a:lvl8pPr>
      <a:lvl9pPr marL="3198813" indent="-173038" algn="l" rtl="0" fontAlgn="base">
        <a:lnSpc>
          <a:spcPct val="110000"/>
        </a:lnSpc>
        <a:spcBef>
          <a:spcPct val="20000"/>
        </a:spcBef>
        <a:spcAft>
          <a:spcPct val="0"/>
        </a:spcAft>
        <a:buChar char="»"/>
        <a:defRPr sz="2000">
          <a:solidFill>
            <a:srgbClr val="33333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1" Type="http://schemas.openxmlformats.org/officeDocument/2006/relationships/slideLayout" Target="../slideLayouts/slideLayout8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hyperlink" Target="file://localhost//upload.wikimedia.org/wikipedia/commons/8/84/Flag_of_Latvia.svg" TargetMode="External"/><Relationship Id="rId13" Type="http://schemas.openxmlformats.org/officeDocument/2006/relationships/image" Target="../media/image20.png"/><Relationship Id="rId1" Type="http://schemas.openxmlformats.org/officeDocument/2006/relationships/slideLayout" Target="../slideLayouts/slideLayout89.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file://localhost//upload.wikimedia.org/wikipedia/commons/c/c1/Flag_of_Hungary.svg" TargetMode="External"/><Relationship Id="rId5" Type="http://schemas.openxmlformats.org/officeDocument/2006/relationships/image" Target="../media/image16.png"/><Relationship Id="rId6" Type="http://schemas.openxmlformats.org/officeDocument/2006/relationships/hyperlink" Target="file://localhost//upload.wikimedia.org/wikipedia/commons/1/12/Flag_of_Poland.svg" TargetMode="External"/><Relationship Id="rId7" Type="http://schemas.openxmlformats.org/officeDocument/2006/relationships/image" Target="../media/image17.png"/><Relationship Id="rId8" Type="http://schemas.openxmlformats.org/officeDocument/2006/relationships/hyperlink" Target="file://localhost//upload.wikimedia.org/wikipedia/commons/8/8f/Flag_of_Estonia.svg" TargetMode="External"/><Relationship Id="rId9" Type="http://schemas.openxmlformats.org/officeDocument/2006/relationships/image" Target="../media/image18.png"/><Relationship Id="rId10" Type="http://schemas.openxmlformats.org/officeDocument/2006/relationships/hyperlink" Target="file://localhost//upload.wikimedia.org/wikipedia/commons/e/e6/Flag_of_Slovakia.sv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chart" Target="../charts/chart2.xml"/><Relationship Id="rId1" Type="http://schemas.openxmlformats.org/officeDocument/2006/relationships/slideLayout" Target="../slideLayouts/slideLayout9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15.xml"/><Relationship Id="rId3" Type="http://schemas.openxmlformats.org/officeDocument/2006/relationships/hyperlink" Target="http://government.ru/media/files/41d47e4f03ae8a61bd97.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9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hyperlink" Target="mailto:Olga.trubach@metlifealico.ru" TargetMode="External"/><Relationship Id="rId4" Type="http://schemas.openxmlformats.org/officeDocument/2006/relationships/hyperlink" Target="mailto:Timur.Gillyazov@metlifealico.ru" TargetMode="External"/><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9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1.wmf"/><Relationship Id="rId6" Type="http://schemas.openxmlformats.org/officeDocument/2006/relationships/oleObject" Target="../embeddings/oleObject2.bin"/><Relationship Id="rId7"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11.wmf"/><Relationship Id="rId6"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6.bin"/><Relationship Id="rId5"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gks.ru/wps/wcm/connect/rosstat_main/rosstat/en/main/" TargetMode="External"/><Relationship Id="rId5" Type="http://schemas.openxmlformats.org/officeDocument/2006/relationships/hyperlink" Target="http://www.pfrf.ru/ot_en/" TargetMode="External"/><Relationship Id="rId1" Type="http://schemas.openxmlformats.org/officeDocument/2006/relationships/slideLayout" Target="../slideLayouts/slideLayout9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838" y="2564904"/>
            <a:ext cx="7729374" cy="1584176"/>
          </a:xfrm>
        </p:spPr>
        <p:txBody>
          <a:bodyPr/>
          <a:lstStyle/>
          <a:p>
            <a:r>
              <a:rPr lang="en-US" dirty="0"/>
              <a:t>Review of the reform of savings pension and </a:t>
            </a:r>
            <a:r>
              <a:rPr lang="en-US" dirty="0" smtClean="0"/>
              <a:t/>
            </a:r>
            <a:br>
              <a:rPr lang="en-US" dirty="0" smtClean="0"/>
            </a:br>
            <a:r>
              <a:rPr lang="en-US" dirty="0" smtClean="0"/>
              <a:t>non-state </a:t>
            </a:r>
            <a:r>
              <a:rPr lang="en-US" dirty="0"/>
              <a:t>pension funds; role of </a:t>
            </a:r>
            <a:r>
              <a:rPr lang="en-US" dirty="0" smtClean="0"/>
              <a:t>life insurance in </a:t>
            </a:r>
            <a:br>
              <a:rPr lang="en-US" dirty="0" smtClean="0"/>
            </a:br>
            <a:r>
              <a:rPr lang="en-US" dirty="0" smtClean="0"/>
              <a:t>the non-state pension </a:t>
            </a:r>
            <a:r>
              <a:rPr lang="en-US" dirty="0"/>
              <a:t>provision of working </a:t>
            </a:r>
            <a:r>
              <a:rPr lang="en-US" dirty="0" smtClean="0"/>
              <a:t/>
            </a:r>
            <a:br>
              <a:rPr lang="en-US" dirty="0" smtClean="0"/>
            </a:br>
            <a:r>
              <a:rPr lang="en-US" dirty="0" smtClean="0"/>
              <a:t>citizens </a:t>
            </a:r>
            <a:r>
              <a:rPr lang="en-US" dirty="0"/>
              <a:t>of Russia</a:t>
            </a:r>
            <a:endParaRPr lang="en-US" dirty="0">
              <a:solidFill>
                <a:schemeClr val="accent1">
                  <a:lumMod val="50000"/>
                </a:schemeClr>
              </a:solidFill>
            </a:endParaRPr>
          </a:p>
        </p:txBody>
      </p:sp>
      <p:sp>
        <p:nvSpPr>
          <p:cNvPr id="6" name="Subtitle 1"/>
          <p:cNvSpPr txBox="1">
            <a:spLocks/>
          </p:cNvSpPr>
          <p:nvPr/>
        </p:nvSpPr>
        <p:spPr>
          <a:xfrm>
            <a:off x="643465" y="4449178"/>
            <a:ext cx="1862666" cy="1739246"/>
          </a:xfrm>
          <a:prstGeom prst="rect">
            <a:avLst/>
          </a:prstGeom>
          <a:extLst/>
        </p:spPr>
        <p:txBody>
          <a:bodyPr lIns="91440" tIns="45720" rIns="91440" bIns="45720"/>
          <a:lstStyle>
            <a:lvl1pPr marL="0" indent="0" algn="r" rtl="0" eaLnBrk="0" fontAlgn="base" hangingPunct="0">
              <a:spcBef>
                <a:spcPct val="20000"/>
              </a:spcBef>
              <a:spcAft>
                <a:spcPct val="0"/>
              </a:spcAft>
              <a:buFontTx/>
              <a:buNone/>
              <a:defRPr sz="1200">
                <a:solidFill>
                  <a:srgbClr val="287FB9"/>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a:buChar char="•"/>
              <a:defRPr sz="2000">
                <a:solidFill>
                  <a:schemeClr val="bg2"/>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1600">
                <a:solidFill>
                  <a:schemeClr val="bg2"/>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1400">
                <a:solidFill>
                  <a:schemeClr val="bg2"/>
                </a:solidFill>
                <a:latin typeface="+mn-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1400">
                <a:solidFill>
                  <a:schemeClr val="bg2"/>
                </a:solidFill>
                <a:latin typeface="+mn-lt"/>
                <a:ea typeface="ＭＳ Ｐゴシック" pitchFamily="-110" charset="-128"/>
                <a:cs typeface="ＭＳ Ｐゴシック"/>
              </a:defRPr>
            </a:lvl5pPr>
            <a:lvl6pPr marL="2514600" indent="-228600" algn="l" rtl="0" fontAlgn="base">
              <a:spcBef>
                <a:spcPct val="20000"/>
              </a:spcBef>
              <a:spcAft>
                <a:spcPct val="0"/>
              </a:spcAft>
              <a:buChar char="»"/>
              <a:defRPr sz="1400">
                <a:solidFill>
                  <a:schemeClr val="bg2"/>
                </a:solidFill>
                <a:latin typeface="+mn-lt"/>
              </a:defRPr>
            </a:lvl6pPr>
            <a:lvl7pPr marL="2971800" indent="-228600" algn="l" rtl="0" fontAlgn="base">
              <a:spcBef>
                <a:spcPct val="20000"/>
              </a:spcBef>
              <a:spcAft>
                <a:spcPct val="0"/>
              </a:spcAft>
              <a:buChar char="»"/>
              <a:defRPr sz="1400">
                <a:solidFill>
                  <a:schemeClr val="bg2"/>
                </a:solidFill>
                <a:latin typeface="+mn-lt"/>
              </a:defRPr>
            </a:lvl7pPr>
            <a:lvl8pPr marL="3429000" indent="-228600" algn="l" rtl="0" fontAlgn="base">
              <a:spcBef>
                <a:spcPct val="20000"/>
              </a:spcBef>
              <a:spcAft>
                <a:spcPct val="0"/>
              </a:spcAft>
              <a:buChar char="»"/>
              <a:defRPr sz="1400">
                <a:solidFill>
                  <a:schemeClr val="bg2"/>
                </a:solidFill>
                <a:latin typeface="+mn-lt"/>
              </a:defRPr>
            </a:lvl8pPr>
            <a:lvl9pPr marL="3886200" indent="-228600" algn="l" rtl="0" fontAlgn="base">
              <a:spcBef>
                <a:spcPct val="20000"/>
              </a:spcBef>
              <a:spcAft>
                <a:spcPct val="0"/>
              </a:spcAft>
              <a:buChar char="»"/>
              <a:defRPr sz="1400">
                <a:solidFill>
                  <a:schemeClr val="bg2"/>
                </a:solidFill>
                <a:latin typeface="+mn-lt"/>
              </a:defRPr>
            </a:lvl9pPr>
          </a:lstStyle>
          <a:p>
            <a:pPr algn="l"/>
            <a:r>
              <a:rPr lang="en-US" sz="1400" b="1" dirty="0" smtClean="0">
                <a:solidFill>
                  <a:schemeClr val="bg2"/>
                </a:solidFill>
              </a:rPr>
              <a:t>28/</a:t>
            </a:r>
            <a:r>
              <a:rPr lang="ru-RU" sz="1400" b="1" dirty="0" smtClean="0">
                <a:solidFill>
                  <a:schemeClr val="bg2"/>
                </a:solidFill>
              </a:rPr>
              <a:t>0</a:t>
            </a:r>
            <a:r>
              <a:rPr lang="en-US" sz="1400" b="1" dirty="0" smtClean="0">
                <a:solidFill>
                  <a:schemeClr val="bg2"/>
                </a:solidFill>
              </a:rPr>
              <a:t>7/</a:t>
            </a:r>
            <a:r>
              <a:rPr lang="ru-RU" sz="1400" b="1" dirty="0" smtClean="0">
                <a:solidFill>
                  <a:schemeClr val="bg2"/>
                </a:solidFill>
              </a:rPr>
              <a:t>2014</a:t>
            </a:r>
            <a:endParaRPr lang="en-US" sz="1400" b="1" dirty="0" smtClean="0">
              <a:solidFill>
                <a:schemeClr val="bg2"/>
              </a:solidFill>
            </a:endParaRPr>
          </a:p>
          <a:p>
            <a:pPr algn="l"/>
            <a:r>
              <a:rPr lang="en-US" sz="1400" b="1" dirty="0" smtClean="0">
                <a:solidFill>
                  <a:schemeClr val="bg2"/>
                </a:solidFill>
                <a:latin typeface="Arial Bold"/>
                <a:cs typeface="Arial Bold"/>
              </a:rPr>
              <a:t>Presenter: </a:t>
            </a:r>
          </a:p>
          <a:p>
            <a:pPr algn="l">
              <a:spcBef>
                <a:spcPts val="0"/>
              </a:spcBef>
            </a:pPr>
            <a:r>
              <a:rPr lang="en-US" sz="1400" b="1" dirty="0" smtClean="0"/>
              <a:t>Timur Gilyazov, Pensions Director, MetLife Russia</a:t>
            </a:r>
          </a:p>
        </p:txBody>
      </p:sp>
      <p:sp>
        <p:nvSpPr>
          <p:cNvPr id="7" name="Subtitle 1"/>
          <p:cNvSpPr txBox="1">
            <a:spLocks/>
          </p:cNvSpPr>
          <p:nvPr/>
        </p:nvSpPr>
        <p:spPr>
          <a:xfrm>
            <a:off x="5569641" y="4449178"/>
            <a:ext cx="2572724" cy="1356086"/>
          </a:xfrm>
          <a:prstGeom prst="rect">
            <a:avLst/>
          </a:prstGeom>
          <a:extLst/>
        </p:spPr>
        <p:txBody>
          <a:bodyPr lIns="91440" tIns="45720" rIns="91440" bIns="45720"/>
          <a:lstStyle>
            <a:lvl1pPr marL="0" indent="0" algn="r" rtl="0" eaLnBrk="0" fontAlgn="base" hangingPunct="0">
              <a:spcBef>
                <a:spcPct val="20000"/>
              </a:spcBef>
              <a:spcAft>
                <a:spcPct val="0"/>
              </a:spcAft>
              <a:buFontTx/>
              <a:buNone/>
              <a:defRPr sz="1200">
                <a:solidFill>
                  <a:srgbClr val="287FB9"/>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a:buChar char="•"/>
              <a:defRPr sz="2000">
                <a:solidFill>
                  <a:schemeClr val="bg2"/>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1600">
                <a:solidFill>
                  <a:schemeClr val="bg2"/>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1400">
                <a:solidFill>
                  <a:schemeClr val="bg2"/>
                </a:solidFill>
                <a:latin typeface="+mn-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1400">
                <a:solidFill>
                  <a:schemeClr val="bg2"/>
                </a:solidFill>
                <a:latin typeface="+mn-lt"/>
                <a:ea typeface="ＭＳ Ｐゴシック" pitchFamily="-110" charset="-128"/>
                <a:cs typeface="ＭＳ Ｐゴシック"/>
              </a:defRPr>
            </a:lvl5pPr>
            <a:lvl6pPr marL="2514600" indent="-228600" algn="l" rtl="0" fontAlgn="base">
              <a:spcBef>
                <a:spcPct val="20000"/>
              </a:spcBef>
              <a:spcAft>
                <a:spcPct val="0"/>
              </a:spcAft>
              <a:buChar char="»"/>
              <a:defRPr sz="1400">
                <a:solidFill>
                  <a:schemeClr val="bg2"/>
                </a:solidFill>
                <a:latin typeface="+mn-lt"/>
              </a:defRPr>
            </a:lvl6pPr>
            <a:lvl7pPr marL="2971800" indent="-228600" algn="l" rtl="0" fontAlgn="base">
              <a:spcBef>
                <a:spcPct val="20000"/>
              </a:spcBef>
              <a:spcAft>
                <a:spcPct val="0"/>
              </a:spcAft>
              <a:buChar char="»"/>
              <a:defRPr sz="1400">
                <a:solidFill>
                  <a:schemeClr val="bg2"/>
                </a:solidFill>
                <a:latin typeface="+mn-lt"/>
              </a:defRPr>
            </a:lvl7pPr>
            <a:lvl8pPr marL="3429000" indent="-228600" algn="l" rtl="0" fontAlgn="base">
              <a:spcBef>
                <a:spcPct val="20000"/>
              </a:spcBef>
              <a:spcAft>
                <a:spcPct val="0"/>
              </a:spcAft>
              <a:buChar char="»"/>
              <a:defRPr sz="1400">
                <a:solidFill>
                  <a:schemeClr val="bg2"/>
                </a:solidFill>
                <a:latin typeface="+mn-lt"/>
              </a:defRPr>
            </a:lvl8pPr>
            <a:lvl9pPr marL="3886200" indent="-228600" algn="l" rtl="0" fontAlgn="base">
              <a:spcBef>
                <a:spcPct val="20000"/>
              </a:spcBef>
              <a:spcAft>
                <a:spcPct val="0"/>
              </a:spcAft>
              <a:buChar char="»"/>
              <a:defRPr sz="1400">
                <a:solidFill>
                  <a:schemeClr val="bg2"/>
                </a:solidFill>
                <a:latin typeface="+mn-lt"/>
              </a:defRPr>
            </a:lvl9pPr>
          </a:lstStyle>
          <a:p>
            <a:pPr algn="l">
              <a:spcBef>
                <a:spcPts val="1824"/>
              </a:spcBef>
            </a:pPr>
            <a:r>
              <a:rPr lang="en-US" sz="1400" b="1" dirty="0" smtClean="0">
                <a:solidFill>
                  <a:srgbClr val="808080"/>
                </a:solidFill>
                <a:latin typeface="Arial Bold"/>
                <a:cs typeface="Arial Bold"/>
              </a:rPr>
              <a:t>For: </a:t>
            </a:r>
          </a:p>
          <a:p>
            <a:pPr algn="l">
              <a:spcBef>
                <a:spcPts val="0"/>
              </a:spcBef>
            </a:pPr>
            <a:r>
              <a:rPr lang="en-US" b="1" dirty="0" smtClean="0"/>
              <a:t>APRIA Conference, Moscow, 2014</a:t>
            </a:r>
            <a:endParaRPr lang="en-US" b="1" dirty="0"/>
          </a:p>
        </p:txBody>
      </p:sp>
      <p:pic>
        <p:nvPicPr>
          <p:cNvPr id="8" name="Picture 10" descr="MetLife_Wh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04" y="1827148"/>
            <a:ext cx="1567730" cy="363146"/>
          </a:xfrm>
          <a:prstGeom prst="rect">
            <a:avLst/>
          </a:prstGeom>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04664"/>
            <a:ext cx="2170211" cy="128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4344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descr="Text Box: Title"/>
          <p:cNvSpPr txBox="1">
            <a:spLocks/>
          </p:cNvSpPr>
          <p:nvPr/>
        </p:nvSpPr>
        <p:spPr bwMode="gray">
          <a:xfrm>
            <a:off x="0" y="2924175"/>
            <a:ext cx="9144000" cy="1268413"/>
          </a:xfrm>
          <a:prstGeom prst="rect">
            <a:avLst/>
          </a:prstGeom>
          <a:noFill/>
          <a:ln w="9525" algn="ctr">
            <a:noFill/>
            <a:miter lim="800000"/>
            <a:headEnd/>
            <a:tailEnd/>
          </a:ln>
        </p:spPr>
        <p:txBody>
          <a:bodyPr lIns="0" tIns="0" rIns="0" bIns="0" anchor="ctr"/>
          <a:lstStyle/>
          <a:p>
            <a:pPr algn="ctr">
              <a:defRPr/>
            </a:pPr>
            <a:r>
              <a:rPr lang="en-US" sz="2800" cap="all" dirty="0">
                <a:solidFill>
                  <a:srgbClr val="006AB4"/>
                </a:solidFill>
                <a:cs typeface="Arial" pitchFamily="34" charset="0"/>
              </a:rPr>
              <a:t>Latest developments </a:t>
            </a:r>
            <a:endParaRPr lang="ru-RU" sz="2800" cap="all" dirty="0" smtClean="0">
              <a:solidFill>
                <a:srgbClr val="006AB4"/>
              </a:solidFill>
              <a:cs typeface="Arial" pitchFamily="34" charset="0"/>
            </a:endParaRPr>
          </a:p>
          <a:p>
            <a:pPr algn="ctr">
              <a:defRPr/>
            </a:pPr>
            <a:r>
              <a:rPr lang="en-US" sz="2800" cap="all" dirty="0" smtClean="0">
                <a:solidFill>
                  <a:srgbClr val="006AB4"/>
                </a:solidFill>
                <a:cs typeface="Arial" pitchFamily="34" charset="0"/>
              </a:rPr>
              <a:t>in state </a:t>
            </a:r>
            <a:r>
              <a:rPr lang="en-US" sz="2800" cap="all" dirty="0">
                <a:solidFill>
                  <a:srgbClr val="006AB4"/>
                </a:solidFill>
                <a:cs typeface="Arial" pitchFamily="34" charset="0"/>
              </a:rPr>
              <a:t>pension system</a:t>
            </a:r>
            <a:endParaRPr lang="ru-RU" sz="2800" cap="all" dirty="0">
              <a:solidFill>
                <a:srgbClr val="006AB4"/>
              </a:solidFill>
              <a:cs typeface="Arial" pitchFamily="34" charset="0"/>
            </a:endParaRPr>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descr="Text Box: Title"/>
          <p:cNvSpPr txBox="1">
            <a:spLocks/>
          </p:cNvSpPr>
          <p:nvPr/>
        </p:nvSpPr>
        <p:spPr bwMode="gray">
          <a:xfrm>
            <a:off x="434975" y="447675"/>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smtClean="0">
                <a:solidFill>
                  <a:srgbClr val="006AB4"/>
                </a:solidFill>
                <a:latin typeface="Arial" pitchFamily="34" charset="0"/>
                <a:cs typeface="Arial" pitchFamily="34" charset="0"/>
              </a:rPr>
              <a:t>2</a:t>
            </a:r>
            <a:r>
              <a:rPr lang="en-US" sz="2800" baseline="30000" dirty="0" smtClean="0">
                <a:solidFill>
                  <a:srgbClr val="006AB4"/>
                </a:solidFill>
                <a:latin typeface="Arial" pitchFamily="34" charset="0"/>
                <a:cs typeface="Arial" pitchFamily="34" charset="0"/>
              </a:rPr>
              <a:t>nd</a:t>
            </a:r>
            <a:r>
              <a:rPr lang="en-US" sz="2800" dirty="0" smtClean="0">
                <a:solidFill>
                  <a:srgbClr val="006AB4"/>
                </a:solidFill>
                <a:latin typeface="Arial" pitchFamily="34" charset="0"/>
                <a:cs typeface="Arial" pitchFamily="34" charset="0"/>
              </a:rPr>
              <a:t> Pillar. </a:t>
            </a:r>
            <a:r>
              <a:rPr lang="ru-RU" sz="2800" dirty="0" smtClean="0">
                <a:solidFill>
                  <a:srgbClr val="006AB4"/>
                </a:solidFill>
                <a:latin typeface="Arial" pitchFamily="34" charset="0"/>
                <a:cs typeface="Arial" pitchFamily="34" charset="0"/>
              </a:rPr>
              <a:t>Breaking </a:t>
            </a:r>
            <a:r>
              <a:rPr lang="ru-RU" sz="2800" dirty="0" err="1" smtClean="0">
                <a:solidFill>
                  <a:srgbClr val="006AB4"/>
                </a:solidFill>
                <a:latin typeface="Arial" pitchFamily="34" charset="0"/>
                <a:cs typeface="Arial" pitchFamily="34" charset="0"/>
              </a:rPr>
              <a:t>news</a:t>
            </a:r>
            <a:r>
              <a:rPr lang="ru-RU" sz="2800" dirty="0" smtClean="0">
                <a:solidFill>
                  <a:srgbClr val="006AB4"/>
                </a:solidFill>
                <a:latin typeface="Arial" pitchFamily="34" charset="0"/>
                <a:cs typeface="Arial" pitchFamily="34" charset="0"/>
              </a:rPr>
              <a:t> </a:t>
            </a:r>
            <a:r>
              <a:rPr lang="en-US" sz="2800" dirty="0" smtClean="0">
                <a:solidFill>
                  <a:srgbClr val="006AB4"/>
                </a:solidFill>
                <a:latin typeface="Arial" pitchFamily="34" charset="0"/>
                <a:cs typeface="Arial" pitchFamily="34" charset="0"/>
              </a:rPr>
              <a:t>of </a:t>
            </a:r>
            <a:r>
              <a:rPr lang="ru-RU" sz="2800" dirty="0" smtClean="0">
                <a:solidFill>
                  <a:srgbClr val="006AB4"/>
                </a:solidFill>
                <a:latin typeface="Arial" pitchFamily="34" charset="0"/>
                <a:cs typeface="Arial" pitchFamily="34" charset="0"/>
              </a:rPr>
              <a:t>2013</a:t>
            </a:r>
            <a:r>
              <a:rPr lang="en-US" sz="2800" dirty="0" smtClean="0">
                <a:solidFill>
                  <a:srgbClr val="006AB4"/>
                </a:solidFill>
                <a:latin typeface="Arial" pitchFamily="34" charset="0"/>
                <a:cs typeface="Arial" pitchFamily="34" charset="0"/>
              </a:rPr>
              <a:t>-2014</a:t>
            </a:r>
            <a:endParaRPr lang="ru-RU" sz="2800" dirty="0">
              <a:solidFill>
                <a:srgbClr val="006AB4"/>
              </a:solidFill>
              <a:latin typeface="Arial" pitchFamily="34" charset="0"/>
              <a:cs typeface="Arial" pitchFamily="34" charset="0"/>
            </a:endParaRPr>
          </a:p>
        </p:txBody>
      </p:sp>
      <p:sp>
        <p:nvSpPr>
          <p:cNvPr id="3" name="Прямоугольник 2"/>
          <p:cNvSpPr/>
          <p:nvPr/>
        </p:nvSpPr>
        <p:spPr>
          <a:xfrm>
            <a:off x="341462" y="1340768"/>
            <a:ext cx="5904655" cy="461665"/>
          </a:xfrm>
          <a:prstGeom prst="rect">
            <a:avLst/>
          </a:prstGeom>
        </p:spPr>
        <p:txBody>
          <a:bodyPr wrap="square">
            <a:spAutoFit/>
          </a:bodyPr>
          <a:lstStyle/>
          <a:p>
            <a:pPr>
              <a:lnSpc>
                <a:spcPct val="150000"/>
              </a:lnSpc>
            </a:pPr>
            <a:r>
              <a:rPr lang="en-US" sz="1600" b="1" dirty="0" smtClean="0">
                <a:solidFill>
                  <a:prstClr val="black"/>
                </a:solidFill>
                <a:latin typeface="Arial" pitchFamily="34" charset="0"/>
                <a:cs typeface="Arial" pitchFamily="34" charset="0"/>
              </a:rPr>
              <a:t>The evolution and overhaul of contributions into 2</a:t>
            </a:r>
            <a:r>
              <a:rPr lang="en-US" sz="1600" b="1" baseline="30000" dirty="0" smtClean="0">
                <a:solidFill>
                  <a:prstClr val="black"/>
                </a:solidFill>
                <a:latin typeface="Arial" pitchFamily="34" charset="0"/>
                <a:cs typeface="Arial" pitchFamily="34" charset="0"/>
              </a:rPr>
              <a:t>nd</a:t>
            </a:r>
            <a:r>
              <a:rPr lang="en-US" sz="1600" b="1" dirty="0" smtClean="0">
                <a:solidFill>
                  <a:prstClr val="black"/>
                </a:solidFill>
                <a:latin typeface="Arial" pitchFamily="34" charset="0"/>
                <a:cs typeface="Arial" pitchFamily="34" charset="0"/>
              </a:rPr>
              <a:t> Pillar</a:t>
            </a:r>
          </a:p>
        </p:txBody>
      </p:sp>
      <p:grpSp>
        <p:nvGrpSpPr>
          <p:cNvPr id="4" name="Group 206"/>
          <p:cNvGrpSpPr>
            <a:grpSpLocks noChangeAspect="1"/>
          </p:cNvGrpSpPr>
          <p:nvPr/>
        </p:nvGrpSpPr>
        <p:grpSpPr bwMode="auto">
          <a:xfrm>
            <a:off x="7506464" y="1327404"/>
            <a:ext cx="1644460" cy="2324214"/>
            <a:chOff x="3634" y="912"/>
            <a:chExt cx="1927" cy="2716"/>
          </a:xfrm>
        </p:grpSpPr>
        <p:sp>
          <p:nvSpPr>
            <p:cNvPr id="5" name="Freeform 207"/>
            <p:cNvSpPr>
              <a:spLocks/>
            </p:cNvSpPr>
            <p:nvPr/>
          </p:nvSpPr>
          <p:spPr bwMode="auto">
            <a:xfrm>
              <a:off x="3634" y="912"/>
              <a:ext cx="1927" cy="2275"/>
            </a:xfrm>
            <a:custGeom>
              <a:avLst/>
              <a:gdLst>
                <a:gd name="T0" fmla="*/ 4612 w 1835"/>
                <a:gd name="T1" fmla="*/ 7421 h 2030"/>
                <a:gd name="T2" fmla="*/ 3897 w 1835"/>
                <a:gd name="T3" fmla="*/ 11344 h 2030"/>
                <a:gd name="T4" fmla="*/ 3692 w 1835"/>
                <a:gd name="T5" fmla="*/ 4132 h 2030"/>
                <a:gd name="T6" fmla="*/ 3631 w 1835"/>
                <a:gd name="T7" fmla="*/ 13048 h 2030"/>
                <a:gd name="T8" fmla="*/ 3217 w 1835"/>
                <a:gd name="T9" fmla="*/ 20706 h 2030"/>
                <a:gd name="T10" fmla="*/ 2699 w 1835"/>
                <a:gd name="T11" fmla="*/ 26921 h 2030"/>
                <a:gd name="T12" fmla="*/ 2622 w 1835"/>
                <a:gd name="T13" fmla="*/ 32353 h 2030"/>
                <a:gd name="T14" fmla="*/ 1545 w 1835"/>
                <a:gd name="T15" fmla="*/ 17199 h 2030"/>
                <a:gd name="T16" fmla="*/ 3030 w 1835"/>
                <a:gd name="T17" fmla="*/ 13526 h 2030"/>
                <a:gd name="T18" fmla="*/ 1233 w 1835"/>
                <a:gd name="T19" fmla="*/ 10820 h 2030"/>
                <a:gd name="T20" fmla="*/ 795 w 1835"/>
                <a:gd name="T21" fmla="*/ 10045 h 2030"/>
                <a:gd name="T22" fmla="*/ 838 w 1835"/>
                <a:gd name="T23" fmla="*/ 17465 h 2030"/>
                <a:gd name="T24" fmla="*/ 1066 w 1835"/>
                <a:gd name="T25" fmla="*/ 29233 h 2030"/>
                <a:gd name="T26" fmla="*/ 1280 w 1835"/>
                <a:gd name="T27" fmla="*/ 39049 h 2030"/>
                <a:gd name="T28" fmla="*/ 877 w 1835"/>
                <a:gd name="T29" fmla="*/ 45460 h 2030"/>
                <a:gd name="T30" fmla="*/ 1172 w 1835"/>
                <a:gd name="T31" fmla="*/ 47081 h 2030"/>
                <a:gd name="T32" fmla="*/ 1116 w 1835"/>
                <a:gd name="T33" fmla="*/ 48595 h 2030"/>
                <a:gd name="T34" fmla="*/ 817 w 1835"/>
                <a:gd name="T35" fmla="*/ 51774 h 2030"/>
                <a:gd name="T36" fmla="*/ 966 w 1835"/>
                <a:gd name="T37" fmla="*/ 56933 h 2030"/>
                <a:gd name="T38" fmla="*/ 1049 w 1835"/>
                <a:gd name="T39" fmla="*/ 63282 h 2030"/>
                <a:gd name="T40" fmla="*/ 832 w 1835"/>
                <a:gd name="T41" fmla="*/ 66591 h 2030"/>
                <a:gd name="T42" fmla="*/ 507 w 1835"/>
                <a:gd name="T43" fmla="*/ 72088 h 2030"/>
                <a:gd name="T44" fmla="*/ 210 w 1835"/>
                <a:gd name="T45" fmla="*/ 78110 h 2030"/>
                <a:gd name="T46" fmla="*/ 423 w 1835"/>
                <a:gd name="T47" fmla="*/ 86013 h 2030"/>
                <a:gd name="T48" fmla="*/ 213 w 1835"/>
                <a:gd name="T49" fmla="*/ 95585 h 2030"/>
                <a:gd name="T50" fmla="*/ 741 w 1835"/>
                <a:gd name="T51" fmla="*/ 95087 h 2030"/>
                <a:gd name="T52" fmla="*/ 1305 w 1835"/>
                <a:gd name="T53" fmla="*/ 96066 h 2030"/>
                <a:gd name="T54" fmla="*/ 1615 w 1835"/>
                <a:gd name="T55" fmla="*/ 102614 h 2030"/>
                <a:gd name="T56" fmla="*/ 2012 w 1835"/>
                <a:gd name="T57" fmla="*/ 103263 h 2030"/>
                <a:gd name="T58" fmla="*/ 2237 w 1835"/>
                <a:gd name="T59" fmla="*/ 101296 h 2030"/>
                <a:gd name="T60" fmla="*/ 2388 w 1835"/>
                <a:gd name="T61" fmla="*/ 98546 h 2030"/>
                <a:gd name="T62" fmla="*/ 2574 w 1835"/>
                <a:gd name="T63" fmla="*/ 100230 h 2030"/>
                <a:gd name="T64" fmla="*/ 2622 w 1835"/>
                <a:gd name="T65" fmla="*/ 102859 h 2030"/>
                <a:gd name="T66" fmla="*/ 2897 w 1835"/>
                <a:gd name="T67" fmla="*/ 105777 h 2030"/>
                <a:gd name="T68" fmla="*/ 3273 w 1835"/>
                <a:gd name="T69" fmla="*/ 104705 h 2030"/>
                <a:gd name="T70" fmla="*/ 3519 w 1835"/>
                <a:gd name="T71" fmla="*/ 102572 h 2030"/>
                <a:gd name="T72" fmla="*/ 3144 w 1835"/>
                <a:gd name="T73" fmla="*/ 100848 h 2030"/>
                <a:gd name="T74" fmla="*/ 3090 w 1835"/>
                <a:gd name="T75" fmla="*/ 98546 h 2030"/>
                <a:gd name="T76" fmla="*/ 4108 w 1835"/>
                <a:gd name="T77" fmla="*/ 94843 h 2030"/>
                <a:gd name="T78" fmla="*/ 3907 w 1835"/>
                <a:gd name="T79" fmla="*/ 100230 h 2030"/>
                <a:gd name="T80" fmla="*/ 3836 w 1835"/>
                <a:gd name="T81" fmla="*/ 104630 h 2030"/>
                <a:gd name="T82" fmla="*/ 5366 w 1835"/>
                <a:gd name="T83" fmla="*/ 108532 h 2030"/>
                <a:gd name="T84" fmla="*/ 5940 w 1835"/>
                <a:gd name="T85" fmla="*/ 111817 h 2030"/>
                <a:gd name="T86" fmla="*/ 7059 w 1835"/>
                <a:gd name="T87" fmla="*/ 118434 h 2030"/>
                <a:gd name="T88" fmla="*/ 7763 w 1835"/>
                <a:gd name="T89" fmla="*/ 119881 h 2030"/>
                <a:gd name="T90" fmla="*/ 7990 w 1835"/>
                <a:gd name="T91" fmla="*/ 111515 h 2030"/>
                <a:gd name="T92" fmla="*/ 7086 w 1835"/>
                <a:gd name="T93" fmla="*/ 103135 h 2030"/>
                <a:gd name="T94" fmla="*/ 6999 w 1835"/>
                <a:gd name="T95" fmla="*/ 87802 h 2030"/>
                <a:gd name="T96" fmla="*/ 8106 w 1835"/>
                <a:gd name="T97" fmla="*/ 85362 h 2030"/>
                <a:gd name="T98" fmla="*/ 8206 w 1835"/>
                <a:gd name="T99" fmla="*/ 91782 h 2030"/>
                <a:gd name="T100" fmla="*/ 7689 w 1835"/>
                <a:gd name="T101" fmla="*/ 97092 h 2030"/>
                <a:gd name="T102" fmla="*/ 8296 w 1835"/>
                <a:gd name="T103" fmla="*/ 102614 h 2030"/>
                <a:gd name="T104" fmla="*/ 8803 w 1835"/>
                <a:gd name="T105" fmla="*/ 103663 h 2030"/>
                <a:gd name="T106" fmla="*/ 9239 w 1835"/>
                <a:gd name="T107" fmla="*/ 107713 h 2030"/>
                <a:gd name="T108" fmla="*/ 8969 w 1835"/>
                <a:gd name="T109" fmla="*/ 112099 h 2030"/>
                <a:gd name="T110" fmla="*/ 9506 w 1835"/>
                <a:gd name="T111" fmla="*/ 113621 h 2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35"/>
                <a:gd name="T169" fmla="*/ 0 h 2030"/>
                <a:gd name="T170" fmla="*/ 1835 w 1835"/>
                <a:gd name="T171" fmla="*/ 2030 h 20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35" h="2030">
                  <a:moveTo>
                    <a:pt x="1834" y="0"/>
                  </a:moveTo>
                  <a:lnTo>
                    <a:pt x="864" y="0"/>
                  </a:lnTo>
                  <a:lnTo>
                    <a:pt x="837" y="80"/>
                  </a:lnTo>
                  <a:lnTo>
                    <a:pt x="789" y="67"/>
                  </a:lnTo>
                  <a:lnTo>
                    <a:pt x="809" y="86"/>
                  </a:lnTo>
                  <a:lnTo>
                    <a:pt x="840" y="100"/>
                  </a:lnTo>
                  <a:lnTo>
                    <a:pt x="807" y="122"/>
                  </a:lnTo>
                  <a:lnTo>
                    <a:pt x="818" y="206"/>
                  </a:lnTo>
                  <a:lnTo>
                    <a:pt x="793" y="233"/>
                  </a:lnTo>
                  <a:lnTo>
                    <a:pt x="760" y="243"/>
                  </a:lnTo>
                  <a:lnTo>
                    <a:pt x="729" y="239"/>
                  </a:lnTo>
                  <a:lnTo>
                    <a:pt x="711" y="219"/>
                  </a:lnTo>
                  <a:lnTo>
                    <a:pt x="696" y="208"/>
                  </a:lnTo>
                  <a:lnTo>
                    <a:pt x="682" y="188"/>
                  </a:lnTo>
                  <a:lnTo>
                    <a:pt x="687" y="161"/>
                  </a:lnTo>
                  <a:lnTo>
                    <a:pt x="670" y="142"/>
                  </a:lnTo>
                  <a:lnTo>
                    <a:pt x="711" y="128"/>
                  </a:lnTo>
                  <a:lnTo>
                    <a:pt x="718" y="102"/>
                  </a:lnTo>
                  <a:lnTo>
                    <a:pt x="704" y="67"/>
                  </a:lnTo>
                  <a:lnTo>
                    <a:pt x="669" y="55"/>
                  </a:lnTo>
                  <a:lnTo>
                    <a:pt x="646" y="69"/>
                  </a:lnTo>
                  <a:lnTo>
                    <a:pt x="598" y="76"/>
                  </a:lnTo>
                  <a:lnTo>
                    <a:pt x="571" y="73"/>
                  </a:lnTo>
                  <a:lnTo>
                    <a:pt x="598" y="97"/>
                  </a:lnTo>
                  <a:lnTo>
                    <a:pt x="617" y="127"/>
                  </a:lnTo>
                  <a:lnTo>
                    <a:pt x="631" y="148"/>
                  </a:lnTo>
                  <a:lnTo>
                    <a:pt x="640" y="179"/>
                  </a:lnTo>
                  <a:lnTo>
                    <a:pt x="637" y="215"/>
                  </a:lnTo>
                  <a:lnTo>
                    <a:pt x="655" y="230"/>
                  </a:lnTo>
                  <a:lnTo>
                    <a:pt x="682" y="292"/>
                  </a:lnTo>
                  <a:lnTo>
                    <a:pt x="658" y="279"/>
                  </a:lnTo>
                  <a:lnTo>
                    <a:pt x="626" y="266"/>
                  </a:lnTo>
                  <a:lnTo>
                    <a:pt x="602" y="252"/>
                  </a:lnTo>
                  <a:lnTo>
                    <a:pt x="593" y="303"/>
                  </a:lnTo>
                  <a:lnTo>
                    <a:pt x="563" y="343"/>
                  </a:lnTo>
                  <a:lnTo>
                    <a:pt x="542" y="360"/>
                  </a:lnTo>
                  <a:lnTo>
                    <a:pt x="595" y="436"/>
                  </a:lnTo>
                  <a:lnTo>
                    <a:pt x="586" y="457"/>
                  </a:lnTo>
                  <a:lnTo>
                    <a:pt x="557" y="466"/>
                  </a:lnTo>
                  <a:lnTo>
                    <a:pt x="515" y="456"/>
                  </a:lnTo>
                  <a:lnTo>
                    <a:pt x="497" y="451"/>
                  </a:lnTo>
                  <a:lnTo>
                    <a:pt x="473" y="445"/>
                  </a:lnTo>
                  <a:lnTo>
                    <a:pt x="456" y="460"/>
                  </a:lnTo>
                  <a:lnTo>
                    <a:pt x="465" y="480"/>
                  </a:lnTo>
                  <a:lnTo>
                    <a:pt x="483" y="491"/>
                  </a:lnTo>
                  <a:lnTo>
                    <a:pt x="524" y="487"/>
                  </a:lnTo>
                  <a:lnTo>
                    <a:pt x="537" y="542"/>
                  </a:lnTo>
                  <a:lnTo>
                    <a:pt x="504" y="551"/>
                  </a:lnTo>
                  <a:lnTo>
                    <a:pt x="459" y="535"/>
                  </a:lnTo>
                  <a:lnTo>
                    <a:pt x="410" y="511"/>
                  </a:lnTo>
                  <a:lnTo>
                    <a:pt x="390" y="489"/>
                  </a:lnTo>
                  <a:lnTo>
                    <a:pt x="363" y="394"/>
                  </a:lnTo>
                  <a:lnTo>
                    <a:pt x="343" y="365"/>
                  </a:lnTo>
                  <a:lnTo>
                    <a:pt x="303" y="339"/>
                  </a:lnTo>
                  <a:lnTo>
                    <a:pt x="283" y="312"/>
                  </a:lnTo>
                  <a:lnTo>
                    <a:pt x="270" y="285"/>
                  </a:lnTo>
                  <a:lnTo>
                    <a:pt x="363" y="325"/>
                  </a:lnTo>
                  <a:lnTo>
                    <a:pt x="437" y="332"/>
                  </a:lnTo>
                  <a:lnTo>
                    <a:pt x="483" y="323"/>
                  </a:lnTo>
                  <a:lnTo>
                    <a:pt x="504" y="312"/>
                  </a:lnTo>
                  <a:lnTo>
                    <a:pt x="521" y="283"/>
                  </a:lnTo>
                  <a:lnTo>
                    <a:pt x="530" y="259"/>
                  </a:lnTo>
                  <a:lnTo>
                    <a:pt x="530" y="224"/>
                  </a:lnTo>
                  <a:lnTo>
                    <a:pt x="491" y="199"/>
                  </a:lnTo>
                  <a:lnTo>
                    <a:pt x="473" y="208"/>
                  </a:lnTo>
                  <a:lnTo>
                    <a:pt x="403" y="166"/>
                  </a:lnTo>
                  <a:lnTo>
                    <a:pt x="343" y="166"/>
                  </a:lnTo>
                  <a:lnTo>
                    <a:pt x="256" y="173"/>
                  </a:lnTo>
                  <a:lnTo>
                    <a:pt x="230" y="179"/>
                  </a:lnTo>
                  <a:lnTo>
                    <a:pt x="217" y="179"/>
                  </a:lnTo>
                  <a:lnTo>
                    <a:pt x="200" y="165"/>
                  </a:lnTo>
                  <a:lnTo>
                    <a:pt x="212" y="133"/>
                  </a:lnTo>
                  <a:lnTo>
                    <a:pt x="193" y="132"/>
                  </a:lnTo>
                  <a:lnTo>
                    <a:pt x="182" y="151"/>
                  </a:lnTo>
                  <a:lnTo>
                    <a:pt x="163" y="148"/>
                  </a:lnTo>
                  <a:lnTo>
                    <a:pt x="148" y="152"/>
                  </a:lnTo>
                  <a:lnTo>
                    <a:pt x="140" y="166"/>
                  </a:lnTo>
                  <a:lnTo>
                    <a:pt x="120" y="184"/>
                  </a:lnTo>
                  <a:lnTo>
                    <a:pt x="117" y="215"/>
                  </a:lnTo>
                  <a:lnTo>
                    <a:pt x="112" y="226"/>
                  </a:lnTo>
                  <a:lnTo>
                    <a:pt x="112" y="243"/>
                  </a:lnTo>
                  <a:lnTo>
                    <a:pt x="133" y="258"/>
                  </a:lnTo>
                  <a:lnTo>
                    <a:pt x="136" y="271"/>
                  </a:lnTo>
                  <a:lnTo>
                    <a:pt x="148" y="288"/>
                  </a:lnTo>
                  <a:lnTo>
                    <a:pt x="153" y="300"/>
                  </a:lnTo>
                  <a:lnTo>
                    <a:pt x="153" y="318"/>
                  </a:lnTo>
                  <a:lnTo>
                    <a:pt x="150" y="338"/>
                  </a:lnTo>
                  <a:lnTo>
                    <a:pt x="158" y="370"/>
                  </a:lnTo>
                  <a:lnTo>
                    <a:pt x="173" y="398"/>
                  </a:lnTo>
                  <a:lnTo>
                    <a:pt x="170" y="445"/>
                  </a:lnTo>
                  <a:lnTo>
                    <a:pt x="187" y="484"/>
                  </a:lnTo>
                  <a:lnTo>
                    <a:pt x="190" y="522"/>
                  </a:lnTo>
                  <a:lnTo>
                    <a:pt x="197" y="538"/>
                  </a:lnTo>
                  <a:lnTo>
                    <a:pt x="226" y="561"/>
                  </a:lnTo>
                  <a:lnTo>
                    <a:pt x="236" y="584"/>
                  </a:lnTo>
                  <a:lnTo>
                    <a:pt x="236" y="604"/>
                  </a:lnTo>
                  <a:lnTo>
                    <a:pt x="227" y="639"/>
                  </a:lnTo>
                  <a:lnTo>
                    <a:pt x="224" y="646"/>
                  </a:lnTo>
                  <a:lnTo>
                    <a:pt x="227" y="655"/>
                  </a:lnTo>
                  <a:lnTo>
                    <a:pt x="217" y="674"/>
                  </a:lnTo>
                  <a:lnTo>
                    <a:pt x="199" y="682"/>
                  </a:lnTo>
                  <a:lnTo>
                    <a:pt x="196" y="693"/>
                  </a:lnTo>
                  <a:lnTo>
                    <a:pt x="175" y="722"/>
                  </a:lnTo>
                  <a:lnTo>
                    <a:pt x="157" y="732"/>
                  </a:lnTo>
                  <a:lnTo>
                    <a:pt x="154" y="751"/>
                  </a:lnTo>
                  <a:lnTo>
                    <a:pt x="165" y="750"/>
                  </a:lnTo>
                  <a:lnTo>
                    <a:pt x="175" y="738"/>
                  </a:lnTo>
                  <a:lnTo>
                    <a:pt x="182" y="741"/>
                  </a:lnTo>
                  <a:lnTo>
                    <a:pt x="187" y="752"/>
                  </a:lnTo>
                  <a:lnTo>
                    <a:pt x="174" y="760"/>
                  </a:lnTo>
                  <a:lnTo>
                    <a:pt x="194" y="780"/>
                  </a:lnTo>
                  <a:lnTo>
                    <a:pt x="205" y="779"/>
                  </a:lnTo>
                  <a:lnTo>
                    <a:pt x="218" y="787"/>
                  </a:lnTo>
                  <a:lnTo>
                    <a:pt x="236" y="803"/>
                  </a:lnTo>
                  <a:lnTo>
                    <a:pt x="243" y="823"/>
                  </a:lnTo>
                  <a:lnTo>
                    <a:pt x="219" y="805"/>
                  </a:lnTo>
                  <a:lnTo>
                    <a:pt x="208" y="796"/>
                  </a:lnTo>
                  <a:lnTo>
                    <a:pt x="193" y="794"/>
                  </a:lnTo>
                  <a:lnTo>
                    <a:pt x="195" y="803"/>
                  </a:lnTo>
                  <a:lnTo>
                    <a:pt x="182" y="799"/>
                  </a:lnTo>
                  <a:lnTo>
                    <a:pt x="170" y="799"/>
                  </a:lnTo>
                  <a:lnTo>
                    <a:pt x="172" y="817"/>
                  </a:lnTo>
                  <a:lnTo>
                    <a:pt x="174" y="826"/>
                  </a:lnTo>
                  <a:lnTo>
                    <a:pt x="170" y="849"/>
                  </a:lnTo>
                  <a:lnTo>
                    <a:pt x="164" y="856"/>
                  </a:lnTo>
                  <a:lnTo>
                    <a:pt x="143" y="856"/>
                  </a:lnTo>
                  <a:lnTo>
                    <a:pt x="140" y="869"/>
                  </a:lnTo>
                  <a:lnTo>
                    <a:pt x="152" y="882"/>
                  </a:lnTo>
                  <a:lnTo>
                    <a:pt x="158" y="905"/>
                  </a:lnTo>
                  <a:lnTo>
                    <a:pt x="173" y="916"/>
                  </a:lnTo>
                  <a:lnTo>
                    <a:pt x="173" y="927"/>
                  </a:lnTo>
                  <a:lnTo>
                    <a:pt x="167" y="933"/>
                  </a:lnTo>
                  <a:lnTo>
                    <a:pt x="169" y="941"/>
                  </a:lnTo>
                  <a:lnTo>
                    <a:pt x="174" y="949"/>
                  </a:lnTo>
                  <a:lnTo>
                    <a:pt x="187" y="977"/>
                  </a:lnTo>
                  <a:lnTo>
                    <a:pt x="198" y="988"/>
                  </a:lnTo>
                  <a:lnTo>
                    <a:pt x="208" y="992"/>
                  </a:lnTo>
                  <a:lnTo>
                    <a:pt x="211" y="1018"/>
                  </a:lnTo>
                  <a:lnTo>
                    <a:pt x="199" y="1032"/>
                  </a:lnTo>
                  <a:lnTo>
                    <a:pt x="184" y="1047"/>
                  </a:lnTo>
                  <a:lnTo>
                    <a:pt x="178" y="1060"/>
                  </a:lnTo>
                  <a:lnTo>
                    <a:pt x="170" y="1064"/>
                  </a:lnTo>
                  <a:lnTo>
                    <a:pt x="156" y="1064"/>
                  </a:lnTo>
                  <a:lnTo>
                    <a:pt x="151" y="1070"/>
                  </a:lnTo>
                  <a:lnTo>
                    <a:pt x="155" y="1075"/>
                  </a:lnTo>
                  <a:lnTo>
                    <a:pt x="157" y="1099"/>
                  </a:lnTo>
                  <a:lnTo>
                    <a:pt x="145" y="1101"/>
                  </a:lnTo>
                  <a:lnTo>
                    <a:pt x="134" y="1111"/>
                  </a:lnTo>
                  <a:lnTo>
                    <a:pt x="131" y="1126"/>
                  </a:lnTo>
                  <a:lnTo>
                    <a:pt x="128" y="1138"/>
                  </a:lnTo>
                  <a:lnTo>
                    <a:pt x="123" y="1176"/>
                  </a:lnTo>
                  <a:lnTo>
                    <a:pt x="110" y="1175"/>
                  </a:lnTo>
                  <a:lnTo>
                    <a:pt x="98" y="1179"/>
                  </a:lnTo>
                  <a:lnTo>
                    <a:pt x="89" y="1192"/>
                  </a:lnTo>
                  <a:lnTo>
                    <a:pt x="75" y="1200"/>
                  </a:lnTo>
                  <a:lnTo>
                    <a:pt x="63" y="1192"/>
                  </a:lnTo>
                  <a:lnTo>
                    <a:pt x="47" y="1195"/>
                  </a:lnTo>
                  <a:lnTo>
                    <a:pt x="46" y="1212"/>
                  </a:lnTo>
                  <a:lnTo>
                    <a:pt x="53" y="1231"/>
                  </a:lnTo>
                  <a:lnTo>
                    <a:pt x="58" y="1262"/>
                  </a:lnTo>
                  <a:lnTo>
                    <a:pt x="36" y="1291"/>
                  </a:lnTo>
                  <a:lnTo>
                    <a:pt x="46" y="1304"/>
                  </a:lnTo>
                  <a:lnTo>
                    <a:pt x="41" y="1324"/>
                  </a:lnTo>
                  <a:lnTo>
                    <a:pt x="42" y="1343"/>
                  </a:lnTo>
                  <a:lnTo>
                    <a:pt x="52" y="1351"/>
                  </a:lnTo>
                  <a:lnTo>
                    <a:pt x="66" y="1373"/>
                  </a:lnTo>
                  <a:lnTo>
                    <a:pt x="75" y="1404"/>
                  </a:lnTo>
                  <a:lnTo>
                    <a:pt x="75" y="1422"/>
                  </a:lnTo>
                  <a:lnTo>
                    <a:pt x="24" y="1468"/>
                  </a:lnTo>
                  <a:lnTo>
                    <a:pt x="34" y="1505"/>
                  </a:lnTo>
                  <a:lnTo>
                    <a:pt x="12" y="1527"/>
                  </a:lnTo>
                  <a:lnTo>
                    <a:pt x="0" y="1538"/>
                  </a:lnTo>
                  <a:lnTo>
                    <a:pt x="0" y="1552"/>
                  </a:lnTo>
                  <a:lnTo>
                    <a:pt x="16" y="1579"/>
                  </a:lnTo>
                  <a:lnTo>
                    <a:pt x="37" y="1580"/>
                  </a:lnTo>
                  <a:lnTo>
                    <a:pt x="45" y="1582"/>
                  </a:lnTo>
                  <a:lnTo>
                    <a:pt x="59" y="1573"/>
                  </a:lnTo>
                  <a:lnTo>
                    <a:pt x="75" y="1572"/>
                  </a:lnTo>
                  <a:lnTo>
                    <a:pt x="84" y="1578"/>
                  </a:lnTo>
                  <a:lnTo>
                    <a:pt x="100" y="1577"/>
                  </a:lnTo>
                  <a:lnTo>
                    <a:pt x="119" y="1569"/>
                  </a:lnTo>
                  <a:lnTo>
                    <a:pt x="129" y="1573"/>
                  </a:lnTo>
                  <a:lnTo>
                    <a:pt x="139" y="1581"/>
                  </a:lnTo>
                  <a:lnTo>
                    <a:pt x="153" y="1582"/>
                  </a:lnTo>
                  <a:lnTo>
                    <a:pt x="169" y="1570"/>
                  </a:lnTo>
                  <a:lnTo>
                    <a:pt x="192" y="1569"/>
                  </a:lnTo>
                  <a:lnTo>
                    <a:pt x="203" y="1558"/>
                  </a:lnTo>
                  <a:lnTo>
                    <a:pt x="217" y="1563"/>
                  </a:lnTo>
                  <a:lnTo>
                    <a:pt x="230" y="1588"/>
                  </a:lnTo>
                  <a:lnTo>
                    <a:pt x="245" y="1599"/>
                  </a:lnTo>
                  <a:lnTo>
                    <a:pt x="253" y="1621"/>
                  </a:lnTo>
                  <a:lnTo>
                    <a:pt x="268" y="1636"/>
                  </a:lnTo>
                  <a:lnTo>
                    <a:pt x="272" y="1649"/>
                  </a:lnTo>
                  <a:lnTo>
                    <a:pt x="270" y="1667"/>
                  </a:lnTo>
                  <a:lnTo>
                    <a:pt x="270" y="1681"/>
                  </a:lnTo>
                  <a:lnTo>
                    <a:pt x="281" y="1697"/>
                  </a:lnTo>
                  <a:lnTo>
                    <a:pt x="285" y="1724"/>
                  </a:lnTo>
                  <a:lnTo>
                    <a:pt x="294" y="1729"/>
                  </a:lnTo>
                  <a:lnTo>
                    <a:pt x="311" y="1730"/>
                  </a:lnTo>
                  <a:lnTo>
                    <a:pt x="334" y="1727"/>
                  </a:lnTo>
                  <a:lnTo>
                    <a:pt x="356" y="1730"/>
                  </a:lnTo>
                  <a:lnTo>
                    <a:pt x="371" y="1721"/>
                  </a:lnTo>
                  <a:lnTo>
                    <a:pt x="354" y="1709"/>
                  </a:lnTo>
                  <a:lnTo>
                    <a:pt x="349" y="1685"/>
                  </a:lnTo>
                  <a:lnTo>
                    <a:pt x="366" y="1706"/>
                  </a:lnTo>
                  <a:lnTo>
                    <a:pt x="371" y="1702"/>
                  </a:lnTo>
                  <a:lnTo>
                    <a:pt x="361" y="1688"/>
                  </a:lnTo>
                  <a:lnTo>
                    <a:pt x="375" y="1696"/>
                  </a:lnTo>
                  <a:lnTo>
                    <a:pt x="385" y="1688"/>
                  </a:lnTo>
                  <a:lnTo>
                    <a:pt x="392" y="1675"/>
                  </a:lnTo>
                  <a:lnTo>
                    <a:pt x="385" y="1667"/>
                  </a:lnTo>
                  <a:lnTo>
                    <a:pt x="371" y="1658"/>
                  </a:lnTo>
                  <a:lnTo>
                    <a:pt x="391" y="1659"/>
                  </a:lnTo>
                  <a:lnTo>
                    <a:pt x="390" y="1647"/>
                  </a:lnTo>
                  <a:lnTo>
                    <a:pt x="399" y="1641"/>
                  </a:lnTo>
                  <a:lnTo>
                    <a:pt x="412" y="1631"/>
                  </a:lnTo>
                  <a:lnTo>
                    <a:pt x="418" y="1629"/>
                  </a:lnTo>
                  <a:lnTo>
                    <a:pt x="428" y="1629"/>
                  </a:lnTo>
                  <a:lnTo>
                    <a:pt x="437" y="1640"/>
                  </a:lnTo>
                  <a:lnTo>
                    <a:pt x="418" y="1647"/>
                  </a:lnTo>
                  <a:lnTo>
                    <a:pt x="418" y="1655"/>
                  </a:lnTo>
                  <a:lnTo>
                    <a:pt x="438" y="1662"/>
                  </a:lnTo>
                  <a:lnTo>
                    <a:pt x="440" y="1655"/>
                  </a:lnTo>
                  <a:lnTo>
                    <a:pt x="451" y="1658"/>
                  </a:lnTo>
                  <a:lnTo>
                    <a:pt x="464" y="1655"/>
                  </a:lnTo>
                  <a:lnTo>
                    <a:pt x="478" y="1652"/>
                  </a:lnTo>
                  <a:lnTo>
                    <a:pt x="488" y="1649"/>
                  </a:lnTo>
                  <a:lnTo>
                    <a:pt x="492" y="1661"/>
                  </a:lnTo>
                  <a:lnTo>
                    <a:pt x="474" y="1673"/>
                  </a:lnTo>
                  <a:lnTo>
                    <a:pt x="468" y="1689"/>
                  </a:lnTo>
                  <a:lnTo>
                    <a:pt x="459" y="1701"/>
                  </a:lnTo>
                  <a:lnTo>
                    <a:pt x="456" y="1718"/>
                  </a:lnTo>
                  <a:lnTo>
                    <a:pt x="473" y="1722"/>
                  </a:lnTo>
                  <a:lnTo>
                    <a:pt x="482" y="1724"/>
                  </a:lnTo>
                  <a:lnTo>
                    <a:pt x="492" y="1724"/>
                  </a:lnTo>
                  <a:lnTo>
                    <a:pt x="499" y="1727"/>
                  </a:lnTo>
                  <a:lnTo>
                    <a:pt x="503" y="1739"/>
                  </a:lnTo>
                  <a:lnTo>
                    <a:pt x="508" y="1750"/>
                  </a:lnTo>
                  <a:lnTo>
                    <a:pt x="503" y="1774"/>
                  </a:lnTo>
                  <a:lnTo>
                    <a:pt x="522" y="1783"/>
                  </a:lnTo>
                  <a:lnTo>
                    <a:pt x="529" y="1777"/>
                  </a:lnTo>
                  <a:lnTo>
                    <a:pt x="538" y="1764"/>
                  </a:lnTo>
                  <a:lnTo>
                    <a:pt x="545" y="1748"/>
                  </a:lnTo>
                  <a:lnTo>
                    <a:pt x="557" y="1742"/>
                  </a:lnTo>
                  <a:lnTo>
                    <a:pt x="571" y="1732"/>
                  </a:lnTo>
                  <a:lnTo>
                    <a:pt x="578" y="1717"/>
                  </a:lnTo>
                  <a:lnTo>
                    <a:pt x="585" y="1720"/>
                  </a:lnTo>
                  <a:lnTo>
                    <a:pt x="593" y="1723"/>
                  </a:lnTo>
                  <a:lnTo>
                    <a:pt x="607" y="1727"/>
                  </a:lnTo>
                  <a:lnTo>
                    <a:pt x="624" y="1717"/>
                  </a:lnTo>
                  <a:lnTo>
                    <a:pt x="633" y="1696"/>
                  </a:lnTo>
                  <a:lnTo>
                    <a:pt x="616" y="1696"/>
                  </a:lnTo>
                  <a:lnTo>
                    <a:pt x="606" y="1701"/>
                  </a:lnTo>
                  <a:lnTo>
                    <a:pt x="599" y="1694"/>
                  </a:lnTo>
                  <a:lnTo>
                    <a:pt x="590" y="1702"/>
                  </a:lnTo>
                  <a:lnTo>
                    <a:pt x="576" y="1702"/>
                  </a:lnTo>
                  <a:lnTo>
                    <a:pt x="565" y="1696"/>
                  </a:lnTo>
                  <a:lnTo>
                    <a:pt x="562" y="1680"/>
                  </a:lnTo>
                  <a:lnTo>
                    <a:pt x="552" y="1668"/>
                  </a:lnTo>
                  <a:lnTo>
                    <a:pt x="545" y="1662"/>
                  </a:lnTo>
                  <a:lnTo>
                    <a:pt x="540" y="1658"/>
                  </a:lnTo>
                  <a:lnTo>
                    <a:pt x="532" y="1654"/>
                  </a:lnTo>
                  <a:lnTo>
                    <a:pt x="512" y="1651"/>
                  </a:lnTo>
                  <a:lnTo>
                    <a:pt x="498" y="1637"/>
                  </a:lnTo>
                  <a:lnTo>
                    <a:pt x="521" y="1634"/>
                  </a:lnTo>
                  <a:lnTo>
                    <a:pt x="541" y="1629"/>
                  </a:lnTo>
                  <a:lnTo>
                    <a:pt x="555" y="1614"/>
                  </a:lnTo>
                  <a:lnTo>
                    <a:pt x="607" y="1591"/>
                  </a:lnTo>
                  <a:lnTo>
                    <a:pt x="640" y="1569"/>
                  </a:lnTo>
                  <a:lnTo>
                    <a:pt x="688" y="1557"/>
                  </a:lnTo>
                  <a:lnTo>
                    <a:pt x="726" y="1544"/>
                  </a:lnTo>
                  <a:lnTo>
                    <a:pt x="751" y="1545"/>
                  </a:lnTo>
                  <a:lnTo>
                    <a:pt x="720" y="1569"/>
                  </a:lnTo>
                  <a:lnTo>
                    <a:pt x="740" y="1581"/>
                  </a:lnTo>
                  <a:lnTo>
                    <a:pt x="700" y="1585"/>
                  </a:lnTo>
                  <a:lnTo>
                    <a:pt x="701" y="1601"/>
                  </a:lnTo>
                  <a:lnTo>
                    <a:pt x="731" y="1620"/>
                  </a:lnTo>
                  <a:lnTo>
                    <a:pt x="709" y="1621"/>
                  </a:lnTo>
                  <a:lnTo>
                    <a:pt x="693" y="1640"/>
                  </a:lnTo>
                  <a:lnTo>
                    <a:pt x="684" y="1658"/>
                  </a:lnTo>
                  <a:lnTo>
                    <a:pt x="682" y="1687"/>
                  </a:lnTo>
                  <a:lnTo>
                    <a:pt x="667" y="1705"/>
                  </a:lnTo>
                  <a:lnTo>
                    <a:pt x="658" y="1702"/>
                  </a:lnTo>
                  <a:lnTo>
                    <a:pt x="646" y="1698"/>
                  </a:lnTo>
                  <a:lnTo>
                    <a:pt x="653" y="1713"/>
                  </a:lnTo>
                  <a:lnTo>
                    <a:pt x="643" y="1721"/>
                  </a:lnTo>
                  <a:lnTo>
                    <a:pt x="672" y="1730"/>
                  </a:lnTo>
                  <a:lnTo>
                    <a:pt x="696" y="1751"/>
                  </a:lnTo>
                  <a:lnTo>
                    <a:pt x="738" y="1756"/>
                  </a:lnTo>
                  <a:lnTo>
                    <a:pt x="793" y="1762"/>
                  </a:lnTo>
                  <a:lnTo>
                    <a:pt x="828" y="1769"/>
                  </a:lnTo>
                  <a:lnTo>
                    <a:pt x="872" y="1775"/>
                  </a:lnTo>
                  <a:lnTo>
                    <a:pt x="917" y="1789"/>
                  </a:lnTo>
                  <a:lnTo>
                    <a:pt x="940" y="1795"/>
                  </a:lnTo>
                  <a:lnTo>
                    <a:pt x="958" y="1811"/>
                  </a:lnTo>
                  <a:lnTo>
                    <a:pt x="965" y="1830"/>
                  </a:lnTo>
                  <a:lnTo>
                    <a:pt x="967" y="1853"/>
                  </a:lnTo>
                  <a:lnTo>
                    <a:pt x="1008" y="1856"/>
                  </a:lnTo>
                  <a:lnTo>
                    <a:pt x="1025" y="1836"/>
                  </a:lnTo>
                  <a:lnTo>
                    <a:pt x="1038" y="1840"/>
                  </a:lnTo>
                  <a:lnTo>
                    <a:pt x="1041" y="1850"/>
                  </a:lnTo>
                  <a:lnTo>
                    <a:pt x="1074" y="1858"/>
                  </a:lnTo>
                  <a:lnTo>
                    <a:pt x="1091" y="1901"/>
                  </a:lnTo>
                  <a:lnTo>
                    <a:pt x="1153" y="1902"/>
                  </a:lnTo>
                  <a:lnTo>
                    <a:pt x="1173" y="1929"/>
                  </a:lnTo>
                  <a:lnTo>
                    <a:pt x="1190" y="1941"/>
                  </a:lnTo>
                  <a:lnTo>
                    <a:pt x="1209" y="1943"/>
                  </a:lnTo>
                  <a:lnTo>
                    <a:pt x="1235" y="1959"/>
                  </a:lnTo>
                  <a:lnTo>
                    <a:pt x="1261" y="1950"/>
                  </a:lnTo>
                  <a:lnTo>
                    <a:pt x="1272" y="1935"/>
                  </a:lnTo>
                  <a:lnTo>
                    <a:pt x="1286" y="1912"/>
                  </a:lnTo>
                  <a:lnTo>
                    <a:pt x="1310" y="1914"/>
                  </a:lnTo>
                  <a:lnTo>
                    <a:pt x="1321" y="1927"/>
                  </a:lnTo>
                  <a:lnTo>
                    <a:pt x="1312" y="1956"/>
                  </a:lnTo>
                  <a:lnTo>
                    <a:pt x="1360" y="1983"/>
                  </a:lnTo>
                  <a:lnTo>
                    <a:pt x="1360" y="1945"/>
                  </a:lnTo>
                  <a:lnTo>
                    <a:pt x="1360" y="1932"/>
                  </a:lnTo>
                  <a:lnTo>
                    <a:pt x="1368" y="1926"/>
                  </a:lnTo>
                  <a:lnTo>
                    <a:pt x="1381" y="1947"/>
                  </a:lnTo>
                  <a:lnTo>
                    <a:pt x="1372" y="1884"/>
                  </a:lnTo>
                  <a:lnTo>
                    <a:pt x="1386" y="1857"/>
                  </a:lnTo>
                  <a:lnTo>
                    <a:pt x="1399" y="1844"/>
                  </a:lnTo>
                  <a:lnTo>
                    <a:pt x="1417" y="1830"/>
                  </a:lnTo>
                  <a:lnTo>
                    <a:pt x="1379" y="1824"/>
                  </a:lnTo>
                  <a:lnTo>
                    <a:pt x="1360" y="1824"/>
                  </a:lnTo>
                  <a:lnTo>
                    <a:pt x="1292" y="1764"/>
                  </a:lnTo>
                  <a:lnTo>
                    <a:pt x="1261" y="1730"/>
                  </a:lnTo>
                  <a:lnTo>
                    <a:pt x="1248" y="1664"/>
                  </a:lnTo>
                  <a:lnTo>
                    <a:pt x="1241" y="1705"/>
                  </a:lnTo>
                  <a:lnTo>
                    <a:pt x="1232" y="1663"/>
                  </a:lnTo>
                  <a:lnTo>
                    <a:pt x="1192" y="1624"/>
                  </a:lnTo>
                  <a:lnTo>
                    <a:pt x="1172" y="1591"/>
                  </a:lnTo>
                  <a:lnTo>
                    <a:pt x="1179" y="1552"/>
                  </a:lnTo>
                  <a:lnTo>
                    <a:pt x="1192" y="1525"/>
                  </a:lnTo>
                  <a:lnTo>
                    <a:pt x="1205" y="1485"/>
                  </a:lnTo>
                  <a:lnTo>
                    <a:pt x="1226" y="1452"/>
                  </a:lnTo>
                  <a:lnTo>
                    <a:pt x="1226" y="1425"/>
                  </a:lnTo>
                  <a:lnTo>
                    <a:pt x="1272" y="1425"/>
                  </a:lnTo>
                  <a:lnTo>
                    <a:pt x="1312" y="1379"/>
                  </a:lnTo>
                  <a:lnTo>
                    <a:pt x="1339" y="1373"/>
                  </a:lnTo>
                  <a:lnTo>
                    <a:pt x="1379" y="1353"/>
                  </a:lnTo>
                  <a:lnTo>
                    <a:pt x="1419" y="1373"/>
                  </a:lnTo>
                  <a:lnTo>
                    <a:pt x="1419" y="1412"/>
                  </a:lnTo>
                  <a:lnTo>
                    <a:pt x="1413" y="1419"/>
                  </a:lnTo>
                  <a:lnTo>
                    <a:pt x="1426" y="1439"/>
                  </a:lnTo>
                  <a:lnTo>
                    <a:pt x="1426" y="1472"/>
                  </a:lnTo>
                  <a:lnTo>
                    <a:pt x="1426" y="1499"/>
                  </a:lnTo>
                  <a:lnTo>
                    <a:pt x="1459" y="1499"/>
                  </a:lnTo>
                  <a:lnTo>
                    <a:pt x="1466" y="1525"/>
                  </a:lnTo>
                  <a:lnTo>
                    <a:pt x="1437" y="1518"/>
                  </a:lnTo>
                  <a:lnTo>
                    <a:pt x="1406" y="1525"/>
                  </a:lnTo>
                  <a:lnTo>
                    <a:pt x="1375" y="1534"/>
                  </a:lnTo>
                  <a:lnTo>
                    <a:pt x="1364" y="1561"/>
                  </a:lnTo>
                  <a:lnTo>
                    <a:pt x="1399" y="1573"/>
                  </a:lnTo>
                  <a:lnTo>
                    <a:pt x="1372" y="1585"/>
                  </a:lnTo>
                  <a:lnTo>
                    <a:pt x="1355" y="1591"/>
                  </a:lnTo>
                  <a:lnTo>
                    <a:pt x="1346" y="1605"/>
                  </a:lnTo>
                  <a:lnTo>
                    <a:pt x="1360" y="1609"/>
                  </a:lnTo>
                  <a:lnTo>
                    <a:pt x="1384" y="1607"/>
                  </a:lnTo>
                  <a:lnTo>
                    <a:pt x="1397" y="1621"/>
                  </a:lnTo>
                  <a:lnTo>
                    <a:pt x="1413" y="1638"/>
                  </a:lnTo>
                  <a:lnTo>
                    <a:pt x="1428" y="1664"/>
                  </a:lnTo>
                  <a:lnTo>
                    <a:pt x="1444" y="1664"/>
                  </a:lnTo>
                  <a:lnTo>
                    <a:pt x="1453" y="1697"/>
                  </a:lnTo>
                  <a:lnTo>
                    <a:pt x="1471" y="1673"/>
                  </a:lnTo>
                  <a:lnTo>
                    <a:pt x="1484" y="1680"/>
                  </a:lnTo>
                  <a:lnTo>
                    <a:pt x="1477" y="1720"/>
                  </a:lnTo>
                  <a:lnTo>
                    <a:pt x="1493" y="1748"/>
                  </a:lnTo>
                  <a:lnTo>
                    <a:pt x="1518" y="1766"/>
                  </a:lnTo>
                  <a:lnTo>
                    <a:pt x="1513" y="1730"/>
                  </a:lnTo>
                  <a:lnTo>
                    <a:pt x="1542" y="1715"/>
                  </a:lnTo>
                  <a:lnTo>
                    <a:pt x="1569" y="1705"/>
                  </a:lnTo>
                  <a:lnTo>
                    <a:pt x="1584" y="1715"/>
                  </a:lnTo>
                  <a:lnTo>
                    <a:pt x="1607" y="1739"/>
                  </a:lnTo>
                  <a:lnTo>
                    <a:pt x="1637" y="1744"/>
                  </a:lnTo>
                  <a:lnTo>
                    <a:pt x="1626" y="1755"/>
                  </a:lnTo>
                  <a:lnTo>
                    <a:pt x="1631" y="1775"/>
                  </a:lnTo>
                  <a:lnTo>
                    <a:pt x="1617" y="1781"/>
                  </a:lnTo>
                  <a:lnTo>
                    <a:pt x="1607" y="1781"/>
                  </a:lnTo>
                  <a:lnTo>
                    <a:pt x="1584" y="1788"/>
                  </a:lnTo>
                  <a:lnTo>
                    <a:pt x="1566" y="1799"/>
                  </a:lnTo>
                  <a:lnTo>
                    <a:pt x="1537" y="1784"/>
                  </a:lnTo>
                  <a:lnTo>
                    <a:pt x="1548" y="1811"/>
                  </a:lnTo>
                  <a:lnTo>
                    <a:pt x="1555" y="1839"/>
                  </a:lnTo>
                  <a:lnTo>
                    <a:pt x="1571" y="1854"/>
                  </a:lnTo>
                  <a:lnTo>
                    <a:pt x="1581" y="1841"/>
                  </a:lnTo>
                  <a:lnTo>
                    <a:pt x="1602" y="1836"/>
                  </a:lnTo>
                  <a:lnTo>
                    <a:pt x="1611" y="1857"/>
                  </a:lnTo>
                  <a:lnTo>
                    <a:pt x="1593" y="1872"/>
                  </a:lnTo>
                  <a:lnTo>
                    <a:pt x="1598" y="1877"/>
                  </a:lnTo>
                  <a:lnTo>
                    <a:pt x="1625" y="1868"/>
                  </a:lnTo>
                  <a:lnTo>
                    <a:pt x="1664" y="1879"/>
                  </a:lnTo>
                  <a:lnTo>
                    <a:pt x="1682" y="1921"/>
                  </a:lnTo>
                  <a:lnTo>
                    <a:pt x="1714" y="1996"/>
                  </a:lnTo>
                  <a:lnTo>
                    <a:pt x="1756" y="2029"/>
                  </a:lnTo>
                  <a:lnTo>
                    <a:pt x="1834" y="2002"/>
                  </a:lnTo>
                  <a:lnTo>
                    <a:pt x="1834" y="0"/>
                  </a:lnTo>
                </a:path>
              </a:pathLst>
            </a:custGeom>
            <a:gradFill rotWithShape="0">
              <a:gsLst>
                <a:gs pos="0">
                  <a:srgbClr val="0070C0"/>
                </a:gs>
                <a:gs pos="100000">
                  <a:srgbClr val="000076"/>
                </a:gs>
              </a:gsLst>
              <a:lin ang="5400000" scaled="1"/>
            </a:gradFill>
            <a:ln w="12700" cap="flat" cmpd="sng">
              <a:noFill/>
              <a:prstDash val="solid"/>
              <a:round/>
              <a:headEnd type="none" w="med" len="med"/>
              <a:tailEnd type="none" w="med" len="med"/>
            </a:ln>
          </p:spPr>
          <p:txBody>
            <a:bodyPr/>
            <a:lstStyle/>
            <a:p>
              <a:endParaRPr lang="ru-RU">
                <a:solidFill>
                  <a:prstClr val="black"/>
                </a:solidFill>
              </a:endParaRPr>
            </a:p>
          </p:txBody>
        </p:sp>
        <p:sp>
          <p:nvSpPr>
            <p:cNvPr id="6" name="Freeform 208"/>
            <p:cNvSpPr>
              <a:spLocks/>
            </p:cNvSpPr>
            <p:nvPr/>
          </p:nvSpPr>
          <p:spPr bwMode="auto">
            <a:xfrm>
              <a:off x="3677" y="2876"/>
              <a:ext cx="299" cy="236"/>
            </a:xfrm>
            <a:custGeom>
              <a:avLst/>
              <a:gdLst>
                <a:gd name="T0" fmla="*/ 5 w 285"/>
                <a:gd name="T1" fmla="*/ 1987 h 210"/>
                <a:gd name="T2" fmla="*/ 2 w 285"/>
                <a:gd name="T3" fmla="*/ 2978 h 210"/>
                <a:gd name="T4" fmla="*/ 112 w 285"/>
                <a:gd name="T5" fmla="*/ 4134 h 210"/>
                <a:gd name="T6" fmla="*/ 118 w 285"/>
                <a:gd name="T7" fmla="*/ 5699 h 210"/>
                <a:gd name="T8" fmla="*/ 4 w 285"/>
                <a:gd name="T9" fmla="*/ 6742 h 210"/>
                <a:gd name="T10" fmla="*/ 6 w 285"/>
                <a:gd name="T11" fmla="*/ 7862 h 210"/>
                <a:gd name="T12" fmla="*/ 4 w 285"/>
                <a:gd name="T13" fmla="*/ 9268 h 210"/>
                <a:gd name="T14" fmla="*/ 6 w 285"/>
                <a:gd name="T15" fmla="*/ 10415 h 210"/>
                <a:gd name="T16" fmla="*/ 118 w 285"/>
                <a:gd name="T17" fmla="*/ 11037 h 210"/>
                <a:gd name="T18" fmla="*/ 124 w 285"/>
                <a:gd name="T19" fmla="*/ 12683 h 210"/>
                <a:gd name="T20" fmla="*/ 183 w 285"/>
                <a:gd name="T21" fmla="*/ 13971 h 210"/>
                <a:gd name="T22" fmla="*/ 453 w 285"/>
                <a:gd name="T23" fmla="*/ 13087 h 210"/>
                <a:gd name="T24" fmla="*/ 622 w 285"/>
                <a:gd name="T25" fmla="*/ 11817 h 210"/>
                <a:gd name="T26" fmla="*/ 735 w 285"/>
                <a:gd name="T27" fmla="*/ 12539 h 210"/>
                <a:gd name="T28" fmla="*/ 871 w 285"/>
                <a:gd name="T29" fmla="*/ 12932 h 210"/>
                <a:gd name="T30" fmla="*/ 1011 w 285"/>
                <a:gd name="T31" fmla="*/ 12432 h 210"/>
                <a:gd name="T32" fmla="*/ 1013 w 285"/>
                <a:gd name="T33" fmla="*/ 10936 h 210"/>
                <a:gd name="T34" fmla="*/ 1115 w 285"/>
                <a:gd name="T35" fmla="*/ 10936 h 210"/>
                <a:gd name="T36" fmla="*/ 1170 w 285"/>
                <a:gd name="T37" fmla="*/ 10560 h 210"/>
                <a:gd name="T38" fmla="*/ 1404 w 285"/>
                <a:gd name="T39" fmla="*/ 9731 h 210"/>
                <a:gd name="T40" fmla="*/ 1476 w 285"/>
                <a:gd name="T41" fmla="*/ 8659 h 210"/>
                <a:gd name="T42" fmla="*/ 1366 w 285"/>
                <a:gd name="T43" fmla="*/ 7208 h 210"/>
                <a:gd name="T44" fmla="*/ 1414 w 285"/>
                <a:gd name="T45" fmla="*/ 6101 h 210"/>
                <a:gd name="T46" fmla="*/ 1456 w 285"/>
                <a:gd name="T47" fmla="*/ 5539 h 210"/>
                <a:gd name="T48" fmla="*/ 1480 w 285"/>
                <a:gd name="T49" fmla="*/ 4134 h 210"/>
                <a:gd name="T50" fmla="*/ 1519 w 285"/>
                <a:gd name="T51" fmla="*/ 2650 h 210"/>
                <a:gd name="T52" fmla="*/ 1603 w 285"/>
                <a:gd name="T53" fmla="*/ 1987 h 210"/>
                <a:gd name="T54" fmla="*/ 1553 w 285"/>
                <a:gd name="T55" fmla="*/ 400 h 210"/>
                <a:gd name="T56" fmla="*/ 1338 w 285"/>
                <a:gd name="T57" fmla="*/ 2 h 210"/>
                <a:gd name="T58" fmla="*/ 1110 w 285"/>
                <a:gd name="T59" fmla="*/ 4 h 210"/>
                <a:gd name="T60" fmla="*/ 887 w 285"/>
                <a:gd name="T61" fmla="*/ 1573 h 210"/>
                <a:gd name="T62" fmla="*/ 721 w 285"/>
                <a:gd name="T63" fmla="*/ 2509 h 210"/>
                <a:gd name="T64" fmla="*/ 490 w 285"/>
                <a:gd name="T65" fmla="*/ 2694 h 210"/>
                <a:gd name="T66" fmla="*/ 340 w 285"/>
                <a:gd name="T67" fmla="*/ 2650 h 210"/>
                <a:gd name="T68" fmla="*/ 181 w 285"/>
                <a:gd name="T69" fmla="*/ 1867 h 210"/>
                <a:gd name="T70" fmla="*/ 6 w 285"/>
                <a:gd name="T71" fmla="*/ 1625 h 2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5"/>
                <a:gd name="T109" fmla="*/ 0 h 210"/>
                <a:gd name="T110" fmla="*/ 285 w 285"/>
                <a:gd name="T111" fmla="*/ 210 h 2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5" h="210">
                  <a:moveTo>
                    <a:pt x="6" y="24"/>
                  </a:moveTo>
                  <a:lnTo>
                    <a:pt x="5" y="29"/>
                  </a:lnTo>
                  <a:lnTo>
                    <a:pt x="0" y="34"/>
                  </a:lnTo>
                  <a:lnTo>
                    <a:pt x="2" y="44"/>
                  </a:lnTo>
                  <a:lnTo>
                    <a:pt x="10" y="59"/>
                  </a:lnTo>
                  <a:lnTo>
                    <a:pt x="21" y="61"/>
                  </a:lnTo>
                  <a:lnTo>
                    <a:pt x="23" y="67"/>
                  </a:lnTo>
                  <a:lnTo>
                    <a:pt x="22" y="85"/>
                  </a:lnTo>
                  <a:lnTo>
                    <a:pt x="18" y="91"/>
                  </a:lnTo>
                  <a:lnTo>
                    <a:pt x="4" y="100"/>
                  </a:lnTo>
                  <a:lnTo>
                    <a:pt x="3" y="105"/>
                  </a:lnTo>
                  <a:lnTo>
                    <a:pt x="6" y="118"/>
                  </a:lnTo>
                  <a:lnTo>
                    <a:pt x="8" y="129"/>
                  </a:lnTo>
                  <a:lnTo>
                    <a:pt x="4" y="139"/>
                  </a:lnTo>
                  <a:lnTo>
                    <a:pt x="0" y="146"/>
                  </a:lnTo>
                  <a:lnTo>
                    <a:pt x="6" y="156"/>
                  </a:lnTo>
                  <a:lnTo>
                    <a:pt x="13" y="154"/>
                  </a:lnTo>
                  <a:lnTo>
                    <a:pt x="22" y="165"/>
                  </a:lnTo>
                  <a:lnTo>
                    <a:pt x="23" y="176"/>
                  </a:lnTo>
                  <a:lnTo>
                    <a:pt x="23" y="190"/>
                  </a:lnTo>
                  <a:lnTo>
                    <a:pt x="22" y="196"/>
                  </a:lnTo>
                  <a:lnTo>
                    <a:pt x="32" y="209"/>
                  </a:lnTo>
                  <a:lnTo>
                    <a:pt x="55" y="205"/>
                  </a:lnTo>
                  <a:lnTo>
                    <a:pt x="81" y="196"/>
                  </a:lnTo>
                  <a:lnTo>
                    <a:pt x="100" y="185"/>
                  </a:lnTo>
                  <a:lnTo>
                    <a:pt x="110" y="176"/>
                  </a:lnTo>
                  <a:lnTo>
                    <a:pt x="122" y="193"/>
                  </a:lnTo>
                  <a:lnTo>
                    <a:pt x="132" y="188"/>
                  </a:lnTo>
                  <a:lnTo>
                    <a:pt x="146" y="193"/>
                  </a:lnTo>
                  <a:lnTo>
                    <a:pt x="154" y="195"/>
                  </a:lnTo>
                  <a:lnTo>
                    <a:pt x="170" y="188"/>
                  </a:lnTo>
                  <a:lnTo>
                    <a:pt x="180" y="186"/>
                  </a:lnTo>
                  <a:lnTo>
                    <a:pt x="180" y="178"/>
                  </a:lnTo>
                  <a:lnTo>
                    <a:pt x="182" y="164"/>
                  </a:lnTo>
                  <a:lnTo>
                    <a:pt x="190" y="160"/>
                  </a:lnTo>
                  <a:lnTo>
                    <a:pt x="200" y="164"/>
                  </a:lnTo>
                  <a:lnTo>
                    <a:pt x="202" y="169"/>
                  </a:lnTo>
                  <a:lnTo>
                    <a:pt x="210" y="158"/>
                  </a:lnTo>
                  <a:lnTo>
                    <a:pt x="231" y="148"/>
                  </a:lnTo>
                  <a:lnTo>
                    <a:pt x="249" y="146"/>
                  </a:lnTo>
                  <a:lnTo>
                    <a:pt x="265" y="146"/>
                  </a:lnTo>
                  <a:lnTo>
                    <a:pt x="262" y="130"/>
                  </a:lnTo>
                  <a:lnTo>
                    <a:pt x="260" y="122"/>
                  </a:lnTo>
                  <a:lnTo>
                    <a:pt x="243" y="109"/>
                  </a:lnTo>
                  <a:lnTo>
                    <a:pt x="242" y="106"/>
                  </a:lnTo>
                  <a:lnTo>
                    <a:pt x="252" y="92"/>
                  </a:lnTo>
                  <a:lnTo>
                    <a:pt x="262" y="90"/>
                  </a:lnTo>
                  <a:lnTo>
                    <a:pt x="258" y="83"/>
                  </a:lnTo>
                  <a:lnTo>
                    <a:pt x="263" y="69"/>
                  </a:lnTo>
                  <a:lnTo>
                    <a:pt x="263" y="61"/>
                  </a:lnTo>
                  <a:lnTo>
                    <a:pt x="267" y="45"/>
                  </a:lnTo>
                  <a:lnTo>
                    <a:pt x="270" y="39"/>
                  </a:lnTo>
                  <a:lnTo>
                    <a:pt x="280" y="40"/>
                  </a:lnTo>
                  <a:lnTo>
                    <a:pt x="284" y="29"/>
                  </a:lnTo>
                  <a:lnTo>
                    <a:pt x="280" y="20"/>
                  </a:lnTo>
                  <a:lnTo>
                    <a:pt x="276" y="6"/>
                  </a:lnTo>
                  <a:lnTo>
                    <a:pt x="270" y="8"/>
                  </a:lnTo>
                  <a:lnTo>
                    <a:pt x="237" y="2"/>
                  </a:lnTo>
                  <a:lnTo>
                    <a:pt x="217" y="0"/>
                  </a:lnTo>
                  <a:lnTo>
                    <a:pt x="197" y="4"/>
                  </a:lnTo>
                  <a:lnTo>
                    <a:pt x="179" y="13"/>
                  </a:lnTo>
                  <a:lnTo>
                    <a:pt x="158" y="23"/>
                  </a:lnTo>
                  <a:lnTo>
                    <a:pt x="143" y="36"/>
                  </a:lnTo>
                  <a:lnTo>
                    <a:pt x="128" y="37"/>
                  </a:lnTo>
                  <a:lnTo>
                    <a:pt x="107" y="33"/>
                  </a:lnTo>
                  <a:lnTo>
                    <a:pt x="87" y="40"/>
                  </a:lnTo>
                  <a:lnTo>
                    <a:pt x="75" y="43"/>
                  </a:lnTo>
                  <a:lnTo>
                    <a:pt x="61" y="39"/>
                  </a:lnTo>
                  <a:lnTo>
                    <a:pt x="41" y="30"/>
                  </a:lnTo>
                  <a:lnTo>
                    <a:pt x="31" y="28"/>
                  </a:lnTo>
                  <a:lnTo>
                    <a:pt x="14" y="24"/>
                  </a:lnTo>
                  <a:lnTo>
                    <a:pt x="6" y="24"/>
                  </a:lnTo>
                </a:path>
              </a:pathLst>
            </a:custGeom>
            <a:solidFill>
              <a:srgbClr val="C0C0C0">
                <a:alpha val="39999"/>
              </a:srgbClr>
            </a:solidFill>
            <a:ln w="12700" cap="rnd" cmpd="sng">
              <a:noFill/>
              <a:prstDash val="solid"/>
              <a:round/>
              <a:headEnd type="none" w="med" len="med"/>
              <a:tailEnd type="none" w="med" len="med"/>
            </a:ln>
          </p:spPr>
          <p:txBody>
            <a:bodyPr/>
            <a:lstStyle/>
            <a:p>
              <a:endParaRPr lang="ru-RU">
                <a:solidFill>
                  <a:prstClr val="black"/>
                </a:solidFill>
              </a:endParaRPr>
            </a:p>
          </p:txBody>
        </p:sp>
        <p:grpSp>
          <p:nvGrpSpPr>
            <p:cNvPr id="7" name="Group 209"/>
            <p:cNvGrpSpPr>
              <a:grpSpLocks/>
            </p:cNvGrpSpPr>
            <p:nvPr/>
          </p:nvGrpSpPr>
          <p:grpSpPr bwMode="auto">
            <a:xfrm>
              <a:off x="3872" y="2907"/>
              <a:ext cx="1062" cy="561"/>
              <a:chOff x="3582" y="2939"/>
              <a:chExt cx="1014" cy="499"/>
            </a:xfrm>
          </p:grpSpPr>
          <p:sp>
            <p:nvSpPr>
              <p:cNvPr id="10" name="Freeform 210"/>
              <p:cNvSpPr>
                <a:spLocks/>
              </p:cNvSpPr>
              <p:nvPr/>
            </p:nvSpPr>
            <p:spPr bwMode="auto">
              <a:xfrm>
                <a:off x="3582" y="3060"/>
                <a:ext cx="149" cy="128"/>
              </a:xfrm>
              <a:custGeom>
                <a:avLst/>
                <a:gdLst>
                  <a:gd name="T0" fmla="*/ 26 w 149"/>
                  <a:gd name="T1" fmla="*/ 21 h 128"/>
                  <a:gd name="T2" fmla="*/ 23 w 149"/>
                  <a:gd name="T3" fmla="*/ 53 h 128"/>
                  <a:gd name="T4" fmla="*/ 0 w 149"/>
                  <a:gd name="T5" fmla="*/ 87 h 128"/>
                  <a:gd name="T6" fmla="*/ 5 w 149"/>
                  <a:gd name="T7" fmla="*/ 94 h 128"/>
                  <a:gd name="T8" fmla="*/ 32 w 149"/>
                  <a:gd name="T9" fmla="*/ 92 h 128"/>
                  <a:gd name="T10" fmla="*/ 19 w 149"/>
                  <a:gd name="T11" fmla="*/ 106 h 128"/>
                  <a:gd name="T12" fmla="*/ 14 w 149"/>
                  <a:gd name="T13" fmla="*/ 113 h 128"/>
                  <a:gd name="T14" fmla="*/ 16 w 149"/>
                  <a:gd name="T15" fmla="*/ 127 h 128"/>
                  <a:gd name="T16" fmla="*/ 37 w 149"/>
                  <a:gd name="T17" fmla="*/ 104 h 128"/>
                  <a:gd name="T18" fmla="*/ 50 w 149"/>
                  <a:gd name="T19" fmla="*/ 97 h 128"/>
                  <a:gd name="T20" fmla="*/ 72 w 149"/>
                  <a:gd name="T21" fmla="*/ 68 h 128"/>
                  <a:gd name="T22" fmla="*/ 98 w 149"/>
                  <a:gd name="T23" fmla="*/ 53 h 128"/>
                  <a:gd name="T24" fmla="*/ 138 w 149"/>
                  <a:gd name="T25" fmla="*/ 51 h 128"/>
                  <a:gd name="T26" fmla="*/ 148 w 149"/>
                  <a:gd name="T27" fmla="*/ 47 h 128"/>
                  <a:gd name="T28" fmla="*/ 146 w 149"/>
                  <a:gd name="T29" fmla="*/ 39 h 128"/>
                  <a:gd name="T30" fmla="*/ 127 w 149"/>
                  <a:gd name="T31" fmla="*/ 23 h 128"/>
                  <a:gd name="T32" fmla="*/ 117 w 149"/>
                  <a:gd name="T33" fmla="*/ 24 h 128"/>
                  <a:gd name="T34" fmla="*/ 115 w 149"/>
                  <a:gd name="T35" fmla="*/ 20 h 128"/>
                  <a:gd name="T36" fmla="*/ 103 w 149"/>
                  <a:gd name="T37" fmla="*/ 20 h 128"/>
                  <a:gd name="T38" fmla="*/ 87 w 149"/>
                  <a:gd name="T39" fmla="*/ 2 h 128"/>
                  <a:gd name="T40" fmla="*/ 69 w 149"/>
                  <a:gd name="T41" fmla="*/ 0 h 128"/>
                  <a:gd name="T42" fmla="*/ 52 w 149"/>
                  <a:gd name="T43" fmla="*/ 5 h 128"/>
                  <a:gd name="T44" fmla="*/ 39 w 149"/>
                  <a:gd name="T45" fmla="*/ 12 h 128"/>
                  <a:gd name="T46" fmla="*/ 26 w 149"/>
                  <a:gd name="T47" fmla="*/ 21 h 1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9"/>
                  <a:gd name="T73" fmla="*/ 0 h 128"/>
                  <a:gd name="T74" fmla="*/ 149 w 149"/>
                  <a:gd name="T75" fmla="*/ 128 h 1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9" h="128">
                    <a:moveTo>
                      <a:pt x="26" y="21"/>
                    </a:moveTo>
                    <a:lnTo>
                      <a:pt x="23" y="53"/>
                    </a:lnTo>
                    <a:lnTo>
                      <a:pt x="0" y="87"/>
                    </a:lnTo>
                    <a:lnTo>
                      <a:pt x="5" y="94"/>
                    </a:lnTo>
                    <a:lnTo>
                      <a:pt x="32" y="92"/>
                    </a:lnTo>
                    <a:lnTo>
                      <a:pt x="19" y="106"/>
                    </a:lnTo>
                    <a:lnTo>
                      <a:pt x="14" y="113"/>
                    </a:lnTo>
                    <a:lnTo>
                      <a:pt x="16" y="127"/>
                    </a:lnTo>
                    <a:lnTo>
                      <a:pt x="37" y="104"/>
                    </a:lnTo>
                    <a:lnTo>
                      <a:pt x="50" y="97"/>
                    </a:lnTo>
                    <a:lnTo>
                      <a:pt x="72" y="68"/>
                    </a:lnTo>
                    <a:lnTo>
                      <a:pt x="98" y="53"/>
                    </a:lnTo>
                    <a:lnTo>
                      <a:pt x="138" y="51"/>
                    </a:lnTo>
                    <a:lnTo>
                      <a:pt x="148" y="47"/>
                    </a:lnTo>
                    <a:lnTo>
                      <a:pt x="146" y="39"/>
                    </a:lnTo>
                    <a:lnTo>
                      <a:pt x="127" y="23"/>
                    </a:lnTo>
                    <a:lnTo>
                      <a:pt x="117" y="24"/>
                    </a:lnTo>
                    <a:lnTo>
                      <a:pt x="115" y="20"/>
                    </a:lnTo>
                    <a:lnTo>
                      <a:pt x="103" y="20"/>
                    </a:lnTo>
                    <a:lnTo>
                      <a:pt x="87" y="2"/>
                    </a:lnTo>
                    <a:lnTo>
                      <a:pt x="69" y="0"/>
                    </a:lnTo>
                    <a:lnTo>
                      <a:pt x="52" y="5"/>
                    </a:lnTo>
                    <a:lnTo>
                      <a:pt x="39" y="12"/>
                    </a:lnTo>
                    <a:lnTo>
                      <a:pt x="26" y="21"/>
                    </a:lnTo>
                  </a:path>
                </a:pathLst>
              </a:custGeom>
              <a:solidFill>
                <a:srgbClr val="C0C0C0">
                  <a:alpha val="39999"/>
                </a:srgbClr>
              </a:solidFill>
              <a:ln w="12700" cap="rnd" cmpd="sng">
                <a:noFill/>
                <a:prstDash val="solid"/>
                <a:round/>
                <a:headEnd type="none" w="med" len="med"/>
                <a:tailEnd type="none" w="med" len="med"/>
              </a:ln>
            </p:spPr>
            <p:txBody>
              <a:bodyPr/>
              <a:lstStyle/>
              <a:p>
                <a:endParaRPr lang="ru-RU">
                  <a:solidFill>
                    <a:prstClr val="black"/>
                  </a:solidFill>
                </a:endParaRPr>
              </a:p>
            </p:txBody>
          </p:sp>
          <p:sp>
            <p:nvSpPr>
              <p:cNvPr id="11" name="Freeform 211"/>
              <p:cNvSpPr>
                <a:spLocks/>
              </p:cNvSpPr>
              <p:nvPr/>
            </p:nvSpPr>
            <p:spPr bwMode="auto">
              <a:xfrm>
                <a:off x="3604" y="2939"/>
                <a:ext cx="992" cy="499"/>
              </a:xfrm>
              <a:custGeom>
                <a:avLst/>
                <a:gdLst>
                  <a:gd name="T0" fmla="*/ 163 w 992"/>
                  <a:gd name="T1" fmla="*/ 190 h 499"/>
                  <a:gd name="T2" fmla="*/ 137 w 992"/>
                  <a:gd name="T3" fmla="*/ 174 h 499"/>
                  <a:gd name="T4" fmla="*/ 212 w 992"/>
                  <a:gd name="T5" fmla="*/ 149 h 499"/>
                  <a:gd name="T6" fmla="*/ 259 w 992"/>
                  <a:gd name="T7" fmla="*/ 127 h 499"/>
                  <a:gd name="T8" fmla="*/ 314 w 992"/>
                  <a:gd name="T9" fmla="*/ 83 h 499"/>
                  <a:gd name="T10" fmla="*/ 402 w 992"/>
                  <a:gd name="T11" fmla="*/ 61 h 499"/>
                  <a:gd name="T12" fmla="*/ 432 w 992"/>
                  <a:gd name="T13" fmla="*/ 81 h 499"/>
                  <a:gd name="T14" fmla="*/ 476 w 992"/>
                  <a:gd name="T15" fmla="*/ 89 h 499"/>
                  <a:gd name="T16" fmla="*/ 507 w 992"/>
                  <a:gd name="T17" fmla="*/ 86 h 499"/>
                  <a:gd name="T18" fmla="*/ 608 w 992"/>
                  <a:gd name="T19" fmla="*/ 91 h 499"/>
                  <a:gd name="T20" fmla="*/ 644 w 992"/>
                  <a:gd name="T21" fmla="*/ 69 h 499"/>
                  <a:gd name="T22" fmla="*/ 697 w 992"/>
                  <a:gd name="T23" fmla="*/ 58 h 499"/>
                  <a:gd name="T24" fmla="*/ 727 w 992"/>
                  <a:gd name="T25" fmla="*/ 20 h 499"/>
                  <a:gd name="T26" fmla="*/ 776 w 992"/>
                  <a:gd name="T27" fmla="*/ 20 h 499"/>
                  <a:gd name="T28" fmla="*/ 807 w 992"/>
                  <a:gd name="T29" fmla="*/ 4 h 499"/>
                  <a:gd name="T30" fmla="*/ 862 w 992"/>
                  <a:gd name="T31" fmla="*/ 64 h 499"/>
                  <a:gd name="T32" fmla="*/ 914 w 992"/>
                  <a:gd name="T33" fmla="*/ 127 h 499"/>
                  <a:gd name="T34" fmla="*/ 947 w 992"/>
                  <a:gd name="T35" fmla="*/ 171 h 499"/>
                  <a:gd name="T36" fmla="*/ 971 w 992"/>
                  <a:gd name="T37" fmla="*/ 212 h 499"/>
                  <a:gd name="T38" fmla="*/ 991 w 992"/>
                  <a:gd name="T39" fmla="*/ 257 h 499"/>
                  <a:gd name="T40" fmla="*/ 939 w 992"/>
                  <a:gd name="T41" fmla="*/ 269 h 499"/>
                  <a:gd name="T42" fmla="*/ 914 w 992"/>
                  <a:gd name="T43" fmla="*/ 273 h 499"/>
                  <a:gd name="T44" fmla="*/ 881 w 992"/>
                  <a:gd name="T45" fmla="*/ 267 h 499"/>
                  <a:gd name="T46" fmla="*/ 855 w 992"/>
                  <a:gd name="T47" fmla="*/ 286 h 499"/>
                  <a:gd name="T48" fmla="*/ 815 w 992"/>
                  <a:gd name="T49" fmla="*/ 295 h 499"/>
                  <a:gd name="T50" fmla="*/ 787 w 992"/>
                  <a:gd name="T51" fmla="*/ 322 h 499"/>
                  <a:gd name="T52" fmla="*/ 727 w 992"/>
                  <a:gd name="T53" fmla="*/ 354 h 499"/>
                  <a:gd name="T54" fmla="*/ 686 w 992"/>
                  <a:gd name="T55" fmla="*/ 366 h 499"/>
                  <a:gd name="T56" fmla="*/ 650 w 992"/>
                  <a:gd name="T57" fmla="*/ 366 h 499"/>
                  <a:gd name="T58" fmla="*/ 578 w 992"/>
                  <a:gd name="T59" fmla="*/ 371 h 499"/>
                  <a:gd name="T60" fmla="*/ 551 w 992"/>
                  <a:gd name="T61" fmla="*/ 437 h 499"/>
                  <a:gd name="T62" fmla="*/ 520 w 992"/>
                  <a:gd name="T63" fmla="*/ 415 h 499"/>
                  <a:gd name="T64" fmla="*/ 526 w 992"/>
                  <a:gd name="T65" fmla="*/ 389 h 499"/>
                  <a:gd name="T66" fmla="*/ 492 w 992"/>
                  <a:gd name="T67" fmla="*/ 415 h 499"/>
                  <a:gd name="T68" fmla="*/ 429 w 992"/>
                  <a:gd name="T69" fmla="*/ 441 h 499"/>
                  <a:gd name="T70" fmla="*/ 383 w 992"/>
                  <a:gd name="T71" fmla="*/ 466 h 499"/>
                  <a:gd name="T72" fmla="*/ 292 w 992"/>
                  <a:gd name="T73" fmla="*/ 443 h 499"/>
                  <a:gd name="T74" fmla="*/ 243 w 992"/>
                  <a:gd name="T75" fmla="*/ 449 h 499"/>
                  <a:gd name="T76" fmla="*/ 220 w 992"/>
                  <a:gd name="T77" fmla="*/ 479 h 499"/>
                  <a:gd name="T78" fmla="*/ 188 w 992"/>
                  <a:gd name="T79" fmla="*/ 498 h 499"/>
                  <a:gd name="T80" fmla="*/ 163 w 992"/>
                  <a:gd name="T81" fmla="*/ 474 h 499"/>
                  <a:gd name="T82" fmla="*/ 127 w 992"/>
                  <a:gd name="T83" fmla="*/ 454 h 499"/>
                  <a:gd name="T84" fmla="*/ 99 w 992"/>
                  <a:gd name="T85" fmla="*/ 437 h 499"/>
                  <a:gd name="T86" fmla="*/ 75 w 992"/>
                  <a:gd name="T87" fmla="*/ 435 h 499"/>
                  <a:gd name="T88" fmla="*/ 56 w 992"/>
                  <a:gd name="T89" fmla="*/ 410 h 499"/>
                  <a:gd name="T90" fmla="*/ 47 w 992"/>
                  <a:gd name="T91" fmla="*/ 385 h 499"/>
                  <a:gd name="T92" fmla="*/ 25 w 992"/>
                  <a:gd name="T93" fmla="*/ 353 h 499"/>
                  <a:gd name="T94" fmla="*/ 36 w 992"/>
                  <a:gd name="T95" fmla="*/ 334 h 499"/>
                  <a:gd name="T96" fmla="*/ 17 w 992"/>
                  <a:gd name="T97" fmla="*/ 297 h 499"/>
                  <a:gd name="T98" fmla="*/ 0 w 992"/>
                  <a:gd name="T99" fmla="*/ 284 h 499"/>
                  <a:gd name="T100" fmla="*/ 25 w 992"/>
                  <a:gd name="T101" fmla="*/ 223 h 499"/>
                  <a:gd name="T102" fmla="*/ 64 w 992"/>
                  <a:gd name="T103" fmla="*/ 229 h 499"/>
                  <a:gd name="T104" fmla="*/ 111 w 992"/>
                  <a:gd name="T105" fmla="*/ 214 h 4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2"/>
                  <a:gd name="T160" fmla="*/ 0 h 499"/>
                  <a:gd name="T161" fmla="*/ 992 w 992"/>
                  <a:gd name="T162" fmla="*/ 499 h 4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2" h="499">
                    <a:moveTo>
                      <a:pt x="132" y="212"/>
                    </a:moveTo>
                    <a:lnTo>
                      <a:pt x="136" y="193"/>
                    </a:lnTo>
                    <a:lnTo>
                      <a:pt x="163" y="190"/>
                    </a:lnTo>
                    <a:lnTo>
                      <a:pt x="171" y="190"/>
                    </a:lnTo>
                    <a:lnTo>
                      <a:pt x="157" y="179"/>
                    </a:lnTo>
                    <a:lnTo>
                      <a:pt x="137" y="174"/>
                    </a:lnTo>
                    <a:lnTo>
                      <a:pt x="137" y="162"/>
                    </a:lnTo>
                    <a:lnTo>
                      <a:pt x="180" y="152"/>
                    </a:lnTo>
                    <a:lnTo>
                      <a:pt x="212" y="149"/>
                    </a:lnTo>
                    <a:lnTo>
                      <a:pt x="234" y="137"/>
                    </a:lnTo>
                    <a:lnTo>
                      <a:pt x="248" y="144"/>
                    </a:lnTo>
                    <a:lnTo>
                      <a:pt x="259" y="127"/>
                    </a:lnTo>
                    <a:lnTo>
                      <a:pt x="284" y="105"/>
                    </a:lnTo>
                    <a:lnTo>
                      <a:pt x="300" y="91"/>
                    </a:lnTo>
                    <a:lnTo>
                      <a:pt x="314" y="83"/>
                    </a:lnTo>
                    <a:lnTo>
                      <a:pt x="339" y="83"/>
                    </a:lnTo>
                    <a:lnTo>
                      <a:pt x="364" y="74"/>
                    </a:lnTo>
                    <a:lnTo>
                      <a:pt x="402" y="61"/>
                    </a:lnTo>
                    <a:lnTo>
                      <a:pt x="411" y="61"/>
                    </a:lnTo>
                    <a:lnTo>
                      <a:pt x="421" y="72"/>
                    </a:lnTo>
                    <a:lnTo>
                      <a:pt x="432" y="81"/>
                    </a:lnTo>
                    <a:lnTo>
                      <a:pt x="449" y="72"/>
                    </a:lnTo>
                    <a:lnTo>
                      <a:pt x="465" y="81"/>
                    </a:lnTo>
                    <a:lnTo>
                      <a:pt x="476" y="89"/>
                    </a:lnTo>
                    <a:lnTo>
                      <a:pt x="491" y="91"/>
                    </a:lnTo>
                    <a:lnTo>
                      <a:pt x="499" y="97"/>
                    </a:lnTo>
                    <a:lnTo>
                      <a:pt x="507" y="86"/>
                    </a:lnTo>
                    <a:lnTo>
                      <a:pt x="531" y="94"/>
                    </a:lnTo>
                    <a:lnTo>
                      <a:pt x="573" y="97"/>
                    </a:lnTo>
                    <a:lnTo>
                      <a:pt x="608" y="91"/>
                    </a:lnTo>
                    <a:lnTo>
                      <a:pt x="624" y="83"/>
                    </a:lnTo>
                    <a:lnTo>
                      <a:pt x="633" y="77"/>
                    </a:lnTo>
                    <a:lnTo>
                      <a:pt x="644" y="69"/>
                    </a:lnTo>
                    <a:lnTo>
                      <a:pt x="663" y="74"/>
                    </a:lnTo>
                    <a:lnTo>
                      <a:pt x="680" y="72"/>
                    </a:lnTo>
                    <a:lnTo>
                      <a:pt x="697" y="58"/>
                    </a:lnTo>
                    <a:lnTo>
                      <a:pt x="721" y="42"/>
                    </a:lnTo>
                    <a:lnTo>
                      <a:pt x="724" y="31"/>
                    </a:lnTo>
                    <a:lnTo>
                      <a:pt x="727" y="20"/>
                    </a:lnTo>
                    <a:lnTo>
                      <a:pt x="740" y="17"/>
                    </a:lnTo>
                    <a:lnTo>
                      <a:pt x="754" y="20"/>
                    </a:lnTo>
                    <a:lnTo>
                      <a:pt x="776" y="20"/>
                    </a:lnTo>
                    <a:lnTo>
                      <a:pt x="784" y="12"/>
                    </a:lnTo>
                    <a:lnTo>
                      <a:pt x="795" y="0"/>
                    </a:lnTo>
                    <a:lnTo>
                      <a:pt x="807" y="4"/>
                    </a:lnTo>
                    <a:lnTo>
                      <a:pt x="812" y="14"/>
                    </a:lnTo>
                    <a:lnTo>
                      <a:pt x="843" y="20"/>
                    </a:lnTo>
                    <a:lnTo>
                      <a:pt x="862" y="64"/>
                    </a:lnTo>
                    <a:lnTo>
                      <a:pt x="922" y="66"/>
                    </a:lnTo>
                    <a:lnTo>
                      <a:pt x="941" y="91"/>
                    </a:lnTo>
                    <a:lnTo>
                      <a:pt x="914" y="127"/>
                    </a:lnTo>
                    <a:lnTo>
                      <a:pt x="928" y="137"/>
                    </a:lnTo>
                    <a:lnTo>
                      <a:pt x="925" y="162"/>
                    </a:lnTo>
                    <a:lnTo>
                      <a:pt x="947" y="171"/>
                    </a:lnTo>
                    <a:lnTo>
                      <a:pt x="936" y="206"/>
                    </a:lnTo>
                    <a:lnTo>
                      <a:pt x="952" y="206"/>
                    </a:lnTo>
                    <a:lnTo>
                      <a:pt x="971" y="212"/>
                    </a:lnTo>
                    <a:lnTo>
                      <a:pt x="969" y="223"/>
                    </a:lnTo>
                    <a:lnTo>
                      <a:pt x="975" y="240"/>
                    </a:lnTo>
                    <a:lnTo>
                      <a:pt x="991" y="257"/>
                    </a:lnTo>
                    <a:lnTo>
                      <a:pt x="979" y="261"/>
                    </a:lnTo>
                    <a:lnTo>
                      <a:pt x="967" y="265"/>
                    </a:lnTo>
                    <a:lnTo>
                      <a:pt x="939" y="269"/>
                    </a:lnTo>
                    <a:lnTo>
                      <a:pt x="928" y="275"/>
                    </a:lnTo>
                    <a:lnTo>
                      <a:pt x="914" y="265"/>
                    </a:lnTo>
                    <a:lnTo>
                      <a:pt x="914" y="273"/>
                    </a:lnTo>
                    <a:lnTo>
                      <a:pt x="906" y="278"/>
                    </a:lnTo>
                    <a:lnTo>
                      <a:pt x="892" y="281"/>
                    </a:lnTo>
                    <a:lnTo>
                      <a:pt x="881" y="267"/>
                    </a:lnTo>
                    <a:lnTo>
                      <a:pt x="864" y="275"/>
                    </a:lnTo>
                    <a:lnTo>
                      <a:pt x="870" y="286"/>
                    </a:lnTo>
                    <a:lnTo>
                      <a:pt x="855" y="286"/>
                    </a:lnTo>
                    <a:lnTo>
                      <a:pt x="834" y="286"/>
                    </a:lnTo>
                    <a:lnTo>
                      <a:pt x="826" y="297"/>
                    </a:lnTo>
                    <a:lnTo>
                      <a:pt x="815" y="295"/>
                    </a:lnTo>
                    <a:lnTo>
                      <a:pt x="804" y="297"/>
                    </a:lnTo>
                    <a:lnTo>
                      <a:pt x="804" y="305"/>
                    </a:lnTo>
                    <a:lnTo>
                      <a:pt x="787" y="322"/>
                    </a:lnTo>
                    <a:lnTo>
                      <a:pt x="765" y="342"/>
                    </a:lnTo>
                    <a:lnTo>
                      <a:pt x="730" y="344"/>
                    </a:lnTo>
                    <a:lnTo>
                      <a:pt x="727" y="354"/>
                    </a:lnTo>
                    <a:lnTo>
                      <a:pt x="724" y="361"/>
                    </a:lnTo>
                    <a:lnTo>
                      <a:pt x="705" y="361"/>
                    </a:lnTo>
                    <a:lnTo>
                      <a:pt x="686" y="366"/>
                    </a:lnTo>
                    <a:lnTo>
                      <a:pt x="668" y="361"/>
                    </a:lnTo>
                    <a:lnTo>
                      <a:pt x="660" y="354"/>
                    </a:lnTo>
                    <a:lnTo>
                      <a:pt x="650" y="366"/>
                    </a:lnTo>
                    <a:lnTo>
                      <a:pt x="624" y="377"/>
                    </a:lnTo>
                    <a:lnTo>
                      <a:pt x="595" y="377"/>
                    </a:lnTo>
                    <a:lnTo>
                      <a:pt x="578" y="371"/>
                    </a:lnTo>
                    <a:lnTo>
                      <a:pt x="564" y="385"/>
                    </a:lnTo>
                    <a:lnTo>
                      <a:pt x="567" y="407"/>
                    </a:lnTo>
                    <a:lnTo>
                      <a:pt x="551" y="437"/>
                    </a:lnTo>
                    <a:lnTo>
                      <a:pt x="537" y="443"/>
                    </a:lnTo>
                    <a:lnTo>
                      <a:pt x="526" y="424"/>
                    </a:lnTo>
                    <a:lnTo>
                      <a:pt x="520" y="415"/>
                    </a:lnTo>
                    <a:lnTo>
                      <a:pt x="526" y="402"/>
                    </a:lnTo>
                    <a:lnTo>
                      <a:pt x="531" y="393"/>
                    </a:lnTo>
                    <a:lnTo>
                      <a:pt x="526" y="389"/>
                    </a:lnTo>
                    <a:lnTo>
                      <a:pt x="518" y="389"/>
                    </a:lnTo>
                    <a:lnTo>
                      <a:pt x="509" y="402"/>
                    </a:lnTo>
                    <a:lnTo>
                      <a:pt x="492" y="415"/>
                    </a:lnTo>
                    <a:lnTo>
                      <a:pt x="476" y="410"/>
                    </a:lnTo>
                    <a:lnTo>
                      <a:pt x="454" y="407"/>
                    </a:lnTo>
                    <a:lnTo>
                      <a:pt x="429" y="441"/>
                    </a:lnTo>
                    <a:lnTo>
                      <a:pt x="421" y="446"/>
                    </a:lnTo>
                    <a:lnTo>
                      <a:pt x="419" y="454"/>
                    </a:lnTo>
                    <a:lnTo>
                      <a:pt x="383" y="466"/>
                    </a:lnTo>
                    <a:lnTo>
                      <a:pt x="375" y="466"/>
                    </a:lnTo>
                    <a:lnTo>
                      <a:pt x="312" y="446"/>
                    </a:lnTo>
                    <a:lnTo>
                      <a:pt x="292" y="443"/>
                    </a:lnTo>
                    <a:lnTo>
                      <a:pt x="270" y="437"/>
                    </a:lnTo>
                    <a:lnTo>
                      <a:pt x="248" y="435"/>
                    </a:lnTo>
                    <a:lnTo>
                      <a:pt x="243" y="449"/>
                    </a:lnTo>
                    <a:lnTo>
                      <a:pt x="239" y="467"/>
                    </a:lnTo>
                    <a:lnTo>
                      <a:pt x="237" y="474"/>
                    </a:lnTo>
                    <a:lnTo>
                      <a:pt x="220" y="479"/>
                    </a:lnTo>
                    <a:lnTo>
                      <a:pt x="218" y="479"/>
                    </a:lnTo>
                    <a:lnTo>
                      <a:pt x="199" y="498"/>
                    </a:lnTo>
                    <a:lnTo>
                      <a:pt x="188" y="498"/>
                    </a:lnTo>
                    <a:lnTo>
                      <a:pt x="182" y="484"/>
                    </a:lnTo>
                    <a:lnTo>
                      <a:pt x="173" y="482"/>
                    </a:lnTo>
                    <a:lnTo>
                      <a:pt x="163" y="474"/>
                    </a:lnTo>
                    <a:lnTo>
                      <a:pt x="160" y="462"/>
                    </a:lnTo>
                    <a:lnTo>
                      <a:pt x="137" y="459"/>
                    </a:lnTo>
                    <a:lnTo>
                      <a:pt x="127" y="454"/>
                    </a:lnTo>
                    <a:lnTo>
                      <a:pt x="124" y="449"/>
                    </a:lnTo>
                    <a:lnTo>
                      <a:pt x="111" y="449"/>
                    </a:lnTo>
                    <a:lnTo>
                      <a:pt x="99" y="437"/>
                    </a:lnTo>
                    <a:lnTo>
                      <a:pt x="97" y="432"/>
                    </a:lnTo>
                    <a:lnTo>
                      <a:pt x="85" y="437"/>
                    </a:lnTo>
                    <a:lnTo>
                      <a:pt x="75" y="435"/>
                    </a:lnTo>
                    <a:lnTo>
                      <a:pt x="69" y="432"/>
                    </a:lnTo>
                    <a:lnTo>
                      <a:pt x="72" y="421"/>
                    </a:lnTo>
                    <a:lnTo>
                      <a:pt x="56" y="410"/>
                    </a:lnTo>
                    <a:lnTo>
                      <a:pt x="58" y="402"/>
                    </a:lnTo>
                    <a:lnTo>
                      <a:pt x="64" y="397"/>
                    </a:lnTo>
                    <a:lnTo>
                      <a:pt x="47" y="385"/>
                    </a:lnTo>
                    <a:lnTo>
                      <a:pt x="5" y="369"/>
                    </a:lnTo>
                    <a:lnTo>
                      <a:pt x="12" y="353"/>
                    </a:lnTo>
                    <a:lnTo>
                      <a:pt x="25" y="353"/>
                    </a:lnTo>
                    <a:lnTo>
                      <a:pt x="31" y="363"/>
                    </a:lnTo>
                    <a:lnTo>
                      <a:pt x="28" y="346"/>
                    </a:lnTo>
                    <a:lnTo>
                      <a:pt x="36" y="334"/>
                    </a:lnTo>
                    <a:lnTo>
                      <a:pt x="42" y="319"/>
                    </a:lnTo>
                    <a:lnTo>
                      <a:pt x="28" y="308"/>
                    </a:lnTo>
                    <a:lnTo>
                      <a:pt x="17" y="297"/>
                    </a:lnTo>
                    <a:lnTo>
                      <a:pt x="17" y="286"/>
                    </a:lnTo>
                    <a:lnTo>
                      <a:pt x="5" y="286"/>
                    </a:lnTo>
                    <a:lnTo>
                      <a:pt x="0" y="284"/>
                    </a:lnTo>
                    <a:lnTo>
                      <a:pt x="4" y="258"/>
                    </a:lnTo>
                    <a:lnTo>
                      <a:pt x="22" y="223"/>
                    </a:lnTo>
                    <a:lnTo>
                      <a:pt x="25" y="223"/>
                    </a:lnTo>
                    <a:lnTo>
                      <a:pt x="42" y="223"/>
                    </a:lnTo>
                    <a:lnTo>
                      <a:pt x="56" y="229"/>
                    </a:lnTo>
                    <a:lnTo>
                      <a:pt x="64" y="229"/>
                    </a:lnTo>
                    <a:lnTo>
                      <a:pt x="64" y="218"/>
                    </a:lnTo>
                    <a:lnTo>
                      <a:pt x="80" y="214"/>
                    </a:lnTo>
                    <a:lnTo>
                      <a:pt x="111" y="214"/>
                    </a:lnTo>
                    <a:lnTo>
                      <a:pt x="132" y="212"/>
                    </a:lnTo>
                  </a:path>
                </a:pathLst>
              </a:custGeom>
              <a:solidFill>
                <a:srgbClr val="C0C0C0">
                  <a:alpha val="39999"/>
                </a:srgbClr>
              </a:solidFill>
              <a:ln w="12700" cap="rnd" cmpd="sng">
                <a:noFill/>
                <a:prstDash val="solid"/>
                <a:round/>
                <a:headEnd type="none" w="med" len="med"/>
                <a:tailEnd type="none" w="med" len="med"/>
              </a:ln>
            </p:spPr>
            <p:txBody>
              <a:bodyPr/>
              <a:lstStyle/>
              <a:p>
                <a:endParaRPr lang="ru-RU">
                  <a:solidFill>
                    <a:prstClr val="black"/>
                  </a:solidFill>
                </a:endParaRPr>
              </a:p>
            </p:txBody>
          </p:sp>
          <p:grpSp>
            <p:nvGrpSpPr>
              <p:cNvPr id="12" name="Group 212"/>
              <p:cNvGrpSpPr>
                <a:grpSpLocks/>
              </p:cNvGrpSpPr>
              <p:nvPr/>
            </p:nvGrpSpPr>
            <p:grpSpPr bwMode="auto">
              <a:xfrm>
                <a:off x="3958" y="3093"/>
                <a:ext cx="530" cy="147"/>
                <a:chOff x="3958" y="3093"/>
                <a:chExt cx="530" cy="147"/>
              </a:xfrm>
            </p:grpSpPr>
            <p:sp>
              <p:nvSpPr>
                <p:cNvPr id="13" name="Freeform 213"/>
                <p:cNvSpPr>
                  <a:spLocks/>
                </p:cNvSpPr>
                <p:nvPr/>
              </p:nvSpPr>
              <p:spPr bwMode="auto">
                <a:xfrm>
                  <a:off x="3958" y="3205"/>
                  <a:ext cx="30" cy="35"/>
                </a:xfrm>
                <a:custGeom>
                  <a:avLst/>
                  <a:gdLst>
                    <a:gd name="T0" fmla="*/ 6 w 30"/>
                    <a:gd name="T1" fmla="*/ 0 h 35"/>
                    <a:gd name="T2" fmla="*/ 6 w 30"/>
                    <a:gd name="T3" fmla="*/ 10 h 35"/>
                    <a:gd name="T4" fmla="*/ 0 w 30"/>
                    <a:gd name="T5" fmla="*/ 23 h 35"/>
                    <a:gd name="T6" fmla="*/ 0 w 30"/>
                    <a:gd name="T7" fmla="*/ 31 h 35"/>
                    <a:gd name="T8" fmla="*/ 12 w 30"/>
                    <a:gd name="T9" fmla="*/ 31 h 35"/>
                    <a:gd name="T10" fmla="*/ 21 w 30"/>
                    <a:gd name="T11" fmla="*/ 34 h 35"/>
                    <a:gd name="T12" fmla="*/ 29 w 30"/>
                    <a:gd name="T13" fmla="*/ 26 h 35"/>
                    <a:gd name="T14" fmla="*/ 13 w 30"/>
                    <a:gd name="T15" fmla="*/ 10 h 35"/>
                    <a:gd name="T16" fmla="*/ 6 w 30"/>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5"/>
                    <a:gd name="T29" fmla="*/ 30 w 3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5">
                      <a:moveTo>
                        <a:pt x="6" y="0"/>
                      </a:moveTo>
                      <a:lnTo>
                        <a:pt x="6" y="10"/>
                      </a:lnTo>
                      <a:lnTo>
                        <a:pt x="0" y="23"/>
                      </a:lnTo>
                      <a:lnTo>
                        <a:pt x="0" y="31"/>
                      </a:lnTo>
                      <a:lnTo>
                        <a:pt x="12" y="31"/>
                      </a:lnTo>
                      <a:lnTo>
                        <a:pt x="21" y="34"/>
                      </a:lnTo>
                      <a:lnTo>
                        <a:pt x="29" y="26"/>
                      </a:lnTo>
                      <a:lnTo>
                        <a:pt x="13" y="10"/>
                      </a:lnTo>
                      <a:lnTo>
                        <a:pt x="6" y="0"/>
                      </a:lnTo>
                    </a:path>
                  </a:pathLst>
                </a:custGeom>
                <a:solidFill>
                  <a:srgbClr val="C0C0C0">
                    <a:alpha val="39999"/>
                  </a:srgbClr>
                </a:solidFill>
                <a:ln w="12700" cap="rnd" cmpd="sng">
                  <a:noFill/>
                  <a:prstDash val="solid"/>
                  <a:round/>
                  <a:headEnd type="none" w="med" len="med"/>
                  <a:tailEnd type="none" w="med" len="med"/>
                </a:ln>
              </p:spPr>
              <p:txBody>
                <a:bodyPr/>
                <a:lstStyle/>
                <a:p>
                  <a:endParaRPr lang="ru-RU">
                    <a:solidFill>
                      <a:prstClr val="black"/>
                    </a:solidFill>
                  </a:endParaRPr>
                </a:p>
              </p:txBody>
            </p:sp>
            <p:sp>
              <p:nvSpPr>
                <p:cNvPr id="14" name="Freeform 214"/>
                <p:cNvSpPr>
                  <a:spLocks/>
                </p:cNvSpPr>
                <p:nvPr/>
              </p:nvSpPr>
              <p:spPr bwMode="auto">
                <a:xfrm>
                  <a:off x="4433" y="3093"/>
                  <a:ext cx="55" cy="53"/>
                </a:xfrm>
                <a:custGeom>
                  <a:avLst/>
                  <a:gdLst>
                    <a:gd name="T0" fmla="*/ 54 w 55"/>
                    <a:gd name="T1" fmla="*/ 4 h 53"/>
                    <a:gd name="T2" fmla="*/ 38 w 55"/>
                    <a:gd name="T3" fmla="*/ 25 h 53"/>
                    <a:gd name="T4" fmla="*/ 41 w 55"/>
                    <a:gd name="T5" fmla="*/ 39 h 53"/>
                    <a:gd name="T6" fmla="*/ 41 w 55"/>
                    <a:gd name="T7" fmla="*/ 44 h 53"/>
                    <a:gd name="T8" fmla="*/ 11 w 55"/>
                    <a:gd name="T9" fmla="*/ 52 h 53"/>
                    <a:gd name="T10" fmla="*/ 3 w 55"/>
                    <a:gd name="T11" fmla="*/ 49 h 53"/>
                    <a:gd name="T12" fmla="*/ 3 w 55"/>
                    <a:gd name="T13" fmla="*/ 39 h 53"/>
                    <a:gd name="T14" fmla="*/ 0 w 55"/>
                    <a:gd name="T15" fmla="*/ 28 h 53"/>
                    <a:gd name="T16" fmla="*/ 14 w 55"/>
                    <a:gd name="T17" fmla="*/ 13 h 53"/>
                    <a:gd name="T18" fmla="*/ 22 w 55"/>
                    <a:gd name="T19" fmla="*/ 12 h 53"/>
                    <a:gd name="T20" fmla="*/ 30 w 55"/>
                    <a:gd name="T21" fmla="*/ 0 h 53"/>
                    <a:gd name="T22" fmla="*/ 54 w 55"/>
                    <a:gd name="T23" fmla="*/ 4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53"/>
                    <a:gd name="T38" fmla="*/ 55 w 55"/>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53">
                      <a:moveTo>
                        <a:pt x="54" y="4"/>
                      </a:moveTo>
                      <a:lnTo>
                        <a:pt x="38" y="25"/>
                      </a:lnTo>
                      <a:lnTo>
                        <a:pt x="41" y="39"/>
                      </a:lnTo>
                      <a:lnTo>
                        <a:pt x="41" y="44"/>
                      </a:lnTo>
                      <a:lnTo>
                        <a:pt x="11" y="52"/>
                      </a:lnTo>
                      <a:lnTo>
                        <a:pt x="3" y="49"/>
                      </a:lnTo>
                      <a:lnTo>
                        <a:pt x="3" y="39"/>
                      </a:lnTo>
                      <a:lnTo>
                        <a:pt x="0" y="28"/>
                      </a:lnTo>
                      <a:lnTo>
                        <a:pt x="14" y="13"/>
                      </a:lnTo>
                      <a:lnTo>
                        <a:pt x="22" y="12"/>
                      </a:lnTo>
                      <a:lnTo>
                        <a:pt x="30" y="0"/>
                      </a:lnTo>
                      <a:lnTo>
                        <a:pt x="54" y="4"/>
                      </a:lnTo>
                    </a:path>
                  </a:pathLst>
                </a:custGeom>
                <a:solidFill>
                  <a:srgbClr val="C0C0C0">
                    <a:alpha val="39999"/>
                  </a:srgbClr>
                </a:solidFill>
                <a:ln w="12700" cap="rnd" cmpd="sng">
                  <a:noFill/>
                  <a:prstDash val="solid"/>
                  <a:round/>
                  <a:headEnd type="none" w="med" len="med"/>
                  <a:tailEnd type="none" w="med" len="med"/>
                </a:ln>
              </p:spPr>
              <p:txBody>
                <a:bodyPr/>
                <a:lstStyle/>
                <a:p>
                  <a:endParaRPr lang="ru-RU">
                    <a:solidFill>
                      <a:prstClr val="black"/>
                    </a:solidFill>
                  </a:endParaRPr>
                </a:p>
              </p:txBody>
            </p:sp>
          </p:grpSp>
        </p:grpSp>
        <p:sp>
          <p:nvSpPr>
            <p:cNvPr id="8" name="Freeform 215"/>
            <p:cNvSpPr>
              <a:spLocks noChangeAspect="1"/>
            </p:cNvSpPr>
            <p:nvPr/>
          </p:nvSpPr>
          <p:spPr bwMode="auto">
            <a:xfrm>
              <a:off x="4134" y="3589"/>
              <a:ext cx="108" cy="39"/>
            </a:xfrm>
            <a:custGeom>
              <a:avLst/>
              <a:gdLst>
                <a:gd name="T0" fmla="*/ 1 w 168"/>
                <a:gd name="T1" fmla="*/ 0 h 168"/>
                <a:gd name="T2" fmla="*/ 1 w 168"/>
                <a:gd name="T3" fmla="*/ 0 h 168"/>
                <a:gd name="T4" fmla="*/ 1 w 168"/>
                <a:gd name="T5" fmla="*/ 0 h 168"/>
                <a:gd name="T6" fmla="*/ 1 w 168"/>
                <a:gd name="T7" fmla="*/ 0 h 168"/>
                <a:gd name="T8" fmla="*/ 0 60000 65536"/>
                <a:gd name="T9" fmla="*/ 0 60000 65536"/>
                <a:gd name="T10" fmla="*/ 0 60000 65536"/>
                <a:gd name="T11" fmla="*/ 0 60000 65536"/>
                <a:gd name="T12" fmla="*/ 0 w 168"/>
                <a:gd name="T13" fmla="*/ 0 h 168"/>
                <a:gd name="T14" fmla="*/ 168 w 168"/>
                <a:gd name="T15" fmla="*/ 168 h 168"/>
              </a:gdLst>
              <a:ahLst/>
              <a:cxnLst>
                <a:cxn ang="T8">
                  <a:pos x="T0" y="T1"/>
                </a:cxn>
                <a:cxn ang="T9">
                  <a:pos x="T2" y="T3"/>
                </a:cxn>
                <a:cxn ang="T10">
                  <a:pos x="T4" y="T5"/>
                </a:cxn>
                <a:cxn ang="T11">
                  <a:pos x="T6" y="T7"/>
                </a:cxn>
              </a:cxnLst>
              <a:rect l="T12" t="T13" r="T14" b="T15"/>
              <a:pathLst>
                <a:path w="168" h="168">
                  <a:moveTo>
                    <a:pt x="160" y="16"/>
                  </a:moveTo>
                  <a:cubicBezTo>
                    <a:pt x="152" y="0"/>
                    <a:pt x="32" y="40"/>
                    <a:pt x="16" y="64"/>
                  </a:cubicBezTo>
                  <a:cubicBezTo>
                    <a:pt x="0" y="88"/>
                    <a:pt x="40" y="168"/>
                    <a:pt x="64" y="160"/>
                  </a:cubicBezTo>
                  <a:cubicBezTo>
                    <a:pt x="88" y="152"/>
                    <a:pt x="168" y="32"/>
                    <a:pt x="160" y="16"/>
                  </a:cubicBezTo>
                  <a:close/>
                </a:path>
              </a:pathLst>
            </a:custGeom>
            <a:solidFill>
              <a:srgbClr val="C0C0C0">
                <a:alpha val="39999"/>
              </a:srgbClr>
            </a:solidFill>
            <a:ln w="12700" cap="flat" cmpd="sng">
              <a:noFill/>
              <a:prstDash val="solid"/>
              <a:round/>
              <a:headEnd type="none" w="med" len="med"/>
              <a:tailEnd type="none" w="med" len="med"/>
            </a:ln>
          </p:spPr>
          <p:txBody>
            <a:bodyPr/>
            <a:lstStyle/>
            <a:p>
              <a:endParaRPr lang="ru-RU">
                <a:solidFill>
                  <a:prstClr val="black"/>
                </a:solidFill>
              </a:endParaRPr>
            </a:p>
          </p:txBody>
        </p:sp>
        <p:sp>
          <p:nvSpPr>
            <p:cNvPr id="9" name="Rectangle 216"/>
            <p:cNvSpPr>
              <a:spLocks noChangeArrowheads="1"/>
            </p:cNvSpPr>
            <p:nvPr/>
          </p:nvSpPr>
          <p:spPr bwMode="auto">
            <a:xfrm>
              <a:off x="4396" y="1709"/>
              <a:ext cx="646" cy="23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marL="115888" indent="-115888" algn="l" defTabSz="762000" eaLnBrk="0" hangingPunct="0">
                <a:lnSpc>
                  <a:spcPct val="110000"/>
                </a:lnSpc>
                <a:spcBef>
                  <a:spcPct val="50000"/>
                </a:spcBef>
                <a:defRPr sz="2400">
                  <a:solidFill>
                    <a:srgbClr val="333333"/>
                  </a:solidFill>
                  <a:latin typeface="Arial" pitchFamily="34" charset="0"/>
                </a:defRPr>
              </a:lvl1pPr>
              <a:lvl2pPr marL="742950" indent="-285750" algn="l" defTabSz="762000" eaLnBrk="0" hangingPunct="0">
                <a:lnSpc>
                  <a:spcPct val="110000"/>
                </a:lnSpc>
                <a:spcBef>
                  <a:spcPct val="25000"/>
                </a:spcBef>
                <a:buChar char="–"/>
                <a:defRPr sz="2200">
                  <a:solidFill>
                    <a:srgbClr val="333333"/>
                  </a:solidFill>
                  <a:latin typeface="Arial" pitchFamily="34" charset="0"/>
                </a:defRPr>
              </a:lvl2pPr>
              <a:lvl3pPr marL="1143000" indent="-228600" algn="l" defTabSz="762000" eaLnBrk="0" hangingPunct="0">
                <a:lnSpc>
                  <a:spcPct val="110000"/>
                </a:lnSpc>
                <a:spcBef>
                  <a:spcPct val="20000"/>
                </a:spcBef>
                <a:buChar char="•"/>
                <a:defRPr sz="2200">
                  <a:solidFill>
                    <a:srgbClr val="333333"/>
                  </a:solidFill>
                  <a:latin typeface="Arial" pitchFamily="34" charset="0"/>
                </a:defRPr>
              </a:lvl3pPr>
              <a:lvl4pPr marL="1600200" indent="-228600" algn="l" defTabSz="762000" eaLnBrk="0" hangingPunct="0">
                <a:lnSpc>
                  <a:spcPct val="110000"/>
                </a:lnSpc>
                <a:spcBef>
                  <a:spcPct val="20000"/>
                </a:spcBef>
                <a:buChar char="–"/>
                <a:defRPr sz="2000">
                  <a:solidFill>
                    <a:srgbClr val="333333"/>
                  </a:solidFill>
                  <a:latin typeface="Arial" pitchFamily="34" charset="0"/>
                </a:defRPr>
              </a:lvl4pPr>
              <a:lvl5pPr marL="2057400" indent="-228600" algn="l" defTabSz="762000" eaLnBrk="0" hangingPunct="0">
                <a:lnSpc>
                  <a:spcPct val="110000"/>
                </a:lnSpc>
                <a:spcBef>
                  <a:spcPct val="20000"/>
                </a:spcBef>
                <a:buChar char="»"/>
                <a:defRPr sz="2000">
                  <a:solidFill>
                    <a:srgbClr val="333333"/>
                  </a:solidFill>
                  <a:latin typeface="Arial" pitchFamily="34" charset="0"/>
                </a:defRPr>
              </a:lvl5pPr>
              <a:lvl6pPr marL="2514600" indent="-228600" defTabSz="7620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defTabSz="7620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defTabSz="7620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defTabSz="7620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algn="r">
                <a:lnSpc>
                  <a:spcPct val="100000"/>
                </a:lnSpc>
                <a:spcBef>
                  <a:spcPct val="0"/>
                </a:spcBef>
              </a:pPr>
              <a:r>
                <a:rPr lang="en-US" altLang="ru-RU" sz="1600" b="1" dirty="0" smtClean="0">
                  <a:solidFill>
                    <a:srgbClr val="FFFFFF"/>
                  </a:solidFill>
                </a:rPr>
                <a:t>Russia</a:t>
              </a:r>
              <a:endParaRPr lang="en-US" altLang="ru-RU" sz="1600" b="1" dirty="0">
                <a:solidFill>
                  <a:srgbClr val="FFFFFF"/>
                </a:solidFill>
              </a:endParaRPr>
            </a:p>
          </p:txBody>
        </p:sp>
      </p:grpSp>
      <p:sp>
        <p:nvSpPr>
          <p:cNvPr id="15" name="Прямоугольник 14"/>
          <p:cNvSpPr/>
          <p:nvPr/>
        </p:nvSpPr>
        <p:spPr>
          <a:xfrm>
            <a:off x="472737" y="6344347"/>
            <a:ext cx="7676064" cy="246221"/>
          </a:xfrm>
          <a:prstGeom prst="rect">
            <a:avLst/>
          </a:prstGeom>
          <a:ln>
            <a:noFill/>
          </a:ln>
        </p:spPr>
        <p:txBody>
          <a:bodyPr wrap="square">
            <a:spAutoFit/>
          </a:bodyPr>
          <a:lstStyle/>
          <a:p>
            <a:pPr fontAlgn="base">
              <a:spcBef>
                <a:spcPct val="0"/>
              </a:spcBef>
              <a:spcAft>
                <a:spcPct val="0"/>
              </a:spcAft>
            </a:pPr>
            <a:r>
              <a:rPr lang="en-US" sz="1000" dirty="0" smtClean="0">
                <a:solidFill>
                  <a:prstClr val="black"/>
                </a:solidFill>
                <a:latin typeface="Arial" pitchFamily="34" charset="0"/>
                <a:cs typeface="Arial" pitchFamily="34" charset="0"/>
              </a:rPr>
              <a:t>*The plan was included in Federal law </a:t>
            </a:r>
            <a:r>
              <a:rPr lang="ru-RU" altLang="ru-RU" sz="1000" dirty="0">
                <a:solidFill>
                  <a:srgbClr val="000000"/>
                </a:solidFill>
                <a:latin typeface="Arial" pitchFamily="34" charset="0"/>
                <a:cs typeface="Arial" pitchFamily="34" charset="0"/>
              </a:rPr>
              <a:t>N 349-</a:t>
            </a:r>
            <a:r>
              <a:rPr lang="en-US" altLang="ru-RU" sz="1000" dirty="0">
                <a:solidFill>
                  <a:srgbClr val="000000"/>
                </a:solidFill>
                <a:latin typeface="Arial" pitchFamily="34" charset="0"/>
                <a:cs typeface="Arial" pitchFamily="34" charset="0"/>
              </a:rPr>
              <a:t>FZ “Federal </a:t>
            </a:r>
            <a:r>
              <a:rPr lang="en-US" sz="1000" dirty="0">
                <a:solidFill>
                  <a:prstClr val="black"/>
                </a:solidFill>
                <a:latin typeface="Arial" pitchFamily="34" charset="0"/>
                <a:cs typeface="Arial" pitchFamily="34" charset="0"/>
              </a:rPr>
              <a:t>budget for 2014-2016 </a:t>
            </a:r>
            <a:r>
              <a:rPr lang="en-US" sz="1000" dirty="0" smtClean="0">
                <a:solidFill>
                  <a:prstClr val="black"/>
                </a:solidFill>
                <a:latin typeface="Arial" pitchFamily="34" charset="0"/>
                <a:cs typeface="Arial" pitchFamily="34" charset="0"/>
              </a:rPr>
              <a:t>years</a:t>
            </a:r>
            <a:r>
              <a:rPr lang="ru-RU" altLang="ru-RU" sz="1000" dirty="0" smtClean="0">
                <a:solidFill>
                  <a:srgbClr val="000000"/>
                </a:solidFill>
                <a:latin typeface="Arial" pitchFamily="34" charset="0"/>
                <a:cs typeface="Arial" pitchFamily="34" charset="0"/>
              </a:rPr>
              <a:t>“</a:t>
            </a:r>
            <a:r>
              <a:rPr lang="en-US" altLang="ru-RU" sz="1000" dirty="0" smtClean="0">
                <a:solidFill>
                  <a:srgbClr val="000000"/>
                </a:solidFill>
                <a:latin typeface="Arial" pitchFamily="34" charset="0"/>
                <a:cs typeface="Arial" pitchFamily="34" charset="0"/>
              </a:rPr>
              <a:t> </a:t>
            </a:r>
            <a:r>
              <a:rPr lang="en-US" sz="1000" dirty="0" smtClean="0">
                <a:solidFill>
                  <a:prstClr val="black"/>
                </a:solidFill>
                <a:latin typeface="Arial" pitchFamily="34" charset="0"/>
                <a:cs typeface="Arial" pitchFamily="34" charset="0"/>
              </a:rPr>
              <a:t>as of  </a:t>
            </a:r>
            <a:r>
              <a:rPr lang="ru-RU" altLang="ru-RU" sz="1000" dirty="0" smtClean="0">
                <a:solidFill>
                  <a:srgbClr val="000000"/>
                </a:solidFill>
                <a:latin typeface="Arial" pitchFamily="34" charset="0"/>
                <a:cs typeface="Arial" pitchFamily="34" charset="0"/>
              </a:rPr>
              <a:t>02.12.2013</a:t>
            </a:r>
            <a:endParaRPr lang="ru-RU" sz="1000" dirty="0">
              <a:solidFill>
                <a:prstClr val="black"/>
              </a:solidFill>
              <a:latin typeface="Arial" pitchFamily="34" charset="0"/>
              <a:cs typeface="Arial" pitchFamily="34" charset="0"/>
            </a:endParaRPr>
          </a:p>
        </p:txBody>
      </p:sp>
      <p:sp>
        <p:nvSpPr>
          <p:cNvPr id="16"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11</a:t>
            </a:fld>
            <a:endParaRPr lang="en-US" sz="1400" dirty="0" smtClean="0">
              <a:solidFill>
                <a:srgbClr val="000000"/>
              </a:solidFill>
              <a:cs typeface="Arial" pitchFamily="34" charset="0"/>
            </a:endParaRPr>
          </a:p>
        </p:txBody>
      </p:sp>
      <p:sp>
        <p:nvSpPr>
          <p:cNvPr id="17" name="Pentagon 32"/>
          <p:cNvSpPr/>
          <p:nvPr/>
        </p:nvSpPr>
        <p:spPr bwMode="auto">
          <a:xfrm>
            <a:off x="471753" y="1905855"/>
            <a:ext cx="1363944" cy="385763"/>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r>
              <a:rPr lang="en-US" sz="1600" b="1" dirty="0">
                <a:solidFill>
                  <a:srgbClr val="FFFFFF"/>
                </a:solidFill>
                <a:latin typeface="Arial" pitchFamily="34" charset="0"/>
                <a:cs typeface="Arial" pitchFamily="34" charset="0"/>
              </a:rPr>
              <a:t>Since 2002 </a:t>
            </a:r>
            <a:endParaRPr lang="en-US" sz="1600" b="1" dirty="0">
              <a:solidFill>
                <a:srgbClr val="FFFFFF"/>
              </a:solidFill>
              <a:latin typeface="Arial" pitchFamily="34" charset="0"/>
              <a:ea typeface="ＭＳ Ｐゴシック" pitchFamily="34" charset="-128"/>
              <a:cs typeface="Arial" pitchFamily="34" charset="0"/>
            </a:endParaRPr>
          </a:p>
        </p:txBody>
      </p:sp>
      <p:sp>
        <p:nvSpPr>
          <p:cNvPr id="18" name="Pentagon 32"/>
          <p:cNvSpPr/>
          <p:nvPr/>
        </p:nvSpPr>
        <p:spPr bwMode="auto">
          <a:xfrm>
            <a:off x="479774" y="2523795"/>
            <a:ext cx="1363945" cy="385763"/>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r>
              <a:rPr lang="en-US" sz="1600" b="1" dirty="0">
                <a:solidFill>
                  <a:srgbClr val="FFFFFF"/>
                </a:solidFill>
                <a:latin typeface="Arial" pitchFamily="34" charset="0"/>
                <a:cs typeface="Arial" pitchFamily="34" charset="0"/>
              </a:rPr>
              <a:t>Since 2005 </a:t>
            </a:r>
          </a:p>
        </p:txBody>
      </p:sp>
      <p:sp>
        <p:nvSpPr>
          <p:cNvPr id="19" name="Прямоугольник 18"/>
          <p:cNvSpPr/>
          <p:nvPr/>
        </p:nvSpPr>
        <p:spPr>
          <a:xfrm>
            <a:off x="1833108" y="2347344"/>
            <a:ext cx="3891020" cy="738664"/>
          </a:xfrm>
          <a:prstGeom prst="rect">
            <a:avLst/>
          </a:prstGeom>
        </p:spPr>
        <p:txBody>
          <a:bodyPr wrap="square" anchor="ctr">
            <a:spAutoFit/>
          </a:bodyPr>
          <a:lstStyle/>
          <a:p>
            <a:pPr marL="180975" indent="-180975" fontAlgn="base">
              <a:spcAft>
                <a:spcPct val="0"/>
              </a:spcAft>
              <a:buClr>
                <a:srgbClr val="006AB6"/>
              </a:buClr>
              <a:buFont typeface="Arial" pitchFamily="34" charset="0"/>
              <a:buChar char="•"/>
              <a:defRPr/>
            </a:pPr>
            <a:r>
              <a:rPr lang="en-US" sz="1400" b="1" dirty="0" smtClean="0">
                <a:solidFill>
                  <a:prstClr val="black"/>
                </a:solidFill>
                <a:latin typeface="Arial" pitchFamily="34" charset="0"/>
                <a:cs typeface="Arial" pitchFamily="34" charset="0"/>
              </a:rPr>
              <a:t>6</a:t>
            </a:r>
            <a:r>
              <a:rPr lang="en-US" sz="1400" b="1" dirty="0">
                <a:solidFill>
                  <a:prstClr val="black"/>
                </a:solidFill>
                <a:latin typeface="Arial" pitchFamily="34" charset="0"/>
                <a:cs typeface="Arial" pitchFamily="34" charset="0"/>
              </a:rPr>
              <a:t>% contributions for all employed who were born in 1967 and </a:t>
            </a:r>
            <a:r>
              <a:rPr lang="en-US" sz="1400" b="1" dirty="0" smtClean="0">
                <a:solidFill>
                  <a:prstClr val="black"/>
                </a:solidFill>
                <a:latin typeface="Arial" pitchFamily="34" charset="0"/>
                <a:cs typeface="Arial" pitchFamily="34" charset="0"/>
              </a:rPr>
              <a:t>later, size of contributions for others</a:t>
            </a:r>
            <a:endParaRPr lang="en-US" sz="1400" b="1" dirty="0">
              <a:solidFill>
                <a:prstClr val="black"/>
              </a:solidFill>
              <a:latin typeface="Arial" pitchFamily="34" charset="0"/>
              <a:cs typeface="Arial" pitchFamily="34" charset="0"/>
            </a:endParaRPr>
          </a:p>
        </p:txBody>
      </p:sp>
      <p:sp>
        <p:nvSpPr>
          <p:cNvPr id="20" name="Прямоугольник 19"/>
          <p:cNvSpPr/>
          <p:nvPr/>
        </p:nvSpPr>
        <p:spPr>
          <a:xfrm>
            <a:off x="1895428" y="3933056"/>
            <a:ext cx="6492996" cy="1831271"/>
          </a:xfrm>
          <a:prstGeom prst="rect">
            <a:avLst/>
          </a:prstGeom>
          <a:ln>
            <a:solidFill>
              <a:srgbClr val="C00000"/>
            </a:solidFill>
          </a:ln>
        </p:spPr>
        <p:txBody>
          <a:bodyPr wrap="square" anchor="ctr">
            <a:spAutoFit/>
          </a:bodyPr>
          <a:lstStyle/>
          <a:p>
            <a:pPr marL="177800" indent="-177800" algn="just">
              <a:spcBef>
                <a:spcPts val="1200"/>
              </a:spcBef>
              <a:spcAft>
                <a:spcPts val="600"/>
              </a:spcAft>
              <a:buClr>
                <a:srgbClr val="006AB6"/>
              </a:buClr>
              <a:buFont typeface="Arial" panose="020B0604020202020204" pitchFamily="34" charset="0"/>
              <a:buChar char="•"/>
            </a:pPr>
            <a:r>
              <a:rPr lang="en-US" sz="1400" b="1" dirty="0" smtClean="0">
                <a:solidFill>
                  <a:prstClr val="black"/>
                </a:solidFill>
                <a:latin typeface="Arial" pitchFamily="34" charset="0"/>
                <a:cs typeface="Arial" pitchFamily="34" charset="0"/>
              </a:rPr>
              <a:t>“</a:t>
            </a:r>
            <a:r>
              <a:rPr lang="en-US" sz="1400" b="1" dirty="0">
                <a:solidFill>
                  <a:prstClr val="black"/>
                </a:solidFill>
                <a:latin typeface="Arial" pitchFamily="34" charset="0"/>
                <a:cs typeface="Arial" pitchFamily="34" charset="0"/>
              </a:rPr>
              <a:t>Freezing” </a:t>
            </a:r>
            <a:r>
              <a:rPr lang="en-US" sz="1400" b="1" dirty="0" smtClean="0">
                <a:solidFill>
                  <a:prstClr val="black"/>
                </a:solidFill>
                <a:latin typeface="Arial" pitchFamily="34" charset="0"/>
                <a:cs typeface="Arial" pitchFamily="34" charset="0"/>
              </a:rPr>
              <a:t>contributions </a:t>
            </a:r>
            <a:r>
              <a:rPr lang="en-US" sz="1400" b="1" dirty="0">
                <a:solidFill>
                  <a:prstClr val="black"/>
                </a:solidFill>
                <a:latin typeface="Arial" pitchFamily="34" charset="0"/>
                <a:cs typeface="Arial" pitchFamily="34" charset="0"/>
              </a:rPr>
              <a:t>into </a:t>
            </a:r>
            <a:r>
              <a:rPr lang="en-US" sz="1400" b="1" dirty="0" smtClean="0">
                <a:solidFill>
                  <a:prstClr val="black"/>
                </a:solidFill>
                <a:latin typeface="Arial" pitchFamily="34" charset="0"/>
                <a:cs typeface="Arial" pitchFamily="34" charset="0"/>
              </a:rPr>
              <a:t>2</a:t>
            </a:r>
            <a:r>
              <a:rPr lang="en-US" sz="1400" b="1" baseline="30000" dirty="0" smtClean="0">
                <a:solidFill>
                  <a:prstClr val="black"/>
                </a:solidFill>
                <a:latin typeface="Arial" pitchFamily="34" charset="0"/>
                <a:cs typeface="Arial" pitchFamily="34" charset="0"/>
              </a:rPr>
              <a:t>nd</a:t>
            </a:r>
            <a:r>
              <a:rPr lang="en-US" sz="1400" b="1" dirty="0" smtClean="0">
                <a:solidFill>
                  <a:prstClr val="black"/>
                </a:solidFill>
                <a:latin typeface="Arial" pitchFamily="34" charset="0"/>
                <a:cs typeface="Arial" pitchFamily="34" charset="0"/>
              </a:rPr>
              <a:t> Pillar </a:t>
            </a:r>
            <a:r>
              <a:rPr lang="en-US" sz="1400" b="1" dirty="0">
                <a:solidFill>
                  <a:prstClr val="black"/>
                </a:solidFill>
                <a:latin typeface="Arial" pitchFamily="34" charset="0"/>
                <a:cs typeface="Arial" pitchFamily="34" charset="0"/>
              </a:rPr>
              <a:t>for the 2nd half of 2013 in </a:t>
            </a:r>
            <a:r>
              <a:rPr lang="en-US" sz="1400" b="1" dirty="0" smtClean="0">
                <a:solidFill>
                  <a:prstClr val="black"/>
                </a:solidFill>
                <a:latin typeface="Arial" pitchFamily="34" charset="0"/>
                <a:cs typeface="Arial" pitchFamily="34" charset="0"/>
              </a:rPr>
              <a:t>PFR. </a:t>
            </a:r>
            <a:r>
              <a:rPr lang="en-US" sz="1400" dirty="0" smtClean="0">
                <a:solidFill>
                  <a:prstClr val="black"/>
                </a:solidFill>
                <a:latin typeface="Arial" pitchFamily="34" charset="0"/>
                <a:cs typeface="Arial" pitchFamily="34" charset="0"/>
              </a:rPr>
              <a:t>While cleaning-up </a:t>
            </a:r>
            <a:r>
              <a:rPr lang="en-US" sz="1400" dirty="0">
                <a:solidFill>
                  <a:prstClr val="black"/>
                </a:solidFill>
                <a:latin typeface="Arial" pitchFamily="34" charset="0"/>
                <a:cs typeface="Arial" pitchFamily="34" charset="0"/>
              </a:rPr>
              <a:t>the </a:t>
            </a:r>
            <a:r>
              <a:rPr lang="en-US" sz="1400" dirty="0" smtClean="0">
                <a:solidFill>
                  <a:prstClr val="black"/>
                </a:solidFill>
                <a:latin typeface="Arial" pitchFamily="34" charset="0"/>
                <a:cs typeface="Arial" pitchFamily="34" charset="0"/>
              </a:rPr>
              <a:t>system of NSPFs about 244 </a:t>
            </a:r>
            <a:r>
              <a:rPr lang="en-US" sz="1400" dirty="0" err="1" smtClean="0">
                <a:solidFill>
                  <a:prstClr val="black"/>
                </a:solidFill>
                <a:latin typeface="Arial" pitchFamily="34" charset="0"/>
                <a:cs typeface="Arial" pitchFamily="34" charset="0"/>
              </a:rPr>
              <a:t>mln</a:t>
            </a:r>
            <a:r>
              <a:rPr lang="en-US" sz="1400" dirty="0" smtClean="0">
                <a:solidFill>
                  <a:prstClr val="black"/>
                </a:solidFill>
                <a:latin typeface="Arial" pitchFamily="34" charset="0"/>
                <a:cs typeface="Arial" pitchFamily="34" charset="0"/>
              </a:rPr>
              <a:t>. Rubles</a:t>
            </a:r>
            <a:r>
              <a:rPr lang="ru-RU" sz="14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of all contributions into 2</a:t>
            </a:r>
            <a:r>
              <a:rPr lang="en-US" sz="1400" baseline="30000" dirty="0" smtClean="0">
                <a:solidFill>
                  <a:prstClr val="black"/>
                </a:solidFill>
                <a:latin typeface="Arial" pitchFamily="34" charset="0"/>
                <a:cs typeface="Arial" pitchFamily="34" charset="0"/>
              </a:rPr>
              <a:t>nd</a:t>
            </a:r>
            <a:r>
              <a:rPr lang="en-US" sz="1400" dirty="0" smtClean="0">
                <a:solidFill>
                  <a:prstClr val="black"/>
                </a:solidFill>
                <a:latin typeface="Arial" pitchFamily="34" charset="0"/>
                <a:cs typeface="Arial" pitchFamily="34" charset="0"/>
              </a:rPr>
              <a:t> pillar will remain under the management of state AMC - VEB</a:t>
            </a:r>
            <a:r>
              <a:rPr lang="ru-RU"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As soon as any of NSPF re-registers and is accepted into the </a:t>
            </a:r>
            <a:r>
              <a:rPr lang="en-US" sz="1400" dirty="0" smtClean="0">
                <a:solidFill>
                  <a:prstClr val="black"/>
                </a:solidFill>
                <a:latin typeface="Arial" pitchFamily="34" charset="0"/>
                <a:cs typeface="Arial" pitchFamily="34" charset="0"/>
              </a:rPr>
              <a:t>guarantee program </a:t>
            </a:r>
            <a:r>
              <a:rPr lang="en-US" sz="1400" dirty="0">
                <a:solidFill>
                  <a:prstClr val="black"/>
                </a:solidFill>
                <a:latin typeface="Arial" pitchFamily="34" charset="0"/>
                <a:cs typeface="Arial" pitchFamily="34" charset="0"/>
              </a:rPr>
              <a:t>it will receive funds </a:t>
            </a:r>
            <a:r>
              <a:rPr lang="en-US" sz="1400" dirty="0" smtClean="0">
                <a:solidFill>
                  <a:prstClr val="black"/>
                </a:solidFill>
                <a:latin typeface="Arial" pitchFamily="34" charset="0"/>
                <a:cs typeface="Arial" pitchFamily="34" charset="0"/>
              </a:rPr>
              <a:t>for 2013 back </a:t>
            </a:r>
            <a:r>
              <a:rPr lang="en-US" sz="1400" dirty="0">
                <a:solidFill>
                  <a:prstClr val="black"/>
                </a:solidFill>
                <a:latin typeface="Arial" pitchFamily="34" charset="0"/>
                <a:cs typeface="Arial" pitchFamily="34" charset="0"/>
              </a:rPr>
              <a:t>from </a:t>
            </a:r>
            <a:r>
              <a:rPr lang="en-US" sz="1400" dirty="0" smtClean="0">
                <a:solidFill>
                  <a:prstClr val="black"/>
                </a:solidFill>
                <a:latin typeface="Arial" pitchFamily="34" charset="0"/>
                <a:cs typeface="Arial" pitchFamily="34" charset="0"/>
              </a:rPr>
              <a:t>VEB</a:t>
            </a:r>
          </a:p>
          <a:p>
            <a:pPr marL="177800" indent="-177800" algn="just">
              <a:spcBef>
                <a:spcPts val="1200"/>
              </a:spcBef>
              <a:spcAft>
                <a:spcPts val="600"/>
              </a:spcAft>
              <a:buClr>
                <a:srgbClr val="006AB6"/>
              </a:buClr>
              <a:buFont typeface="Arial" panose="020B0604020202020204" pitchFamily="34" charset="0"/>
              <a:buChar char="•"/>
            </a:pPr>
            <a:r>
              <a:rPr lang="en-US" sz="1400" b="1" dirty="0" smtClean="0">
                <a:solidFill>
                  <a:prstClr val="black"/>
                </a:solidFill>
                <a:latin typeface="Arial" pitchFamily="34" charset="0"/>
                <a:cs typeface="Arial" pitchFamily="34" charset="0"/>
              </a:rPr>
              <a:t>Seizing contributions into 2</a:t>
            </a:r>
            <a:r>
              <a:rPr lang="en-US" sz="1400" b="1" baseline="30000" dirty="0" smtClean="0">
                <a:solidFill>
                  <a:prstClr val="black"/>
                </a:solidFill>
                <a:latin typeface="Arial" pitchFamily="34" charset="0"/>
                <a:cs typeface="Arial" pitchFamily="34" charset="0"/>
              </a:rPr>
              <a:t>nd</a:t>
            </a:r>
            <a:r>
              <a:rPr lang="en-US" sz="1400" b="1" dirty="0" smtClean="0">
                <a:solidFill>
                  <a:prstClr val="black"/>
                </a:solidFill>
                <a:latin typeface="Arial" pitchFamily="34" charset="0"/>
                <a:cs typeface="Arial" pitchFamily="34" charset="0"/>
              </a:rPr>
              <a:t> Pillar for the whole 2014 </a:t>
            </a:r>
            <a:r>
              <a:rPr lang="en-US" sz="1400" dirty="0" smtClean="0">
                <a:solidFill>
                  <a:prstClr val="black"/>
                </a:solidFill>
                <a:latin typeface="Arial" pitchFamily="34" charset="0"/>
                <a:cs typeface="Arial" pitchFamily="34" charset="0"/>
              </a:rPr>
              <a:t>and directing it to the 1</a:t>
            </a:r>
            <a:r>
              <a:rPr lang="en-US" sz="1400" baseline="30000" dirty="0" smtClean="0">
                <a:solidFill>
                  <a:prstClr val="black"/>
                </a:solidFill>
                <a:latin typeface="Arial" pitchFamily="34" charset="0"/>
                <a:cs typeface="Arial" pitchFamily="34" charset="0"/>
              </a:rPr>
              <a:t>st</a:t>
            </a:r>
            <a:r>
              <a:rPr lang="en-US" sz="1400" dirty="0" smtClean="0">
                <a:solidFill>
                  <a:prstClr val="black"/>
                </a:solidFill>
                <a:latin typeface="Arial" pitchFamily="34" charset="0"/>
                <a:cs typeface="Arial" pitchFamily="34" charset="0"/>
              </a:rPr>
              <a:t> Pillar with no return to the 2</a:t>
            </a:r>
            <a:r>
              <a:rPr lang="en-US" sz="1400" baseline="30000" dirty="0" smtClean="0">
                <a:solidFill>
                  <a:prstClr val="black"/>
                </a:solidFill>
                <a:latin typeface="Arial" pitchFamily="34" charset="0"/>
                <a:cs typeface="Arial" pitchFamily="34" charset="0"/>
              </a:rPr>
              <a:t>nd</a:t>
            </a:r>
            <a:r>
              <a:rPr lang="en-US" sz="1400" dirty="0" smtClean="0">
                <a:solidFill>
                  <a:prstClr val="black"/>
                </a:solidFill>
                <a:latin typeface="Arial" pitchFamily="34" charset="0"/>
                <a:cs typeface="Arial" pitchFamily="34" charset="0"/>
              </a:rPr>
              <a:t> Pillar</a:t>
            </a:r>
            <a:endParaRPr lang="en-US" sz="1400" dirty="0">
              <a:solidFill>
                <a:prstClr val="black"/>
              </a:solidFill>
              <a:latin typeface="Arial" pitchFamily="34" charset="0"/>
              <a:cs typeface="Arial" pitchFamily="34" charset="0"/>
            </a:endParaRPr>
          </a:p>
        </p:txBody>
      </p:sp>
      <p:sp>
        <p:nvSpPr>
          <p:cNvPr id="21" name="Pentagon 32"/>
          <p:cNvSpPr/>
          <p:nvPr/>
        </p:nvSpPr>
        <p:spPr bwMode="auto">
          <a:xfrm>
            <a:off x="471750" y="4069723"/>
            <a:ext cx="1363947" cy="385763"/>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r>
              <a:rPr lang="en-US" sz="1600" b="1" dirty="0" smtClean="0">
                <a:solidFill>
                  <a:srgbClr val="FFFFFF"/>
                </a:solidFill>
                <a:latin typeface="Arial" pitchFamily="34" charset="0"/>
                <a:cs typeface="Arial" pitchFamily="34" charset="0"/>
              </a:rPr>
              <a:t>2013-2015</a:t>
            </a:r>
            <a:r>
              <a:rPr lang="en-US" b="1" baseline="30000" dirty="0" smtClean="0">
                <a:solidFill>
                  <a:srgbClr val="FFFFFF"/>
                </a:solidFill>
                <a:latin typeface="Arial" pitchFamily="34" charset="0"/>
                <a:cs typeface="Arial" pitchFamily="34" charset="0"/>
              </a:rPr>
              <a:t>*</a:t>
            </a:r>
            <a:endParaRPr lang="en-US" b="1" baseline="30000" dirty="0">
              <a:solidFill>
                <a:srgbClr val="FFFFFF"/>
              </a:solidFill>
              <a:latin typeface="Arial" pitchFamily="34" charset="0"/>
              <a:cs typeface="Arial" pitchFamily="34" charset="0"/>
            </a:endParaRPr>
          </a:p>
        </p:txBody>
      </p:sp>
      <p:sp>
        <p:nvSpPr>
          <p:cNvPr id="22" name="Прямоугольник 21"/>
          <p:cNvSpPr/>
          <p:nvPr/>
        </p:nvSpPr>
        <p:spPr>
          <a:xfrm>
            <a:off x="1845412" y="1944848"/>
            <a:ext cx="3236784" cy="307777"/>
          </a:xfrm>
          <a:prstGeom prst="rect">
            <a:avLst/>
          </a:prstGeom>
        </p:spPr>
        <p:txBody>
          <a:bodyPr wrap="none" anchor="ctr">
            <a:spAutoFit/>
          </a:bodyPr>
          <a:lstStyle/>
          <a:p>
            <a:pPr marL="177800" indent="-177800">
              <a:buClr>
                <a:srgbClr val="006AB6"/>
              </a:buClr>
              <a:buFont typeface="Arial" panose="020B0604020202020204" pitchFamily="34" charset="0"/>
              <a:buChar char="•"/>
            </a:pPr>
            <a:r>
              <a:rPr lang="en-US" sz="1400" b="1" dirty="0">
                <a:solidFill>
                  <a:prstClr val="black"/>
                </a:solidFill>
                <a:latin typeface="Arial" pitchFamily="34" charset="0"/>
                <a:cs typeface="Arial" pitchFamily="34" charset="0"/>
              </a:rPr>
              <a:t>6% contributions for all employed</a:t>
            </a:r>
          </a:p>
        </p:txBody>
      </p:sp>
      <p:sp>
        <p:nvSpPr>
          <p:cNvPr id="23" name="Pentagon 32"/>
          <p:cNvSpPr/>
          <p:nvPr/>
        </p:nvSpPr>
        <p:spPr bwMode="auto">
          <a:xfrm>
            <a:off x="479774" y="3213909"/>
            <a:ext cx="1355923" cy="385763"/>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r>
              <a:rPr lang="en-US" sz="1600" b="1" dirty="0">
                <a:solidFill>
                  <a:srgbClr val="FFFFFF"/>
                </a:solidFill>
                <a:latin typeface="Arial" pitchFamily="34" charset="0"/>
                <a:cs typeface="Arial" pitchFamily="34" charset="0"/>
              </a:rPr>
              <a:t>Since 20</a:t>
            </a:r>
            <a:r>
              <a:rPr lang="ru-RU" sz="1600" b="1" dirty="0" smtClean="0">
                <a:solidFill>
                  <a:srgbClr val="FFFFFF"/>
                </a:solidFill>
                <a:latin typeface="Arial" pitchFamily="34" charset="0"/>
                <a:cs typeface="Arial" pitchFamily="34" charset="0"/>
              </a:rPr>
              <a:t>1</a:t>
            </a:r>
            <a:r>
              <a:rPr lang="en-US" sz="1600" b="1" dirty="0" smtClean="0">
                <a:solidFill>
                  <a:srgbClr val="FFFFFF"/>
                </a:solidFill>
                <a:latin typeface="Arial" pitchFamily="34" charset="0"/>
                <a:cs typeface="Arial" pitchFamily="34" charset="0"/>
              </a:rPr>
              <a:t>6 </a:t>
            </a:r>
            <a:endParaRPr lang="en-US" sz="1600" b="1" dirty="0">
              <a:solidFill>
                <a:srgbClr val="FFFFFF"/>
              </a:solidFill>
              <a:latin typeface="Arial" pitchFamily="34" charset="0"/>
              <a:cs typeface="Arial" pitchFamily="34" charset="0"/>
            </a:endParaRPr>
          </a:p>
        </p:txBody>
      </p:sp>
      <p:sp>
        <p:nvSpPr>
          <p:cNvPr id="24" name="Прямоугольник 23"/>
          <p:cNvSpPr/>
          <p:nvPr/>
        </p:nvSpPr>
        <p:spPr>
          <a:xfrm>
            <a:off x="1843719" y="3263881"/>
            <a:ext cx="6484975" cy="307777"/>
          </a:xfrm>
          <a:prstGeom prst="rect">
            <a:avLst/>
          </a:prstGeom>
        </p:spPr>
        <p:txBody>
          <a:bodyPr wrap="square" anchor="ctr">
            <a:spAutoFit/>
          </a:bodyPr>
          <a:lstStyle/>
          <a:p>
            <a:pPr marL="180975" indent="-180975" fontAlgn="base">
              <a:spcAft>
                <a:spcPct val="0"/>
              </a:spcAft>
              <a:buClr>
                <a:srgbClr val="006AB6"/>
              </a:buClr>
              <a:buFont typeface="Arial" pitchFamily="34" charset="0"/>
              <a:buChar char="•"/>
              <a:defRPr/>
            </a:pPr>
            <a:r>
              <a:rPr lang="en-US" sz="1400" b="1" dirty="0" smtClean="0">
                <a:solidFill>
                  <a:prstClr val="black"/>
                </a:solidFill>
                <a:latin typeface="Arial" pitchFamily="34" charset="0"/>
                <a:cs typeface="Arial" pitchFamily="34" charset="0"/>
              </a:rPr>
              <a:t>0</a:t>
            </a:r>
            <a:r>
              <a:rPr lang="en-US" sz="1400" b="1" dirty="0">
                <a:solidFill>
                  <a:prstClr val="black"/>
                </a:solidFill>
                <a:latin typeface="Arial" pitchFamily="34" charset="0"/>
                <a:cs typeface="Arial" pitchFamily="34" charset="0"/>
              </a:rPr>
              <a:t>% contributions for all </a:t>
            </a:r>
            <a:r>
              <a:rPr lang="en-US" sz="1400" b="1" dirty="0" smtClean="0">
                <a:solidFill>
                  <a:prstClr val="black"/>
                </a:solidFill>
                <a:latin typeface="Arial" pitchFamily="34" charset="0"/>
                <a:cs typeface="Arial" pitchFamily="34" charset="0"/>
              </a:rPr>
              <a:t>«SILENCERS» </a:t>
            </a:r>
            <a:endParaRPr lang="en-US" sz="1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25" y="1772816"/>
            <a:ext cx="798195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5" descr="Text Box: Title"/>
          <p:cNvSpPr txBox="1">
            <a:spLocks/>
          </p:cNvSpPr>
          <p:nvPr/>
        </p:nvSpPr>
        <p:spPr bwMode="gray">
          <a:xfrm>
            <a:off x="419854" y="404664"/>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smtClean="0">
                <a:solidFill>
                  <a:srgbClr val="006AB4"/>
                </a:solidFill>
                <a:latin typeface="Arial" pitchFamily="34" charset="0"/>
                <a:cs typeface="Arial" pitchFamily="34" charset="0"/>
              </a:rPr>
              <a:t>2</a:t>
            </a:r>
            <a:r>
              <a:rPr lang="en-US" sz="2800" baseline="30000" dirty="0" smtClean="0">
                <a:solidFill>
                  <a:srgbClr val="006AB4"/>
                </a:solidFill>
                <a:latin typeface="Arial" pitchFamily="34" charset="0"/>
                <a:cs typeface="Arial" pitchFamily="34" charset="0"/>
              </a:rPr>
              <a:t>nd</a:t>
            </a:r>
            <a:r>
              <a:rPr lang="en-US" sz="2800" dirty="0" smtClean="0">
                <a:solidFill>
                  <a:srgbClr val="006AB4"/>
                </a:solidFill>
                <a:latin typeface="Arial" pitchFamily="34" charset="0"/>
                <a:cs typeface="Arial" pitchFamily="34" charset="0"/>
              </a:rPr>
              <a:t> Pillar</a:t>
            </a:r>
            <a:endParaRPr lang="en-US" sz="2800" dirty="0">
              <a:solidFill>
                <a:srgbClr val="006AB4"/>
              </a:solidFill>
              <a:latin typeface="Arial" pitchFamily="34" charset="0"/>
              <a:cs typeface="Arial" pitchFamily="34" charset="0"/>
            </a:endParaRPr>
          </a:p>
          <a:p>
            <a:pPr fontAlgn="base">
              <a:spcBef>
                <a:spcPct val="0"/>
              </a:spcBef>
              <a:spcAft>
                <a:spcPct val="0"/>
              </a:spcAft>
            </a:pPr>
            <a:r>
              <a:rPr lang="en-US" sz="2800" dirty="0" smtClean="0">
                <a:solidFill>
                  <a:srgbClr val="006AB4"/>
                </a:solidFill>
                <a:latin typeface="Arial" pitchFamily="34" charset="0"/>
                <a:cs typeface="Arial" pitchFamily="34" charset="0"/>
              </a:rPr>
              <a:t>European </a:t>
            </a:r>
            <a:r>
              <a:rPr lang="en-US" sz="2800" dirty="0">
                <a:solidFill>
                  <a:srgbClr val="006AB4"/>
                </a:solidFill>
                <a:latin typeface="Arial" pitchFamily="34" charset="0"/>
                <a:cs typeface="Arial" pitchFamily="34" charset="0"/>
              </a:rPr>
              <a:t>experience</a:t>
            </a:r>
          </a:p>
        </p:txBody>
      </p:sp>
      <p:sp>
        <p:nvSpPr>
          <p:cNvPr id="23" name="Прямоугольник 22"/>
          <p:cNvSpPr/>
          <p:nvPr/>
        </p:nvSpPr>
        <p:spPr>
          <a:xfrm>
            <a:off x="330150" y="1387862"/>
            <a:ext cx="7338194" cy="584775"/>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To </a:t>
            </a:r>
            <a:r>
              <a:rPr lang="en-US" sz="1600" b="1" dirty="0">
                <a:latin typeface="Arial" panose="020B0604020202020204" pitchFamily="34" charset="0"/>
                <a:cs typeface="Arial" panose="020B0604020202020204" pitchFamily="34" charset="0"/>
              </a:rPr>
              <a:t>plug </a:t>
            </a:r>
            <a:r>
              <a:rPr lang="en-US" sz="1600" b="1" dirty="0" smtClean="0">
                <a:latin typeface="Arial" panose="020B0604020202020204" pitchFamily="34" charset="0"/>
                <a:cs typeface="Arial" panose="020B0604020202020204" pitchFamily="34" charset="0"/>
              </a:rPr>
              <a:t>holes in </a:t>
            </a:r>
            <a:r>
              <a:rPr lang="en-US" sz="1600" b="1" dirty="0">
                <a:latin typeface="Arial" panose="020B0604020202020204" pitchFamily="34" charset="0"/>
                <a:cs typeface="Arial" panose="020B0604020202020204" pitchFamily="34" charset="0"/>
              </a:rPr>
              <a:t>the budget by </a:t>
            </a:r>
            <a:r>
              <a:rPr lang="en-US" sz="1600" b="1" dirty="0" smtClean="0">
                <a:latin typeface="Arial" panose="020B0604020202020204" pitchFamily="34" charset="0"/>
                <a:cs typeface="Arial" panose="020B0604020202020204" pitchFamily="34" charset="0"/>
              </a:rPr>
              <a:t>seizing of the pool </a:t>
            </a:r>
            <a:r>
              <a:rPr lang="en-US" sz="1600" b="1" dirty="0">
                <a:latin typeface="Arial" panose="020B0604020202020204" pitchFamily="34" charset="0"/>
                <a:cs typeface="Arial" panose="020B0604020202020204" pitchFamily="34" charset="0"/>
              </a:rPr>
              <a:t>of pension savings </a:t>
            </a:r>
            <a:r>
              <a:rPr lang="en-US" sz="1600" b="1" dirty="0" smtClean="0">
                <a:latin typeface="Arial" panose="020B0604020202020204" pitchFamily="34" charset="0"/>
                <a:cs typeface="Arial" panose="020B0604020202020204" pitchFamily="34" charset="0"/>
              </a:rPr>
              <a:t>- is a </a:t>
            </a:r>
            <a:r>
              <a:rPr lang="en-US" sz="1600" b="1" dirty="0">
                <a:latin typeface="Arial" panose="020B0604020202020204" pitchFamily="34" charset="0"/>
                <a:cs typeface="Arial" panose="020B0604020202020204" pitchFamily="34" charset="0"/>
              </a:rPr>
              <a:t>tempting measure for </a:t>
            </a:r>
            <a:r>
              <a:rPr lang="en-US" sz="1600" b="1" dirty="0" smtClean="0">
                <a:latin typeface="Arial" panose="020B0604020202020204" pitchFamily="34" charset="0"/>
                <a:cs typeface="Arial" panose="020B0604020202020204" pitchFamily="34" charset="0"/>
              </a:rPr>
              <a:t>many cash-strapped governments</a:t>
            </a:r>
            <a:endParaRPr lang="ru-RU" sz="1600" b="1" dirty="0">
              <a:latin typeface="Arial" panose="020B0604020202020204" pitchFamily="34" charset="0"/>
              <a:cs typeface="Arial" panose="020B0604020202020204" pitchFamily="34" charset="0"/>
            </a:endParaRPr>
          </a:p>
        </p:txBody>
      </p:sp>
      <p:cxnSp>
        <p:nvCxnSpPr>
          <p:cNvPr id="24" name="Прямая соединительная линия 23"/>
          <p:cNvCxnSpPr>
            <a:endCxn id="25" idx="1"/>
          </p:cNvCxnSpPr>
          <p:nvPr/>
        </p:nvCxnSpPr>
        <p:spPr>
          <a:xfrm flipV="1">
            <a:off x="5511393" y="4441235"/>
            <a:ext cx="1335736" cy="6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10" descr="File:Flag of Hungary.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129" y="4155485"/>
            <a:ext cx="1128439" cy="571500"/>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5436097" y="4757913"/>
            <a:ext cx="2599194" cy="892552"/>
          </a:xfrm>
          <a:prstGeom prst="rect">
            <a:avLst/>
          </a:prstGeom>
        </p:spPr>
        <p:txBody>
          <a:bodyPr wrap="square">
            <a:spAutoFit/>
          </a:bodyPr>
          <a:lstStyle/>
          <a:p>
            <a:pPr algn="r"/>
            <a:r>
              <a:rPr lang="en-US" sz="1600" b="1" dirty="0">
                <a:solidFill>
                  <a:srgbClr val="006AB4"/>
                </a:solidFill>
                <a:latin typeface="Arial" pitchFamily="34" charset="0"/>
                <a:cs typeface="Arial" pitchFamily="34" charset="0"/>
              </a:rPr>
              <a:t>Hungary – 2011 </a:t>
            </a:r>
          </a:p>
          <a:p>
            <a:pPr algn="r"/>
            <a:r>
              <a:rPr lang="en-US" sz="1200" dirty="0" smtClean="0">
                <a:latin typeface="Arial" pitchFamily="34" charset="0"/>
                <a:cs typeface="Arial" pitchFamily="34" charset="0"/>
              </a:rPr>
              <a:t>All </a:t>
            </a:r>
            <a:r>
              <a:rPr lang="en-US" sz="1200" dirty="0">
                <a:latin typeface="Arial" pitchFamily="34" charset="0"/>
                <a:cs typeface="Arial" pitchFamily="34" charset="0"/>
              </a:rPr>
              <a:t>retirement savings </a:t>
            </a:r>
            <a:r>
              <a:rPr lang="en-US" sz="1200" dirty="0" smtClean="0">
                <a:latin typeface="Arial" pitchFamily="34" charset="0"/>
                <a:cs typeface="Arial" pitchFamily="34" charset="0"/>
              </a:rPr>
              <a:t>of 2nd </a:t>
            </a:r>
            <a:r>
              <a:rPr lang="en-US" sz="1200" dirty="0">
                <a:latin typeface="Arial" pitchFamily="34" charset="0"/>
                <a:cs typeface="Arial" pitchFamily="34" charset="0"/>
              </a:rPr>
              <a:t>Pillar were confiscated. The funds were to reduce the national debt</a:t>
            </a:r>
            <a:endParaRPr lang="ru-RU" sz="1200" dirty="0">
              <a:latin typeface="Arial" pitchFamily="34" charset="0"/>
              <a:cs typeface="Arial" pitchFamily="34" charset="0"/>
            </a:endParaRPr>
          </a:p>
        </p:txBody>
      </p:sp>
      <p:pic>
        <p:nvPicPr>
          <p:cNvPr id="27" name="Picture 2" descr="File:Flag of Poland.sv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3057" y="3897280"/>
            <a:ext cx="1143000" cy="714375"/>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cxnSp>
        <p:nvCxnSpPr>
          <p:cNvPr id="28" name="Прямая соединительная линия 27"/>
          <p:cNvCxnSpPr>
            <a:endCxn id="27" idx="3"/>
          </p:cNvCxnSpPr>
          <p:nvPr/>
        </p:nvCxnSpPr>
        <p:spPr>
          <a:xfrm flipH="1">
            <a:off x="4116057" y="3534496"/>
            <a:ext cx="1444528" cy="719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481607" y="3810293"/>
            <a:ext cx="2502882" cy="1261884"/>
          </a:xfrm>
          <a:prstGeom prst="rect">
            <a:avLst/>
          </a:prstGeom>
        </p:spPr>
        <p:txBody>
          <a:bodyPr wrap="square">
            <a:spAutoFit/>
          </a:bodyPr>
          <a:lstStyle/>
          <a:p>
            <a:pPr algn="r"/>
            <a:r>
              <a:rPr lang="en-US" sz="1600" b="1" dirty="0">
                <a:solidFill>
                  <a:srgbClr val="006AB4"/>
                </a:solidFill>
                <a:latin typeface="Arial" pitchFamily="34" charset="0"/>
                <a:cs typeface="Arial" pitchFamily="34" charset="0"/>
              </a:rPr>
              <a:t>Poland - 2013</a:t>
            </a:r>
          </a:p>
          <a:p>
            <a:pPr algn="r"/>
            <a:r>
              <a:rPr lang="en-US" sz="1200" dirty="0" smtClean="0">
                <a:latin typeface="Arial" pitchFamily="34" charset="0"/>
                <a:cs typeface="Arial" pitchFamily="34" charset="0"/>
              </a:rPr>
              <a:t>About </a:t>
            </a:r>
            <a:r>
              <a:rPr lang="en-US" sz="1200" dirty="0">
                <a:latin typeface="Arial" pitchFamily="34" charset="0"/>
                <a:cs typeface="Arial" pitchFamily="34" charset="0"/>
              </a:rPr>
              <a:t>half of NSPFs assets were confiscated </a:t>
            </a:r>
            <a:r>
              <a:rPr lang="en-US" sz="1200" dirty="0" smtClean="0">
                <a:latin typeface="Arial" pitchFamily="34" charset="0"/>
                <a:cs typeface="Arial" pitchFamily="34" charset="0"/>
              </a:rPr>
              <a:t>to </a:t>
            </a:r>
            <a:r>
              <a:rPr lang="en-US" sz="1200" dirty="0">
                <a:latin typeface="Arial" pitchFamily="34" charset="0"/>
                <a:cs typeface="Arial" pitchFamily="34" charset="0"/>
              </a:rPr>
              <a:t>reduce </a:t>
            </a:r>
            <a:r>
              <a:rPr lang="en-US" sz="1200" dirty="0" smtClean="0">
                <a:latin typeface="Arial" pitchFamily="34" charset="0"/>
                <a:cs typeface="Arial" pitchFamily="34" charset="0"/>
              </a:rPr>
              <a:t>the national debt</a:t>
            </a:r>
            <a:r>
              <a:rPr lang="en-US" sz="1200" dirty="0">
                <a:latin typeface="Arial" pitchFamily="34" charset="0"/>
                <a:cs typeface="Arial" pitchFamily="34" charset="0"/>
              </a:rPr>
              <a:t>. </a:t>
            </a:r>
            <a:r>
              <a:rPr lang="en-US" sz="1200" dirty="0" smtClean="0">
                <a:latin typeface="Arial" pitchFamily="34" charset="0"/>
                <a:cs typeface="Arial" pitchFamily="34" charset="0"/>
              </a:rPr>
              <a:t>Raising of </a:t>
            </a:r>
            <a:r>
              <a:rPr lang="en-US" sz="1200" dirty="0">
                <a:latin typeface="Arial" pitchFamily="34" charset="0"/>
                <a:cs typeface="Arial" pitchFamily="34" charset="0"/>
              </a:rPr>
              <a:t>the retirement age from 65 to 67 years</a:t>
            </a:r>
          </a:p>
          <a:p>
            <a:pPr algn="r"/>
            <a:endParaRPr lang="ru-RU" sz="1200" dirty="0">
              <a:latin typeface="Arial" pitchFamily="34" charset="0"/>
              <a:cs typeface="Arial" pitchFamily="34" charset="0"/>
            </a:endParaRPr>
          </a:p>
        </p:txBody>
      </p:sp>
      <p:pic>
        <p:nvPicPr>
          <p:cNvPr id="30" name="Picture 4" descr="File:Flag of Estonia.sv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4829" y="2138189"/>
            <a:ext cx="1150026" cy="714375"/>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cxnSp>
        <p:nvCxnSpPr>
          <p:cNvPr id="31" name="Прямая соединительная линия 30"/>
          <p:cNvCxnSpPr>
            <a:endCxn id="30" idx="1"/>
          </p:cNvCxnSpPr>
          <p:nvPr/>
        </p:nvCxnSpPr>
        <p:spPr>
          <a:xfrm>
            <a:off x="5836466" y="2138189"/>
            <a:ext cx="328363"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6076100" y="2862281"/>
            <a:ext cx="2416680" cy="1077218"/>
          </a:xfrm>
          <a:prstGeom prst="rect">
            <a:avLst/>
          </a:prstGeom>
        </p:spPr>
        <p:txBody>
          <a:bodyPr wrap="square">
            <a:spAutoFit/>
          </a:bodyPr>
          <a:lstStyle/>
          <a:p>
            <a:r>
              <a:rPr lang="en-US" sz="1600" b="1" dirty="0">
                <a:solidFill>
                  <a:srgbClr val="006AB4"/>
                </a:solidFill>
                <a:latin typeface="Arial" pitchFamily="34" charset="0"/>
                <a:cs typeface="Arial" pitchFamily="34" charset="0"/>
              </a:rPr>
              <a:t>Estonia</a:t>
            </a:r>
          </a:p>
          <a:p>
            <a:r>
              <a:rPr lang="en-US" sz="1200" dirty="0">
                <a:latin typeface="Arial" panose="020B0604020202020204" pitchFamily="34" charset="0"/>
                <a:cs typeface="Arial" panose="020B0604020202020204" pitchFamily="34" charset="0"/>
              </a:rPr>
              <a:t>2x year moratorium on </a:t>
            </a:r>
            <a:r>
              <a:rPr lang="en-US" sz="1200" dirty="0" smtClean="0">
                <a:latin typeface="Arial" panose="020B0604020202020204" pitchFamily="34" charset="0"/>
                <a:cs typeface="Arial" panose="020B0604020202020204" pitchFamily="34" charset="0"/>
              </a:rPr>
              <a:t>contribution into 2</a:t>
            </a:r>
            <a:r>
              <a:rPr lang="en-US" sz="1200" baseline="30000" dirty="0" smtClean="0">
                <a:latin typeface="Arial" panose="020B0604020202020204" pitchFamily="34" charset="0"/>
                <a:cs typeface="Arial" panose="020B0604020202020204" pitchFamily="34" charset="0"/>
              </a:rPr>
              <a:t>nd</a:t>
            </a:r>
            <a:r>
              <a:rPr lang="en-US" sz="1200" dirty="0" smtClean="0">
                <a:latin typeface="Arial" panose="020B0604020202020204" pitchFamily="34" charset="0"/>
                <a:cs typeface="Arial" panose="020B0604020202020204" pitchFamily="34" charset="0"/>
              </a:rPr>
              <a:t> pillar </a:t>
            </a:r>
            <a:r>
              <a:rPr lang="en-US" sz="1200" dirty="0">
                <a:latin typeface="Arial" panose="020B0604020202020204" pitchFamily="34" charset="0"/>
                <a:cs typeface="Arial" panose="020B0604020202020204" pitchFamily="34" charset="0"/>
              </a:rPr>
              <a:t>- all </a:t>
            </a:r>
            <a:r>
              <a:rPr lang="en-US" sz="1200" dirty="0" smtClean="0">
                <a:latin typeface="Arial" panose="020B0604020202020204" pitchFamily="34" charset="0"/>
                <a:cs typeface="Arial" panose="020B0604020202020204" pitchFamily="34" charset="0"/>
              </a:rPr>
              <a:t>contributions were channeled </a:t>
            </a:r>
            <a:r>
              <a:rPr lang="en-US" sz="1200" dirty="0">
                <a:latin typeface="Arial" panose="020B0604020202020204" pitchFamily="34" charset="0"/>
                <a:cs typeface="Arial" panose="020B0604020202020204" pitchFamily="34" charset="0"/>
              </a:rPr>
              <a:t>to 1st pillar</a:t>
            </a:r>
          </a:p>
        </p:txBody>
      </p:sp>
      <p:pic>
        <p:nvPicPr>
          <p:cNvPr id="33" name="Picture 6" descr="File:Flag of Slovakia.sv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73057" y="5259251"/>
            <a:ext cx="1143000" cy="761524"/>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34" name="Прямоугольник 33"/>
          <p:cNvSpPr/>
          <p:nvPr/>
        </p:nvSpPr>
        <p:spPr>
          <a:xfrm>
            <a:off x="755576" y="5199339"/>
            <a:ext cx="2228913" cy="707886"/>
          </a:xfrm>
          <a:prstGeom prst="rect">
            <a:avLst/>
          </a:prstGeom>
        </p:spPr>
        <p:txBody>
          <a:bodyPr wrap="square">
            <a:spAutoFit/>
          </a:bodyPr>
          <a:lstStyle/>
          <a:p>
            <a:pPr algn="r"/>
            <a:r>
              <a:rPr lang="en-US" sz="1600" b="1" dirty="0">
                <a:solidFill>
                  <a:srgbClr val="006AB4"/>
                </a:solidFill>
                <a:latin typeface="Arial" pitchFamily="34" charset="0"/>
                <a:cs typeface="Arial" pitchFamily="34" charset="0"/>
              </a:rPr>
              <a:t>Slovakia - </a:t>
            </a:r>
            <a:r>
              <a:rPr lang="en-US" sz="1600" b="1" dirty="0" smtClean="0">
                <a:solidFill>
                  <a:srgbClr val="006AB4"/>
                </a:solidFill>
                <a:latin typeface="Arial" pitchFamily="34" charset="0"/>
                <a:cs typeface="Arial" pitchFamily="34" charset="0"/>
              </a:rPr>
              <a:t>2012</a:t>
            </a:r>
            <a:endParaRPr lang="en-US" sz="1600" b="1" dirty="0">
              <a:solidFill>
                <a:srgbClr val="006AB4"/>
              </a:solidFill>
              <a:latin typeface="Arial" pitchFamily="34" charset="0"/>
              <a:cs typeface="Arial" pitchFamily="34" charset="0"/>
            </a:endParaRPr>
          </a:p>
          <a:p>
            <a:pPr algn="r"/>
            <a:r>
              <a:rPr lang="en-US" sz="1200" dirty="0">
                <a:latin typeface="Arial" panose="020B0604020202020204" pitchFamily="34" charset="0"/>
                <a:cs typeface="Arial" panose="020B0604020202020204" pitchFamily="34" charset="0"/>
              </a:rPr>
              <a:t>Reducing the </a:t>
            </a:r>
            <a:r>
              <a:rPr lang="en-US" sz="1200" dirty="0" smtClean="0">
                <a:latin typeface="Arial" panose="020B0604020202020204" pitchFamily="34" charset="0"/>
                <a:cs typeface="Arial" panose="020B0604020202020204" pitchFamily="34" charset="0"/>
              </a:rPr>
              <a:t>contribution                              </a:t>
            </a:r>
            <a:r>
              <a:rPr lang="en-US" sz="1200" dirty="0">
                <a:latin typeface="Arial" panose="020B0604020202020204" pitchFamily="34" charset="0"/>
                <a:cs typeface="Arial" panose="020B0604020202020204" pitchFamily="34" charset="0"/>
              </a:rPr>
              <a:t>into 2nd Pillar from </a:t>
            </a:r>
            <a:r>
              <a:rPr lang="en-US" sz="1200" dirty="0" smtClean="0">
                <a:latin typeface="Arial" panose="020B0604020202020204" pitchFamily="34" charset="0"/>
                <a:cs typeface="Arial" panose="020B0604020202020204" pitchFamily="34" charset="0"/>
              </a:rPr>
              <a:t>9%  to </a:t>
            </a:r>
            <a:r>
              <a:rPr lang="ru-RU" sz="1200" dirty="0" smtClean="0">
                <a:latin typeface="Arial" panose="020B0604020202020204" pitchFamily="34" charset="0"/>
                <a:cs typeface="Arial" panose="020B0604020202020204" pitchFamily="34" charset="0"/>
              </a:rPr>
              <a:t>4%</a:t>
            </a:r>
            <a:endParaRPr lang="ru-RU" sz="1200" dirty="0">
              <a:latin typeface="Arial" panose="020B0604020202020204" pitchFamily="34" charset="0"/>
              <a:cs typeface="Arial" panose="020B0604020202020204" pitchFamily="34" charset="0"/>
            </a:endParaRPr>
          </a:p>
        </p:txBody>
      </p:sp>
      <p:sp>
        <p:nvSpPr>
          <p:cNvPr id="35" name="Прямоугольник 34"/>
          <p:cNvSpPr/>
          <p:nvPr/>
        </p:nvSpPr>
        <p:spPr>
          <a:xfrm>
            <a:off x="892006" y="2087946"/>
            <a:ext cx="2493378" cy="1446550"/>
          </a:xfrm>
          <a:prstGeom prst="rect">
            <a:avLst/>
          </a:prstGeom>
        </p:spPr>
        <p:txBody>
          <a:bodyPr wrap="square">
            <a:spAutoFit/>
          </a:bodyPr>
          <a:lstStyle/>
          <a:p>
            <a:pPr algn="r"/>
            <a:r>
              <a:rPr lang="en-US" sz="1600" b="1" dirty="0" smtClean="0">
                <a:solidFill>
                  <a:srgbClr val="006AB4"/>
                </a:solidFill>
                <a:latin typeface="Arial" pitchFamily="34" charset="0"/>
                <a:cs typeface="Arial" pitchFamily="34" charset="0"/>
              </a:rPr>
              <a:t>Latvia - 2010</a:t>
            </a:r>
            <a:endParaRPr lang="en-US" sz="1600" b="1" dirty="0">
              <a:solidFill>
                <a:srgbClr val="006AB4"/>
              </a:solidFill>
              <a:latin typeface="Arial" pitchFamily="34" charset="0"/>
              <a:cs typeface="Arial" pitchFamily="34" charset="0"/>
            </a:endParaRPr>
          </a:p>
          <a:p>
            <a:pPr algn="r"/>
            <a:r>
              <a:rPr lang="en-US" sz="1200" dirty="0" smtClean="0">
                <a:latin typeface="Arial" panose="020B0604020202020204" pitchFamily="34" charset="0"/>
                <a:cs typeface="Arial" panose="020B0604020202020204" pitchFamily="34" charset="0"/>
              </a:rPr>
              <a:t>According to initial plan </a:t>
            </a:r>
            <a:r>
              <a:rPr lang="en-US" sz="1200" dirty="0">
                <a:latin typeface="Arial" panose="020B0604020202020204" pitchFamily="34" charset="0"/>
                <a:cs typeface="Arial" panose="020B0604020202020204" pitchFamily="34" charset="0"/>
              </a:rPr>
              <a:t>of the Government </a:t>
            </a:r>
            <a:r>
              <a:rPr lang="en-US" sz="1200" dirty="0" smtClean="0">
                <a:latin typeface="Arial" panose="020B0604020202020204" pitchFamily="34" charset="0"/>
                <a:cs typeface="Arial" panose="020B0604020202020204" pitchFamily="34" charset="0"/>
              </a:rPr>
              <a:t>contribution into 2</a:t>
            </a:r>
            <a:r>
              <a:rPr lang="en-US" sz="1200" baseline="30000" dirty="0" smtClean="0">
                <a:latin typeface="Arial" panose="020B0604020202020204" pitchFamily="34" charset="0"/>
                <a:cs typeface="Arial" panose="020B0604020202020204" pitchFamily="34" charset="0"/>
              </a:rPr>
              <a:t>nd</a:t>
            </a:r>
            <a:r>
              <a:rPr lang="en-US" sz="1200" dirty="0" smtClean="0">
                <a:latin typeface="Arial" panose="020B0604020202020204" pitchFamily="34" charset="0"/>
                <a:cs typeface="Arial" panose="020B0604020202020204" pitchFamily="34" charset="0"/>
              </a:rPr>
              <a:t> pillar had to be 10% in 2010. </a:t>
            </a:r>
          </a:p>
          <a:p>
            <a:pPr algn="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actual </a:t>
            </a:r>
            <a:r>
              <a:rPr lang="en-US" sz="1200" dirty="0" smtClean="0">
                <a:latin typeface="Arial" panose="020B0604020202020204" pitchFamily="34" charset="0"/>
                <a:cs typeface="Arial" panose="020B0604020202020204" pitchFamily="34" charset="0"/>
              </a:rPr>
              <a:t>amount is 2% in </a:t>
            </a:r>
            <a:r>
              <a:rPr lang="en-US" sz="1200" dirty="0">
                <a:latin typeface="Arial" panose="020B0604020202020204" pitchFamily="34" charset="0"/>
                <a:cs typeface="Arial" panose="020B0604020202020204" pitchFamily="34" charset="0"/>
              </a:rPr>
              <a:t>2009-2010</a:t>
            </a:r>
            <a:r>
              <a:rPr lang="en-US" sz="1200" dirty="0" smtClean="0">
                <a:latin typeface="Arial" panose="020B0604020202020204" pitchFamily="34" charset="0"/>
                <a:cs typeface="Arial" panose="020B0604020202020204" pitchFamily="34" charset="0"/>
              </a:rPr>
              <a:t>, 4% in </a:t>
            </a:r>
            <a:r>
              <a:rPr lang="en-US" sz="1200" dirty="0">
                <a:latin typeface="Arial" pitchFamily="34" charset="0"/>
                <a:cs typeface="Arial" pitchFamily="34" charset="0"/>
              </a:rPr>
              <a:t>2011, 6% since 2012.</a:t>
            </a:r>
          </a:p>
          <a:p>
            <a:pPr algn="r"/>
            <a:r>
              <a:rPr lang="en-US" sz="1200" dirty="0">
                <a:latin typeface="Arial" pitchFamily="34" charset="0"/>
                <a:cs typeface="Arial" pitchFamily="34" charset="0"/>
              </a:rPr>
              <a:t>Further increase is not planned</a:t>
            </a:r>
            <a:endParaRPr lang="ru-RU" sz="1200" dirty="0">
              <a:latin typeface="Arial" pitchFamily="34" charset="0"/>
              <a:cs typeface="Arial" pitchFamily="34" charset="0"/>
            </a:endParaRPr>
          </a:p>
        </p:txBody>
      </p:sp>
      <p:cxnSp>
        <p:nvCxnSpPr>
          <p:cNvPr id="36" name="Прямая соединительная линия 35"/>
          <p:cNvCxnSpPr>
            <a:stCxn id="37" idx="3"/>
          </p:cNvCxnSpPr>
          <p:nvPr/>
        </p:nvCxnSpPr>
        <p:spPr>
          <a:xfrm>
            <a:off x="4550310" y="2531095"/>
            <a:ext cx="1286156" cy="33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8" descr="File:Flag of Latvia.sv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07310" y="2209626"/>
            <a:ext cx="1143000" cy="642938"/>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cxnSp>
        <p:nvCxnSpPr>
          <p:cNvPr id="38" name="Прямая соединительная линия 37"/>
          <p:cNvCxnSpPr>
            <a:endCxn id="33" idx="3"/>
          </p:cNvCxnSpPr>
          <p:nvPr/>
        </p:nvCxnSpPr>
        <p:spPr>
          <a:xfrm flipH="1">
            <a:off x="4116057" y="4254576"/>
            <a:ext cx="1320039" cy="1385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12</a:t>
            </a:fld>
            <a:endParaRPr lang="en-US" sz="1400" dirty="0" smtClean="0">
              <a:solidFill>
                <a:srgbClr val="000000"/>
              </a:solidFill>
              <a:cs typeface="Arial" pitchFamily="34" charset="0"/>
            </a:endParaRPr>
          </a:p>
        </p:txBody>
      </p:sp>
    </p:spTree>
    <p:extLst>
      <p:ext uri="{BB962C8B-B14F-4D97-AF65-F5344CB8AC3E}">
        <p14:creationId xmlns:p14="http://schemas.microsoft.com/office/powerpoint/2010/main" val="30302911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descr="Text Box: Title"/>
          <p:cNvSpPr txBox="1">
            <a:spLocks/>
          </p:cNvSpPr>
          <p:nvPr/>
        </p:nvSpPr>
        <p:spPr bwMode="gray">
          <a:xfrm>
            <a:off x="434975" y="447675"/>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a:solidFill>
                  <a:srgbClr val="006AB4"/>
                </a:solidFill>
                <a:latin typeface="Arial" pitchFamily="34" charset="0"/>
                <a:cs typeface="Arial" pitchFamily="34" charset="0"/>
              </a:rPr>
              <a:t>NSPFs market today</a:t>
            </a:r>
          </a:p>
        </p:txBody>
      </p:sp>
      <p:sp>
        <p:nvSpPr>
          <p:cNvPr id="3" name="Прямоугольник 2"/>
          <p:cNvSpPr>
            <a:spLocks/>
          </p:cNvSpPr>
          <p:nvPr/>
        </p:nvSpPr>
        <p:spPr>
          <a:xfrm>
            <a:off x="413271" y="1571876"/>
            <a:ext cx="4176464" cy="4447371"/>
          </a:xfrm>
          <a:prstGeom prst="rect">
            <a:avLst/>
          </a:prstGeom>
          <a:ln>
            <a:solidFill>
              <a:schemeClr val="accent1"/>
            </a:solidFill>
          </a:ln>
        </p:spPr>
        <p:txBody>
          <a:bodyPr wrap="square" anchor="ctr">
            <a:spAutoFit/>
          </a:bodyPr>
          <a:lstStyle/>
          <a:p>
            <a:pPr>
              <a:spcBef>
                <a:spcPct val="20000"/>
              </a:spcBef>
            </a:pPr>
            <a:r>
              <a:rPr lang="en-US" sz="1600" b="1" dirty="0">
                <a:solidFill>
                  <a:srgbClr val="006AB4"/>
                </a:solidFill>
                <a:latin typeface="Arial" pitchFamily="34" charset="0"/>
                <a:cs typeface="Arial" pitchFamily="34" charset="0"/>
              </a:rPr>
              <a:t>Main features</a:t>
            </a:r>
            <a:r>
              <a:rPr lang="ru-RU" sz="1600" b="1" dirty="0">
                <a:solidFill>
                  <a:srgbClr val="006AB4"/>
                </a:solidFill>
                <a:latin typeface="Arial" pitchFamily="34" charset="0"/>
                <a:cs typeface="Arial" pitchFamily="34" charset="0"/>
              </a:rPr>
              <a:t>:</a:t>
            </a:r>
          </a:p>
          <a:p>
            <a:pPr marL="180975" indent="-180975">
              <a:spcBef>
                <a:spcPts val="600"/>
              </a:spcBef>
              <a:spcAft>
                <a:spcPts val="600"/>
              </a:spcAft>
              <a:buClr>
                <a:srgbClr val="006AB6"/>
              </a:buClr>
              <a:buFont typeface="Arial" pitchFamily="34" charset="0"/>
              <a:buChar char="•"/>
            </a:pPr>
            <a:r>
              <a:rPr lang="en-US" sz="1200" dirty="0" smtClean="0">
                <a:solidFill>
                  <a:prstClr val="black"/>
                </a:solidFill>
                <a:latin typeface="Arial" panose="020B0604020202020204" pitchFamily="34" charset="0"/>
                <a:cs typeface="Arial" panose="020B0604020202020204" pitchFamily="34" charset="0"/>
              </a:rPr>
              <a:t>Majority </a:t>
            </a:r>
            <a:r>
              <a:rPr lang="en-US" sz="1200" dirty="0">
                <a:solidFill>
                  <a:prstClr val="black"/>
                </a:solidFill>
                <a:latin typeface="Arial" panose="020B0604020202020204" pitchFamily="34" charset="0"/>
                <a:cs typeface="Arial" panose="020B0604020202020204" pitchFamily="34" charset="0"/>
              </a:rPr>
              <a:t>of the market is controlled by captive NSPFs of large Russian </a:t>
            </a:r>
            <a:r>
              <a:rPr lang="en-US" sz="1200" dirty="0" smtClean="0">
                <a:solidFill>
                  <a:prstClr val="black"/>
                </a:solidFill>
                <a:latin typeface="Arial" panose="020B0604020202020204" pitchFamily="34" charset="0"/>
                <a:cs typeface="Arial" panose="020B0604020202020204" pitchFamily="34" charset="0"/>
              </a:rPr>
              <a:t>corporations and holdings </a:t>
            </a:r>
            <a:endParaRPr lang="en-US" sz="1200" dirty="0">
              <a:solidFill>
                <a:prstClr val="black"/>
              </a:solidFill>
              <a:latin typeface="Arial" panose="020B0604020202020204" pitchFamily="34" charset="0"/>
              <a:cs typeface="Arial" panose="020B0604020202020204" pitchFamily="34" charset="0"/>
            </a:endParaRPr>
          </a:p>
          <a:p>
            <a:pPr marL="180975" indent="-180975">
              <a:spcBef>
                <a:spcPts val="600"/>
              </a:spcBef>
              <a:spcAft>
                <a:spcPts val="600"/>
              </a:spcAft>
              <a:buClr>
                <a:srgbClr val="006AB6"/>
              </a:buClr>
              <a:buFont typeface="Arial" pitchFamily="34" charset="0"/>
              <a:buChar char="•"/>
            </a:pPr>
            <a:r>
              <a:rPr lang="en-US" sz="1200" dirty="0">
                <a:solidFill>
                  <a:prstClr val="black"/>
                </a:solidFill>
                <a:latin typeface="Arial" panose="020B0604020202020204" pitchFamily="34" charset="0"/>
                <a:cs typeface="Arial" panose="020B0604020202020204" pitchFamily="34" charset="0"/>
              </a:rPr>
              <a:t>Full split of pension reserves and fund’s own assets</a:t>
            </a:r>
          </a:p>
          <a:p>
            <a:pPr marL="180975" indent="-180975">
              <a:spcBef>
                <a:spcPts val="600"/>
              </a:spcBef>
              <a:spcAft>
                <a:spcPts val="600"/>
              </a:spcAft>
              <a:buClr>
                <a:srgbClr val="006AB6"/>
              </a:buClr>
              <a:buFont typeface="Arial" pitchFamily="34" charset="0"/>
              <a:buChar char="•"/>
            </a:pPr>
            <a:r>
              <a:rPr lang="en-US" sz="1200" dirty="0">
                <a:solidFill>
                  <a:prstClr val="black"/>
                </a:solidFill>
                <a:latin typeface="Arial" panose="020B0604020202020204" pitchFamily="34" charset="0"/>
                <a:cs typeface="Arial" panose="020B0604020202020204" pitchFamily="34" charset="0"/>
              </a:rPr>
              <a:t>Pension reserves belong to the fund (e.g. cannot be claimed by creditors in case of bankruptcy of the employer) </a:t>
            </a:r>
          </a:p>
          <a:p>
            <a:pPr marL="180975" indent="-180975">
              <a:spcBef>
                <a:spcPts val="600"/>
              </a:spcBef>
              <a:spcAft>
                <a:spcPts val="600"/>
              </a:spcAft>
              <a:buClr>
                <a:srgbClr val="006AB6"/>
              </a:buClr>
              <a:buFont typeface="Arial" pitchFamily="34" charset="0"/>
              <a:buChar char="•"/>
            </a:pPr>
            <a:r>
              <a:rPr lang="en-US" sz="1200" dirty="0">
                <a:solidFill>
                  <a:prstClr val="black"/>
                </a:solidFill>
                <a:latin typeface="Arial" panose="020B0604020202020204" pitchFamily="34" charset="0"/>
                <a:cs typeface="Arial" panose="020B0604020202020204" pitchFamily="34" charset="0"/>
              </a:rPr>
              <a:t>Management issues, M&amp;As are headache </a:t>
            </a:r>
          </a:p>
          <a:p>
            <a:pPr marL="180975" indent="-180975">
              <a:spcBef>
                <a:spcPts val="600"/>
              </a:spcBef>
              <a:spcAft>
                <a:spcPts val="600"/>
              </a:spcAft>
              <a:buClr>
                <a:srgbClr val="006AB6"/>
              </a:buClr>
              <a:buFont typeface="Arial" pitchFamily="34" charset="0"/>
              <a:buChar char="•"/>
            </a:pPr>
            <a:r>
              <a:rPr lang="en-US" sz="1200" dirty="0" smtClean="0">
                <a:solidFill>
                  <a:prstClr val="black"/>
                </a:solidFill>
                <a:latin typeface="Arial" panose="020B0604020202020204" pitchFamily="34" charset="0"/>
                <a:cs typeface="Arial" panose="020B0604020202020204" pitchFamily="34" charset="0"/>
              </a:rPr>
              <a:t>Regulatory </a:t>
            </a:r>
            <a:r>
              <a:rPr lang="en-US" sz="1200" dirty="0">
                <a:solidFill>
                  <a:prstClr val="black"/>
                </a:solidFill>
                <a:latin typeface="Arial" panose="020B0604020202020204" pitchFamily="34" charset="0"/>
                <a:cs typeface="Arial" panose="020B0604020202020204" pitchFamily="34" charset="0"/>
              </a:rPr>
              <a:t>requirements </a:t>
            </a:r>
            <a:r>
              <a:rPr lang="en-US" sz="1200" dirty="0" smtClean="0">
                <a:solidFill>
                  <a:prstClr val="black"/>
                </a:solidFill>
                <a:latin typeface="Arial" panose="020B0604020202020204" pitchFamily="34" charset="0"/>
                <a:cs typeface="Arial" panose="020B0604020202020204" pitchFamily="34" charset="0"/>
              </a:rPr>
              <a:t>softer </a:t>
            </a:r>
            <a:r>
              <a:rPr lang="en-US" sz="1200" dirty="0">
                <a:solidFill>
                  <a:prstClr val="black"/>
                </a:solidFill>
                <a:latin typeface="Arial" panose="020B0604020202020204" pitchFamily="34" charset="0"/>
                <a:cs typeface="Arial" panose="020B0604020202020204" pitchFamily="34" charset="0"/>
              </a:rPr>
              <a:t>than IC’s ones: charter </a:t>
            </a:r>
            <a:r>
              <a:rPr lang="en-US" sz="1200" dirty="0" smtClean="0">
                <a:solidFill>
                  <a:prstClr val="black"/>
                </a:solidFill>
                <a:latin typeface="Arial" panose="020B0604020202020204" pitchFamily="34" charset="0"/>
                <a:cs typeface="Arial" panose="020B0604020202020204" pitchFamily="34" charset="0"/>
              </a:rPr>
              <a:t>capital</a:t>
            </a:r>
            <a:r>
              <a:rPr lang="ru-RU" sz="1200" dirty="0" smtClean="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100 billion </a:t>
            </a:r>
            <a:r>
              <a:rPr lang="en-US" sz="1200" dirty="0" smtClean="0">
                <a:solidFill>
                  <a:prstClr val="black"/>
                </a:solidFill>
                <a:latin typeface="Arial" panose="020B0604020202020204" pitchFamily="34" charset="0"/>
                <a:cs typeface="Arial" panose="020B0604020202020204" pitchFamily="34" charset="0"/>
              </a:rPr>
              <a:t>rubles,  </a:t>
            </a:r>
            <a:r>
              <a:rPr lang="en-US" sz="1200" dirty="0">
                <a:solidFill>
                  <a:prstClr val="black"/>
                </a:solidFill>
                <a:latin typeface="Arial" panose="020B0604020202020204" pitchFamily="34" charset="0"/>
                <a:cs typeface="Arial" panose="020B0604020202020204" pitchFamily="34" charset="0"/>
              </a:rPr>
              <a:t>solvency - the formation of an insurance reserve in the amount of 5</a:t>
            </a:r>
            <a:r>
              <a:rPr lang="en-US" sz="1200" dirty="0" smtClean="0">
                <a:solidFill>
                  <a:prstClr val="black"/>
                </a:solidFill>
                <a:latin typeface="Arial" panose="020B0604020202020204" pitchFamily="34" charset="0"/>
                <a:cs typeface="Arial" panose="020B0604020202020204" pitchFamily="34" charset="0"/>
              </a:rPr>
              <a:t>%, bankruptcy </a:t>
            </a:r>
            <a:r>
              <a:rPr lang="en-US" sz="1200" dirty="0">
                <a:solidFill>
                  <a:prstClr val="black"/>
                </a:solidFill>
                <a:latin typeface="Arial" panose="020B0604020202020204" pitchFamily="34" charset="0"/>
                <a:cs typeface="Arial" panose="020B0604020202020204" pitchFamily="34" charset="0"/>
              </a:rPr>
              <a:t>is not </a:t>
            </a:r>
            <a:r>
              <a:rPr lang="en-US" sz="1200" dirty="0" smtClean="0">
                <a:solidFill>
                  <a:prstClr val="black"/>
                </a:solidFill>
                <a:latin typeface="Arial" panose="020B0604020202020204" pitchFamily="34" charset="0"/>
                <a:cs typeface="Arial" panose="020B0604020202020204" pitchFamily="34" charset="0"/>
              </a:rPr>
              <a:t>concretized</a:t>
            </a:r>
            <a:endParaRPr lang="ru-RU" sz="1200" dirty="0" smtClean="0">
              <a:solidFill>
                <a:prstClr val="black"/>
              </a:solidFill>
              <a:latin typeface="Arial" panose="020B0604020202020204" pitchFamily="34" charset="0"/>
              <a:cs typeface="Arial" panose="020B0604020202020204" pitchFamily="34" charset="0"/>
            </a:endParaRPr>
          </a:p>
          <a:p>
            <a:pPr marL="180975" indent="-180975">
              <a:spcBef>
                <a:spcPts val="600"/>
              </a:spcBef>
              <a:spcAft>
                <a:spcPts val="600"/>
              </a:spcAft>
              <a:buClr>
                <a:srgbClr val="006AB6"/>
              </a:buClr>
              <a:buFont typeface="Arial" pitchFamily="34" charset="0"/>
              <a:buChar char="•"/>
            </a:pPr>
            <a:r>
              <a:rPr lang="en-US" sz="1200" dirty="0" smtClean="0">
                <a:solidFill>
                  <a:prstClr val="black"/>
                </a:solidFill>
                <a:latin typeface="Arial" panose="020B0604020202020204" pitchFamily="34" charset="0"/>
                <a:cs typeface="Arial" panose="020B0604020202020204" pitchFamily="34" charset="0"/>
              </a:rPr>
              <a:t>Instability, </a:t>
            </a:r>
            <a:r>
              <a:rPr lang="en-US" sz="1200" dirty="0">
                <a:solidFill>
                  <a:prstClr val="black"/>
                </a:solidFill>
                <a:latin typeface="Arial" panose="020B0604020202020204" pitchFamily="34" charset="0"/>
                <a:cs typeface="Arial" panose="020B0604020202020204" pitchFamily="34" charset="0"/>
              </a:rPr>
              <a:t>frequent changes of </a:t>
            </a:r>
            <a:r>
              <a:rPr lang="en-US" sz="1200" dirty="0" smtClean="0">
                <a:solidFill>
                  <a:prstClr val="black"/>
                </a:solidFill>
                <a:latin typeface="Arial" panose="020B0604020202020204" pitchFamily="34" charset="0"/>
                <a:cs typeface="Arial" panose="020B0604020202020204" pitchFamily="34" charset="0"/>
              </a:rPr>
              <a:t>shareholders </a:t>
            </a:r>
            <a:r>
              <a:rPr lang="en-US" sz="1200" dirty="0">
                <a:solidFill>
                  <a:prstClr val="black"/>
                </a:solidFill>
                <a:latin typeface="Arial" panose="020B0604020202020204" pitchFamily="34" charset="0"/>
                <a:cs typeface="Arial" panose="020B0604020202020204" pitchFamily="34" charset="0"/>
              </a:rPr>
              <a:t>with the lack of information about the final beneficiary </a:t>
            </a:r>
            <a:endParaRPr lang="en-US" sz="1200" dirty="0" smtClean="0">
              <a:solidFill>
                <a:prstClr val="black"/>
              </a:solidFill>
              <a:latin typeface="Arial" panose="020B0604020202020204" pitchFamily="34" charset="0"/>
              <a:cs typeface="Arial" panose="020B0604020202020204" pitchFamily="34" charset="0"/>
            </a:endParaRPr>
          </a:p>
          <a:p>
            <a:pPr marL="180975" indent="-180975">
              <a:spcBef>
                <a:spcPts val="600"/>
              </a:spcBef>
              <a:spcAft>
                <a:spcPts val="600"/>
              </a:spcAft>
              <a:buClr>
                <a:srgbClr val="006AB6"/>
              </a:buClr>
              <a:buFont typeface="Arial" pitchFamily="34" charset="0"/>
              <a:buChar char="•"/>
            </a:pPr>
            <a:r>
              <a:rPr lang="en-US" sz="1200" dirty="0" smtClean="0">
                <a:solidFill>
                  <a:prstClr val="black"/>
                </a:solidFill>
                <a:latin typeface="Arial" panose="020B0604020202020204" pitchFamily="34" charset="0"/>
                <a:cs typeface="Arial" panose="020B0604020202020204" pitchFamily="34" charset="0"/>
              </a:rPr>
              <a:t>Lack </a:t>
            </a:r>
            <a:r>
              <a:rPr lang="en-US" sz="1200" dirty="0">
                <a:solidFill>
                  <a:prstClr val="black"/>
                </a:solidFill>
                <a:latin typeface="Arial" panose="020B0604020202020204" pitchFamily="34" charset="0"/>
                <a:cs typeface="Arial" panose="020B0604020202020204" pitchFamily="34" charset="0"/>
              </a:rPr>
              <a:t>of competition (growing customer base </a:t>
            </a:r>
            <a:r>
              <a:rPr lang="en-US" sz="1200" dirty="0" smtClean="0">
                <a:solidFill>
                  <a:prstClr val="black"/>
                </a:solidFill>
                <a:latin typeface="Arial" panose="020B0604020202020204" pitchFamily="34" charset="0"/>
                <a:cs typeface="Arial" panose="020B0604020202020204" pitchFamily="34" charset="0"/>
              </a:rPr>
              <a:t>by “SILENCERS") and no resource for market growth</a:t>
            </a:r>
            <a:endParaRPr lang="en-US" sz="1200" dirty="0">
              <a:solidFill>
                <a:prstClr val="black"/>
              </a:solidFill>
              <a:latin typeface="Arial" panose="020B0604020202020204" pitchFamily="34" charset="0"/>
              <a:cs typeface="Arial" panose="020B0604020202020204" pitchFamily="34" charset="0"/>
            </a:endParaRPr>
          </a:p>
          <a:p>
            <a:pPr marL="180975" indent="-180975">
              <a:spcBef>
                <a:spcPts val="600"/>
              </a:spcBef>
              <a:spcAft>
                <a:spcPts val="600"/>
              </a:spcAft>
              <a:buClr>
                <a:srgbClr val="006AB6"/>
              </a:buClr>
              <a:buFont typeface="Arial" pitchFamily="34" charset="0"/>
              <a:buChar char="•"/>
            </a:pPr>
            <a:r>
              <a:rPr lang="en-US" sz="1200" dirty="0" smtClean="0">
                <a:solidFill>
                  <a:prstClr val="black"/>
                </a:solidFill>
                <a:latin typeface="Arial" panose="020B0604020202020204" pitchFamily="34" charset="0"/>
                <a:cs typeface="Arial" panose="020B0604020202020204" pitchFamily="34" charset="0"/>
              </a:rPr>
              <a:t>Low  or zero rates </a:t>
            </a:r>
            <a:r>
              <a:rPr lang="en-US" sz="1200" dirty="0">
                <a:solidFill>
                  <a:prstClr val="black"/>
                </a:solidFill>
                <a:latin typeface="Arial" panose="020B0604020202020204" pitchFamily="34" charset="0"/>
                <a:cs typeface="Arial" panose="020B0604020202020204" pitchFamily="34" charset="0"/>
              </a:rPr>
              <a:t>of </a:t>
            </a:r>
            <a:r>
              <a:rPr lang="en-US" sz="1200" dirty="0" smtClean="0">
                <a:solidFill>
                  <a:prstClr val="black"/>
                </a:solidFill>
                <a:latin typeface="Arial" panose="020B0604020202020204" pitchFamily="34" charset="0"/>
                <a:cs typeface="Arial" panose="020B0604020202020204" pitchFamily="34" charset="0"/>
              </a:rPr>
              <a:t>interest return in </a:t>
            </a:r>
            <a:r>
              <a:rPr lang="en-US" sz="1200" dirty="0">
                <a:solidFill>
                  <a:prstClr val="black"/>
                </a:solidFill>
                <a:latin typeface="Arial" panose="020B0604020202020204" pitchFamily="34" charset="0"/>
                <a:cs typeface="Arial" panose="020B0604020202020204" pitchFamily="34" charset="0"/>
              </a:rPr>
              <a:t>the crisis years</a:t>
            </a:r>
          </a:p>
        </p:txBody>
      </p:sp>
      <p:sp>
        <p:nvSpPr>
          <p:cNvPr id="4" name="Объект 2"/>
          <p:cNvSpPr txBox="1">
            <a:spLocks/>
          </p:cNvSpPr>
          <p:nvPr/>
        </p:nvSpPr>
        <p:spPr>
          <a:xfrm>
            <a:off x="4851118" y="1572127"/>
            <a:ext cx="3744416" cy="1728192"/>
          </a:xfrm>
          <a:prstGeom prst="rect">
            <a:avLst/>
          </a:prstGeom>
          <a:ln>
            <a:solidFill>
              <a:schemeClr val="accent1"/>
            </a:solidFill>
          </a:ln>
        </p:spPr>
        <p:txBody>
          <a:bodyPr anchor="ct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0"/>
              </a:spcAft>
              <a:buFont typeface="Arial" pitchFamily="34" charset="0"/>
              <a:buNone/>
            </a:pPr>
            <a:r>
              <a:rPr lang="en-US" sz="1600" b="1" dirty="0">
                <a:solidFill>
                  <a:srgbClr val="006AB4"/>
                </a:solidFill>
                <a:latin typeface="Arial" pitchFamily="34" charset="0"/>
                <a:cs typeface="Arial" pitchFamily="34" charset="0"/>
              </a:rPr>
              <a:t>Key events</a:t>
            </a:r>
            <a:r>
              <a:rPr lang="ru-RU" sz="1600" b="1" dirty="0">
                <a:solidFill>
                  <a:srgbClr val="006AB4"/>
                </a:solidFill>
                <a:latin typeface="Arial" pitchFamily="34" charset="0"/>
                <a:cs typeface="Arial" pitchFamily="34" charset="0"/>
              </a:rPr>
              <a:t>: </a:t>
            </a:r>
          </a:p>
          <a:p>
            <a:pPr marL="177800" indent="-177800">
              <a:spcBef>
                <a:spcPts val="600"/>
              </a:spcBef>
              <a:buClr>
                <a:srgbClr val="006AB6"/>
              </a:buClr>
            </a:pPr>
            <a:r>
              <a:rPr lang="en-US" sz="1200" b="1" dirty="0" smtClean="0">
                <a:latin typeface="Arial" panose="020B0604020202020204" pitchFamily="34" charset="0"/>
                <a:cs typeface="Arial" panose="020B0604020202020204" pitchFamily="34" charset="0"/>
              </a:rPr>
              <a:t>September 16, 1992 - </a:t>
            </a:r>
            <a:r>
              <a:rPr lang="en-US" sz="1200" dirty="0" smtClean="0">
                <a:latin typeface="Arial" panose="020B0604020202020204" pitchFamily="34" charset="0"/>
                <a:cs typeface="Arial" panose="020B0604020202020204" pitchFamily="34" charset="0"/>
              </a:rPr>
              <a:t>Decree of President № </a:t>
            </a:r>
            <a:r>
              <a:rPr lang="en-US" sz="1200" dirty="0">
                <a:latin typeface="Arial" panose="020B0604020202020204" pitchFamily="34" charset="0"/>
                <a:cs typeface="Arial" panose="020B0604020202020204" pitchFamily="34" charset="0"/>
              </a:rPr>
              <a:t>1077 </a:t>
            </a:r>
            <a:r>
              <a:rPr lang="en-US" sz="1200" dirty="0" smtClean="0">
                <a:latin typeface="Arial" panose="020B0604020202020204" pitchFamily="34" charset="0"/>
                <a:cs typeface="Arial" panose="020B0604020202020204" pitchFamily="34" charset="0"/>
              </a:rPr>
              <a:t>“Non-state </a:t>
            </a:r>
            <a:r>
              <a:rPr lang="en-US" sz="1200" dirty="0">
                <a:latin typeface="Arial" panose="020B0604020202020204" pitchFamily="34" charset="0"/>
                <a:cs typeface="Arial" panose="020B0604020202020204" pitchFamily="34" charset="0"/>
              </a:rPr>
              <a:t>Pension Funds"</a:t>
            </a:r>
          </a:p>
          <a:p>
            <a:pPr marL="177800" indent="-177800">
              <a:spcBef>
                <a:spcPts val="600"/>
              </a:spcBef>
              <a:buClr>
                <a:srgbClr val="006AB6"/>
              </a:buClr>
            </a:pPr>
            <a:r>
              <a:rPr lang="en-US" sz="1200" b="1" dirty="0" smtClean="0">
                <a:latin typeface="Arial" panose="020B0604020202020204" pitchFamily="34" charset="0"/>
                <a:cs typeface="Arial" panose="020B0604020202020204" pitchFamily="34" charset="0"/>
              </a:rPr>
              <a:t>May 7, 1998 - </a:t>
            </a:r>
            <a:r>
              <a:rPr lang="en-US" sz="1200" dirty="0" smtClean="0">
                <a:latin typeface="Arial" panose="020B0604020202020204" pitchFamily="34" charset="0"/>
                <a:cs typeface="Arial" panose="020B0604020202020204" pitchFamily="34" charset="0"/>
              </a:rPr>
              <a:t>Federal </a:t>
            </a:r>
            <a:r>
              <a:rPr lang="en-US" sz="1200" dirty="0">
                <a:latin typeface="Arial" panose="020B0604020202020204" pitchFamily="34" charset="0"/>
                <a:cs typeface="Arial" panose="020B0604020202020204" pitchFamily="34" charset="0"/>
              </a:rPr>
              <a:t>Law № 75-FZ </a:t>
            </a:r>
            <a:r>
              <a:rPr lang="en-US" sz="1200" dirty="0" smtClean="0">
                <a:latin typeface="Arial" panose="020B0604020202020204" pitchFamily="34" charset="0"/>
                <a:cs typeface="Arial" panose="020B0604020202020204" pitchFamily="34" charset="0"/>
              </a:rPr>
              <a:t>“Non-state </a:t>
            </a:r>
            <a:r>
              <a:rPr lang="en-US" sz="1200" dirty="0">
                <a:latin typeface="Arial" panose="020B0604020202020204" pitchFamily="34" charset="0"/>
                <a:cs typeface="Arial" panose="020B0604020202020204" pitchFamily="34" charset="0"/>
              </a:rPr>
              <a:t>Pension Funds"</a:t>
            </a:r>
          </a:p>
          <a:p>
            <a:pPr marL="177800" indent="-177800">
              <a:spcBef>
                <a:spcPts val="600"/>
              </a:spcBef>
              <a:buClr>
                <a:srgbClr val="006AB6"/>
              </a:buClr>
            </a:pPr>
            <a:r>
              <a:rPr lang="en-US" sz="1200" b="1" dirty="0" smtClean="0">
                <a:latin typeface="Arial" panose="020B0604020202020204" pitchFamily="34" charset="0"/>
                <a:cs typeface="Arial" panose="020B0604020202020204" pitchFamily="34" charset="0"/>
              </a:rPr>
              <a:t>March 31, 2005</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first transfer </a:t>
            </a:r>
            <a:r>
              <a:rPr lang="en-US" sz="1200" dirty="0">
                <a:latin typeface="Arial" panose="020B0604020202020204" pitchFamily="34" charset="0"/>
                <a:cs typeface="Arial" panose="020B0604020202020204" pitchFamily="34" charset="0"/>
              </a:rPr>
              <a:t>of </a:t>
            </a:r>
            <a:r>
              <a:rPr lang="en-US" sz="1200" dirty="0" smtClean="0">
                <a:latin typeface="Arial" panose="020B0604020202020204" pitchFamily="34" charset="0"/>
                <a:cs typeface="Arial" panose="020B0604020202020204" pitchFamily="34" charset="0"/>
              </a:rPr>
              <a:t>2</a:t>
            </a:r>
            <a:r>
              <a:rPr lang="en-US" sz="1200" baseline="30000" dirty="0" smtClean="0">
                <a:latin typeface="Arial" panose="020B0604020202020204" pitchFamily="34" charset="0"/>
                <a:cs typeface="Arial" panose="020B0604020202020204" pitchFamily="34" charset="0"/>
              </a:rPr>
              <a:t>nd</a:t>
            </a:r>
            <a:r>
              <a:rPr lang="en-US" sz="1200" dirty="0" smtClean="0">
                <a:latin typeface="Arial" panose="020B0604020202020204" pitchFamily="34" charset="0"/>
                <a:cs typeface="Arial" panose="020B0604020202020204" pitchFamily="34" charset="0"/>
              </a:rPr>
              <a:t> Pillar funds in NSPF system</a:t>
            </a:r>
          </a:p>
        </p:txBody>
      </p:sp>
      <p:sp>
        <p:nvSpPr>
          <p:cNvPr id="5"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13</a:t>
            </a:fld>
            <a:endParaRPr lang="en-US" sz="1400" dirty="0" smtClean="0">
              <a:solidFill>
                <a:srgbClr val="000000"/>
              </a:solidFill>
              <a:cs typeface="Arial" pitchFamily="34" charset="0"/>
            </a:endParaRPr>
          </a:p>
        </p:txBody>
      </p:sp>
      <p:graphicFrame>
        <p:nvGraphicFramePr>
          <p:cNvPr id="6" name="Диаграмма 5"/>
          <p:cNvGraphicFramePr/>
          <p:nvPr>
            <p:extLst>
              <p:ext uri="{D42A27DB-BD31-4B8C-83A1-F6EECF244321}">
                <p14:modId xmlns:p14="http://schemas.microsoft.com/office/powerpoint/2010/main" val="1044747589"/>
              </p:ext>
            </p:extLst>
          </p:nvPr>
        </p:nvGraphicFramePr>
        <p:xfrm>
          <a:off x="4003155" y="2779284"/>
          <a:ext cx="4800053" cy="3025408"/>
        </p:xfrm>
        <a:graphic>
          <a:graphicData uri="http://schemas.openxmlformats.org/drawingml/2006/chart">
            <c:chart xmlns:c="http://schemas.openxmlformats.org/drawingml/2006/chart" xmlns:r="http://schemas.openxmlformats.org/officeDocument/2006/relationships" r:id="rId3"/>
          </a:graphicData>
        </a:graphic>
      </p:graphicFrame>
      <p:sp>
        <p:nvSpPr>
          <p:cNvPr id="7" name="Скругленная прямоугольная выноска 6"/>
          <p:cNvSpPr/>
          <p:nvPr/>
        </p:nvSpPr>
        <p:spPr>
          <a:xfrm>
            <a:off x="7261284" y="5489549"/>
            <a:ext cx="1327032" cy="792088"/>
          </a:xfrm>
          <a:prstGeom prst="wedgeRoundRectCallout">
            <a:avLst>
              <a:gd name="adj1" fmla="val -36160"/>
              <a:gd name="adj2" fmla="val -118907"/>
              <a:gd name="adj3" fmla="val 16667"/>
            </a:avLst>
          </a:prstGeom>
          <a:solidFill>
            <a:srgbClr val="679120"/>
          </a:solidFill>
          <a:ln w="9525">
            <a:solidFill>
              <a:srgbClr val="67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latin typeface="Arial" panose="020B0604020202020204" pitchFamily="34" charset="0"/>
                <a:cs typeface="Arial" panose="020B0604020202020204" pitchFamily="34" charset="0"/>
              </a:rPr>
              <a:t>888 </a:t>
            </a:r>
            <a:r>
              <a:rPr lang="en-US" sz="1050" b="1" dirty="0" smtClean="0">
                <a:latin typeface="Arial" panose="020B0604020202020204" pitchFamily="34" charset="0"/>
                <a:cs typeface="Arial" panose="020B0604020202020204" pitchFamily="34" charset="0"/>
              </a:rPr>
              <a:t> </a:t>
            </a:r>
            <a:r>
              <a:rPr lang="en-US" sz="1050" b="1" dirty="0" err="1" smtClean="0">
                <a:latin typeface="Arial" panose="020B0604020202020204" pitchFamily="34" charset="0"/>
                <a:cs typeface="Arial" panose="020B0604020202020204" pitchFamily="34" charset="0"/>
              </a:rPr>
              <a:t>bln</a:t>
            </a:r>
            <a:r>
              <a:rPr lang="en-US" sz="1050" b="1" dirty="0" smtClean="0">
                <a:latin typeface="Arial" panose="020B0604020202020204" pitchFamily="34" charset="0"/>
                <a:cs typeface="Arial" panose="020B0604020202020204" pitchFamily="34" charset="0"/>
              </a:rPr>
              <a:t>. RUR</a:t>
            </a:r>
            <a:endParaRPr lang="ru-RU" sz="1050" b="1" dirty="0" smtClean="0">
              <a:latin typeface="Arial" panose="020B0604020202020204" pitchFamily="34" charset="0"/>
              <a:cs typeface="Arial" panose="020B0604020202020204" pitchFamily="34" charset="0"/>
            </a:endParaRPr>
          </a:p>
          <a:p>
            <a:pPr algn="ctr"/>
            <a:r>
              <a:rPr lang="ru-RU" sz="1050" b="1" dirty="0" smtClean="0">
                <a:latin typeface="Arial" panose="020B0604020202020204" pitchFamily="34" charset="0"/>
                <a:cs typeface="Arial" panose="020B0604020202020204" pitchFamily="34" charset="0"/>
              </a:rPr>
              <a:t>27 </a:t>
            </a:r>
            <a:r>
              <a:rPr lang="en-US" sz="1050" b="1" dirty="0" err="1" smtClean="0">
                <a:latin typeface="Arial" panose="020B0604020202020204" pitchFamily="34" charset="0"/>
                <a:cs typeface="Arial" panose="020B0604020202020204" pitchFamily="34" charset="0"/>
              </a:rPr>
              <a:t>mln.members</a:t>
            </a:r>
            <a:endParaRPr lang="ru-RU" sz="1050" b="1" dirty="0">
              <a:latin typeface="Arial" panose="020B0604020202020204" pitchFamily="34" charset="0"/>
              <a:cs typeface="Arial" panose="020B0604020202020204" pitchFamily="34" charset="0"/>
            </a:endParaRPr>
          </a:p>
        </p:txBody>
      </p:sp>
      <p:sp>
        <p:nvSpPr>
          <p:cNvPr id="8" name="Скругленная прямоугольная выноска 7"/>
          <p:cNvSpPr/>
          <p:nvPr/>
        </p:nvSpPr>
        <p:spPr>
          <a:xfrm>
            <a:off x="4716016" y="5373216"/>
            <a:ext cx="1440160" cy="812897"/>
          </a:xfrm>
          <a:prstGeom prst="wedgeRoundRectCallout">
            <a:avLst>
              <a:gd name="adj1" fmla="val 48113"/>
              <a:gd name="adj2" fmla="val -96571"/>
              <a:gd name="adj3" fmla="val 16667"/>
            </a:avLst>
          </a:prstGeom>
          <a:solidFill>
            <a:srgbClr val="ED7D1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latin typeface="Arial" panose="020B0604020202020204" pitchFamily="34" charset="0"/>
                <a:cs typeface="Arial" panose="020B0604020202020204" pitchFamily="34" charset="0"/>
              </a:rPr>
              <a:t>780 </a:t>
            </a:r>
            <a:r>
              <a:rPr lang="en-US" sz="1050" b="1" dirty="0" err="1" smtClean="0">
                <a:latin typeface="Arial" panose="020B0604020202020204" pitchFamily="34" charset="0"/>
                <a:cs typeface="Arial" panose="020B0604020202020204" pitchFamily="34" charset="0"/>
              </a:rPr>
              <a:t>bln</a:t>
            </a:r>
            <a:r>
              <a:rPr lang="en-US" sz="1050" b="1" dirty="0" smtClean="0">
                <a:latin typeface="Arial" panose="020B0604020202020204" pitchFamily="34" charset="0"/>
                <a:cs typeface="Arial" panose="020B0604020202020204" pitchFamily="34" charset="0"/>
              </a:rPr>
              <a:t>. RUR</a:t>
            </a:r>
          </a:p>
          <a:p>
            <a:pPr algn="ctr"/>
            <a:r>
              <a:rPr lang="ru-RU" sz="1050" b="1" dirty="0" smtClean="0">
                <a:latin typeface="Arial" panose="020B0604020202020204" pitchFamily="34" charset="0"/>
                <a:cs typeface="Arial" panose="020B0604020202020204" pitchFamily="34" charset="0"/>
              </a:rPr>
              <a:t>6,8</a:t>
            </a:r>
            <a:r>
              <a:rPr lang="en-US" sz="1050" b="1" dirty="0" smtClean="0">
                <a:latin typeface="Arial" panose="020B0604020202020204" pitchFamily="34" charset="0"/>
                <a:cs typeface="Arial" panose="020B0604020202020204" pitchFamily="34" charset="0"/>
              </a:rPr>
              <a:t> </a:t>
            </a:r>
            <a:r>
              <a:rPr lang="en-US" sz="1050" b="1" dirty="0" err="1" smtClean="0">
                <a:latin typeface="Arial" panose="020B0604020202020204" pitchFamily="34" charset="0"/>
                <a:cs typeface="Arial" panose="020B0604020202020204" pitchFamily="34" charset="0"/>
              </a:rPr>
              <a:t>mln</a:t>
            </a:r>
            <a:r>
              <a:rPr lang="ru-RU" sz="1050" b="1" dirty="0" smtClean="0">
                <a:latin typeface="Arial" panose="020B0604020202020204" pitchFamily="34" charset="0"/>
                <a:cs typeface="Arial" panose="020B0604020202020204" pitchFamily="34" charset="0"/>
              </a:rPr>
              <a:t>. </a:t>
            </a:r>
            <a:r>
              <a:rPr lang="en-US" sz="1050" b="1" dirty="0" smtClean="0">
                <a:latin typeface="Arial" panose="020B0604020202020204" pitchFamily="34" charset="0"/>
                <a:cs typeface="Arial" panose="020B0604020202020204" pitchFamily="34" charset="0"/>
              </a:rPr>
              <a:t>members</a:t>
            </a:r>
            <a:endParaRPr lang="ru-RU"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14</a:t>
            </a:fld>
            <a:endParaRPr lang="en-US" sz="1400" dirty="0" smtClean="0">
              <a:solidFill>
                <a:srgbClr val="000000"/>
              </a:solidFill>
              <a:cs typeface="Arial" pitchFamily="34" charset="0"/>
            </a:endParaRPr>
          </a:p>
        </p:txBody>
      </p:sp>
      <p:sp>
        <p:nvSpPr>
          <p:cNvPr id="2" name="Объект 2"/>
          <p:cNvSpPr txBox="1">
            <a:spLocks/>
          </p:cNvSpPr>
          <p:nvPr/>
        </p:nvSpPr>
        <p:spPr>
          <a:xfrm>
            <a:off x="347773" y="2060348"/>
            <a:ext cx="4257564" cy="2584416"/>
          </a:xfrm>
          <a:prstGeom prst="rect">
            <a:avLst/>
          </a:prstGeom>
          <a:ln>
            <a:noFill/>
          </a:ln>
        </p:spPr>
        <p:txBody>
          <a:bodyPr anchor="t">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spcBef>
                <a:spcPts val="0"/>
              </a:spcBef>
              <a:spcAft>
                <a:spcPts val="600"/>
              </a:spcAft>
              <a:buClr>
                <a:srgbClr val="006AB6"/>
              </a:buClr>
            </a:pPr>
            <a:r>
              <a:rPr lang="en-US" sz="1400" dirty="0" smtClean="0">
                <a:latin typeface="Arial" panose="020B0604020202020204" pitchFamily="34" charset="0"/>
                <a:cs typeface="Arial" panose="020B0604020202020204" pitchFamily="34" charset="0"/>
              </a:rPr>
              <a:t>The lack of legal basis for the “retirement maneuver” will increase the duration of reform </a:t>
            </a:r>
          </a:p>
          <a:p>
            <a:pPr marL="177800" indent="-177800">
              <a:spcBef>
                <a:spcPts val="0"/>
              </a:spcBef>
              <a:spcAft>
                <a:spcPts val="600"/>
              </a:spcAft>
              <a:buClr>
                <a:srgbClr val="006AB6"/>
              </a:buClr>
            </a:pPr>
            <a:r>
              <a:rPr lang="en-US" sz="1400" dirty="0" smtClean="0">
                <a:latin typeface="Arial" panose="020B0604020202020204" pitchFamily="34" charset="0"/>
                <a:cs typeface="Arial" panose="020B0604020202020204" pitchFamily="34" charset="0"/>
              </a:rPr>
              <a:t>Central Bank has to </a:t>
            </a:r>
            <a:r>
              <a:rPr lang="en-US" sz="1400" dirty="0">
                <a:latin typeface="Arial" panose="020B0604020202020204" pitchFamily="34" charset="0"/>
                <a:cs typeface="Arial" panose="020B0604020202020204" pitchFamily="34" charset="0"/>
              </a:rPr>
              <a:t>compensate </a:t>
            </a:r>
            <a:r>
              <a:rPr lang="en-US" sz="1400" dirty="0" smtClean="0">
                <a:latin typeface="Arial" panose="020B0604020202020204" pitchFamily="34" charset="0"/>
                <a:cs typeface="Arial" panose="020B0604020202020204" pitchFamily="34" charset="0"/>
              </a:rPr>
              <a:t>loss </a:t>
            </a:r>
            <a:r>
              <a:rPr lang="en-US" sz="1400" dirty="0">
                <a:latin typeface="Arial" panose="020B0604020202020204" pitchFamily="34" charset="0"/>
                <a:cs typeface="Arial" panose="020B0604020202020204" pitchFamily="34" charset="0"/>
              </a:rPr>
              <a:t>of savings </a:t>
            </a:r>
            <a:r>
              <a:rPr lang="en-US" sz="1400" dirty="0" smtClean="0">
                <a:latin typeface="Arial" panose="020B0604020202020204" pitchFamily="34" charset="0"/>
                <a:cs typeface="Arial" panose="020B0604020202020204" pitchFamily="34" charset="0"/>
              </a:rPr>
              <a:t>in case of </a:t>
            </a:r>
            <a:r>
              <a:rPr lang="en-US" sz="1400" dirty="0">
                <a:latin typeface="Arial" panose="020B0604020202020204" pitchFamily="34" charset="0"/>
                <a:cs typeface="Arial" panose="020B0604020202020204" pitchFamily="34" charset="0"/>
              </a:rPr>
              <a:t>bankruptcy </a:t>
            </a:r>
            <a:r>
              <a:rPr lang="en-US" sz="1400" dirty="0" smtClean="0">
                <a:latin typeface="Arial" panose="020B0604020202020204" pitchFamily="34" charset="0"/>
                <a:cs typeface="Arial" panose="020B0604020202020204" pitchFamily="34" charset="0"/>
              </a:rPr>
              <a:t>of any </a:t>
            </a:r>
            <a:r>
              <a:rPr lang="en-US" sz="1400" dirty="0">
                <a:latin typeface="Arial" panose="020B0604020202020204" pitchFamily="34" charset="0"/>
                <a:cs typeface="Arial" panose="020B0604020202020204" pitchFamily="34" charset="0"/>
              </a:rPr>
              <a:t>NSPFs. </a:t>
            </a:r>
            <a:r>
              <a:rPr lang="en-US" sz="1400" dirty="0" smtClean="0">
                <a:latin typeface="Arial" panose="020B0604020202020204" pitchFamily="34" charset="0"/>
                <a:cs typeface="Arial" panose="020B0604020202020204" pitchFamily="34" charset="0"/>
              </a:rPr>
              <a:t>It’s about from </a:t>
            </a:r>
            <a:r>
              <a:rPr lang="en-US" sz="1400" dirty="0">
                <a:latin typeface="Arial" panose="020B0604020202020204" pitchFamily="34" charset="0"/>
                <a:cs typeface="Arial" panose="020B0604020202020204" pitchFamily="34" charset="0"/>
              </a:rPr>
              <a:t>5 billion to 100 billion rubles </a:t>
            </a:r>
          </a:p>
          <a:p>
            <a:pPr marL="177800" indent="-177800">
              <a:spcBef>
                <a:spcPts val="0"/>
              </a:spcBef>
              <a:spcAft>
                <a:spcPts val="600"/>
              </a:spcAft>
              <a:buClr>
                <a:srgbClr val="006AB6"/>
              </a:buClr>
            </a:pPr>
            <a:r>
              <a:rPr lang="en-US" sz="1400" dirty="0" smtClean="0">
                <a:latin typeface="Arial" panose="020B0604020202020204" pitchFamily="34" charset="0"/>
                <a:cs typeface="Arial" panose="020B0604020202020204" pitchFamily="34" charset="0"/>
              </a:rPr>
              <a:t>The guarantee </a:t>
            </a:r>
            <a:r>
              <a:rPr lang="en-US" sz="1400" dirty="0">
                <a:latin typeface="Arial" panose="020B0604020202020204" pitchFamily="34" charset="0"/>
                <a:cs typeface="Arial" panose="020B0604020202020204" pitchFamily="34" charset="0"/>
              </a:rPr>
              <a:t>system </a:t>
            </a:r>
            <a:r>
              <a:rPr lang="en-US" sz="1400" dirty="0" smtClean="0">
                <a:latin typeface="Arial" panose="020B0604020202020204" pitchFamily="34" charset="0"/>
                <a:cs typeface="Arial" panose="020B0604020202020204" pitchFamily="34" charset="0"/>
              </a:rPr>
              <a:t>of 2</a:t>
            </a:r>
            <a:r>
              <a:rPr lang="en-US" sz="1400" baseline="30000" dirty="0" smtClean="0">
                <a:latin typeface="Arial" panose="020B0604020202020204" pitchFamily="34" charset="0"/>
                <a:cs typeface="Arial" panose="020B0604020202020204" pitchFamily="34" charset="0"/>
              </a:rPr>
              <a:t>nd</a:t>
            </a:r>
            <a:r>
              <a:rPr lang="en-US" sz="1400" dirty="0" smtClean="0">
                <a:latin typeface="Arial" panose="020B0604020202020204" pitchFamily="34" charset="0"/>
                <a:cs typeface="Arial" panose="020B0604020202020204" pitchFamily="34" charset="0"/>
              </a:rPr>
              <a:t> Pillar contributions </a:t>
            </a:r>
            <a:r>
              <a:rPr lang="en-US" sz="1400" dirty="0">
                <a:latin typeface="Arial" panose="020B0604020202020204" pitchFamily="34" charset="0"/>
                <a:cs typeface="Arial" panose="020B0604020202020204" pitchFamily="34" charset="0"/>
              </a:rPr>
              <a:t>will </a:t>
            </a:r>
            <a:r>
              <a:rPr lang="en-US" sz="1400" dirty="0" smtClean="0">
                <a:latin typeface="Arial" panose="020B0604020202020204" pitchFamily="34" charset="0"/>
                <a:cs typeface="Arial" panose="020B0604020202020204" pitchFamily="34" charset="0"/>
              </a:rPr>
              <a:t>increase total costs for NSPFs</a:t>
            </a:r>
          </a:p>
          <a:p>
            <a:pPr marL="177800" indent="-177800">
              <a:spcBef>
                <a:spcPts val="0"/>
              </a:spcBef>
              <a:spcAft>
                <a:spcPts val="600"/>
              </a:spcAft>
              <a:buClr>
                <a:srgbClr val="006AB6"/>
              </a:buClr>
            </a:pPr>
            <a:r>
              <a:rPr lang="en-US" sz="1400" dirty="0" smtClean="0">
                <a:latin typeface="Arial" panose="020B0604020202020204" pitchFamily="34" charset="0"/>
                <a:cs typeface="Arial" panose="020B0604020202020204" pitchFamily="34" charset="0"/>
              </a:rPr>
              <a:t>Market </a:t>
            </a:r>
            <a:r>
              <a:rPr lang="en-US" sz="1400" dirty="0">
                <a:latin typeface="Arial" panose="020B0604020202020204" pitchFamily="34" charset="0"/>
                <a:cs typeface="Arial" panose="020B0604020202020204" pitchFamily="34" charset="0"/>
              </a:rPr>
              <a:t>participants will lose about a quarter of their income, and people will </a:t>
            </a:r>
            <a:r>
              <a:rPr lang="en-US" sz="1400" dirty="0" smtClean="0">
                <a:latin typeface="Arial" panose="020B0604020202020204" pitchFamily="34" charset="0"/>
                <a:cs typeface="Arial" panose="020B0604020202020204" pitchFamily="34" charset="0"/>
              </a:rPr>
              <a:t>earn less as </a:t>
            </a:r>
            <a:r>
              <a:rPr lang="en-US" sz="1400" dirty="0">
                <a:latin typeface="Arial" panose="020B0604020202020204" pitchFamily="34" charset="0"/>
                <a:cs typeface="Arial" panose="020B0604020202020204" pitchFamily="34" charset="0"/>
              </a:rPr>
              <a:t>VEB's return is one of the lowest on the market</a:t>
            </a:r>
            <a:endParaRPr lang="ru-RU" sz="1400" dirty="0" smtClean="0">
              <a:latin typeface="Arial" panose="020B0604020202020204" pitchFamily="34" charset="0"/>
              <a:cs typeface="Arial" panose="020B0604020202020204" pitchFamily="34" charset="0"/>
            </a:endParaRPr>
          </a:p>
        </p:txBody>
      </p:sp>
      <p:graphicFrame>
        <p:nvGraphicFramePr>
          <p:cNvPr id="3" name="Схема 2"/>
          <p:cNvGraphicFramePr/>
          <p:nvPr>
            <p:extLst>
              <p:ext uri="{D42A27DB-BD31-4B8C-83A1-F6EECF244321}">
                <p14:modId xmlns:p14="http://schemas.microsoft.com/office/powerpoint/2010/main" val="818909725"/>
              </p:ext>
            </p:extLst>
          </p:nvPr>
        </p:nvGraphicFramePr>
        <p:xfrm>
          <a:off x="3613996" y="1497877"/>
          <a:ext cx="4991962" cy="3655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4427985" y="3501008"/>
            <a:ext cx="4177974" cy="707886"/>
          </a:xfrm>
          <a:prstGeom prst="rect">
            <a:avLst/>
          </a:prstGeom>
        </p:spPr>
        <p:txBody>
          <a:bodyPr wrap="square">
            <a:spAutoFit/>
          </a:bodyPr>
          <a:lstStyle/>
          <a:p>
            <a:pPr algn="ctr"/>
            <a:r>
              <a:rPr lang="en-US" sz="1000" b="1" cap="all" dirty="0">
                <a:solidFill>
                  <a:schemeClr val="bg1"/>
                </a:solidFill>
                <a:latin typeface="Arial" panose="020B0604020202020204" pitchFamily="34" charset="0"/>
                <a:cs typeface="Arial" panose="020B0604020202020204" pitchFamily="34" charset="0"/>
              </a:rPr>
              <a:t>To be accepted into a new </a:t>
            </a:r>
            <a:r>
              <a:rPr lang="en-US" sz="1000" b="1" cap="all" dirty="0" smtClean="0">
                <a:solidFill>
                  <a:schemeClr val="bg1"/>
                </a:solidFill>
                <a:latin typeface="Arial" panose="020B0604020202020204" pitchFamily="34" charset="0"/>
                <a:cs typeface="Arial" panose="020B0604020202020204" pitchFamily="34" charset="0"/>
              </a:rPr>
              <a:t> assets guarantee </a:t>
            </a:r>
            <a:r>
              <a:rPr lang="en-US" sz="1000" b="1" cap="all" dirty="0">
                <a:solidFill>
                  <a:schemeClr val="bg1"/>
                </a:solidFill>
                <a:latin typeface="Arial" panose="020B0604020202020204" pitchFamily="34" charset="0"/>
                <a:cs typeface="Arial" panose="020B0604020202020204" pitchFamily="34" charset="0"/>
              </a:rPr>
              <a:t>program</a:t>
            </a:r>
          </a:p>
          <a:p>
            <a:pPr algn="ctr"/>
            <a:r>
              <a:rPr lang="en-US" sz="1000" b="1" cap="all" dirty="0" smtClean="0">
                <a:solidFill>
                  <a:schemeClr val="bg1"/>
                </a:solidFill>
                <a:latin typeface="Arial" panose="020B0604020202020204" pitchFamily="34" charset="0"/>
                <a:cs typeface="Arial" panose="020B0604020202020204" pitchFamily="34" charset="0"/>
              </a:rPr>
              <a:t>To be </a:t>
            </a:r>
            <a:r>
              <a:rPr lang="en-US" sz="1000" b="1" cap="all" dirty="0">
                <a:solidFill>
                  <a:schemeClr val="bg1"/>
                </a:solidFill>
                <a:latin typeface="Arial" panose="020B0604020202020204" pitchFamily="34" charset="0"/>
                <a:cs typeface="Arial" panose="020B0604020202020204" pitchFamily="34" charset="0"/>
              </a:rPr>
              <a:t>re-registered as open joint-stock companies </a:t>
            </a:r>
          </a:p>
          <a:p>
            <a:pPr algn="ctr"/>
            <a:r>
              <a:rPr lang="en-US" sz="1000" b="1" cap="all" dirty="0" smtClean="0">
                <a:solidFill>
                  <a:schemeClr val="bg1"/>
                </a:solidFill>
                <a:latin typeface="Arial" panose="020B0604020202020204" pitchFamily="34" charset="0"/>
                <a:cs typeface="Arial" panose="020B0604020202020204" pitchFamily="34" charset="0"/>
              </a:rPr>
              <a:t>to </a:t>
            </a:r>
            <a:r>
              <a:rPr lang="en-US" sz="1000" b="1" cap="all" dirty="0">
                <a:solidFill>
                  <a:schemeClr val="bg1"/>
                </a:solidFill>
                <a:latin typeface="Arial" panose="020B0604020202020204" pitchFamily="34" charset="0"/>
                <a:cs typeface="Arial" panose="020B0604020202020204" pitchFamily="34" charset="0"/>
              </a:rPr>
              <a:t>be </a:t>
            </a:r>
            <a:r>
              <a:rPr lang="en-US" sz="1000" b="1" cap="all" dirty="0" smtClean="0">
                <a:solidFill>
                  <a:schemeClr val="bg1"/>
                </a:solidFill>
                <a:latin typeface="Arial" panose="020B0604020202020204" pitchFamily="34" charset="0"/>
                <a:cs typeface="Arial" panose="020B0604020202020204" pitchFamily="34" charset="0"/>
              </a:rPr>
              <a:t>INSPECTED </a:t>
            </a:r>
            <a:r>
              <a:rPr lang="en-US" sz="1000" b="1" cap="all" dirty="0">
                <a:solidFill>
                  <a:schemeClr val="bg1"/>
                </a:solidFill>
                <a:latin typeface="Arial" panose="020B0604020202020204" pitchFamily="34" charset="0"/>
                <a:cs typeface="Arial" panose="020B0604020202020204" pitchFamily="34" charset="0"/>
              </a:rPr>
              <a:t>by the central bank</a:t>
            </a:r>
            <a:endParaRPr lang="ru-RU" sz="1000" b="1" cap="all" dirty="0">
              <a:solidFill>
                <a:schemeClr val="bg1"/>
              </a:solidFill>
              <a:latin typeface="Arial" panose="020B0604020202020204" pitchFamily="34" charset="0"/>
              <a:cs typeface="Arial" panose="020B0604020202020204" pitchFamily="34" charset="0"/>
            </a:endParaRPr>
          </a:p>
        </p:txBody>
      </p:sp>
      <p:graphicFrame>
        <p:nvGraphicFramePr>
          <p:cNvPr id="5" name="Диаграмма 4"/>
          <p:cNvGraphicFramePr/>
          <p:nvPr>
            <p:extLst>
              <p:ext uri="{D42A27DB-BD31-4B8C-83A1-F6EECF244321}">
                <p14:modId xmlns:p14="http://schemas.microsoft.com/office/powerpoint/2010/main" val="582949920"/>
              </p:ext>
            </p:extLst>
          </p:nvPr>
        </p:nvGraphicFramePr>
        <p:xfrm>
          <a:off x="389168" y="4952541"/>
          <a:ext cx="8338913" cy="1582289"/>
        </p:xfrm>
        <a:graphic>
          <a:graphicData uri="http://schemas.openxmlformats.org/drawingml/2006/chart">
            <c:chart xmlns:c="http://schemas.openxmlformats.org/drawingml/2006/chart" xmlns:r="http://schemas.openxmlformats.org/officeDocument/2006/relationships" r:id="rId8"/>
          </a:graphicData>
        </a:graphic>
      </p:graphicFrame>
      <p:sp>
        <p:nvSpPr>
          <p:cNvPr id="6" name="Title 5" descr="Text Box: Title"/>
          <p:cNvSpPr txBox="1">
            <a:spLocks/>
          </p:cNvSpPr>
          <p:nvPr/>
        </p:nvSpPr>
        <p:spPr bwMode="gray">
          <a:xfrm>
            <a:off x="434975" y="447675"/>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a:solidFill>
                  <a:srgbClr val="006AB4"/>
                </a:solidFill>
                <a:latin typeface="Arial" pitchFamily="34" charset="0"/>
                <a:cs typeface="Arial" pitchFamily="34" charset="0"/>
              </a:rPr>
              <a:t>Cleaning-up </a:t>
            </a:r>
            <a:r>
              <a:rPr lang="en-US" sz="2800" dirty="0" smtClean="0">
                <a:solidFill>
                  <a:srgbClr val="006AB4"/>
                </a:solidFill>
                <a:latin typeface="Arial" pitchFamily="34" charset="0"/>
                <a:cs typeface="Arial" pitchFamily="34" charset="0"/>
              </a:rPr>
              <a:t>of NSPFs </a:t>
            </a:r>
            <a:r>
              <a:rPr lang="en-US" sz="2800" dirty="0">
                <a:solidFill>
                  <a:srgbClr val="006AB4"/>
                </a:solidFill>
                <a:latin typeface="Arial" pitchFamily="34" charset="0"/>
                <a:cs typeface="Arial" pitchFamily="34" charset="0"/>
              </a:rPr>
              <a:t>market</a:t>
            </a:r>
          </a:p>
          <a:p>
            <a:pPr fontAlgn="base">
              <a:spcBef>
                <a:spcPct val="0"/>
              </a:spcBef>
              <a:spcAft>
                <a:spcPct val="0"/>
              </a:spcAft>
            </a:pPr>
            <a:r>
              <a:rPr lang="ru-RU" sz="2800" dirty="0">
                <a:solidFill>
                  <a:srgbClr val="006AB4"/>
                </a:solidFill>
                <a:latin typeface="Arial" pitchFamily="34" charset="0"/>
                <a:cs typeface="Arial" pitchFamily="34" charset="0"/>
              </a:rPr>
              <a:t>Breaking </a:t>
            </a:r>
            <a:r>
              <a:rPr lang="ru-RU" sz="2800" dirty="0" err="1">
                <a:solidFill>
                  <a:srgbClr val="006AB4"/>
                </a:solidFill>
                <a:latin typeface="Arial" pitchFamily="34" charset="0"/>
                <a:cs typeface="Arial" pitchFamily="34" charset="0"/>
              </a:rPr>
              <a:t>news</a:t>
            </a:r>
            <a:r>
              <a:rPr lang="ru-RU" sz="2800" dirty="0">
                <a:solidFill>
                  <a:srgbClr val="006AB4"/>
                </a:solidFill>
                <a:latin typeface="Arial" pitchFamily="34" charset="0"/>
                <a:cs typeface="Arial" pitchFamily="34" charset="0"/>
              </a:rPr>
              <a:t> </a:t>
            </a:r>
            <a:r>
              <a:rPr lang="en-US" sz="2800" dirty="0" smtClean="0">
                <a:solidFill>
                  <a:srgbClr val="006AB4"/>
                </a:solidFill>
                <a:latin typeface="Arial" pitchFamily="34" charset="0"/>
                <a:cs typeface="Arial" pitchFamily="34" charset="0"/>
              </a:rPr>
              <a:t>of </a:t>
            </a:r>
            <a:r>
              <a:rPr lang="ru-RU" sz="2800" dirty="0" smtClean="0">
                <a:solidFill>
                  <a:srgbClr val="006AB4"/>
                </a:solidFill>
                <a:latin typeface="Arial" pitchFamily="34" charset="0"/>
                <a:cs typeface="Arial" pitchFamily="34" charset="0"/>
              </a:rPr>
              <a:t>2013</a:t>
            </a:r>
            <a:r>
              <a:rPr lang="en-US" sz="2800" dirty="0" smtClean="0">
                <a:solidFill>
                  <a:srgbClr val="006AB4"/>
                </a:solidFill>
                <a:latin typeface="Arial" pitchFamily="34" charset="0"/>
                <a:cs typeface="Arial" pitchFamily="34" charset="0"/>
              </a:rPr>
              <a:t> -2014</a:t>
            </a:r>
            <a:endParaRPr lang="ru-RU" sz="2800" dirty="0">
              <a:solidFill>
                <a:srgbClr val="006AB4"/>
              </a:solidFill>
              <a:latin typeface="Arial" pitchFamily="34" charset="0"/>
              <a:cs typeface="Arial" pitchFamily="34" charset="0"/>
            </a:endParaRPr>
          </a:p>
        </p:txBody>
      </p:sp>
      <p:sp>
        <p:nvSpPr>
          <p:cNvPr id="7" name="Прямоугольник 6"/>
          <p:cNvSpPr/>
          <p:nvPr/>
        </p:nvSpPr>
        <p:spPr>
          <a:xfrm>
            <a:off x="1170354" y="4644764"/>
            <a:ext cx="6281965" cy="307777"/>
          </a:xfrm>
          <a:prstGeom prst="rect">
            <a:avLst/>
          </a:prstGeom>
        </p:spPr>
        <p:txBody>
          <a:bodyPr wrap="square">
            <a:spAutoFit/>
          </a:bodyPr>
          <a:lstStyle/>
          <a:p>
            <a:r>
              <a:rPr lang="en-US" sz="1400" b="1" dirty="0" smtClean="0">
                <a:solidFill>
                  <a:prstClr val="black"/>
                </a:solidFill>
                <a:latin typeface="Arial" panose="020B0604020202020204" pitchFamily="34" charset="0"/>
                <a:cs typeface="Arial" panose="020B0604020202020204" pitchFamily="34" charset="0"/>
              </a:rPr>
              <a:t>Only 20 “survived” NSPF may get back access </a:t>
            </a:r>
            <a:r>
              <a:rPr lang="en-US" sz="1400" b="1" dirty="0">
                <a:solidFill>
                  <a:prstClr val="black"/>
                </a:solidFill>
                <a:latin typeface="Arial" panose="020B0604020202020204" pitchFamily="34" charset="0"/>
                <a:cs typeface="Arial" panose="020B0604020202020204" pitchFamily="34" charset="0"/>
              </a:rPr>
              <a:t>to the </a:t>
            </a:r>
            <a:r>
              <a:rPr lang="en-US" sz="1400" b="1" dirty="0" smtClean="0">
                <a:solidFill>
                  <a:prstClr val="black"/>
                </a:solidFill>
                <a:latin typeface="Arial" panose="020B0604020202020204" pitchFamily="34" charset="0"/>
                <a:cs typeface="Arial" panose="020B0604020202020204" pitchFamily="34" charset="0"/>
              </a:rPr>
              <a:t>2nd Pillar market</a:t>
            </a:r>
            <a:endParaRPr lang="ru-RU" sz="1400" b="1" dirty="0">
              <a:solidFill>
                <a:prstClr val="black"/>
              </a:solidFill>
              <a:latin typeface="Arial" panose="020B0604020202020204" pitchFamily="34" charset="0"/>
              <a:cs typeface="Arial" panose="020B0604020202020204" pitchFamily="34" charset="0"/>
            </a:endParaRPr>
          </a:p>
        </p:txBody>
      </p:sp>
      <p:sp>
        <p:nvSpPr>
          <p:cNvPr id="8" name="Прямоугольник 7"/>
          <p:cNvSpPr/>
          <p:nvPr/>
        </p:nvSpPr>
        <p:spPr>
          <a:xfrm>
            <a:off x="7915100" y="4290821"/>
            <a:ext cx="755335" cy="1323439"/>
          </a:xfrm>
          <a:prstGeom prst="rect">
            <a:avLst/>
          </a:prstGeom>
        </p:spPr>
        <p:txBody>
          <a:bodyPr wrap="none">
            <a:spAutoFit/>
          </a:bodyPr>
          <a:lstStyle/>
          <a:p>
            <a:r>
              <a:rPr lang="ru-RU" sz="8000" dirty="0">
                <a:solidFill>
                  <a:srgbClr val="ED7D13"/>
                </a:solidFill>
                <a:latin typeface="Arial" panose="020B0604020202020204" pitchFamily="34" charset="0"/>
                <a:cs typeface="Arial" panose="020B0604020202020204" pitchFamily="34" charset="0"/>
              </a:rPr>
              <a:t>?</a:t>
            </a:r>
          </a:p>
        </p:txBody>
      </p:sp>
      <p:sp>
        <p:nvSpPr>
          <p:cNvPr id="9" name="Pentagon 32"/>
          <p:cNvSpPr/>
          <p:nvPr/>
        </p:nvSpPr>
        <p:spPr bwMode="auto">
          <a:xfrm>
            <a:off x="437540" y="1681062"/>
            <a:ext cx="735380" cy="307777"/>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itchFamily="34" charset="0"/>
              <a:ea typeface="ＭＳ Ｐゴシック" pitchFamily="34" charset="-128"/>
              <a:cs typeface="Arial" pitchFamily="34" charset="0"/>
            </a:endParaRPr>
          </a:p>
        </p:txBody>
      </p:sp>
      <p:sp>
        <p:nvSpPr>
          <p:cNvPr id="10" name="Прямоугольник 9"/>
          <p:cNvSpPr/>
          <p:nvPr/>
        </p:nvSpPr>
        <p:spPr>
          <a:xfrm>
            <a:off x="1167642" y="1681063"/>
            <a:ext cx="2042547" cy="307777"/>
          </a:xfrm>
          <a:prstGeom prst="rect">
            <a:avLst/>
          </a:prstGeom>
        </p:spPr>
        <p:txBody>
          <a:bodyPr wrap="none">
            <a:spAutoFit/>
          </a:bodyPr>
          <a:lstStyle/>
          <a:p>
            <a:r>
              <a:rPr lang="en-US" sz="1400" b="1" dirty="0" smtClean="0">
                <a:solidFill>
                  <a:prstClr val="black"/>
                </a:solidFill>
                <a:latin typeface="Arial" panose="020B0604020202020204" pitchFamily="34" charset="0"/>
                <a:cs typeface="Arial" panose="020B0604020202020204" pitchFamily="34" charset="0"/>
              </a:rPr>
              <a:t>Experts expectations</a:t>
            </a:r>
            <a:r>
              <a:rPr lang="ru-RU" sz="1400" b="1" dirty="0" smtClean="0">
                <a:solidFill>
                  <a:prstClr val="black"/>
                </a:solidFill>
                <a:latin typeface="Arial" panose="020B0604020202020204" pitchFamily="34" charset="0"/>
                <a:cs typeface="Arial" panose="020B0604020202020204" pitchFamily="34" charset="0"/>
              </a:rPr>
              <a:t>:</a:t>
            </a:r>
            <a:endParaRPr lang="ru-RU" sz="1400" b="1" dirty="0">
              <a:solidFill>
                <a:prstClr val="black"/>
              </a:solidFill>
              <a:latin typeface="Arial" panose="020B0604020202020204" pitchFamily="34" charset="0"/>
              <a:cs typeface="Arial" panose="020B0604020202020204" pitchFamily="34" charset="0"/>
            </a:endParaRPr>
          </a:p>
        </p:txBody>
      </p:sp>
      <p:sp>
        <p:nvSpPr>
          <p:cNvPr id="12" name="Pentagon 32"/>
          <p:cNvSpPr/>
          <p:nvPr/>
        </p:nvSpPr>
        <p:spPr bwMode="auto">
          <a:xfrm>
            <a:off x="434975" y="4644764"/>
            <a:ext cx="735380" cy="307777"/>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itchFamily="34" charset="0"/>
              <a:ea typeface="ＭＳ Ｐゴシック" pitchFamily="34" charset="-128"/>
              <a:cs typeface="Arial" pitchFamily="34" charset="0"/>
            </a:endParaRPr>
          </a:p>
        </p:txBody>
      </p:sp>
      <p:sp>
        <p:nvSpPr>
          <p:cNvPr id="13" name="TextBox 12"/>
          <p:cNvSpPr txBox="1"/>
          <p:nvPr/>
        </p:nvSpPr>
        <p:spPr>
          <a:xfrm>
            <a:off x="802665" y="6505599"/>
            <a:ext cx="1415772" cy="230832"/>
          </a:xfrm>
          <a:prstGeom prst="rect">
            <a:avLst/>
          </a:prstGeom>
          <a:noFill/>
        </p:spPr>
        <p:txBody>
          <a:bodyPr wrap="none" rtlCol="0">
            <a:spAutoFit/>
          </a:bodyPr>
          <a:lstStyle/>
          <a:p>
            <a:r>
              <a:rPr lang="en-US" sz="900" dirty="0" smtClean="0"/>
              <a:t>*</a:t>
            </a:r>
            <a:r>
              <a:rPr lang="en-US" sz="900" dirty="0" err="1" smtClean="0"/>
              <a:t>Vedomosti</a:t>
            </a:r>
            <a:r>
              <a:rPr lang="en-US" sz="900" dirty="0" smtClean="0"/>
              <a:t>, 16.07.2014</a:t>
            </a:r>
            <a:endParaRPr lang="ru-RU" sz="900" dirty="0"/>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3"/>
          <p:cNvSpPr txBox="1">
            <a:spLocks noChangeArrowheads="1"/>
          </p:cNvSpPr>
          <p:nvPr/>
        </p:nvSpPr>
        <p:spPr bwMode="auto">
          <a:xfrm>
            <a:off x="1337232" y="5229200"/>
            <a:ext cx="779218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eaLnBrk="0" hangingPunct="0">
              <a:lnSpc>
                <a:spcPct val="110000"/>
              </a:lnSpc>
              <a:spcBef>
                <a:spcPct val="50000"/>
              </a:spcBef>
              <a:defRPr sz="2400">
                <a:solidFill>
                  <a:srgbClr val="333333"/>
                </a:solidFill>
                <a:latin typeface="Arial" pitchFamily="34" charset="0"/>
              </a:defRPr>
            </a:lvl1pPr>
            <a:lvl2pPr marL="508000" indent="-225425" algn="l" eaLnBrk="0" hangingPunct="0">
              <a:lnSpc>
                <a:spcPct val="110000"/>
              </a:lnSpc>
              <a:spcBef>
                <a:spcPct val="25000"/>
              </a:spcBef>
              <a:buChar char="–"/>
              <a:defRPr sz="2200">
                <a:solidFill>
                  <a:srgbClr val="333333"/>
                </a:solidFill>
                <a:latin typeface="Arial" pitchFamily="34" charset="0"/>
              </a:defRPr>
            </a:lvl2pPr>
            <a:lvl3pPr marL="1143000" indent="-228600" algn="l" eaLnBrk="0" hangingPunct="0">
              <a:lnSpc>
                <a:spcPct val="110000"/>
              </a:lnSpc>
              <a:spcBef>
                <a:spcPct val="20000"/>
              </a:spcBef>
              <a:buChar char="•"/>
              <a:defRPr sz="2200">
                <a:solidFill>
                  <a:srgbClr val="333333"/>
                </a:solidFill>
                <a:latin typeface="Arial" pitchFamily="34" charset="0"/>
              </a:defRPr>
            </a:lvl3pPr>
            <a:lvl4pPr marL="1600200" indent="-228600" algn="l" eaLnBrk="0" hangingPunct="0">
              <a:lnSpc>
                <a:spcPct val="110000"/>
              </a:lnSpc>
              <a:spcBef>
                <a:spcPct val="20000"/>
              </a:spcBef>
              <a:buChar char="–"/>
              <a:defRPr sz="2000">
                <a:solidFill>
                  <a:srgbClr val="333333"/>
                </a:solidFill>
                <a:latin typeface="Arial" pitchFamily="34" charset="0"/>
              </a:defRPr>
            </a:lvl4pPr>
            <a:lvl5pPr marL="2057400" indent="-228600" algn="l" eaLnBrk="0" hangingPunct="0">
              <a:lnSpc>
                <a:spcPct val="110000"/>
              </a:lnSpc>
              <a:spcBef>
                <a:spcPct val="20000"/>
              </a:spcBef>
              <a:buChar char="»"/>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marL="355600" lvl="1" indent="-273050" eaLnBrk="1" fontAlgn="base" hangingPunct="1">
              <a:lnSpc>
                <a:spcPct val="100000"/>
              </a:lnSpc>
              <a:spcAft>
                <a:spcPct val="0"/>
              </a:spcAft>
              <a:buClr>
                <a:srgbClr val="000000"/>
              </a:buClr>
              <a:buFontTx/>
              <a:buChar char="•"/>
              <a:defRPr/>
            </a:pPr>
            <a:r>
              <a:rPr lang="en-US" sz="1600" b="1" dirty="0" smtClean="0">
                <a:cs typeface="Arial" panose="020B0604020202020204" pitchFamily="34" charset="0"/>
              </a:rPr>
              <a:t>Employees</a:t>
            </a:r>
            <a:r>
              <a:rPr lang="en-US" sz="1600" b="1" dirty="0">
                <a:cs typeface="Arial" panose="020B0604020202020204" pitchFamily="34" charset="0"/>
              </a:rPr>
              <a:t>' </a:t>
            </a:r>
            <a:r>
              <a:rPr lang="en-US" sz="1600" b="1" dirty="0" smtClean="0">
                <a:cs typeface="Arial" panose="020B0604020202020204" pitchFamily="34" charset="0"/>
              </a:rPr>
              <a:t>expectations </a:t>
            </a:r>
            <a:r>
              <a:rPr lang="en-US" sz="1600" dirty="0" smtClean="0">
                <a:cs typeface="Arial" panose="020B0604020202020204" pitchFamily="34" charset="0"/>
              </a:rPr>
              <a:t>of </a:t>
            </a:r>
            <a:r>
              <a:rPr lang="en-US" sz="1600" dirty="0">
                <a:cs typeface="Arial" panose="020B0604020202020204" pitchFamily="34" charset="0"/>
              </a:rPr>
              <a:t>Pension benefit is </a:t>
            </a:r>
            <a:r>
              <a:rPr lang="en-US" sz="1600" dirty="0" smtClean="0">
                <a:cs typeface="Arial" panose="020B0604020202020204" pitchFamily="34" charset="0"/>
              </a:rPr>
              <a:t>growing</a:t>
            </a:r>
            <a:endParaRPr lang="ru-RU" altLang="ru-RU" sz="1600" dirty="0" smtClean="0">
              <a:cs typeface="Arial" panose="020B0604020202020204" pitchFamily="34" charset="0"/>
            </a:endParaRPr>
          </a:p>
        </p:txBody>
      </p:sp>
      <p:sp>
        <p:nvSpPr>
          <p:cNvPr id="5"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anose="020B0604020202020204" pitchFamily="34" charset="0"/>
              </a:rPr>
              <a:pPr algn="r" eaLnBrk="1" fontAlgn="base" hangingPunct="1">
                <a:spcBef>
                  <a:spcPct val="0"/>
                </a:spcBef>
                <a:spcAft>
                  <a:spcPct val="0"/>
                </a:spcAft>
              </a:pPr>
              <a:t>15</a:t>
            </a:fld>
            <a:endParaRPr lang="en-US" sz="1400" dirty="0" smtClean="0">
              <a:solidFill>
                <a:srgbClr val="000000"/>
              </a:solidFill>
              <a:cs typeface="Arial" panose="020B0604020202020204" pitchFamily="34" charset="0"/>
            </a:endParaRPr>
          </a:p>
        </p:txBody>
      </p:sp>
      <p:sp>
        <p:nvSpPr>
          <p:cNvPr id="6" name="Pentagon 32"/>
          <p:cNvSpPr/>
          <p:nvPr/>
        </p:nvSpPr>
        <p:spPr bwMode="auto">
          <a:xfrm>
            <a:off x="407312" y="1700807"/>
            <a:ext cx="735380" cy="307777"/>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anose="020B0604020202020204" pitchFamily="34" charset="0"/>
              <a:ea typeface="ＭＳ Ｐゴシック" pitchFamily="34" charset="-128"/>
              <a:cs typeface="Arial" pitchFamily="34" charset="0"/>
            </a:endParaRPr>
          </a:p>
        </p:txBody>
      </p:sp>
      <p:sp>
        <p:nvSpPr>
          <p:cNvPr id="7" name="Pentagon 32"/>
          <p:cNvSpPr/>
          <p:nvPr/>
        </p:nvSpPr>
        <p:spPr bwMode="auto">
          <a:xfrm>
            <a:off x="407312" y="2441657"/>
            <a:ext cx="735380" cy="307777"/>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anose="020B0604020202020204" pitchFamily="34" charset="0"/>
              <a:ea typeface="ＭＳ Ｐゴシック" pitchFamily="34" charset="-128"/>
              <a:cs typeface="Arial" pitchFamily="34" charset="0"/>
            </a:endParaRPr>
          </a:p>
        </p:txBody>
      </p:sp>
      <p:sp>
        <p:nvSpPr>
          <p:cNvPr id="8" name="Pentagon 32"/>
          <p:cNvSpPr/>
          <p:nvPr/>
        </p:nvSpPr>
        <p:spPr bwMode="auto">
          <a:xfrm>
            <a:off x="407312" y="3098194"/>
            <a:ext cx="735380" cy="307777"/>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anose="020B0604020202020204" pitchFamily="34" charset="0"/>
              <a:ea typeface="ＭＳ Ｐゴシック" pitchFamily="34" charset="-128"/>
              <a:cs typeface="Arial" pitchFamily="34" charset="0"/>
            </a:endParaRPr>
          </a:p>
        </p:txBody>
      </p:sp>
      <p:sp>
        <p:nvSpPr>
          <p:cNvPr id="9" name="Pentagon 32"/>
          <p:cNvSpPr/>
          <p:nvPr/>
        </p:nvSpPr>
        <p:spPr bwMode="auto">
          <a:xfrm>
            <a:off x="407312" y="3785263"/>
            <a:ext cx="735380" cy="307777"/>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anose="020B0604020202020204" pitchFamily="34" charset="0"/>
              <a:ea typeface="ＭＳ Ｐゴシック" pitchFamily="34" charset="-128"/>
              <a:cs typeface="Arial" pitchFamily="34" charset="0"/>
            </a:endParaRPr>
          </a:p>
        </p:txBody>
      </p:sp>
      <p:sp>
        <p:nvSpPr>
          <p:cNvPr id="10" name="Pentagon 32"/>
          <p:cNvSpPr/>
          <p:nvPr/>
        </p:nvSpPr>
        <p:spPr bwMode="auto">
          <a:xfrm>
            <a:off x="407312" y="4511100"/>
            <a:ext cx="735380" cy="307777"/>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anose="020B0604020202020204" pitchFamily="34" charset="0"/>
              <a:ea typeface="ＭＳ Ｐゴシック" pitchFamily="34" charset="-128"/>
              <a:cs typeface="Arial" pitchFamily="34" charset="0"/>
            </a:endParaRPr>
          </a:p>
        </p:txBody>
      </p:sp>
      <p:sp>
        <p:nvSpPr>
          <p:cNvPr id="2" name="Прямоугольник 1"/>
          <p:cNvSpPr/>
          <p:nvPr/>
        </p:nvSpPr>
        <p:spPr>
          <a:xfrm>
            <a:off x="1109859" y="1628800"/>
            <a:ext cx="7206557" cy="584775"/>
          </a:xfrm>
          <a:prstGeom prst="rect">
            <a:avLst/>
          </a:prstGeom>
        </p:spPr>
        <p:txBody>
          <a:bodyPr wrap="square">
            <a:spAutoFit/>
          </a:bodyPr>
          <a:lstStyle/>
          <a:p>
            <a:pPr lvl="1" indent="-279400" fontAlgn="base">
              <a:spcAft>
                <a:spcPct val="0"/>
              </a:spcAft>
              <a:buClr>
                <a:srgbClr val="000000"/>
              </a:buClr>
              <a:buFontTx/>
              <a:buChar char="•"/>
            </a:pPr>
            <a:r>
              <a:rPr lang="en-US" sz="1600" b="1" dirty="0">
                <a:solidFill>
                  <a:prstClr val="black"/>
                </a:solidFill>
                <a:latin typeface="Arial" panose="020B0604020202020204" pitchFamily="34" charset="0"/>
                <a:cs typeface="Arial" panose="020B0604020202020204" pitchFamily="34" charset="0"/>
              </a:rPr>
              <a:t>The State’s pressure </a:t>
            </a:r>
            <a:r>
              <a:rPr lang="en-US" sz="1600" dirty="0">
                <a:solidFill>
                  <a:prstClr val="black"/>
                </a:solidFill>
                <a:latin typeface="Arial" panose="020B0604020202020204" pitchFamily="34" charset="0"/>
                <a:cs typeface="Arial" panose="020B0604020202020204" pitchFamily="34" charset="0"/>
              </a:rPr>
              <a:t>is increased all over the world on </a:t>
            </a:r>
            <a:r>
              <a:rPr lang="en-US" sz="1600" dirty="0" err="1" smtClean="0">
                <a:solidFill>
                  <a:prstClr val="black"/>
                </a:solidFill>
                <a:latin typeface="Arial" panose="020B0604020202020204" pitchFamily="34" charset="0"/>
                <a:cs typeface="Arial" panose="020B0604020202020204" pitchFamily="34" charset="0"/>
              </a:rPr>
              <a:t>transborder</a:t>
            </a:r>
            <a:r>
              <a:rPr lang="en-US" sz="1600" dirty="0" smtClean="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agreements and </a:t>
            </a:r>
            <a:r>
              <a:rPr lang="en-US" sz="1600" dirty="0" smtClean="0">
                <a:solidFill>
                  <a:prstClr val="black"/>
                </a:solidFill>
                <a:latin typeface="Arial" panose="020B0604020202020204" pitchFamily="34" charset="0"/>
                <a:cs typeface="Arial" panose="020B0604020202020204" pitchFamily="34" charset="0"/>
              </a:rPr>
              <a:t>schemes </a:t>
            </a:r>
            <a:r>
              <a:rPr lang="en-US" sz="1600" dirty="0">
                <a:solidFill>
                  <a:prstClr val="black"/>
                </a:solidFill>
                <a:latin typeface="Arial" panose="020B0604020202020204" pitchFamily="34" charset="0"/>
                <a:cs typeface="Arial" panose="020B0604020202020204" pitchFamily="34" charset="0"/>
              </a:rPr>
              <a:t>including on tax evasion - FATCA, etc.</a:t>
            </a:r>
          </a:p>
        </p:txBody>
      </p:sp>
      <p:sp>
        <p:nvSpPr>
          <p:cNvPr id="4" name="Прямоугольник 3"/>
          <p:cNvSpPr/>
          <p:nvPr/>
        </p:nvSpPr>
        <p:spPr>
          <a:xfrm>
            <a:off x="1142692" y="3082805"/>
            <a:ext cx="7173724" cy="338554"/>
          </a:xfrm>
          <a:prstGeom prst="rect">
            <a:avLst/>
          </a:prstGeom>
        </p:spPr>
        <p:txBody>
          <a:bodyPr wrap="square">
            <a:spAutoFit/>
          </a:bodyPr>
          <a:lstStyle/>
          <a:p>
            <a:pPr lvl="1" indent="-279400" fontAlgn="base">
              <a:spcAft>
                <a:spcPct val="0"/>
              </a:spcAft>
              <a:buClr>
                <a:srgbClr val="000000"/>
              </a:buClr>
              <a:buFontTx/>
              <a:buChar char="•"/>
              <a:defRPr/>
            </a:pPr>
            <a:r>
              <a:rPr lang="en-US" sz="1600" b="1" dirty="0">
                <a:solidFill>
                  <a:prstClr val="black"/>
                </a:solidFill>
                <a:latin typeface="Arial" panose="020B0604020202020204" pitchFamily="34" charset="0"/>
                <a:cs typeface="Arial" panose="020B0604020202020204" pitchFamily="34" charset="0"/>
              </a:rPr>
              <a:t>“Withdrawal" of 2</a:t>
            </a:r>
            <a:r>
              <a:rPr lang="en-US" sz="1600" b="1" baseline="30000" dirty="0">
                <a:solidFill>
                  <a:prstClr val="black"/>
                </a:solidFill>
                <a:latin typeface="Arial" panose="020B0604020202020204" pitchFamily="34" charset="0"/>
                <a:cs typeface="Arial" panose="020B0604020202020204" pitchFamily="34" charset="0"/>
              </a:rPr>
              <a:t>nd</a:t>
            </a:r>
            <a:r>
              <a:rPr lang="en-US" sz="1600" b="1" dirty="0">
                <a:solidFill>
                  <a:prstClr val="black"/>
                </a:solidFill>
                <a:latin typeface="Arial" panose="020B0604020202020204" pitchFamily="34" charset="0"/>
                <a:cs typeface="Arial" panose="020B0604020202020204" pitchFamily="34" charset="0"/>
              </a:rPr>
              <a:t> </a:t>
            </a:r>
            <a:r>
              <a:rPr lang="en-US" sz="1600" b="1" dirty="0" smtClean="0">
                <a:solidFill>
                  <a:prstClr val="black"/>
                </a:solidFill>
                <a:latin typeface="Arial" panose="020B0604020202020204" pitchFamily="34" charset="0"/>
                <a:cs typeface="Arial" panose="020B0604020202020204" pitchFamily="34" charset="0"/>
              </a:rPr>
              <a:t>Pillar </a:t>
            </a:r>
            <a:r>
              <a:rPr lang="en-US" sz="1600" b="1" dirty="0">
                <a:solidFill>
                  <a:prstClr val="black"/>
                </a:solidFill>
                <a:latin typeface="Arial" panose="020B0604020202020204" pitchFamily="34" charset="0"/>
                <a:cs typeface="Arial" panose="020B0604020202020204" pitchFamily="34" charset="0"/>
              </a:rPr>
              <a:t>pool of pension savings </a:t>
            </a:r>
            <a:r>
              <a:rPr lang="en-US" sz="1600" dirty="0">
                <a:solidFill>
                  <a:prstClr val="black"/>
                </a:solidFill>
                <a:latin typeface="Arial" panose="020B0604020202020204" pitchFamily="34" charset="0"/>
                <a:cs typeface="Arial" panose="020B0604020202020204" pitchFamily="34" charset="0"/>
              </a:rPr>
              <a:t>by the </a:t>
            </a:r>
            <a:r>
              <a:rPr lang="en-US" sz="1600" dirty="0" smtClean="0">
                <a:solidFill>
                  <a:prstClr val="black"/>
                </a:solidFill>
                <a:latin typeface="Arial" panose="020B0604020202020204" pitchFamily="34" charset="0"/>
                <a:cs typeface="Arial" panose="020B0604020202020204" pitchFamily="34" charset="0"/>
              </a:rPr>
              <a:t>State</a:t>
            </a:r>
            <a:endParaRPr lang="en-US" sz="1600" dirty="0">
              <a:solidFill>
                <a:prstClr val="black"/>
              </a:solidFill>
              <a:latin typeface="Arial" panose="020B0604020202020204" pitchFamily="34" charset="0"/>
              <a:cs typeface="Arial" panose="020B0604020202020204" pitchFamily="34" charset="0"/>
            </a:endParaRPr>
          </a:p>
        </p:txBody>
      </p:sp>
      <p:sp>
        <p:nvSpPr>
          <p:cNvPr id="11" name="Прямоугольник 10"/>
          <p:cNvSpPr/>
          <p:nvPr/>
        </p:nvSpPr>
        <p:spPr>
          <a:xfrm>
            <a:off x="1142691" y="3646763"/>
            <a:ext cx="7173725" cy="584775"/>
          </a:xfrm>
          <a:prstGeom prst="rect">
            <a:avLst/>
          </a:prstGeom>
        </p:spPr>
        <p:txBody>
          <a:bodyPr wrap="square">
            <a:spAutoFit/>
          </a:bodyPr>
          <a:lstStyle/>
          <a:p>
            <a:pPr lvl="1" indent="-279400" fontAlgn="base">
              <a:spcAft>
                <a:spcPct val="0"/>
              </a:spcAft>
              <a:buClr>
                <a:srgbClr val="000000"/>
              </a:buClr>
              <a:buFontTx/>
              <a:buChar char="•"/>
              <a:defRPr/>
            </a:pPr>
            <a:r>
              <a:rPr lang="en-US" sz="1600" b="1" dirty="0">
                <a:solidFill>
                  <a:prstClr val="black"/>
                </a:solidFill>
                <a:latin typeface="Arial" panose="020B0604020202020204" pitchFamily="34" charset="0"/>
                <a:cs typeface="Arial" panose="020B0604020202020204" pitchFamily="34" charset="0"/>
              </a:rPr>
              <a:t>State requirements </a:t>
            </a:r>
            <a:r>
              <a:rPr lang="en-US" sz="1600" dirty="0">
                <a:solidFill>
                  <a:prstClr val="black"/>
                </a:solidFill>
                <a:latin typeface="Arial" panose="020B0604020202020204" pitchFamily="34" charset="0"/>
                <a:cs typeface="Arial" panose="020B0604020202020204" pitchFamily="34" charset="0"/>
              </a:rPr>
              <a:t>to financial institutions are </a:t>
            </a:r>
            <a:r>
              <a:rPr lang="en-US" sz="1600" dirty="0" smtClean="0">
                <a:solidFill>
                  <a:prstClr val="black"/>
                </a:solidFill>
                <a:latin typeface="Arial" panose="020B0604020202020204" pitchFamily="34" charset="0"/>
                <a:cs typeface="Arial" panose="020B0604020202020204" pitchFamily="34" charset="0"/>
              </a:rPr>
              <a:t>to be reduced </a:t>
            </a:r>
            <a:r>
              <a:rPr lang="en-US" sz="1600" dirty="0">
                <a:solidFill>
                  <a:prstClr val="black"/>
                </a:solidFill>
                <a:latin typeface="Arial" panose="020B0604020202020204" pitchFamily="34" charset="0"/>
                <a:cs typeface="Arial" panose="020B0604020202020204" pitchFamily="34" charset="0"/>
              </a:rPr>
              <a:t>to a common denominator – ICs and </a:t>
            </a:r>
            <a:r>
              <a:rPr lang="en-US" sz="1600" dirty="0" smtClean="0">
                <a:solidFill>
                  <a:prstClr val="black"/>
                </a:solidFill>
                <a:latin typeface="Arial" panose="020B0604020202020204" pitchFamily="34" charset="0"/>
                <a:cs typeface="Arial" panose="020B0604020202020204" pitchFamily="34" charset="0"/>
              </a:rPr>
              <a:t>NSPFs, increased regulation</a:t>
            </a:r>
            <a:endParaRPr lang="en-US" sz="1600" dirty="0">
              <a:solidFill>
                <a:prstClr val="black"/>
              </a:solidFill>
              <a:latin typeface="Arial" panose="020B0604020202020204" pitchFamily="34" charset="0"/>
              <a:cs typeface="Arial" panose="020B0604020202020204" pitchFamily="34" charset="0"/>
            </a:endParaRPr>
          </a:p>
        </p:txBody>
      </p:sp>
      <p:sp>
        <p:nvSpPr>
          <p:cNvPr id="12" name="Прямоугольник 11"/>
          <p:cNvSpPr/>
          <p:nvPr/>
        </p:nvSpPr>
        <p:spPr>
          <a:xfrm>
            <a:off x="1142692" y="4500409"/>
            <a:ext cx="7301547" cy="584775"/>
          </a:xfrm>
          <a:prstGeom prst="rect">
            <a:avLst/>
          </a:prstGeom>
        </p:spPr>
        <p:txBody>
          <a:bodyPr wrap="square">
            <a:spAutoFit/>
          </a:bodyPr>
          <a:lstStyle/>
          <a:p>
            <a:pPr lvl="1" indent="-279400" fontAlgn="base">
              <a:spcAft>
                <a:spcPct val="0"/>
              </a:spcAft>
              <a:buClr>
                <a:srgbClr val="000000"/>
              </a:buClr>
              <a:buFontTx/>
              <a:buChar char="•"/>
              <a:defRPr/>
            </a:pPr>
            <a:r>
              <a:rPr lang="en-US" sz="1600" b="1" dirty="0">
                <a:solidFill>
                  <a:prstClr val="black"/>
                </a:solidFill>
                <a:latin typeface="Arial" panose="020B0604020202020204" pitchFamily="34" charset="0"/>
                <a:cs typeface="Arial" panose="020B0604020202020204" pitchFamily="34" charset="0"/>
              </a:rPr>
              <a:t>Taxation of pension plans </a:t>
            </a:r>
            <a:r>
              <a:rPr lang="en-US" sz="1600" dirty="0">
                <a:solidFill>
                  <a:prstClr val="black"/>
                </a:solidFill>
                <a:latin typeface="Arial" panose="020B0604020202020204" pitchFamily="34" charset="0"/>
                <a:cs typeface="Arial" panose="020B0604020202020204" pitchFamily="34" charset="0"/>
              </a:rPr>
              <a:t>with IC and NSPF is expected to be adjusted </a:t>
            </a:r>
            <a:r>
              <a:rPr lang="en-US" sz="1600" dirty="0">
                <a:solidFill>
                  <a:prstClr val="black"/>
                </a:solidFill>
                <a:latin typeface="Arial" panose="020B0604020202020204" pitchFamily="34" charset="0"/>
                <a:cs typeface="Arial" panose="020B0604020202020204" pitchFamily="34" charset="0"/>
                <a:hlinkClick r:id="rId3"/>
              </a:rPr>
              <a:t>http://</a:t>
            </a:r>
            <a:r>
              <a:rPr lang="en-US" sz="1600" dirty="0" smtClean="0">
                <a:solidFill>
                  <a:prstClr val="black"/>
                </a:solidFill>
                <a:latin typeface="Arial" panose="020B0604020202020204" pitchFamily="34" charset="0"/>
                <a:cs typeface="Arial" panose="020B0604020202020204" pitchFamily="34" charset="0"/>
                <a:hlinkClick r:id="rId3"/>
              </a:rPr>
              <a:t>government.ru/media/files/41d47e4f03ae8a61bd97.pdf</a:t>
            </a:r>
            <a:r>
              <a:rPr lang="en-US" sz="1600" dirty="0" smtClean="0">
                <a:solidFill>
                  <a:prstClr val="black"/>
                </a:solidFill>
                <a:latin typeface="Arial" panose="020B0604020202020204" pitchFamily="34" charset="0"/>
                <a:cs typeface="Arial" panose="020B0604020202020204" pitchFamily="34" charset="0"/>
              </a:rPr>
              <a:t> </a:t>
            </a:r>
          </a:p>
        </p:txBody>
      </p:sp>
      <p:sp>
        <p:nvSpPr>
          <p:cNvPr id="17" name="Pentagon 32"/>
          <p:cNvSpPr/>
          <p:nvPr/>
        </p:nvSpPr>
        <p:spPr bwMode="auto">
          <a:xfrm>
            <a:off x="407312" y="5157192"/>
            <a:ext cx="735380" cy="307777"/>
          </a:xfrm>
          <a:prstGeom prst="homePlate">
            <a:avLst/>
          </a:prstGeom>
          <a:gradFill>
            <a:gsLst>
              <a:gs pos="100000">
                <a:srgbClr val="0070C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anose="020B0604020202020204" pitchFamily="34" charset="0"/>
              <a:ea typeface="ＭＳ Ｐゴシック" pitchFamily="34" charset="-128"/>
              <a:cs typeface="Arial" pitchFamily="34" charset="0"/>
            </a:endParaRPr>
          </a:p>
        </p:txBody>
      </p:sp>
      <p:sp>
        <p:nvSpPr>
          <p:cNvPr id="18" name="Прямоугольник 17"/>
          <p:cNvSpPr/>
          <p:nvPr/>
        </p:nvSpPr>
        <p:spPr>
          <a:xfrm>
            <a:off x="1142692" y="2426268"/>
            <a:ext cx="7173724" cy="338554"/>
          </a:xfrm>
          <a:prstGeom prst="rect">
            <a:avLst/>
          </a:prstGeom>
        </p:spPr>
        <p:txBody>
          <a:bodyPr wrap="square">
            <a:spAutoFit/>
          </a:bodyPr>
          <a:lstStyle/>
          <a:p>
            <a:pPr lvl="1" indent="-279400" fontAlgn="base">
              <a:spcAft>
                <a:spcPct val="0"/>
              </a:spcAft>
              <a:buClr>
                <a:srgbClr val="000000"/>
              </a:buClr>
              <a:buFontTx/>
              <a:buChar char="•"/>
              <a:defRPr/>
            </a:pPr>
            <a:r>
              <a:rPr lang="en-US" sz="1600" b="1" dirty="0">
                <a:solidFill>
                  <a:prstClr val="black"/>
                </a:solidFill>
                <a:latin typeface="Arial" panose="020B0604020202020204" pitchFamily="34" charset="0"/>
                <a:cs typeface="Arial" panose="020B0604020202020204" pitchFamily="34" charset="0"/>
              </a:rPr>
              <a:t>The general trend to reduce the State's role </a:t>
            </a:r>
            <a:r>
              <a:rPr lang="en-US" sz="1600" dirty="0">
                <a:solidFill>
                  <a:prstClr val="black"/>
                </a:solidFill>
                <a:latin typeface="Arial" panose="020B0604020202020204" pitchFamily="34" charset="0"/>
                <a:cs typeface="Arial" panose="020B0604020202020204" pitchFamily="34" charset="0"/>
              </a:rPr>
              <a:t>in pension </a:t>
            </a:r>
            <a:r>
              <a:rPr lang="en-US" sz="1600" dirty="0" smtClean="0">
                <a:solidFill>
                  <a:prstClr val="black"/>
                </a:solidFill>
                <a:latin typeface="Arial" panose="020B0604020202020204" pitchFamily="34" charset="0"/>
                <a:cs typeface="Arial" panose="020B0604020202020204" pitchFamily="34" charset="0"/>
              </a:rPr>
              <a:t>provision</a:t>
            </a:r>
            <a:endParaRPr lang="en-US" sz="1600" dirty="0">
              <a:solidFill>
                <a:prstClr val="black"/>
              </a:solidFill>
              <a:latin typeface="Arial" panose="020B0604020202020204" pitchFamily="34" charset="0"/>
              <a:cs typeface="Arial" panose="020B0604020202020204" pitchFamily="34" charset="0"/>
            </a:endParaRPr>
          </a:p>
        </p:txBody>
      </p:sp>
      <p:sp>
        <p:nvSpPr>
          <p:cNvPr id="20" name="Title 5" descr="Text Box: Title"/>
          <p:cNvSpPr txBox="1">
            <a:spLocks/>
          </p:cNvSpPr>
          <p:nvPr/>
        </p:nvSpPr>
        <p:spPr bwMode="gray">
          <a:xfrm>
            <a:off x="435862" y="404664"/>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a:solidFill>
                  <a:srgbClr val="006AB4"/>
                </a:solidFill>
                <a:latin typeface="Arial" pitchFamily="34" charset="0"/>
                <a:cs typeface="Arial" pitchFamily="34" charset="0"/>
              </a:rPr>
              <a:t>Common </a:t>
            </a:r>
            <a:r>
              <a:rPr lang="en-US" sz="2800" dirty="0" smtClean="0">
                <a:solidFill>
                  <a:srgbClr val="006AB4"/>
                </a:solidFill>
                <a:latin typeface="Arial" pitchFamily="34" charset="0"/>
                <a:cs typeface="Arial" pitchFamily="34" charset="0"/>
              </a:rPr>
              <a:t>trends</a:t>
            </a:r>
            <a:endParaRPr lang="en-US" sz="2800" dirty="0">
              <a:solidFill>
                <a:srgbClr val="006AB4"/>
              </a:solidFill>
              <a:latin typeface="Arial" pitchFamily="34" charset="0"/>
              <a:cs typeface="Arial" pitchFamily="34" charset="0"/>
            </a:endParaRPr>
          </a:p>
        </p:txBody>
      </p:sp>
    </p:spTree>
    <p:extLst>
      <p:ext uri="{BB962C8B-B14F-4D97-AF65-F5344CB8AC3E}">
        <p14:creationId xmlns:p14="http://schemas.microsoft.com/office/powerpoint/2010/main" val="13776003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p:cNvSpPr txBox="1">
            <a:spLocks/>
          </p:cNvSpPr>
          <p:nvPr/>
        </p:nvSpPr>
        <p:spPr>
          <a:xfrm>
            <a:off x="533400" y="1676400"/>
            <a:ext cx="8083352" cy="44958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R="0" lvl="0" indent="0" algn="l" defTabSz="914400" rtl="0" eaLnBrk="1" fontAlgn="auto" latinLnBrk="0" hangingPunct="1">
              <a:lnSpc>
                <a:spcPct val="100000"/>
              </a:lnSpc>
              <a:spcBef>
                <a:spcPts val="0"/>
              </a:spcBef>
              <a:spcAft>
                <a:spcPts val="900"/>
              </a:spcAft>
              <a:buClr>
                <a:srgbClr val="000000"/>
              </a:buClr>
              <a:buSzTx/>
              <a:tabLst/>
              <a:defRPr/>
            </a:pPr>
            <a:endParaRPr kumimoji="0" lang="en-US" sz="1800" b="0" i="0" u="none" strike="noStrike" kern="1200" cap="none" spc="0" normalizeH="0" baseline="0" noProof="0" dirty="0" smtClean="0">
              <a:ln>
                <a:noFill/>
              </a:ln>
              <a:solidFill>
                <a:srgbClr val="000000"/>
              </a:solidFill>
              <a:effectLst/>
              <a:uLnTx/>
              <a:uFillTx/>
              <a:latin typeface="Georgia" pitchFamily="18" charset="0"/>
            </a:endParaRPr>
          </a:p>
        </p:txBody>
      </p:sp>
      <p:sp>
        <p:nvSpPr>
          <p:cNvPr id="7" name="Title 1"/>
          <p:cNvSpPr txBox="1">
            <a:spLocks/>
          </p:cNvSpPr>
          <p:nvPr/>
        </p:nvSpPr>
        <p:spPr>
          <a:xfrm>
            <a:off x="395536" y="1676400"/>
            <a:ext cx="8221216" cy="2433563"/>
          </a:xfrm>
          <a:prstGeom prst="rect">
            <a:avLst/>
          </a:prstGeom>
          <a:ln>
            <a:solidFill>
              <a:srgbClr val="4F81BD"/>
            </a:solidFill>
          </a:ln>
        </p:spPr>
        <p:txBody>
          <a:bodyPr vert="horz" lIns="0" tIns="0" rIns="0" bIns="0" rtlCol="0" anchor="ctr"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marL="450850" indent="-273050">
              <a:spcBef>
                <a:spcPts val="0"/>
              </a:spcBef>
              <a:spcAft>
                <a:spcPts val="900"/>
              </a:spcAft>
              <a:buClr>
                <a:srgbClr val="000000"/>
              </a:buClr>
              <a:defRPr/>
            </a:pPr>
            <a:r>
              <a:rPr lang="en-US" sz="1600" i="0" dirty="0" smtClean="0"/>
              <a:t>According </a:t>
            </a:r>
            <a:r>
              <a:rPr lang="en-US" sz="1600" i="0" dirty="0"/>
              <a:t>to Corporate Pensions survey </a:t>
            </a:r>
            <a:r>
              <a:rPr lang="en-US" sz="1600" i="0" dirty="0" smtClean="0"/>
              <a:t>2013 of PricewaterhouseCoopers (PwC):</a:t>
            </a:r>
            <a:endParaRPr lang="en-US" sz="1600" i="0" dirty="0"/>
          </a:p>
          <a:p>
            <a:pPr marL="450850" indent="-273050">
              <a:spcBef>
                <a:spcPts val="0"/>
              </a:spcBef>
              <a:spcAft>
                <a:spcPts val="1800"/>
              </a:spcAft>
              <a:buClr>
                <a:srgbClr val="000000"/>
              </a:buClr>
              <a:buFont typeface="Arial" panose="020B0604020202020204" pitchFamily="34" charset="0"/>
              <a:buChar char="•"/>
              <a:defRPr/>
            </a:pPr>
            <a:r>
              <a:rPr lang="en-US" sz="1600" b="0" i="0" dirty="0" smtClean="0">
                <a:solidFill>
                  <a:srgbClr val="000000"/>
                </a:solidFill>
                <a:latin typeface="Arial" panose="020B0604020202020204" pitchFamily="34" charset="0"/>
                <a:cs typeface="Arial" panose="020B0604020202020204" pitchFamily="34" charset="0"/>
              </a:rPr>
              <a:t>Corporate </a:t>
            </a:r>
            <a:r>
              <a:rPr lang="en-US" sz="1600" b="0" i="0" dirty="0">
                <a:solidFill>
                  <a:srgbClr val="000000"/>
                </a:solidFill>
                <a:latin typeface="Arial" panose="020B0604020202020204" pitchFamily="34" charset="0"/>
                <a:cs typeface="Arial" panose="020B0604020202020204" pitchFamily="34" charset="0"/>
              </a:rPr>
              <a:t>pension plans </a:t>
            </a:r>
            <a:r>
              <a:rPr lang="en-US" sz="1600" b="0" i="0" dirty="0" smtClean="0">
                <a:solidFill>
                  <a:srgbClr val="000000"/>
                </a:solidFill>
                <a:latin typeface="Arial" panose="020B0604020202020204" pitchFamily="34" charset="0"/>
                <a:cs typeface="Arial" panose="020B0604020202020204" pitchFamily="34" charset="0"/>
              </a:rPr>
              <a:t>(CPP) are </a:t>
            </a:r>
            <a:r>
              <a:rPr lang="en-US" sz="1600" b="0" i="0" dirty="0">
                <a:solidFill>
                  <a:srgbClr val="000000"/>
                </a:solidFill>
                <a:latin typeface="Arial" panose="020B0604020202020204" pitchFamily="34" charset="0"/>
                <a:cs typeface="Arial" panose="020B0604020202020204" pitchFamily="34" charset="0"/>
              </a:rPr>
              <a:t>provided by roughly 20% of </a:t>
            </a:r>
            <a:r>
              <a:rPr lang="en-US" sz="1600" b="0" i="0" dirty="0" smtClean="0">
                <a:solidFill>
                  <a:srgbClr val="000000"/>
                </a:solidFill>
                <a:latin typeface="Arial" panose="020B0604020202020204" pitchFamily="34" charset="0"/>
                <a:cs typeface="Arial" panose="020B0604020202020204" pitchFamily="34" charset="0"/>
              </a:rPr>
              <a:t>employers and </a:t>
            </a:r>
            <a:r>
              <a:rPr lang="en-US" sz="1600" b="0" i="0" dirty="0">
                <a:solidFill>
                  <a:srgbClr val="000000"/>
                </a:solidFill>
                <a:latin typeface="Arial" panose="020B0604020202020204" pitchFamily="34" charset="0"/>
                <a:cs typeface="Arial" panose="020B0604020202020204" pitchFamily="34" charset="0"/>
              </a:rPr>
              <a:t>in surveys remain “the next best thing to do</a:t>
            </a:r>
            <a:r>
              <a:rPr lang="en-US" sz="1600" b="0" i="0" dirty="0" smtClean="0">
                <a:solidFill>
                  <a:srgbClr val="000000"/>
                </a:solidFill>
                <a:latin typeface="Arial" panose="020B0604020202020204" pitchFamily="34" charset="0"/>
                <a:cs typeface="Arial" panose="020B0604020202020204" pitchFamily="34" charset="0"/>
              </a:rPr>
              <a:t>”</a:t>
            </a:r>
            <a:r>
              <a:rPr lang="en-US" sz="1600" b="0" i="0" dirty="0">
                <a:solidFill>
                  <a:srgbClr val="000000"/>
                </a:solidFill>
                <a:latin typeface="Arial" panose="020B0604020202020204" pitchFamily="34" charset="0"/>
                <a:cs typeface="Arial" panose="020B0604020202020204" pitchFamily="34" charset="0"/>
              </a:rPr>
              <a:t> </a:t>
            </a:r>
            <a:endParaRPr lang="en-US" sz="1600" b="0" i="0" dirty="0" smtClean="0">
              <a:solidFill>
                <a:srgbClr val="000000"/>
              </a:solidFill>
              <a:latin typeface="Arial" panose="020B0604020202020204" pitchFamily="34" charset="0"/>
              <a:cs typeface="Arial" panose="020B0604020202020204" pitchFamily="34" charset="0"/>
            </a:endParaRPr>
          </a:p>
          <a:p>
            <a:pPr marL="450850" indent="-273050">
              <a:spcBef>
                <a:spcPts val="0"/>
              </a:spcBef>
              <a:spcAft>
                <a:spcPts val="1800"/>
              </a:spcAft>
              <a:buClr>
                <a:srgbClr val="000000"/>
              </a:buClr>
              <a:buFont typeface="Arial" panose="020B0604020202020204" pitchFamily="34" charset="0"/>
              <a:buChar char="•"/>
              <a:defRPr/>
            </a:pPr>
            <a:r>
              <a:rPr lang="en-US" sz="1600" b="0" i="0" dirty="0" smtClean="0">
                <a:solidFill>
                  <a:srgbClr val="000000"/>
                </a:solidFill>
                <a:latin typeface="Arial" panose="020B0604020202020204" pitchFamily="34" charset="0"/>
                <a:cs typeface="Arial" panose="020B0604020202020204" pitchFamily="34" charset="0"/>
              </a:rPr>
              <a:t>Most </a:t>
            </a:r>
            <a:r>
              <a:rPr lang="en-US" sz="1600" b="0" i="0" dirty="0">
                <a:solidFill>
                  <a:srgbClr val="000000"/>
                </a:solidFill>
                <a:latin typeface="Arial" panose="020B0604020202020204" pitchFamily="34" charset="0"/>
                <a:cs typeface="Arial" panose="020B0604020202020204" pitchFamily="34" charset="0"/>
              </a:rPr>
              <a:t>companies (regardless of whether of not they have introduced a CPP) believe that CPPs represent an efficient tool for motivating and retaining </a:t>
            </a:r>
            <a:r>
              <a:rPr lang="en-US" sz="1600" b="0" i="0" dirty="0" smtClean="0">
                <a:solidFill>
                  <a:srgbClr val="000000"/>
                </a:solidFill>
                <a:latin typeface="Arial" panose="020B0604020202020204" pitchFamily="34" charset="0"/>
                <a:cs typeface="Arial" panose="020B0604020202020204" pitchFamily="34" charset="0"/>
              </a:rPr>
              <a:t>staff</a:t>
            </a:r>
          </a:p>
          <a:p>
            <a:pPr marL="450850" indent="-273050">
              <a:spcBef>
                <a:spcPts val="0"/>
              </a:spcBef>
              <a:spcAft>
                <a:spcPts val="1800"/>
              </a:spcAft>
              <a:buClr>
                <a:srgbClr val="000000"/>
              </a:buClr>
              <a:buFont typeface="Arial" panose="020B0604020202020204" pitchFamily="34" charset="0"/>
              <a:buChar char="•"/>
              <a:defRPr/>
            </a:pPr>
            <a:r>
              <a:rPr lang="en-US" sz="1600" b="0" i="0" dirty="0">
                <a:solidFill>
                  <a:srgbClr val="000000"/>
                </a:solidFill>
                <a:latin typeface="Arial" panose="020B0604020202020204" pitchFamily="34" charset="0"/>
                <a:cs typeface="Arial" panose="020B0604020202020204" pitchFamily="34" charset="0"/>
              </a:rPr>
              <a:t>Companies with foreign </a:t>
            </a:r>
            <a:r>
              <a:rPr lang="en-US" sz="1600" b="0" i="0" dirty="0" smtClean="0">
                <a:solidFill>
                  <a:srgbClr val="000000"/>
                </a:solidFill>
                <a:latin typeface="Arial" panose="020B0604020202020204" pitchFamily="34" charset="0"/>
                <a:cs typeface="Arial" panose="020B0604020202020204" pitchFamily="34" charset="0"/>
              </a:rPr>
              <a:t>ownership place </a:t>
            </a:r>
            <a:r>
              <a:rPr lang="en-US" sz="1600" b="0" i="0" dirty="0">
                <a:solidFill>
                  <a:srgbClr val="000000"/>
                </a:solidFill>
                <a:latin typeface="Arial" panose="020B0604020202020204" pitchFamily="34" charset="0"/>
                <a:cs typeface="Arial" panose="020B0604020202020204" pitchFamily="34" charset="0"/>
              </a:rPr>
              <a:t>greater emphasis on aligning their Russian employees’ compensation packages with the worldwide practice within their </a:t>
            </a:r>
            <a:r>
              <a:rPr lang="en-US" sz="1600" b="0" i="0" dirty="0" smtClean="0">
                <a:solidFill>
                  <a:srgbClr val="000000"/>
                </a:solidFill>
                <a:latin typeface="Arial" panose="020B0604020202020204" pitchFamily="34" charset="0"/>
                <a:cs typeface="Arial" panose="020B0604020202020204" pitchFamily="34" charset="0"/>
              </a:rPr>
              <a:t>group</a:t>
            </a:r>
            <a:endParaRPr lang="en-US" sz="1600" b="0" i="0" dirty="0">
              <a:solidFill>
                <a:srgbClr val="000000"/>
              </a:solidFill>
              <a:latin typeface="Arial" panose="020B0604020202020204" pitchFamily="34" charset="0"/>
              <a:cs typeface="Arial" panose="020B0604020202020204" pitchFamily="34" charset="0"/>
            </a:endParaRPr>
          </a:p>
        </p:txBody>
      </p:sp>
      <p:sp>
        <p:nvSpPr>
          <p:cNvPr id="9" name="Title 6"/>
          <p:cNvSpPr>
            <a:spLocks noGrp="1"/>
          </p:cNvSpPr>
          <p:nvPr>
            <p:ph type="title"/>
          </p:nvPr>
        </p:nvSpPr>
        <p:spPr>
          <a:xfrm>
            <a:off x="251520" y="354360"/>
            <a:ext cx="8077200" cy="914400"/>
          </a:xfrm>
        </p:spPr>
        <p:txBody>
          <a:bodyPr/>
          <a:lstStyle/>
          <a:p>
            <a:pPr eaLnBrk="1" hangingPunct="1"/>
            <a:r>
              <a:rPr lang="en-US" kern="1200" dirty="0">
                <a:solidFill>
                  <a:srgbClr val="006AB4"/>
                </a:solidFill>
                <a:latin typeface="Arial" pitchFamily="34" charset="0"/>
                <a:ea typeface="+mn-ea"/>
                <a:cs typeface="Arial" pitchFamily="34" charset="0"/>
              </a:rPr>
              <a:t>Corporate pensions: </a:t>
            </a:r>
            <a:br>
              <a:rPr lang="en-US" kern="1200" dirty="0">
                <a:solidFill>
                  <a:srgbClr val="006AB4"/>
                </a:solidFill>
                <a:latin typeface="Arial" pitchFamily="34" charset="0"/>
                <a:ea typeface="+mn-ea"/>
                <a:cs typeface="Arial" pitchFamily="34" charset="0"/>
              </a:rPr>
            </a:br>
            <a:r>
              <a:rPr lang="en-US" kern="1200" dirty="0">
                <a:solidFill>
                  <a:srgbClr val="006AB4"/>
                </a:solidFill>
                <a:latin typeface="Arial" pitchFamily="34" charset="0"/>
                <a:ea typeface="+mn-ea"/>
                <a:cs typeface="Arial" pitchFamily="34" charset="0"/>
              </a:rPr>
              <a:t>market observations and trends</a:t>
            </a:r>
            <a:endParaRPr lang="ru-RU" kern="1200" dirty="0">
              <a:solidFill>
                <a:srgbClr val="006AB4"/>
              </a:solidFill>
              <a:latin typeface="Arial" pitchFamily="34" charset="0"/>
              <a:ea typeface="+mn-ea"/>
              <a:cs typeface="Arial" pitchFamily="34" charset="0"/>
            </a:endParaRPr>
          </a:p>
        </p:txBody>
      </p:sp>
      <p:sp>
        <p:nvSpPr>
          <p:cNvPr id="5"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16</a:t>
            </a:fld>
            <a:endParaRPr lang="en-US" sz="1400" dirty="0" smtClean="0">
              <a:solidFill>
                <a:srgbClr val="000000"/>
              </a:solidFill>
              <a:cs typeface="Arial" pitchFamily="34" charset="0"/>
            </a:endParaRPr>
          </a:p>
        </p:txBody>
      </p:sp>
      <p:sp>
        <p:nvSpPr>
          <p:cNvPr id="3" name="Прямоугольник 2"/>
          <p:cNvSpPr/>
          <p:nvPr/>
        </p:nvSpPr>
        <p:spPr>
          <a:xfrm>
            <a:off x="395536" y="4437112"/>
            <a:ext cx="7601272" cy="1931298"/>
          </a:xfrm>
          <a:prstGeom prst="rect">
            <a:avLst/>
          </a:prstGeom>
        </p:spPr>
        <p:txBody>
          <a:bodyPr wrap="square">
            <a:spAutoFit/>
          </a:bodyPr>
          <a:lstStyle/>
          <a:p>
            <a:pPr marL="82550">
              <a:spcAft>
                <a:spcPts val="900"/>
              </a:spcAft>
              <a:buClr>
                <a:srgbClr val="000000"/>
              </a:buClr>
              <a:defRPr/>
            </a:pPr>
            <a:r>
              <a:rPr lang="en-US" sz="1600" b="1" dirty="0">
                <a:latin typeface="+mj-lt"/>
                <a:ea typeface="+mj-ea"/>
                <a:cs typeface="+mj-cs"/>
              </a:rPr>
              <a:t>Based on the </a:t>
            </a:r>
            <a:r>
              <a:rPr lang="en-US" sz="1600" b="1" dirty="0" smtClean="0">
                <a:latin typeface="+mj-lt"/>
                <a:ea typeface="+mj-ea"/>
                <a:cs typeface="+mj-cs"/>
              </a:rPr>
              <a:t>survey </a:t>
            </a:r>
            <a:r>
              <a:rPr lang="en-US" sz="1600" b="1" dirty="0">
                <a:latin typeface="+mj-lt"/>
                <a:ea typeface="+mj-ea"/>
                <a:cs typeface="+mj-cs"/>
              </a:rPr>
              <a:t>PwC conducted: </a:t>
            </a:r>
          </a:p>
          <a:p>
            <a:pPr marL="355600" indent="-273050">
              <a:buFont typeface="Wingdings" panose="05000000000000000000" pitchFamily="2" charset="2"/>
              <a:buChar char="ü"/>
            </a:pPr>
            <a:r>
              <a:rPr lang="en-US" sz="1200" i="1" dirty="0"/>
              <a:t>144 Russian and international companies from 16 sectors of economy participated. The respondents represent in almost equal percentages the Russian companies, Russian companies with foreign interest, and representative offices of foreign companies</a:t>
            </a:r>
          </a:p>
          <a:p>
            <a:pPr marL="355600" indent="-273050">
              <a:buFont typeface="Wingdings" panose="05000000000000000000" pitchFamily="2" charset="2"/>
              <a:buChar char="ü"/>
            </a:pPr>
            <a:r>
              <a:rPr lang="en-US" sz="1200" i="1" dirty="0"/>
              <a:t>29% of respondents already use a CPP, 16% plan to introduce one within the next year, 55% do no have plans to introduce a CPP</a:t>
            </a:r>
          </a:p>
          <a:p>
            <a:pPr marL="355600" indent="-273050">
              <a:buFont typeface="Wingdings" panose="05000000000000000000" pitchFamily="2" charset="2"/>
              <a:buChar char="ü"/>
            </a:pPr>
            <a:r>
              <a:rPr lang="en-US" sz="1200" i="1" dirty="0"/>
              <a:t>Corporate pension plans (hereinafter “CPP”) are equally widespread in various sectors of the economics.</a:t>
            </a:r>
          </a:p>
          <a:p>
            <a:pPr marL="355600" indent="-273050">
              <a:buFont typeface="Wingdings" panose="05000000000000000000" pitchFamily="2" charset="2"/>
              <a:buChar char="ü"/>
            </a:pPr>
            <a:r>
              <a:rPr lang="en-US" sz="1200" i="1" dirty="0"/>
              <a:t>CPPs are more widely spread within Russian companies than among companies with foreign interests operating in the Russian market</a:t>
            </a:r>
          </a:p>
        </p:txBody>
      </p:sp>
    </p:spTree>
    <p:extLst>
      <p:ext uri="{BB962C8B-B14F-4D97-AF65-F5344CB8AC3E}">
        <p14:creationId xmlns:p14="http://schemas.microsoft.com/office/powerpoint/2010/main" val="20213935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descr="Text Box: Title"/>
          <p:cNvSpPr txBox="1">
            <a:spLocks/>
          </p:cNvSpPr>
          <p:nvPr/>
        </p:nvSpPr>
        <p:spPr bwMode="gray">
          <a:xfrm>
            <a:off x="435862" y="404664"/>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a:solidFill>
                  <a:srgbClr val="006AB4"/>
                </a:solidFill>
                <a:latin typeface="Arial" pitchFamily="34" charset="0"/>
                <a:cs typeface="Arial" pitchFamily="34" charset="0"/>
              </a:rPr>
              <a:t>Key takeaways for </a:t>
            </a:r>
            <a:r>
              <a:rPr lang="en-US" sz="2800" dirty="0" smtClean="0">
                <a:solidFill>
                  <a:srgbClr val="006AB4"/>
                </a:solidFill>
                <a:latin typeface="Arial" pitchFamily="34" charset="0"/>
                <a:cs typeface="Arial" pitchFamily="34" charset="0"/>
              </a:rPr>
              <a:t>Employers </a:t>
            </a:r>
            <a:endParaRPr lang="en-US" sz="2800" dirty="0">
              <a:solidFill>
                <a:srgbClr val="006AB4"/>
              </a:solidFill>
              <a:latin typeface="Arial" pitchFamily="34" charset="0"/>
              <a:cs typeface="Arial" pitchFamily="34" charset="0"/>
            </a:endParaRPr>
          </a:p>
        </p:txBody>
      </p:sp>
      <p:sp>
        <p:nvSpPr>
          <p:cNvPr id="3" name="Pentagon 32"/>
          <p:cNvSpPr/>
          <p:nvPr/>
        </p:nvSpPr>
        <p:spPr bwMode="auto">
          <a:xfrm>
            <a:off x="425161" y="2292190"/>
            <a:ext cx="894718" cy="385763"/>
          </a:xfrm>
          <a:prstGeom prst="homePlate">
            <a:avLst/>
          </a:prstGeom>
          <a:gradFill>
            <a:gsLst>
              <a:gs pos="100000">
                <a:srgbClr val="679120"/>
              </a:gs>
              <a:gs pos="10000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itchFamily="34" charset="0"/>
              <a:ea typeface="ＭＳ Ｐゴシック" pitchFamily="34" charset="-128"/>
              <a:cs typeface="Arial" pitchFamily="34" charset="0"/>
            </a:endParaRPr>
          </a:p>
        </p:txBody>
      </p:sp>
      <p:sp>
        <p:nvSpPr>
          <p:cNvPr id="4" name="Pentagon 32"/>
          <p:cNvSpPr/>
          <p:nvPr/>
        </p:nvSpPr>
        <p:spPr bwMode="auto">
          <a:xfrm>
            <a:off x="435862" y="3474002"/>
            <a:ext cx="894718" cy="385763"/>
          </a:xfrm>
          <a:prstGeom prst="homePlate">
            <a:avLst/>
          </a:prstGeom>
          <a:gradFill>
            <a:gsLst>
              <a:gs pos="100000">
                <a:srgbClr val="679120"/>
              </a:gs>
              <a:gs pos="10000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itchFamily="34" charset="0"/>
              <a:ea typeface="ＭＳ Ｐゴシック" pitchFamily="34" charset="-128"/>
              <a:cs typeface="Arial" pitchFamily="34" charset="0"/>
            </a:endParaRPr>
          </a:p>
        </p:txBody>
      </p:sp>
      <p:sp>
        <p:nvSpPr>
          <p:cNvPr id="5" name="Pentagon 32"/>
          <p:cNvSpPr/>
          <p:nvPr/>
        </p:nvSpPr>
        <p:spPr bwMode="auto">
          <a:xfrm>
            <a:off x="425161" y="4408684"/>
            <a:ext cx="894718" cy="385763"/>
          </a:xfrm>
          <a:prstGeom prst="homePlate">
            <a:avLst/>
          </a:prstGeom>
          <a:gradFill>
            <a:gsLst>
              <a:gs pos="0">
                <a:srgbClr val="0070C0"/>
              </a:gs>
              <a:gs pos="0">
                <a:srgbClr val="679120"/>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itchFamily="34" charset="0"/>
              <a:ea typeface="ＭＳ Ｐゴシック" pitchFamily="34" charset="-128"/>
              <a:cs typeface="Arial" pitchFamily="34" charset="0"/>
            </a:endParaRPr>
          </a:p>
        </p:txBody>
      </p:sp>
      <p:sp>
        <p:nvSpPr>
          <p:cNvPr id="6" name="Pentagon 32"/>
          <p:cNvSpPr/>
          <p:nvPr/>
        </p:nvSpPr>
        <p:spPr bwMode="auto">
          <a:xfrm>
            <a:off x="425161" y="5317374"/>
            <a:ext cx="894718" cy="385763"/>
          </a:xfrm>
          <a:prstGeom prst="homePlate">
            <a:avLst/>
          </a:prstGeom>
          <a:gradFill>
            <a:gsLst>
              <a:gs pos="100000">
                <a:srgbClr val="679120"/>
              </a:gs>
              <a:gs pos="10000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a:defRPr/>
            </a:pPr>
            <a:endParaRPr lang="en-US" sz="1600" b="1" dirty="0">
              <a:solidFill>
                <a:srgbClr val="FFFFFF"/>
              </a:solidFill>
              <a:latin typeface="Arial" pitchFamily="34" charset="0"/>
              <a:ea typeface="ＭＳ Ｐゴシック" pitchFamily="34" charset="-128"/>
              <a:cs typeface="Arial" pitchFamily="34" charset="0"/>
            </a:endParaRPr>
          </a:p>
        </p:txBody>
      </p:sp>
      <p:sp>
        <p:nvSpPr>
          <p:cNvPr id="7" name="Прямоугольник 6"/>
          <p:cNvSpPr/>
          <p:nvPr/>
        </p:nvSpPr>
        <p:spPr>
          <a:xfrm>
            <a:off x="1397076" y="2153676"/>
            <a:ext cx="5119139" cy="1138773"/>
          </a:xfrm>
          <a:prstGeom prst="rect">
            <a:avLst/>
          </a:prstGeom>
        </p:spPr>
        <p:txBody>
          <a:bodyPr wrap="square">
            <a:spAutoFit/>
          </a:bodyPr>
          <a:lstStyle/>
          <a:p>
            <a:pPr marL="82550" lvl="0"/>
            <a:r>
              <a:rPr lang="en-US" sz="1600" b="1" dirty="0" smtClean="0">
                <a:solidFill>
                  <a:prstClr val="black"/>
                </a:solidFill>
                <a:latin typeface="Arial" panose="020B0604020202020204" pitchFamily="34" charset="0"/>
                <a:cs typeface="Arial" panose="020B0604020202020204" pitchFamily="34" charset="0"/>
              </a:rPr>
              <a:t>Pension news and developments create growing interest and demand from the Employees:</a:t>
            </a:r>
            <a:endParaRPr lang="en-US" sz="1600" b="1" dirty="0">
              <a:solidFill>
                <a:prstClr val="black"/>
              </a:solidFill>
              <a:latin typeface="Arial" panose="020B0604020202020204" pitchFamily="34" charset="0"/>
              <a:cs typeface="Arial" panose="020B0604020202020204" pitchFamily="34" charset="0"/>
            </a:endParaRPr>
          </a:p>
          <a:p>
            <a:pPr marL="82550" lvl="0" indent="190500">
              <a:buFont typeface="Wingdings" panose="05000000000000000000" pitchFamily="2" charset="2"/>
              <a:buChar char="ü"/>
            </a:pPr>
            <a:r>
              <a:rPr lang="en-US" sz="1200" i="1" dirty="0">
                <a:solidFill>
                  <a:prstClr val="black"/>
                </a:solidFill>
                <a:latin typeface="Arial" panose="020B0604020202020204" pitchFamily="34" charset="0"/>
                <a:cs typeface="Arial" panose="020B0604020202020204" pitchFamily="34" charset="0"/>
              </a:rPr>
              <a:t>low penetration of the 3rd pillar </a:t>
            </a:r>
          </a:p>
          <a:p>
            <a:pPr marL="82550" lvl="0" indent="190500">
              <a:buFont typeface="Wingdings" panose="05000000000000000000" pitchFamily="2" charset="2"/>
              <a:buChar char="ü"/>
            </a:pPr>
            <a:r>
              <a:rPr lang="en-US" sz="1200" i="1" dirty="0">
                <a:solidFill>
                  <a:prstClr val="black"/>
                </a:solidFill>
                <a:latin typeface="Arial" panose="020B0604020202020204" pitchFamily="34" charset="0"/>
                <a:cs typeface="Arial" panose="020B0604020202020204" pitchFamily="34" charset="0"/>
              </a:rPr>
              <a:t>ongoing </a:t>
            </a:r>
            <a:r>
              <a:rPr lang="en-US" sz="1200" i="1" dirty="0" smtClean="0">
                <a:solidFill>
                  <a:prstClr val="black"/>
                </a:solidFill>
                <a:latin typeface="Arial" panose="020B0604020202020204" pitchFamily="34" charset="0"/>
                <a:cs typeface="Arial" panose="020B0604020202020204" pitchFamily="34" charset="0"/>
              </a:rPr>
              <a:t> shrinking of </a:t>
            </a:r>
            <a:r>
              <a:rPr lang="en-US" sz="1200" i="1" dirty="0">
                <a:solidFill>
                  <a:prstClr val="black"/>
                </a:solidFill>
                <a:latin typeface="Arial" panose="020B0604020202020204" pitchFamily="34" charset="0"/>
                <a:cs typeface="Arial" panose="020B0604020202020204" pitchFamily="34" charset="0"/>
              </a:rPr>
              <a:t>the 2nd Pillar system </a:t>
            </a:r>
          </a:p>
          <a:p>
            <a:pPr marL="82550" lvl="0" indent="190500">
              <a:buFont typeface="Wingdings" panose="05000000000000000000" pitchFamily="2" charset="2"/>
              <a:buChar char="ü"/>
            </a:pPr>
            <a:r>
              <a:rPr lang="en-US" sz="1200" i="1" dirty="0">
                <a:solidFill>
                  <a:prstClr val="black"/>
                </a:solidFill>
                <a:latin typeface="Arial" panose="020B0604020202020204" pitchFamily="34" charset="0"/>
                <a:cs typeface="Arial" panose="020B0604020202020204" pitchFamily="34" charset="0"/>
              </a:rPr>
              <a:t>general shift of </a:t>
            </a:r>
            <a:r>
              <a:rPr lang="en-US" sz="1200" i="1" dirty="0" smtClean="0">
                <a:solidFill>
                  <a:prstClr val="black"/>
                </a:solidFill>
                <a:latin typeface="Arial" panose="020B0604020202020204" pitchFamily="34" charset="0"/>
                <a:cs typeface="Arial" panose="020B0604020202020204" pitchFamily="34" charset="0"/>
              </a:rPr>
              <a:t>pension responsibility </a:t>
            </a:r>
            <a:r>
              <a:rPr lang="en-US" sz="1200" i="1" dirty="0">
                <a:solidFill>
                  <a:prstClr val="black"/>
                </a:solidFill>
                <a:latin typeface="Arial" panose="020B0604020202020204" pitchFamily="34" charset="0"/>
                <a:cs typeface="Arial" panose="020B0604020202020204" pitchFamily="34" charset="0"/>
              </a:rPr>
              <a:t>away from the State</a:t>
            </a:r>
            <a:endParaRPr lang="ru-RU" sz="1200" i="1" dirty="0">
              <a:solidFill>
                <a:prstClr val="black"/>
              </a:solidFill>
              <a:latin typeface="Arial" panose="020B0604020202020204" pitchFamily="34" charset="0"/>
              <a:cs typeface="Arial" panose="020B0604020202020204" pitchFamily="34" charset="0"/>
            </a:endParaRPr>
          </a:p>
        </p:txBody>
      </p:sp>
      <p:sp>
        <p:nvSpPr>
          <p:cNvPr id="8" name="Прямоугольник 7"/>
          <p:cNvSpPr/>
          <p:nvPr/>
        </p:nvSpPr>
        <p:spPr>
          <a:xfrm>
            <a:off x="1397681" y="3374495"/>
            <a:ext cx="5460319" cy="830997"/>
          </a:xfrm>
          <a:prstGeom prst="rect">
            <a:avLst/>
          </a:prstGeom>
        </p:spPr>
        <p:txBody>
          <a:bodyPr wrap="square">
            <a:spAutoFit/>
          </a:bodyPr>
          <a:lstStyle/>
          <a:p>
            <a:pPr marL="82550"/>
            <a:r>
              <a:rPr lang="en-US" sz="1600" b="1" dirty="0">
                <a:solidFill>
                  <a:prstClr val="black"/>
                </a:solidFill>
                <a:latin typeface="Arial" panose="020B0604020202020204" pitchFamily="34" charset="0"/>
                <a:cs typeface="Arial" panose="020B0604020202020204" pitchFamily="34" charset="0"/>
              </a:rPr>
              <a:t>Non State Pensions Funds (NSPF) </a:t>
            </a:r>
            <a:r>
              <a:rPr lang="en-US" sz="1600" b="1" dirty="0" smtClean="0">
                <a:solidFill>
                  <a:prstClr val="black"/>
                </a:solidFill>
                <a:latin typeface="Arial" panose="020B0604020202020204" pitchFamily="34" charset="0"/>
                <a:cs typeface="Arial" panose="020B0604020202020204" pitchFamily="34" charset="0"/>
              </a:rPr>
              <a:t>entered into the period of instability which may affect 2</a:t>
            </a:r>
            <a:r>
              <a:rPr lang="en-US" sz="1600" b="1" baseline="30000" dirty="0" smtClean="0">
                <a:solidFill>
                  <a:prstClr val="black"/>
                </a:solidFill>
                <a:latin typeface="Arial" panose="020B0604020202020204" pitchFamily="34" charset="0"/>
                <a:cs typeface="Arial" panose="020B0604020202020204" pitchFamily="34" charset="0"/>
              </a:rPr>
              <a:t>nd</a:t>
            </a:r>
            <a:r>
              <a:rPr lang="en-US" sz="1600" b="1" dirty="0" smtClean="0">
                <a:solidFill>
                  <a:prstClr val="black"/>
                </a:solidFill>
                <a:latin typeface="Arial" panose="020B0604020202020204" pitchFamily="34" charset="0"/>
                <a:cs typeface="Arial" panose="020B0604020202020204" pitchFamily="34" charset="0"/>
              </a:rPr>
              <a:t> Pillar existing and future savings</a:t>
            </a:r>
            <a:endParaRPr lang="ru-RU" sz="1600" b="1" dirty="0">
              <a:solidFill>
                <a:prstClr val="black"/>
              </a:solidFill>
              <a:latin typeface="Arial" panose="020B0604020202020204" pitchFamily="34" charset="0"/>
              <a:cs typeface="Arial" panose="020B0604020202020204" pitchFamily="34" charset="0"/>
            </a:endParaRPr>
          </a:p>
        </p:txBody>
      </p:sp>
      <p:cxnSp>
        <p:nvCxnSpPr>
          <p:cNvPr id="11" name="Straight Connector 34"/>
          <p:cNvCxnSpPr/>
          <p:nvPr/>
        </p:nvCxnSpPr>
        <p:spPr bwMode="auto">
          <a:xfrm>
            <a:off x="470597" y="3354304"/>
            <a:ext cx="513997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pic>
        <p:nvPicPr>
          <p:cNvPr id="1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550" y="2199591"/>
            <a:ext cx="1791428" cy="205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Прямоугольник 12"/>
          <p:cNvSpPr/>
          <p:nvPr/>
        </p:nvSpPr>
        <p:spPr>
          <a:xfrm>
            <a:off x="425160" y="1383244"/>
            <a:ext cx="8345591" cy="720000"/>
          </a:xfrm>
          <a:prstGeom prst="rect">
            <a:avLst/>
          </a:prstGeom>
          <a:gradFill>
            <a:gsLst>
              <a:gs pos="100000">
                <a:srgbClr val="FFD93E"/>
              </a:gs>
              <a:gs pos="100000">
                <a:srgbClr val="3C7CBF"/>
              </a:gs>
            </a:gsLst>
            <a:lin ang="5400000" scaled="1"/>
          </a:gradFill>
          <a:ln w="19050">
            <a:solidFill>
              <a:schemeClr val="bg1"/>
            </a:solidFill>
          </a:ln>
          <a:effectLst>
            <a:outerShdw blurRad="50800" dist="50800" dir="2700000" algn="ctr" rotWithShape="0">
              <a:srgbClr val="000000">
                <a:alpha val="40000"/>
              </a:srgbClr>
            </a:outerShdw>
          </a:effectLst>
        </p:spPr>
        <p:txBody>
          <a:bodyPr wrap="square" anchor="ctr">
            <a:spAutoFit/>
          </a:bodyPr>
          <a:lstStyle/>
          <a:p>
            <a:r>
              <a:rPr lang="en-US" sz="1700" b="1" dirty="0"/>
              <a:t>WHY </a:t>
            </a:r>
            <a:r>
              <a:rPr lang="en-US" sz="1700" b="1" dirty="0" smtClean="0"/>
              <a:t>steps </a:t>
            </a:r>
            <a:r>
              <a:rPr lang="en-US" sz="1700" b="1" dirty="0"/>
              <a:t>for corporate pensions shall be taken NOW?</a:t>
            </a:r>
          </a:p>
        </p:txBody>
      </p:sp>
      <p:sp>
        <p:nvSpPr>
          <p:cNvPr id="14" name="Номер слайда 1"/>
          <p:cNvSpPr txBox="1">
            <a:spLocks/>
          </p:cNvSpPr>
          <p:nvPr/>
        </p:nvSpPr>
        <p:spPr bwMode="auto">
          <a:xfrm>
            <a:off x="6858000" y="627840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17</a:t>
            </a:fld>
            <a:endParaRPr lang="en-US" sz="1400" dirty="0" smtClean="0">
              <a:solidFill>
                <a:srgbClr val="000000"/>
              </a:solidFill>
              <a:cs typeface="Arial" pitchFamily="34" charset="0"/>
            </a:endParaRPr>
          </a:p>
        </p:txBody>
      </p:sp>
      <p:cxnSp>
        <p:nvCxnSpPr>
          <p:cNvPr id="17" name="Straight Connector 34"/>
          <p:cNvCxnSpPr/>
          <p:nvPr/>
        </p:nvCxnSpPr>
        <p:spPr bwMode="auto">
          <a:xfrm>
            <a:off x="456985" y="5176984"/>
            <a:ext cx="5987223"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pic>
        <p:nvPicPr>
          <p:cNvPr id="18"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166" y="4341258"/>
            <a:ext cx="1572197" cy="195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9" name="Прямоугольник 18"/>
          <p:cNvSpPr/>
          <p:nvPr/>
        </p:nvSpPr>
        <p:spPr>
          <a:xfrm>
            <a:off x="1397681" y="4368318"/>
            <a:ext cx="5326938" cy="830997"/>
          </a:xfrm>
          <a:prstGeom prst="rect">
            <a:avLst/>
          </a:prstGeom>
        </p:spPr>
        <p:txBody>
          <a:bodyPr wrap="square">
            <a:spAutoFit/>
          </a:bodyPr>
          <a:lstStyle/>
          <a:p>
            <a:pPr marL="82550" lvl="0" algn="just"/>
            <a:r>
              <a:rPr lang="en-US" sz="1600" b="1" dirty="0">
                <a:solidFill>
                  <a:prstClr val="black"/>
                </a:solidFill>
                <a:latin typeface="Arial" panose="020B0604020202020204" pitchFamily="34" charset="0"/>
                <a:cs typeface="Arial" panose="020B0604020202020204" pitchFamily="34" charset="0"/>
              </a:rPr>
              <a:t>Insurance companies are </a:t>
            </a:r>
            <a:r>
              <a:rPr lang="en-US" sz="1600" b="1" dirty="0" smtClean="0">
                <a:solidFill>
                  <a:prstClr val="black"/>
                </a:solidFill>
                <a:latin typeface="Arial" panose="020B0604020202020204" pitchFamily="34" charset="0"/>
                <a:cs typeface="Arial" panose="020B0604020202020204" pitchFamily="34" charset="0"/>
              </a:rPr>
              <a:t>active </a:t>
            </a:r>
            <a:r>
              <a:rPr lang="en-US" sz="1600" b="1" dirty="0">
                <a:solidFill>
                  <a:prstClr val="black"/>
                </a:solidFill>
                <a:latin typeface="Arial" panose="020B0604020202020204" pitchFamily="34" charset="0"/>
                <a:cs typeface="Arial" panose="020B0604020202020204" pitchFamily="34" charset="0"/>
              </a:rPr>
              <a:t>members of the pension </a:t>
            </a:r>
            <a:r>
              <a:rPr lang="en-US" sz="1600" b="1" dirty="0" smtClean="0">
                <a:solidFill>
                  <a:prstClr val="black"/>
                </a:solidFill>
                <a:latin typeface="Arial" panose="020B0604020202020204" pitchFamily="34" charset="0"/>
                <a:cs typeface="Arial" panose="020B0604020202020204" pitchFamily="34" charset="0"/>
              </a:rPr>
              <a:t>market and will only </a:t>
            </a:r>
            <a:r>
              <a:rPr lang="en-US" sz="1600" b="1" dirty="0">
                <a:solidFill>
                  <a:prstClr val="black"/>
                </a:solidFill>
                <a:latin typeface="Arial" panose="020B0604020202020204" pitchFamily="34" charset="0"/>
                <a:cs typeface="Arial" panose="020B0604020202020204" pitchFamily="34" charset="0"/>
              </a:rPr>
              <a:t>strengthen </a:t>
            </a:r>
            <a:r>
              <a:rPr lang="en-US" sz="1600" b="1" dirty="0" smtClean="0">
                <a:solidFill>
                  <a:prstClr val="black"/>
                </a:solidFill>
                <a:latin typeface="Arial" panose="020B0604020202020204" pitchFamily="34" charset="0"/>
                <a:cs typeface="Arial" panose="020B0604020202020204" pitchFamily="34" charset="0"/>
              </a:rPr>
              <a:t>their </a:t>
            </a:r>
            <a:r>
              <a:rPr lang="en-US" sz="1600" b="1" dirty="0">
                <a:solidFill>
                  <a:prstClr val="black"/>
                </a:solidFill>
                <a:latin typeface="Arial" panose="020B0604020202020204" pitchFamily="34" charset="0"/>
                <a:cs typeface="Arial" panose="020B0604020202020204" pitchFamily="34" charset="0"/>
              </a:rPr>
              <a:t>role as favorable changes in taxation is </a:t>
            </a:r>
            <a:r>
              <a:rPr lang="en-US" sz="1600" b="1" dirty="0" smtClean="0">
                <a:solidFill>
                  <a:prstClr val="black"/>
                </a:solidFill>
                <a:latin typeface="Arial" panose="020B0604020202020204" pitchFamily="34" charset="0"/>
                <a:cs typeface="Arial" panose="020B0604020202020204" pitchFamily="34" charset="0"/>
              </a:rPr>
              <a:t>expected</a:t>
            </a:r>
            <a:endParaRPr lang="ru-RU" sz="1600" b="1" dirty="0">
              <a:solidFill>
                <a:prstClr val="black"/>
              </a:solidFill>
              <a:latin typeface="Arial" panose="020B0604020202020204" pitchFamily="34" charset="0"/>
              <a:cs typeface="Arial" panose="020B0604020202020204" pitchFamily="34" charset="0"/>
            </a:endParaRPr>
          </a:p>
        </p:txBody>
      </p:sp>
      <p:cxnSp>
        <p:nvCxnSpPr>
          <p:cNvPr id="20" name="Straight Connector 34"/>
          <p:cNvCxnSpPr/>
          <p:nvPr/>
        </p:nvCxnSpPr>
        <p:spPr bwMode="auto">
          <a:xfrm>
            <a:off x="438842" y="4293096"/>
            <a:ext cx="7848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sp>
        <p:nvSpPr>
          <p:cNvPr id="21" name="Прямоугольник 20"/>
          <p:cNvSpPr/>
          <p:nvPr/>
        </p:nvSpPr>
        <p:spPr>
          <a:xfrm>
            <a:off x="1397679" y="5244994"/>
            <a:ext cx="5118536" cy="1077218"/>
          </a:xfrm>
          <a:prstGeom prst="rect">
            <a:avLst/>
          </a:prstGeom>
        </p:spPr>
        <p:txBody>
          <a:bodyPr wrap="square">
            <a:spAutoFit/>
          </a:bodyPr>
          <a:lstStyle/>
          <a:p>
            <a:pPr marL="82550" lvl="1" algn="just" fontAlgn="base">
              <a:spcAft>
                <a:spcPct val="0"/>
              </a:spcAft>
              <a:buClr>
                <a:srgbClr val="000000"/>
              </a:buClr>
              <a:defRPr/>
            </a:pPr>
            <a:r>
              <a:rPr lang="en-US" sz="1600" b="1" dirty="0" smtClean="0">
                <a:solidFill>
                  <a:prstClr val="black"/>
                </a:solidFill>
                <a:latin typeface="Arial" panose="020B0604020202020204" pitchFamily="34" charset="0"/>
                <a:cs typeface="Arial" panose="020B0604020202020204" pitchFamily="34" charset="0"/>
              </a:rPr>
              <a:t>Never- ending State pension </a:t>
            </a:r>
            <a:r>
              <a:rPr lang="en-US" sz="1600" b="1" dirty="0">
                <a:solidFill>
                  <a:prstClr val="black"/>
                </a:solidFill>
                <a:latin typeface="Arial" panose="020B0604020202020204" pitchFamily="34" charset="0"/>
                <a:cs typeface="Arial" panose="020B0604020202020204" pitchFamily="34" charset="0"/>
              </a:rPr>
              <a:t>reform creates a lot of uncertainty around pensions however </a:t>
            </a:r>
            <a:r>
              <a:rPr lang="en-US" sz="1600" b="1" dirty="0" smtClean="0">
                <a:solidFill>
                  <a:prstClr val="black"/>
                </a:solidFill>
                <a:latin typeface="Arial" panose="020B0604020202020204" pitchFamily="34" charset="0"/>
                <a:cs typeface="Arial" panose="020B0604020202020204" pitchFamily="34" charset="0"/>
              </a:rPr>
              <a:t>existing Corporate </a:t>
            </a:r>
            <a:r>
              <a:rPr lang="en-US" sz="1600" b="1" dirty="0">
                <a:solidFill>
                  <a:prstClr val="black"/>
                </a:solidFill>
                <a:latin typeface="Arial" panose="020B0604020202020204" pitchFamily="34" charset="0"/>
                <a:cs typeface="Arial" panose="020B0604020202020204" pitchFamily="34" charset="0"/>
              </a:rPr>
              <a:t>Pensions </a:t>
            </a:r>
            <a:r>
              <a:rPr lang="en-US" sz="1600" b="1" dirty="0" smtClean="0">
                <a:solidFill>
                  <a:prstClr val="black"/>
                </a:solidFill>
                <a:latin typeface="Arial" panose="020B0604020202020204" pitchFamily="34" charset="0"/>
                <a:cs typeface="Arial" panose="020B0604020202020204" pitchFamily="34" charset="0"/>
              </a:rPr>
              <a:t>plans remain, develop and its balances significantly </a:t>
            </a:r>
            <a:r>
              <a:rPr lang="en-US" sz="1600" b="1" dirty="0">
                <a:solidFill>
                  <a:prstClr val="black"/>
                </a:solidFill>
                <a:latin typeface="Arial" panose="020B0604020202020204" pitchFamily="34" charset="0"/>
                <a:cs typeface="Arial" panose="020B0604020202020204" pitchFamily="34" charset="0"/>
              </a:rPr>
              <a:t>grow </a:t>
            </a:r>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anim calcmode="lin" valueType="num">
                                      <p:cBhvr>
                                        <p:cTn id="8" dur="3000" fill="hold"/>
                                        <p:tgtEl>
                                          <p:spTgt spid="12"/>
                                        </p:tgtEl>
                                        <p:attrNameLst>
                                          <p:attrName>ppt_w</p:attrName>
                                        </p:attrNameLst>
                                      </p:cBhvr>
                                      <p:tavLst>
                                        <p:tav tm="0" fmla="#ppt_w*sin(2.5*pi*$)">
                                          <p:val>
                                            <p:fltVal val="0"/>
                                          </p:val>
                                        </p:tav>
                                        <p:tav tm="100000">
                                          <p:val>
                                            <p:fltVal val="1"/>
                                          </p:val>
                                        </p:tav>
                                      </p:tavLst>
                                    </p:anim>
                                    <p:anim calcmode="lin" valueType="num">
                                      <p:cBhvr>
                                        <p:cTn id="9" dur="3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5" descr="Text Box: Title"/>
          <p:cNvSpPr txBox="1">
            <a:spLocks/>
          </p:cNvSpPr>
          <p:nvPr/>
        </p:nvSpPr>
        <p:spPr bwMode="gray">
          <a:xfrm>
            <a:off x="434975" y="447675"/>
            <a:ext cx="8340725" cy="835025"/>
          </a:xfrm>
          <a:prstGeom prst="rect">
            <a:avLst/>
          </a:prstGeom>
          <a:noFill/>
          <a:ln w="9525" algn="ctr">
            <a:noFill/>
            <a:miter lim="800000"/>
            <a:headEnd/>
            <a:tailEnd/>
          </a:ln>
        </p:spPr>
        <p:txBody>
          <a:bodyPr lIns="0" tIns="0" rIns="0" bIns="0" anchor="ctr"/>
          <a:lstStyle/>
          <a:p>
            <a:r>
              <a:rPr lang="en-US" sz="2600" dirty="0" smtClean="0">
                <a:solidFill>
                  <a:srgbClr val="006AB4"/>
                </a:solidFill>
                <a:latin typeface="Arial" pitchFamily="34" charset="0"/>
              </a:rPr>
              <a:t>Key takeaways for Life Insurance companies</a:t>
            </a:r>
            <a:endParaRPr lang="en-US" sz="2600" dirty="0">
              <a:solidFill>
                <a:srgbClr val="006AB4"/>
              </a:solidFill>
              <a:latin typeface="Arial" pitchFamily="34" charset="0"/>
            </a:endParaRPr>
          </a:p>
        </p:txBody>
      </p:sp>
      <p:sp>
        <p:nvSpPr>
          <p:cNvPr id="32" name="Номер слайда 1"/>
          <p:cNvSpPr txBox="1">
            <a:spLocks/>
          </p:cNvSpPr>
          <p:nvPr/>
        </p:nvSpPr>
        <p:spPr bwMode="auto">
          <a:xfrm>
            <a:off x="8343900" y="6273800"/>
            <a:ext cx="6477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hangingPunct="1"/>
            <a:fld id="{F0B71544-35C3-4519-9E19-262239DFBE2D}" type="slidenum">
              <a:rPr lang="en-US" sz="1400" smtClean="0">
                <a:solidFill>
                  <a:srgbClr val="000000"/>
                </a:solidFill>
              </a:rPr>
              <a:pPr algn="r" eaLnBrk="1" hangingPunct="1"/>
              <a:t>18</a:t>
            </a:fld>
            <a:endParaRPr lang="en-US" sz="1400" dirty="0" smtClean="0">
              <a:solidFill>
                <a:srgbClr val="000000"/>
              </a:solidFill>
            </a:endParaRPr>
          </a:p>
        </p:txBody>
      </p:sp>
      <p:grpSp>
        <p:nvGrpSpPr>
          <p:cNvPr id="6" name="Group 2"/>
          <p:cNvGrpSpPr>
            <a:grpSpLocks/>
          </p:cNvGrpSpPr>
          <p:nvPr/>
        </p:nvGrpSpPr>
        <p:grpSpPr bwMode="auto">
          <a:xfrm>
            <a:off x="434974" y="2041103"/>
            <a:ext cx="8556626" cy="565150"/>
            <a:chOff x="457201" y="1779587"/>
            <a:chExt cx="7623309" cy="565150"/>
          </a:xfrm>
        </p:grpSpPr>
        <p:sp>
          <p:nvSpPr>
            <p:cNvPr id="7" name="Rectangle 30"/>
            <p:cNvSpPr>
              <a:spLocks noChangeArrowheads="1"/>
            </p:cNvSpPr>
            <p:nvPr/>
          </p:nvSpPr>
          <p:spPr bwMode="auto">
            <a:xfrm>
              <a:off x="1496539" y="1779587"/>
              <a:ext cx="6583971" cy="565150"/>
            </a:xfrm>
            <a:prstGeom prst="rect">
              <a:avLst/>
            </a:prstGeom>
            <a:noFill/>
            <a:ln w="9525">
              <a:noFill/>
              <a:miter lim="800000"/>
              <a:headEnd/>
              <a:tailEnd/>
            </a:ln>
          </p:spPr>
          <p:txBody>
            <a:bodyPr tIns="0" rIns="0" bIns="0" anchor="ctr"/>
            <a:lstStyle/>
            <a:p>
              <a:pPr marL="171450" lvl="1" indent="-171450">
                <a:buFont typeface="Arial" pitchFamily="34" charset="0"/>
                <a:buChar char="•"/>
              </a:pPr>
              <a:r>
                <a:rPr lang="en-US" sz="1600" b="1" dirty="0" smtClean="0">
                  <a:solidFill>
                    <a:srgbClr val="808080"/>
                  </a:solidFill>
                  <a:latin typeface="Arial" pitchFamily="34" charset="0"/>
                  <a:ea typeface="PMingLiU"/>
                </a:rPr>
                <a:t>The </a:t>
              </a:r>
              <a:r>
                <a:rPr lang="en-US" sz="1600" b="1" dirty="0">
                  <a:solidFill>
                    <a:srgbClr val="808080"/>
                  </a:solidFill>
                  <a:latin typeface="Arial" pitchFamily="34" charset="0"/>
                  <a:ea typeface="PMingLiU"/>
                </a:rPr>
                <a:t>pension system in </a:t>
              </a:r>
              <a:r>
                <a:rPr lang="en-US" sz="1600" b="1" dirty="0" smtClean="0">
                  <a:solidFill>
                    <a:srgbClr val="808080"/>
                  </a:solidFill>
                  <a:latin typeface="Arial" pitchFamily="34" charset="0"/>
                  <a:ea typeface="PMingLiU"/>
                </a:rPr>
                <a:t>the Russia has </a:t>
              </a:r>
              <a:r>
                <a:rPr lang="en-US" sz="1600" b="1" dirty="0">
                  <a:solidFill>
                    <a:srgbClr val="808080"/>
                  </a:solidFill>
                  <a:latin typeface="Arial" pitchFamily="34" charset="0"/>
                  <a:ea typeface="PMingLiU"/>
                </a:rPr>
                <a:t>great </a:t>
              </a:r>
              <a:r>
                <a:rPr lang="en-US" sz="1600" b="1" dirty="0" smtClean="0">
                  <a:solidFill>
                    <a:srgbClr val="808080"/>
                  </a:solidFill>
                  <a:latin typeface="Arial" pitchFamily="34" charset="0"/>
                  <a:ea typeface="PMingLiU"/>
                </a:rPr>
                <a:t>growth potential:</a:t>
              </a:r>
            </a:p>
            <a:p>
              <a:pPr marL="628650" lvl="2" indent="-171450">
                <a:buFont typeface="Arial" pitchFamily="34" charset="0"/>
                <a:buChar char="•"/>
              </a:pPr>
              <a:r>
                <a:rPr lang="en-US" sz="1600" b="1" dirty="0" smtClean="0">
                  <a:solidFill>
                    <a:srgbClr val="808080"/>
                  </a:solidFill>
                  <a:latin typeface="Arial" pitchFamily="34" charset="0"/>
                  <a:ea typeface="PMingLiU"/>
                </a:rPr>
                <a:t>low </a:t>
              </a:r>
              <a:r>
                <a:rPr lang="en-US" sz="1600" b="1" dirty="0">
                  <a:solidFill>
                    <a:srgbClr val="808080"/>
                  </a:solidFill>
                  <a:latin typeface="Arial" pitchFamily="34" charset="0"/>
                  <a:ea typeface="PMingLiU"/>
                </a:rPr>
                <a:t>penetration of the 3rd pillar </a:t>
              </a:r>
              <a:endParaRPr lang="en-US" sz="1600" b="1" dirty="0" smtClean="0">
                <a:solidFill>
                  <a:srgbClr val="808080"/>
                </a:solidFill>
                <a:latin typeface="Arial" pitchFamily="34" charset="0"/>
                <a:ea typeface="PMingLiU"/>
              </a:endParaRPr>
            </a:p>
            <a:p>
              <a:pPr marL="628650" lvl="2" indent="-171450">
                <a:buFont typeface="Arial" pitchFamily="34" charset="0"/>
                <a:buChar char="•"/>
              </a:pPr>
              <a:r>
                <a:rPr lang="en-US" sz="1600" b="1" dirty="0" smtClean="0">
                  <a:solidFill>
                    <a:srgbClr val="808080"/>
                  </a:solidFill>
                  <a:latin typeface="Arial" pitchFamily="34" charset="0"/>
                  <a:ea typeface="PMingLiU"/>
                </a:rPr>
                <a:t>ongoing </a:t>
              </a:r>
              <a:r>
                <a:rPr lang="en-US" sz="1600" b="1" dirty="0">
                  <a:solidFill>
                    <a:srgbClr val="808080"/>
                  </a:solidFill>
                  <a:latin typeface="Arial" pitchFamily="34" charset="0"/>
                  <a:ea typeface="PMingLiU"/>
                </a:rPr>
                <a:t>development of the 2nd </a:t>
              </a:r>
              <a:r>
                <a:rPr lang="en-US" sz="1600" b="1" dirty="0" smtClean="0">
                  <a:solidFill>
                    <a:srgbClr val="808080"/>
                  </a:solidFill>
                  <a:latin typeface="Arial" pitchFamily="34" charset="0"/>
                  <a:ea typeface="PMingLiU"/>
                </a:rPr>
                <a:t>pillar</a:t>
              </a:r>
            </a:p>
            <a:p>
              <a:pPr marL="628650" lvl="2" indent="-171450">
                <a:buFont typeface="Arial" pitchFamily="34" charset="0"/>
                <a:buChar char="•"/>
              </a:pPr>
              <a:r>
                <a:rPr lang="en-US" sz="1600" b="1" dirty="0" smtClean="0">
                  <a:solidFill>
                    <a:srgbClr val="808080"/>
                  </a:solidFill>
                  <a:latin typeface="Arial" pitchFamily="34" charset="0"/>
                  <a:ea typeface="PMingLiU"/>
                </a:rPr>
                <a:t>general </a:t>
              </a:r>
              <a:r>
                <a:rPr lang="en-US" sz="1600" b="1" dirty="0">
                  <a:solidFill>
                    <a:srgbClr val="808080"/>
                  </a:solidFill>
                  <a:latin typeface="Arial" pitchFamily="34" charset="0"/>
                  <a:ea typeface="PMingLiU"/>
                </a:rPr>
                <a:t>shift of </a:t>
              </a:r>
              <a:r>
                <a:rPr lang="en-US" sz="1600" b="1" dirty="0" smtClean="0">
                  <a:solidFill>
                    <a:srgbClr val="808080"/>
                  </a:solidFill>
                  <a:latin typeface="Arial" pitchFamily="34" charset="0"/>
                  <a:ea typeface="PMingLiU"/>
                </a:rPr>
                <a:t>responsibility away from </a:t>
              </a:r>
              <a:r>
                <a:rPr lang="en-US" sz="1600" b="1" dirty="0">
                  <a:solidFill>
                    <a:srgbClr val="808080"/>
                  </a:solidFill>
                  <a:latin typeface="Arial" pitchFamily="34" charset="0"/>
                  <a:ea typeface="PMingLiU"/>
                </a:rPr>
                <a:t>the State </a:t>
              </a:r>
            </a:p>
          </p:txBody>
        </p:sp>
        <p:sp>
          <p:nvSpPr>
            <p:cNvPr id="8" name="Pentagon 32"/>
            <p:cNvSpPr/>
            <p:nvPr/>
          </p:nvSpPr>
          <p:spPr bwMode="auto">
            <a:xfrm>
              <a:off x="457201" y="1779587"/>
              <a:ext cx="907180" cy="385763"/>
            </a:xfrm>
            <a:prstGeom prst="homePlate">
              <a:avLst/>
            </a:prstGeom>
            <a:gradFill>
              <a:gsLst>
                <a:gs pos="100000">
                  <a:srgbClr val="1E3E6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fontAlgn="auto">
                <a:spcBef>
                  <a:spcPts val="0"/>
                </a:spcBef>
                <a:spcAft>
                  <a:spcPts val="0"/>
                </a:spcAft>
                <a:defRPr/>
              </a:pPr>
              <a:endParaRPr lang="en-US" sz="1600" b="1" dirty="0">
                <a:solidFill>
                  <a:srgbClr val="FFFFFF"/>
                </a:solidFill>
                <a:latin typeface="Arial" pitchFamily="34" charset="0"/>
                <a:ea typeface="ＭＳ Ｐゴシック" pitchFamily="34" charset="-128"/>
              </a:endParaRPr>
            </a:p>
          </p:txBody>
        </p:sp>
      </p:grpSp>
      <p:grpSp>
        <p:nvGrpSpPr>
          <p:cNvPr id="15" name="Group 2"/>
          <p:cNvGrpSpPr>
            <a:grpSpLocks/>
          </p:cNvGrpSpPr>
          <p:nvPr/>
        </p:nvGrpSpPr>
        <p:grpSpPr bwMode="auto">
          <a:xfrm>
            <a:off x="434974" y="2924685"/>
            <a:ext cx="7663998" cy="565150"/>
            <a:chOff x="457201" y="1689893"/>
            <a:chExt cx="7742619" cy="565150"/>
          </a:xfrm>
        </p:grpSpPr>
        <p:sp>
          <p:nvSpPr>
            <p:cNvPr id="16" name="Rectangle 30"/>
            <p:cNvSpPr>
              <a:spLocks noChangeArrowheads="1"/>
            </p:cNvSpPr>
            <p:nvPr/>
          </p:nvSpPr>
          <p:spPr bwMode="auto">
            <a:xfrm>
              <a:off x="1589390" y="1689893"/>
              <a:ext cx="6610430" cy="565150"/>
            </a:xfrm>
            <a:prstGeom prst="rect">
              <a:avLst/>
            </a:prstGeom>
            <a:noFill/>
            <a:ln w="9525">
              <a:noFill/>
              <a:miter lim="800000"/>
              <a:headEnd/>
              <a:tailEnd/>
            </a:ln>
          </p:spPr>
          <p:txBody>
            <a:bodyPr tIns="0" rIns="0" bIns="0" anchor="ctr"/>
            <a:lstStyle/>
            <a:p>
              <a:pPr marL="171450" lvl="1" indent="-171450">
                <a:buFont typeface="Arial" pitchFamily="34" charset="0"/>
                <a:buChar char="•"/>
              </a:pPr>
              <a:r>
                <a:rPr lang="en-US" sz="1600" b="1" dirty="0" smtClean="0">
                  <a:solidFill>
                    <a:srgbClr val="808080"/>
                  </a:solidFill>
                  <a:latin typeface="Arial" pitchFamily="34" charset="0"/>
                  <a:ea typeface="PMingLiU"/>
                </a:rPr>
                <a:t>Non State Pensions Funds (NSPF) still remain </a:t>
              </a:r>
              <a:r>
                <a:rPr lang="en-US" sz="1600" b="1" dirty="0">
                  <a:solidFill>
                    <a:srgbClr val="808080"/>
                  </a:solidFill>
                  <a:latin typeface="Arial" pitchFamily="34" charset="0"/>
                  <a:ea typeface="PMingLiU"/>
                </a:rPr>
                <a:t>an </a:t>
              </a:r>
              <a:r>
                <a:rPr lang="en-US" sz="1600" b="1" dirty="0" smtClean="0">
                  <a:solidFill>
                    <a:srgbClr val="808080"/>
                  </a:solidFill>
                  <a:latin typeface="Arial" pitchFamily="34" charset="0"/>
                  <a:ea typeface="PMingLiU"/>
                </a:rPr>
                <a:t>questionable vehicle for placing corporate pension plan </a:t>
              </a:r>
              <a:endParaRPr lang="en-US" sz="1600" b="1" dirty="0">
                <a:solidFill>
                  <a:srgbClr val="808080"/>
                </a:solidFill>
                <a:latin typeface="Arial" pitchFamily="34" charset="0"/>
                <a:ea typeface="PMingLiU"/>
              </a:endParaRPr>
            </a:p>
          </p:txBody>
        </p:sp>
        <p:sp>
          <p:nvSpPr>
            <p:cNvPr id="17" name="Pentagon 32"/>
            <p:cNvSpPr/>
            <p:nvPr/>
          </p:nvSpPr>
          <p:spPr bwMode="auto">
            <a:xfrm>
              <a:off x="457201" y="1779587"/>
              <a:ext cx="988225" cy="385763"/>
            </a:xfrm>
            <a:prstGeom prst="homePlate">
              <a:avLst/>
            </a:prstGeom>
            <a:gradFill>
              <a:gsLst>
                <a:gs pos="100000">
                  <a:srgbClr val="1E3E6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fontAlgn="auto">
                <a:spcBef>
                  <a:spcPts val="0"/>
                </a:spcBef>
                <a:spcAft>
                  <a:spcPts val="0"/>
                </a:spcAft>
                <a:defRPr/>
              </a:pPr>
              <a:endParaRPr lang="en-US" sz="1100" b="1" dirty="0">
                <a:solidFill>
                  <a:srgbClr val="FFFFFF"/>
                </a:solidFill>
                <a:latin typeface="Arial" pitchFamily="34" charset="0"/>
                <a:ea typeface="ＭＳ Ｐゴシック" pitchFamily="34" charset="-128"/>
              </a:endParaRPr>
            </a:p>
          </p:txBody>
        </p:sp>
      </p:grpSp>
      <p:grpSp>
        <p:nvGrpSpPr>
          <p:cNvPr id="19" name="Group 2"/>
          <p:cNvGrpSpPr>
            <a:grpSpLocks/>
          </p:cNvGrpSpPr>
          <p:nvPr/>
        </p:nvGrpSpPr>
        <p:grpSpPr bwMode="auto">
          <a:xfrm>
            <a:off x="434975" y="3915669"/>
            <a:ext cx="7248360" cy="565150"/>
            <a:chOff x="457201" y="1689893"/>
            <a:chExt cx="7322718" cy="565150"/>
          </a:xfrm>
        </p:grpSpPr>
        <p:sp>
          <p:nvSpPr>
            <p:cNvPr id="20" name="Rectangle 30"/>
            <p:cNvSpPr>
              <a:spLocks noChangeArrowheads="1"/>
            </p:cNvSpPr>
            <p:nvPr/>
          </p:nvSpPr>
          <p:spPr bwMode="auto">
            <a:xfrm>
              <a:off x="1589391" y="1689893"/>
              <a:ext cx="6190528" cy="565150"/>
            </a:xfrm>
            <a:prstGeom prst="rect">
              <a:avLst/>
            </a:prstGeom>
            <a:noFill/>
            <a:ln w="9525">
              <a:noFill/>
              <a:miter lim="800000"/>
              <a:headEnd/>
              <a:tailEnd/>
            </a:ln>
          </p:spPr>
          <p:txBody>
            <a:bodyPr tIns="0" rIns="0" bIns="0" anchor="ctr"/>
            <a:lstStyle/>
            <a:p>
              <a:pPr marL="171450" lvl="1" indent="-171450">
                <a:buFont typeface="Arial" pitchFamily="34" charset="0"/>
                <a:buChar char="•"/>
              </a:pPr>
              <a:r>
                <a:rPr lang="en-US" sz="1600" b="1" dirty="0" smtClean="0">
                  <a:solidFill>
                    <a:srgbClr val="808080"/>
                  </a:solidFill>
                  <a:latin typeface="Arial" pitchFamily="34" charset="0"/>
                  <a:ea typeface="PMingLiU"/>
                </a:rPr>
                <a:t>Insurance </a:t>
              </a:r>
              <a:r>
                <a:rPr lang="en-US" sz="1600" b="1" dirty="0">
                  <a:solidFill>
                    <a:srgbClr val="808080"/>
                  </a:solidFill>
                  <a:latin typeface="Arial" pitchFamily="34" charset="0"/>
                  <a:ea typeface="PMingLiU"/>
                </a:rPr>
                <a:t>companies shall continue active involvement in the development of new legislation and continue </a:t>
              </a:r>
              <a:r>
                <a:rPr lang="en-US" sz="1600" b="1" dirty="0" smtClean="0">
                  <a:solidFill>
                    <a:srgbClr val="808080"/>
                  </a:solidFill>
                  <a:latin typeface="Arial" pitchFamily="34" charset="0"/>
                  <a:ea typeface="PMingLiU"/>
                </a:rPr>
                <a:t>lobbying for </a:t>
              </a:r>
              <a:r>
                <a:rPr lang="en-US" sz="1600" b="1" dirty="0">
                  <a:solidFill>
                    <a:srgbClr val="808080"/>
                  </a:solidFill>
                  <a:latin typeface="Arial" pitchFamily="34" charset="0"/>
                  <a:ea typeface="PMingLiU"/>
                </a:rPr>
                <a:t>taxation benefits for Insurers</a:t>
              </a:r>
            </a:p>
          </p:txBody>
        </p:sp>
        <p:sp>
          <p:nvSpPr>
            <p:cNvPr id="21" name="Pentagon 32"/>
            <p:cNvSpPr/>
            <p:nvPr/>
          </p:nvSpPr>
          <p:spPr bwMode="auto">
            <a:xfrm>
              <a:off x="457201" y="1779587"/>
              <a:ext cx="988225" cy="385763"/>
            </a:xfrm>
            <a:prstGeom prst="homePlate">
              <a:avLst/>
            </a:prstGeom>
            <a:gradFill>
              <a:gsLst>
                <a:gs pos="100000">
                  <a:srgbClr val="1E3E6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fontAlgn="auto">
                <a:spcBef>
                  <a:spcPts val="0"/>
                </a:spcBef>
                <a:spcAft>
                  <a:spcPts val="0"/>
                </a:spcAft>
                <a:defRPr/>
              </a:pPr>
              <a:endParaRPr lang="en-US" sz="1100" b="1" dirty="0">
                <a:solidFill>
                  <a:srgbClr val="FFFFFF"/>
                </a:solidFill>
                <a:latin typeface="Arial" pitchFamily="34" charset="0"/>
                <a:ea typeface="ＭＳ Ｐゴシック" pitchFamily="34" charset="-128"/>
              </a:endParaRPr>
            </a:p>
          </p:txBody>
        </p:sp>
      </p:grpSp>
      <p:grpSp>
        <p:nvGrpSpPr>
          <p:cNvPr id="22" name="Group 2"/>
          <p:cNvGrpSpPr>
            <a:grpSpLocks/>
          </p:cNvGrpSpPr>
          <p:nvPr/>
        </p:nvGrpSpPr>
        <p:grpSpPr bwMode="auto">
          <a:xfrm>
            <a:off x="434975" y="5000059"/>
            <a:ext cx="7663996" cy="565150"/>
            <a:chOff x="457201" y="1689893"/>
            <a:chExt cx="8053158" cy="565150"/>
          </a:xfrm>
        </p:grpSpPr>
        <p:sp>
          <p:nvSpPr>
            <p:cNvPr id="23" name="Rectangle 30"/>
            <p:cNvSpPr>
              <a:spLocks noChangeArrowheads="1"/>
            </p:cNvSpPr>
            <p:nvPr/>
          </p:nvSpPr>
          <p:spPr bwMode="auto">
            <a:xfrm>
              <a:off x="1589390" y="1689893"/>
              <a:ext cx="6920969" cy="565150"/>
            </a:xfrm>
            <a:prstGeom prst="rect">
              <a:avLst/>
            </a:prstGeom>
            <a:noFill/>
            <a:ln w="9525">
              <a:noFill/>
              <a:miter lim="800000"/>
              <a:headEnd/>
              <a:tailEnd/>
            </a:ln>
          </p:spPr>
          <p:txBody>
            <a:bodyPr tIns="0" rIns="0" bIns="0" anchor="ctr"/>
            <a:lstStyle/>
            <a:p>
              <a:pPr marL="171450" lvl="1" indent="-171450">
                <a:buFont typeface="Arial" pitchFamily="34" charset="0"/>
                <a:buChar char="•"/>
              </a:pPr>
              <a:r>
                <a:rPr lang="en-US" sz="1600" b="1" dirty="0" smtClean="0">
                  <a:solidFill>
                    <a:srgbClr val="84816E"/>
                  </a:solidFill>
                  <a:latin typeface="Arial" pitchFamily="34" charset="0"/>
                  <a:ea typeface="PMingLiU"/>
                </a:rPr>
                <a:t>Insurers shall be prepared for action </a:t>
              </a:r>
              <a:r>
                <a:rPr lang="en-US" sz="1600" b="1" dirty="0">
                  <a:solidFill>
                    <a:srgbClr val="84816E"/>
                  </a:solidFill>
                  <a:latin typeface="Arial" pitchFamily="34" charset="0"/>
                  <a:ea typeface="PMingLiU"/>
                </a:rPr>
                <a:t>as soon as the new </a:t>
              </a:r>
              <a:r>
                <a:rPr lang="en-US" sz="1600" b="1" dirty="0" smtClean="0">
                  <a:solidFill>
                    <a:srgbClr val="84816E"/>
                  </a:solidFill>
                  <a:latin typeface="Arial" pitchFamily="34" charset="0"/>
                  <a:ea typeface="PMingLiU"/>
                </a:rPr>
                <a:t>favorable changes in taxation will be approved and Corporate </a:t>
              </a:r>
              <a:r>
                <a:rPr lang="en-US" sz="1600" b="1" dirty="0">
                  <a:solidFill>
                    <a:srgbClr val="84816E"/>
                  </a:solidFill>
                  <a:latin typeface="Arial" pitchFamily="34" charset="0"/>
                  <a:ea typeface="PMingLiU"/>
                </a:rPr>
                <a:t>Pension </a:t>
              </a:r>
              <a:r>
                <a:rPr lang="en-US" sz="1600" b="1" dirty="0" smtClean="0">
                  <a:solidFill>
                    <a:srgbClr val="84816E"/>
                  </a:solidFill>
                  <a:latin typeface="Arial" pitchFamily="34" charset="0"/>
                  <a:ea typeface="PMingLiU"/>
                </a:rPr>
                <a:t>law </a:t>
              </a:r>
              <a:r>
                <a:rPr lang="en-US" sz="1600" b="1" dirty="0">
                  <a:solidFill>
                    <a:srgbClr val="84816E"/>
                  </a:solidFill>
                  <a:latin typeface="Arial" pitchFamily="34" charset="0"/>
                  <a:ea typeface="PMingLiU"/>
                </a:rPr>
                <a:t>is </a:t>
              </a:r>
              <a:r>
                <a:rPr lang="en-US" sz="1600" b="1" dirty="0" smtClean="0">
                  <a:solidFill>
                    <a:srgbClr val="84816E"/>
                  </a:solidFill>
                  <a:latin typeface="Arial" pitchFamily="34" charset="0"/>
                  <a:ea typeface="PMingLiU"/>
                </a:rPr>
                <a:t>in force </a:t>
              </a:r>
              <a:r>
                <a:rPr lang="en-US" sz="1600" b="1" dirty="0">
                  <a:solidFill>
                    <a:srgbClr val="84816E"/>
                  </a:solidFill>
                  <a:latin typeface="Arial" pitchFamily="34" charset="0"/>
                  <a:ea typeface="PMingLiU"/>
                </a:rPr>
                <a:t>to make use of the new opportunities for the </a:t>
              </a:r>
              <a:r>
                <a:rPr lang="en-US" sz="1600" b="1" dirty="0" smtClean="0">
                  <a:solidFill>
                    <a:srgbClr val="84816E"/>
                  </a:solidFill>
                  <a:latin typeface="Arial" pitchFamily="34" charset="0"/>
                  <a:ea typeface="PMingLiU"/>
                </a:rPr>
                <a:t>insurance </a:t>
              </a:r>
              <a:r>
                <a:rPr lang="en-US" sz="1600" b="1" dirty="0">
                  <a:solidFill>
                    <a:srgbClr val="84816E"/>
                  </a:solidFill>
                  <a:latin typeface="Arial" pitchFamily="34" charset="0"/>
                  <a:ea typeface="PMingLiU"/>
                </a:rPr>
                <a:t>based pension product </a:t>
              </a:r>
            </a:p>
          </p:txBody>
        </p:sp>
        <p:sp>
          <p:nvSpPr>
            <p:cNvPr id="24" name="Pentagon 32"/>
            <p:cNvSpPr/>
            <p:nvPr/>
          </p:nvSpPr>
          <p:spPr bwMode="auto">
            <a:xfrm>
              <a:off x="457201" y="1779587"/>
              <a:ext cx="988225" cy="385763"/>
            </a:xfrm>
            <a:prstGeom prst="homePlate">
              <a:avLst/>
            </a:prstGeom>
            <a:gradFill>
              <a:gsLst>
                <a:gs pos="100000">
                  <a:srgbClr val="1E3E60"/>
                </a:gs>
                <a:gs pos="0">
                  <a:srgbClr val="3C7CBF"/>
                </a:gs>
              </a:gsLst>
              <a:lin ang="5400000" scaled="1"/>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fontAlgn="auto">
                <a:spcBef>
                  <a:spcPts val="0"/>
                </a:spcBef>
                <a:spcAft>
                  <a:spcPts val="0"/>
                </a:spcAft>
                <a:defRPr/>
              </a:pPr>
              <a:endParaRPr lang="en-US" sz="1100" b="1" dirty="0">
                <a:solidFill>
                  <a:srgbClr val="FFFFFF"/>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19374860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15348" y="5277924"/>
            <a:ext cx="5589366" cy="588571"/>
          </a:xfrm>
          <a:prstGeom prst="rect">
            <a:avLst/>
          </a:prstGeom>
          <a:noFill/>
          <a:ln w="9525">
            <a:solidFill>
              <a:srgbClr val="4F81B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lvl1pPr defTabSz="912813" eaLnBrk="0" hangingPunct="0">
              <a:defRPr sz="2000">
                <a:solidFill>
                  <a:schemeClr val="bg1"/>
                </a:solidFill>
                <a:latin typeface="Arial" pitchFamily="34" charset="0"/>
              </a:defRPr>
            </a:lvl1pPr>
            <a:lvl2pPr marL="742950" indent="-285750" defTabSz="912813" eaLnBrk="0" hangingPunct="0">
              <a:defRPr sz="2000">
                <a:solidFill>
                  <a:schemeClr val="bg1"/>
                </a:solidFill>
                <a:latin typeface="Arial" pitchFamily="34" charset="0"/>
              </a:defRPr>
            </a:lvl2pPr>
            <a:lvl3pPr marL="1143000" indent="-228600" defTabSz="912813" eaLnBrk="0" hangingPunct="0">
              <a:defRPr sz="2000">
                <a:solidFill>
                  <a:schemeClr val="bg1"/>
                </a:solidFill>
                <a:latin typeface="Arial" pitchFamily="34" charset="0"/>
              </a:defRPr>
            </a:lvl3pPr>
            <a:lvl4pPr marL="1600200" indent="-228600" defTabSz="912813" eaLnBrk="0" hangingPunct="0">
              <a:defRPr sz="2000">
                <a:solidFill>
                  <a:schemeClr val="bg1"/>
                </a:solidFill>
                <a:latin typeface="Arial" pitchFamily="34" charset="0"/>
              </a:defRPr>
            </a:lvl4pPr>
            <a:lvl5pPr marL="2057400" indent="-228600" defTabSz="912813" eaLnBrk="0" hangingPunct="0">
              <a:defRPr sz="2000">
                <a:solidFill>
                  <a:schemeClr val="bg1"/>
                </a:solidFill>
                <a:latin typeface="Arial" pitchFamily="34" charset="0"/>
              </a:defRPr>
            </a:lvl5pPr>
            <a:lvl6pPr marL="2514600" indent="-228600" defTabSz="912813" eaLnBrk="0" fontAlgn="base" hangingPunct="0">
              <a:lnSpc>
                <a:spcPts val="2400"/>
              </a:lnSpc>
              <a:spcBef>
                <a:spcPct val="0"/>
              </a:spcBef>
              <a:spcAft>
                <a:spcPct val="0"/>
              </a:spcAft>
              <a:defRPr sz="2000">
                <a:solidFill>
                  <a:schemeClr val="bg1"/>
                </a:solidFill>
                <a:latin typeface="Arial" pitchFamily="34" charset="0"/>
              </a:defRPr>
            </a:lvl6pPr>
            <a:lvl7pPr marL="2971800" indent="-228600" defTabSz="912813" eaLnBrk="0" fontAlgn="base" hangingPunct="0">
              <a:lnSpc>
                <a:spcPts val="2400"/>
              </a:lnSpc>
              <a:spcBef>
                <a:spcPct val="0"/>
              </a:spcBef>
              <a:spcAft>
                <a:spcPct val="0"/>
              </a:spcAft>
              <a:defRPr sz="2000">
                <a:solidFill>
                  <a:schemeClr val="bg1"/>
                </a:solidFill>
                <a:latin typeface="Arial" pitchFamily="34" charset="0"/>
              </a:defRPr>
            </a:lvl7pPr>
            <a:lvl8pPr marL="3429000" indent="-228600" defTabSz="912813" eaLnBrk="0" fontAlgn="base" hangingPunct="0">
              <a:lnSpc>
                <a:spcPts val="2400"/>
              </a:lnSpc>
              <a:spcBef>
                <a:spcPct val="0"/>
              </a:spcBef>
              <a:spcAft>
                <a:spcPct val="0"/>
              </a:spcAft>
              <a:defRPr sz="2000">
                <a:solidFill>
                  <a:schemeClr val="bg1"/>
                </a:solidFill>
                <a:latin typeface="Arial" pitchFamily="34" charset="0"/>
              </a:defRPr>
            </a:lvl8pPr>
            <a:lvl9pPr marL="3886200" indent="-228600" defTabSz="912813" eaLnBrk="0" fontAlgn="base" hangingPunct="0">
              <a:lnSpc>
                <a:spcPts val="2400"/>
              </a:lnSpc>
              <a:spcBef>
                <a:spcPct val="0"/>
              </a:spcBef>
              <a:spcAft>
                <a:spcPct val="0"/>
              </a:spcAft>
              <a:defRPr sz="2000">
                <a:solidFill>
                  <a:schemeClr val="bg1"/>
                </a:solidFill>
                <a:latin typeface="Arial" pitchFamily="34" charset="0"/>
              </a:defRPr>
            </a:lvl9pPr>
          </a:lstStyle>
          <a:p>
            <a:pPr eaLnBrk="1" hangingPunct="1"/>
            <a:r>
              <a:rPr lang="en-US" altLang="ru-RU" sz="1000" dirty="0" smtClean="0">
                <a:solidFill>
                  <a:schemeClr val="tx1"/>
                </a:solidFill>
                <a:cs typeface="Arial" pitchFamily="34" charset="0"/>
              </a:rPr>
              <a:t>CJSC </a:t>
            </a:r>
            <a:r>
              <a:rPr lang="en-US" altLang="ru-RU" sz="1000" dirty="0">
                <a:solidFill>
                  <a:schemeClr val="tx1"/>
                </a:solidFill>
                <a:cs typeface="Arial" pitchFamily="34" charset="0"/>
              </a:rPr>
              <a:t>«</a:t>
            </a:r>
            <a:r>
              <a:rPr lang="en-US" altLang="ru-RU" sz="1000" dirty="0" smtClean="0">
                <a:solidFill>
                  <a:schemeClr val="tx1"/>
                </a:solidFill>
                <a:cs typeface="Arial" pitchFamily="34" charset="0"/>
              </a:rPr>
              <a:t>MetLife Insurance </a:t>
            </a:r>
            <a:r>
              <a:rPr lang="en-US" altLang="ru-RU" sz="1000" dirty="0">
                <a:solidFill>
                  <a:schemeClr val="tx1"/>
                </a:solidFill>
                <a:cs typeface="Arial" pitchFamily="34" charset="0"/>
              </a:rPr>
              <a:t>Company» a company of MetLife, Inc. </a:t>
            </a:r>
            <a:r>
              <a:rPr lang="en-US" altLang="ru-RU" sz="1000" dirty="0" smtClean="0">
                <a:solidFill>
                  <a:schemeClr val="tx1"/>
                </a:solidFill>
                <a:cs typeface="Arial" pitchFamily="34" charset="0"/>
              </a:rPr>
              <a:t>group </a:t>
            </a:r>
          </a:p>
          <a:p>
            <a:pPr eaLnBrk="1" hangingPunct="1"/>
            <a:r>
              <a:rPr lang="en-US" altLang="ru-RU" sz="1000" dirty="0" smtClean="0">
                <a:solidFill>
                  <a:schemeClr val="tx1"/>
                </a:solidFill>
                <a:cs typeface="Arial" pitchFamily="34" charset="0"/>
              </a:rPr>
              <a:t>License </a:t>
            </a:r>
            <a:r>
              <a:rPr lang="en-US" altLang="ru-RU" sz="1000" dirty="0">
                <a:solidFill>
                  <a:schemeClr val="tx1"/>
                </a:solidFill>
                <a:cs typeface="Arial" pitchFamily="34" charset="0"/>
              </a:rPr>
              <a:t>С № 3256 77 issued by </a:t>
            </a:r>
            <a:r>
              <a:rPr lang="en-US" altLang="ru-RU" sz="1000" dirty="0" smtClean="0">
                <a:solidFill>
                  <a:schemeClr val="tx1"/>
                </a:solidFill>
                <a:cs typeface="Arial" pitchFamily="34" charset="0"/>
              </a:rPr>
              <a:t>the Central Bank </a:t>
            </a:r>
            <a:r>
              <a:rPr lang="en-US" altLang="ru-RU" sz="1000" dirty="0">
                <a:solidFill>
                  <a:schemeClr val="tx1"/>
                </a:solidFill>
                <a:cs typeface="Arial" pitchFamily="34" charset="0"/>
              </a:rPr>
              <a:t>of Russia</a:t>
            </a:r>
          </a:p>
          <a:p>
            <a:pPr eaLnBrk="1" hangingPunct="1"/>
            <a:r>
              <a:rPr lang="en-US" altLang="ru-RU" sz="1000" dirty="0">
                <a:solidFill>
                  <a:schemeClr val="tx1"/>
                </a:solidFill>
                <a:cs typeface="Arial" pitchFamily="34" charset="0"/>
              </a:rPr>
              <a:t>127015, Moscow, 76, </a:t>
            </a:r>
            <a:r>
              <a:rPr lang="en-US" altLang="ru-RU" sz="1000" dirty="0" err="1">
                <a:solidFill>
                  <a:schemeClr val="tx1"/>
                </a:solidFill>
                <a:cs typeface="Arial" pitchFamily="34" charset="0"/>
              </a:rPr>
              <a:t>Butyrskaya</a:t>
            </a:r>
            <a:r>
              <a:rPr lang="en-US" altLang="ru-RU" sz="1000" dirty="0">
                <a:solidFill>
                  <a:schemeClr val="tx1"/>
                </a:solidFill>
                <a:cs typeface="Arial" pitchFamily="34" charset="0"/>
              </a:rPr>
              <a:t> </a:t>
            </a:r>
            <a:r>
              <a:rPr lang="en-US" altLang="ru-RU" sz="1000" dirty="0" err="1">
                <a:solidFill>
                  <a:schemeClr val="tx1"/>
                </a:solidFill>
                <a:cs typeface="Arial" pitchFamily="34" charset="0"/>
              </a:rPr>
              <a:t>st.</a:t>
            </a:r>
            <a:r>
              <a:rPr lang="en-US" altLang="ru-RU" sz="1000" dirty="0">
                <a:solidFill>
                  <a:schemeClr val="tx1"/>
                </a:solidFill>
                <a:cs typeface="Arial" pitchFamily="34" charset="0"/>
              </a:rPr>
              <a:t>, building 1</a:t>
            </a:r>
          </a:p>
        </p:txBody>
      </p:sp>
      <p:sp>
        <p:nvSpPr>
          <p:cNvPr id="3" name="Прямоугольник 2"/>
          <p:cNvSpPr>
            <a:spLocks noChangeArrowheads="1"/>
          </p:cNvSpPr>
          <p:nvPr/>
        </p:nvSpPr>
        <p:spPr bwMode="auto">
          <a:xfrm>
            <a:off x="6124790" y="4484961"/>
            <a:ext cx="2799076" cy="96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lnSpc>
                <a:spcPts val="2400"/>
              </a:lnSpc>
              <a:spcBef>
                <a:spcPct val="0"/>
              </a:spcBef>
              <a:spcAft>
                <a:spcPct val="0"/>
              </a:spcAft>
              <a:defRPr sz="2000">
                <a:solidFill>
                  <a:schemeClr val="bg1"/>
                </a:solidFill>
                <a:latin typeface="Arial" pitchFamily="34" charset="0"/>
              </a:defRPr>
            </a:lvl6pPr>
            <a:lvl7pPr marL="2971800" indent="-228600" eaLnBrk="0" fontAlgn="base" hangingPunct="0">
              <a:lnSpc>
                <a:spcPts val="2400"/>
              </a:lnSpc>
              <a:spcBef>
                <a:spcPct val="0"/>
              </a:spcBef>
              <a:spcAft>
                <a:spcPct val="0"/>
              </a:spcAft>
              <a:defRPr sz="2000">
                <a:solidFill>
                  <a:schemeClr val="bg1"/>
                </a:solidFill>
                <a:latin typeface="Arial" pitchFamily="34" charset="0"/>
              </a:defRPr>
            </a:lvl7pPr>
            <a:lvl8pPr marL="3429000" indent="-228600" eaLnBrk="0" fontAlgn="base" hangingPunct="0">
              <a:lnSpc>
                <a:spcPts val="2400"/>
              </a:lnSpc>
              <a:spcBef>
                <a:spcPct val="0"/>
              </a:spcBef>
              <a:spcAft>
                <a:spcPct val="0"/>
              </a:spcAft>
              <a:defRPr sz="2000">
                <a:solidFill>
                  <a:schemeClr val="bg1"/>
                </a:solidFill>
                <a:latin typeface="Arial" pitchFamily="34" charset="0"/>
              </a:defRPr>
            </a:lvl8pPr>
            <a:lvl9pPr marL="3886200" indent="-228600" eaLnBrk="0" fontAlgn="base" hangingPunct="0">
              <a:lnSpc>
                <a:spcPts val="2400"/>
              </a:lnSpc>
              <a:spcBef>
                <a:spcPct val="0"/>
              </a:spcBef>
              <a:spcAft>
                <a:spcPct val="0"/>
              </a:spcAft>
              <a:defRPr sz="2000">
                <a:solidFill>
                  <a:schemeClr val="bg1"/>
                </a:solidFill>
                <a:latin typeface="Arial" pitchFamily="34" charset="0"/>
              </a:defRPr>
            </a:lvl9pPr>
          </a:lstStyle>
          <a:p>
            <a:pPr eaLnBrk="1" hangingPunct="1">
              <a:lnSpc>
                <a:spcPct val="50000"/>
              </a:lnSpc>
              <a:spcBef>
                <a:spcPts val="600"/>
              </a:spcBef>
            </a:pPr>
            <a:r>
              <a:rPr lang="en-US" altLang="ru-RU" sz="1200" b="1" dirty="0">
                <a:solidFill>
                  <a:schemeClr val="tx1"/>
                </a:solidFill>
              </a:rPr>
              <a:t>Olga Trubach</a:t>
            </a:r>
          </a:p>
          <a:p>
            <a:pPr eaLnBrk="1" hangingPunct="1">
              <a:lnSpc>
                <a:spcPct val="50000"/>
              </a:lnSpc>
              <a:spcBef>
                <a:spcPct val="50000"/>
              </a:spcBef>
            </a:pPr>
            <a:r>
              <a:rPr lang="en-US" altLang="ru-RU" sz="1200" b="1" dirty="0">
                <a:solidFill>
                  <a:schemeClr val="tx1"/>
                </a:solidFill>
              </a:rPr>
              <a:t>Pensions </a:t>
            </a:r>
            <a:r>
              <a:rPr lang="en-US" altLang="ru-RU" sz="1200" b="1" dirty="0" smtClean="0">
                <a:solidFill>
                  <a:schemeClr val="tx1"/>
                </a:solidFill>
              </a:rPr>
              <a:t>Executive</a:t>
            </a:r>
            <a:endParaRPr lang="en-US" altLang="ru-RU" sz="1200" b="1" dirty="0">
              <a:solidFill>
                <a:schemeClr val="tx1"/>
              </a:solidFill>
            </a:endParaRPr>
          </a:p>
          <a:p>
            <a:pPr eaLnBrk="1" hangingPunct="1">
              <a:lnSpc>
                <a:spcPct val="60000"/>
              </a:lnSpc>
              <a:spcBef>
                <a:spcPct val="50000"/>
              </a:spcBef>
            </a:pPr>
            <a:r>
              <a:rPr lang="en-US" altLang="ru-RU" sz="1200" dirty="0">
                <a:solidFill>
                  <a:schemeClr val="tx1"/>
                </a:solidFill>
              </a:rPr>
              <a:t>Т.  +7 (495) 937-5995, ext. 2321</a:t>
            </a:r>
          </a:p>
          <a:p>
            <a:pPr eaLnBrk="1" hangingPunct="1">
              <a:lnSpc>
                <a:spcPct val="60000"/>
              </a:lnSpc>
              <a:spcBef>
                <a:spcPct val="50000"/>
              </a:spcBef>
            </a:pPr>
            <a:r>
              <a:rPr lang="en-US" altLang="ru-RU" sz="1200" dirty="0">
                <a:solidFill>
                  <a:schemeClr val="tx1"/>
                </a:solidFill>
              </a:rPr>
              <a:t>F.  +7 (495) 937-5999</a:t>
            </a:r>
          </a:p>
          <a:p>
            <a:pPr eaLnBrk="1" hangingPunct="1">
              <a:lnSpc>
                <a:spcPct val="50000"/>
              </a:lnSpc>
              <a:spcBef>
                <a:spcPct val="50000"/>
              </a:spcBef>
            </a:pPr>
            <a:r>
              <a:rPr lang="en-US" altLang="ru-RU" sz="1200" dirty="0" smtClean="0">
                <a:solidFill>
                  <a:schemeClr val="tx1"/>
                </a:solidFill>
              </a:rPr>
              <a:t>E-mail: </a:t>
            </a:r>
            <a:r>
              <a:rPr lang="en-US" altLang="ru-RU" sz="1200" dirty="0" smtClean="0">
                <a:solidFill>
                  <a:srgbClr val="333333"/>
                </a:solidFill>
                <a:hlinkClick r:id="rId3"/>
              </a:rPr>
              <a:t>Olga</a:t>
            </a:r>
            <a:r>
              <a:rPr lang="ru-RU" altLang="ru-RU" sz="1200" dirty="0">
                <a:solidFill>
                  <a:srgbClr val="333333"/>
                </a:solidFill>
                <a:hlinkClick r:id="rId3"/>
              </a:rPr>
              <a:t>.</a:t>
            </a:r>
            <a:r>
              <a:rPr lang="en-US" altLang="ru-RU" sz="1200" dirty="0" err="1">
                <a:solidFill>
                  <a:srgbClr val="333333"/>
                </a:solidFill>
                <a:hlinkClick r:id="rId3"/>
              </a:rPr>
              <a:t>trubach</a:t>
            </a:r>
            <a:r>
              <a:rPr lang="ru-RU" altLang="ru-RU" sz="1200" dirty="0">
                <a:solidFill>
                  <a:srgbClr val="333333"/>
                </a:solidFill>
                <a:hlinkClick r:id="rId3"/>
              </a:rPr>
              <a:t>@</a:t>
            </a:r>
            <a:r>
              <a:rPr lang="en-US" altLang="ru-RU" sz="1200" dirty="0" err="1" smtClean="0">
                <a:solidFill>
                  <a:srgbClr val="333333"/>
                </a:solidFill>
                <a:hlinkClick r:id="rId3"/>
              </a:rPr>
              <a:t>metlife</a:t>
            </a:r>
            <a:r>
              <a:rPr lang="ru-RU" altLang="ru-RU" sz="1200" dirty="0" smtClean="0">
                <a:solidFill>
                  <a:srgbClr val="333333"/>
                </a:solidFill>
                <a:hlinkClick r:id="rId3"/>
              </a:rPr>
              <a:t>.</a:t>
            </a:r>
            <a:r>
              <a:rPr lang="en-US" altLang="ru-RU" sz="1200" dirty="0" err="1">
                <a:solidFill>
                  <a:srgbClr val="333333"/>
                </a:solidFill>
                <a:hlinkClick r:id="rId3"/>
              </a:rPr>
              <a:t>ru</a:t>
            </a:r>
            <a:endParaRPr lang="ru-RU" altLang="ru-RU" sz="1200" dirty="0">
              <a:solidFill>
                <a:srgbClr val="333333"/>
              </a:solidFill>
            </a:endParaRPr>
          </a:p>
        </p:txBody>
      </p:sp>
      <p:sp>
        <p:nvSpPr>
          <p:cNvPr id="4" name="Прямоугольник 3"/>
          <p:cNvSpPr>
            <a:spLocks noChangeArrowheads="1"/>
          </p:cNvSpPr>
          <p:nvPr/>
        </p:nvSpPr>
        <p:spPr bwMode="auto">
          <a:xfrm>
            <a:off x="6124790" y="3346792"/>
            <a:ext cx="283969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lnSpc>
                <a:spcPts val="2400"/>
              </a:lnSpc>
              <a:spcBef>
                <a:spcPct val="0"/>
              </a:spcBef>
              <a:spcAft>
                <a:spcPct val="0"/>
              </a:spcAft>
              <a:defRPr sz="2000">
                <a:solidFill>
                  <a:schemeClr val="bg1"/>
                </a:solidFill>
                <a:latin typeface="Arial" pitchFamily="34" charset="0"/>
              </a:defRPr>
            </a:lvl6pPr>
            <a:lvl7pPr marL="2971800" indent="-228600" eaLnBrk="0" fontAlgn="base" hangingPunct="0">
              <a:lnSpc>
                <a:spcPts val="2400"/>
              </a:lnSpc>
              <a:spcBef>
                <a:spcPct val="0"/>
              </a:spcBef>
              <a:spcAft>
                <a:spcPct val="0"/>
              </a:spcAft>
              <a:defRPr sz="2000">
                <a:solidFill>
                  <a:schemeClr val="bg1"/>
                </a:solidFill>
                <a:latin typeface="Arial" pitchFamily="34" charset="0"/>
              </a:defRPr>
            </a:lvl7pPr>
            <a:lvl8pPr marL="3429000" indent="-228600" eaLnBrk="0" fontAlgn="base" hangingPunct="0">
              <a:lnSpc>
                <a:spcPts val="2400"/>
              </a:lnSpc>
              <a:spcBef>
                <a:spcPct val="0"/>
              </a:spcBef>
              <a:spcAft>
                <a:spcPct val="0"/>
              </a:spcAft>
              <a:defRPr sz="2000">
                <a:solidFill>
                  <a:schemeClr val="bg1"/>
                </a:solidFill>
                <a:latin typeface="Arial" pitchFamily="34" charset="0"/>
              </a:defRPr>
            </a:lvl8pPr>
            <a:lvl9pPr marL="3886200" indent="-228600" eaLnBrk="0" fontAlgn="base" hangingPunct="0">
              <a:lnSpc>
                <a:spcPts val="2400"/>
              </a:lnSpc>
              <a:spcBef>
                <a:spcPct val="0"/>
              </a:spcBef>
              <a:spcAft>
                <a:spcPct val="0"/>
              </a:spcAft>
              <a:defRPr sz="2000">
                <a:solidFill>
                  <a:schemeClr val="bg1"/>
                </a:solidFill>
                <a:latin typeface="Arial" pitchFamily="34" charset="0"/>
              </a:defRPr>
            </a:lvl9pPr>
          </a:lstStyle>
          <a:p>
            <a:pPr eaLnBrk="1" hangingPunct="1">
              <a:lnSpc>
                <a:spcPct val="60000"/>
              </a:lnSpc>
              <a:spcBef>
                <a:spcPts val="600"/>
              </a:spcBef>
            </a:pPr>
            <a:r>
              <a:rPr lang="en-US" altLang="ru-RU" sz="1200" b="1" dirty="0">
                <a:solidFill>
                  <a:schemeClr val="tx1"/>
                </a:solidFill>
              </a:rPr>
              <a:t>Timur Gilyazov</a:t>
            </a:r>
          </a:p>
          <a:p>
            <a:pPr eaLnBrk="1" hangingPunct="1">
              <a:lnSpc>
                <a:spcPct val="60000"/>
              </a:lnSpc>
              <a:spcBef>
                <a:spcPts val="600"/>
              </a:spcBef>
            </a:pPr>
            <a:r>
              <a:rPr lang="en-US" altLang="ru-RU" sz="1200" b="1" dirty="0" smtClean="0">
                <a:solidFill>
                  <a:schemeClr val="tx1"/>
                </a:solidFill>
              </a:rPr>
              <a:t>Pensions Director</a:t>
            </a:r>
            <a:endParaRPr lang="en-US" altLang="ru-RU" sz="1200" b="1" dirty="0">
              <a:solidFill>
                <a:schemeClr val="tx1"/>
              </a:solidFill>
            </a:endParaRPr>
          </a:p>
          <a:p>
            <a:pPr eaLnBrk="1" hangingPunct="1">
              <a:lnSpc>
                <a:spcPct val="60000"/>
              </a:lnSpc>
              <a:spcBef>
                <a:spcPct val="50000"/>
              </a:spcBef>
            </a:pPr>
            <a:r>
              <a:rPr lang="en-US" altLang="ru-RU" sz="1200" dirty="0">
                <a:solidFill>
                  <a:schemeClr val="tx1"/>
                </a:solidFill>
              </a:rPr>
              <a:t>Т.  +7 (495) 937-5995, ext.2215</a:t>
            </a:r>
          </a:p>
          <a:p>
            <a:pPr eaLnBrk="1" hangingPunct="1">
              <a:lnSpc>
                <a:spcPct val="60000"/>
              </a:lnSpc>
              <a:spcBef>
                <a:spcPct val="50000"/>
              </a:spcBef>
            </a:pPr>
            <a:r>
              <a:rPr lang="en-US" altLang="ru-RU" sz="1200" dirty="0">
                <a:solidFill>
                  <a:schemeClr val="tx1"/>
                </a:solidFill>
              </a:rPr>
              <a:t>F.  +7 (495) 937-5999</a:t>
            </a:r>
          </a:p>
          <a:p>
            <a:pPr eaLnBrk="1" hangingPunct="1">
              <a:lnSpc>
                <a:spcPct val="60000"/>
              </a:lnSpc>
              <a:spcBef>
                <a:spcPct val="50000"/>
              </a:spcBef>
            </a:pPr>
            <a:r>
              <a:rPr lang="en-US" altLang="ru-RU" sz="1200" dirty="0" smtClean="0">
                <a:solidFill>
                  <a:schemeClr val="tx1"/>
                </a:solidFill>
              </a:rPr>
              <a:t>E-mail:</a:t>
            </a:r>
            <a:r>
              <a:rPr lang="en-US" altLang="ru-RU" sz="1200" dirty="0" smtClean="0">
                <a:solidFill>
                  <a:srgbClr val="333333"/>
                </a:solidFill>
                <a:hlinkClick r:id="rId4"/>
              </a:rPr>
              <a:t>Timur</a:t>
            </a:r>
            <a:r>
              <a:rPr lang="ru-RU" altLang="ru-RU" sz="1200" dirty="0">
                <a:solidFill>
                  <a:srgbClr val="333333"/>
                </a:solidFill>
                <a:hlinkClick r:id="rId4"/>
              </a:rPr>
              <a:t>.</a:t>
            </a:r>
            <a:r>
              <a:rPr lang="en-US" altLang="ru-RU" sz="1200" dirty="0" err="1">
                <a:solidFill>
                  <a:srgbClr val="333333"/>
                </a:solidFill>
                <a:hlinkClick r:id="rId4"/>
              </a:rPr>
              <a:t>Gillyazov</a:t>
            </a:r>
            <a:r>
              <a:rPr lang="ru-RU" altLang="ru-RU" sz="1200" dirty="0">
                <a:solidFill>
                  <a:srgbClr val="333333"/>
                </a:solidFill>
                <a:hlinkClick r:id="rId4"/>
              </a:rPr>
              <a:t>@</a:t>
            </a:r>
            <a:r>
              <a:rPr lang="en-US" altLang="ru-RU" sz="1200" dirty="0" smtClean="0">
                <a:solidFill>
                  <a:srgbClr val="333333"/>
                </a:solidFill>
                <a:hlinkClick r:id="rId4"/>
              </a:rPr>
              <a:t>metlife.ru</a:t>
            </a:r>
            <a:endParaRPr lang="en-US" altLang="ru-RU" sz="1200" dirty="0">
              <a:solidFill>
                <a:srgbClr val="333333"/>
              </a:solidFill>
            </a:endParaRPr>
          </a:p>
        </p:txBody>
      </p:sp>
      <p:sp>
        <p:nvSpPr>
          <p:cNvPr id="5" name="Title 5" descr="Text Box: Title"/>
          <p:cNvSpPr txBox="1">
            <a:spLocks/>
          </p:cNvSpPr>
          <p:nvPr/>
        </p:nvSpPr>
        <p:spPr bwMode="gray">
          <a:xfrm>
            <a:off x="435862" y="404664"/>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a:solidFill>
                  <a:srgbClr val="006AB4"/>
                </a:solidFill>
                <a:latin typeface="Arial" pitchFamily="34" charset="0"/>
                <a:cs typeface="Arial" pitchFamily="34" charset="0"/>
              </a:rPr>
              <a:t>Contact Information</a:t>
            </a:r>
          </a:p>
        </p:txBody>
      </p:sp>
      <p:pic>
        <p:nvPicPr>
          <p:cNvPr id="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684" y="1484784"/>
            <a:ext cx="2370963" cy="156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Номер слайда 1"/>
          <p:cNvSpPr txBox="1">
            <a:spLocks/>
          </p:cNvSpPr>
          <p:nvPr/>
        </p:nvSpPr>
        <p:spPr bwMode="auto">
          <a:xfrm>
            <a:off x="6858000" y="627840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19</a:t>
            </a:fld>
            <a:endParaRPr lang="en-US" sz="1400" dirty="0" smtClean="0">
              <a:solidFill>
                <a:srgbClr val="000000"/>
              </a:solidFill>
              <a:cs typeface="Arial" pitchFamily="34" charset="0"/>
            </a:endParaRP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014" y="1365250"/>
            <a:ext cx="5600700" cy="3638550"/>
          </a:xfrm>
          <a:prstGeom prst="rect">
            <a:avLst/>
          </a:prstGeom>
          <a:noFill/>
          <a:ln>
            <a:noFill/>
          </a:ln>
          <a:extLst>
            <a:ext uri="{909E8E84-426E-40dd-AFC4-6F175D3DCCD1}">
              <a14:hiddenFill xmlns:a14="http://schemas.microsoft.com/office/drawing/2010/main">
                <a:solidFill>
                  <a:srgbClr val="5FB2CC"/>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ph idx="1"/>
          </p:nvPr>
        </p:nvSpPr>
        <p:spPr>
          <a:xfrm>
            <a:off x="420596" y="1628800"/>
            <a:ext cx="8215313" cy="4752528"/>
          </a:xfrm>
        </p:spPr>
        <p:txBody>
          <a:bodyPr/>
          <a:lstStyle/>
          <a:p>
            <a:pPr marL="285750" indent="-285750">
              <a:lnSpc>
                <a:spcPct val="150000"/>
              </a:lnSpc>
              <a:buClr>
                <a:srgbClr val="006AB6"/>
              </a:buClr>
              <a:buFont typeface="Arial" panose="020B0604020202020204" pitchFamily="34" charset="0"/>
              <a:buChar char="•"/>
            </a:pPr>
            <a:r>
              <a:rPr lang="en-US" sz="2000" dirty="0" smtClean="0">
                <a:solidFill>
                  <a:schemeClr val="tx1"/>
                </a:solidFill>
              </a:rPr>
              <a:t>Short Glossary</a:t>
            </a:r>
          </a:p>
          <a:p>
            <a:pPr marL="285750" indent="-285750">
              <a:lnSpc>
                <a:spcPct val="150000"/>
              </a:lnSpc>
              <a:buClr>
                <a:srgbClr val="006AB6"/>
              </a:buClr>
              <a:buFont typeface="Arial" panose="020B0604020202020204" pitchFamily="34" charset="0"/>
              <a:buChar char="•"/>
            </a:pPr>
            <a:r>
              <a:rPr lang="en-US" sz="2000" dirty="0" smtClean="0">
                <a:solidFill>
                  <a:schemeClr val="tx1"/>
                </a:solidFill>
              </a:rPr>
              <a:t>Russia </a:t>
            </a:r>
            <a:r>
              <a:rPr lang="en-US" sz="2000" dirty="0">
                <a:solidFill>
                  <a:schemeClr val="tx1"/>
                </a:solidFill>
              </a:rPr>
              <a:t>State Pensions Overview</a:t>
            </a:r>
          </a:p>
          <a:p>
            <a:pPr marL="285750" indent="-285750">
              <a:lnSpc>
                <a:spcPct val="150000"/>
              </a:lnSpc>
              <a:buClr>
                <a:srgbClr val="006AB6"/>
              </a:buClr>
              <a:buFont typeface="Arial" panose="020B0604020202020204" pitchFamily="34" charset="0"/>
              <a:buChar char="•"/>
            </a:pPr>
            <a:r>
              <a:rPr lang="it-IT" sz="2000" dirty="0">
                <a:solidFill>
                  <a:schemeClr val="tx1"/>
                </a:solidFill>
              </a:rPr>
              <a:t>Russia </a:t>
            </a:r>
            <a:r>
              <a:rPr lang="it-IT" sz="2000" dirty="0" smtClean="0">
                <a:solidFill>
                  <a:schemeClr val="tx1"/>
                </a:solidFill>
              </a:rPr>
              <a:t>Macro </a:t>
            </a:r>
            <a:r>
              <a:rPr lang="it-IT" sz="2000" dirty="0">
                <a:solidFill>
                  <a:schemeClr val="tx1"/>
                </a:solidFill>
              </a:rPr>
              <a:t>Data</a:t>
            </a:r>
          </a:p>
          <a:p>
            <a:pPr marL="285750" indent="-285750">
              <a:lnSpc>
                <a:spcPct val="150000"/>
              </a:lnSpc>
              <a:buClr>
                <a:srgbClr val="006AB6"/>
              </a:buClr>
              <a:buFont typeface="Arial" panose="020B0604020202020204" pitchFamily="34" charset="0"/>
              <a:buChar char="•"/>
            </a:pPr>
            <a:r>
              <a:rPr lang="en-US" sz="2000" dirty="0">
                <a:solidFill>
                  <a:schemeClr val="tx1"/>
                </a:solidFill>
              </a:rPr>
              <a:t>Latest developments in state pension </a:t>
            </a:r>
            <a:r>
              <a:rPr lang="en-US" sz="2000" dirty="0" smtClean="0">
                <a:solidFill>
                  <a:schemeClr val="tx1"/>
                </a:solidFill>
              </a:rPr>
              <a:t>system</a:t>
            </a:r>
          </a:p>
          <a:p>
            <a:pPr marL="285750" indent="-285750">
              <a:lnSpc>
                <a:spcPct val="150000"/>
              </a:lnSpc>
              <a:buClr>
                <a:srgbClr val="006AB6"/>
              </a:buClr>
              <a:buFont typeface="Arial" panose="020B0604020202020204" pitchFamily="34" charset="0"/>
              <a:buChar char="•"/>
            </a:pPr>
            <a:r>
              <a:rPr lang="en-US" sz="2000" dirty="0" smtClean="0">
                <a:solidFill>
                  <a:schemeClr val="tx1"/>
                </a:solidFill>
              </a:rPr>
              <a:t>Cleaning-up </a:t>
            </a:r>
            <a:r>
              <a:rPr lang="en-US" sz="2000" dirty="0">
                <a:solidFill>
                  <a:schemeClr val="tx1"/>
                </a:solidFill>
              </a:rPr>
              <a:t>of pension market</a:t>
            </a:r>
          </a:p>
          <a:p>
            <a:pPr marL="285750" indent="-285750">
              <a:lnSpc>
                <a:spcPct val="150000"/>
              </a:lnSpc>
              <a:buClr>
                <a:srgbClr val="006AB6"/>
              </a:buClr>
              <a:buFont typeface="Arial" panose="020B0604020202020204" pitchFamily="34" charset="0"/>
              <a:buChar char="•"/>
            </a:pPr>
            <a:r>
              <a:rPr lang="en-US" sz="2000" dirty="0" smtClean="0">
                <a:solidFill>
                  <a:schemeClr val="tx1"/>
                </a:solidFill>
              </a:rPr>
              <a:t>Key </a:t>
            </a:r>
            <a:r>
              <a:rPr lang="en-US" sz="2000" dirty="0">
                <a:solidFill>
                  <a:schemeClr val="tx1"/>
                </a:solidFill>
              </a:rPr>
              <a:t>takeaways for </a:t>
            </a:r>
            <a:r>
              <a:rPr lang="en-US" sz="2000" dirty="0" smtClean="0">
                <a:solidFill>
                  <a:schemeClr val="tx1"/>
                </a:solidFill>
              </a:rPr>
              <a:t>Employers and Life insurance companies</a:t>
            </a:r>
          </a:p>
          <a:p>
            <a:pPr marL="285750" indent="-285750">
              <a:lnSpc>
                <a:spcPct val="150000"/>
              </a:lnSpc>
              <a:buClr>
                <a:srgbClr val="006AB6"/>
              </a:buClr>
              <a:buFont typeface="Arial" panose="020B0604020202020204" pitchFamily="34" charset="0"/>
              <a:buChar char="•"/>
            </a:pPr>
            <a:r>
              <a:rPr lang="en-US" sz="2000" dirty="0" smtClean="0">
                <a:solidFill>
                  <a:schemeClr val="tx1"/>
                </a:solidFill>
              </a:rPr>
              <a:t>Contact Information</a:t>
            </a:r>
            <a:endParaRPr lang="en-US" sz="2000" dirty="0">
              <a:solidFill>
                <a:schemeClr val="tx1"/>
              </a:solidFill>
            </a:endParaRPr>
          </a:p>
          <a:p>
            <a:endParaRPr lang="en-US" dirty="0" smtClean="0">
              <a:solidFill>
                <a:schemeClr val="tx1"/>
              </a:solidFill>
            </a:endParaRPr>
          </a:p>
          <a:p>
            <a:endParaRPr lang="ru-RU" sz="1600" dirty="0">
              <a:solidFill>
                <a:schemeClr val="tx1"/>
              </a:solidFill>
            </a:endParaRPr>
          </a:p>
        </p:txBody>
      </p:sp>
      <p:sp>
        <p:nvSpPr>
          <p:cNvPr id="8" name="Title 5" descr="Text Box: Title"/>
          <p:cNvSpPr txBox="1">
            <a:spLocks/>
          </p:cNvSpPr>
          <p:nvPr/>
        </p:nvSpPr>
        <p:spPr bwMode="gray">
          <a:xfrm>
            <a:off x="434975" y="447675"/>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smtClean="0">
                <a:solidFill>
                  <a:srgbClr val="006AB4"/>
                </a:solidFill>
                <a:latin typeface="Arial" pitchFamily="34" charset="0"/>
                <a:cs typeface="Arial" pitchFamily="34" charset="0"/>
              </a:rPr>
              <a:t>Content</a:t>
            </a:r>
            <a:endParaRPr lang="en-US" sz="2800" dirty="0">
              <a:solidFill>
                <a:srgbClr val="006AB4"/>
              </a:solidFill>
              <a:latin typeface="Arial" pitchFamily="34" charset="0"/>
              <a:cs typeface="Arial" pitchFamily="34" charset="0"/>
            </a:endParaRPr>
          </a:p>
        </p:txBody>
      </p:sp>
      <p:sp>
        <p:nvSpPr>
          <p:cNvPr id="9"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2</a:t>
            </a:fld>
            <a:endParaRPr lang="en-US" sz="1400" dirty="0" smtClean="0">
              <a:solidFill>
                <a:srgbClr val="000000"/>
              </a:solidFill>
              <a:cs typeface="Arial" pitchFamily="34" charset="0"/>
            </a:endParaRPr>
          </a:p>
        </p:txBody>
      </p:sp>
    </p:spTree>
    <p:extLst>
      <p:ext uri="{BB962C8B-B14F-4D97-AF65-F5344CB8AC3E}">
        <p14:creationId xmlns:p14="http://schemas.microsoft.com/office/powerpoint/2010/main" val="13235809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6" descr="metlifelogo_pms2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642" y="3118098"/>
            <a:ext cx="33845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233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5125" y="1844824"/>
            <a:ext cx="7303219" cy="3816424"/>
          </a:xfrm>
        </p:spPr>
        <p:txBody>
          <a:bodyPr/>
          <a:lstStyle/>
          <a:p>
            <a:pPr marL="285750" indent="-285750">
              <a:lnSpc>
                <a:spcPct val="100000"/>
              </a:lnSpc>
              <a:buFont typeface="Arial" panose="020B0604020202020204" pitchFamily="34" charset="0"/>
              <a:buChar char="•"/>
            </a:pPr>
            <a:r>
              <a:rPr lang="ru-RU" sz="1600" dirty="0" smtClean="0"/>
              <a:t>Обязательная и страховая часть государственной </a:t>
            </a:r>
            <a:r>
              <a:rPr lang="en-US" sz="1600" dirty="0" smtClean="0"/>
              <a:t>                                </a:t>
            </a:r>
            <a:r>
              <a:rPr lang="ru-RU" sz="1600" dirty="0" smtClean="0"/>
              <a:t>трудовой</a:t>
            </a:r>
            <a:r>
              <a:rPr lang="en-US" sz="1600" dirty="0" smtClean="0"/>
              <a:t> </a:t>
            </a:r>
            <a:r>
              <a:rPr lang="ru-RU" sz="1600" dirty="0" smtClean="0"/>
              <a:t>пенсии:</a:t>
            </a:r>
            <a:r>
              <a:rPr lang="en-US" sz="1600" dirty="0" smtClean="0"/>
              <a:t> </a:t>
            </a:r>
            <a:r>
              <a:rPr lang="en-US" sz="1600" b="1" dirty="0" smtClean="0"/>
              <a:t>1st </a:t>
            </a:r>
            <a:r>
              <a:rPr lang="en-US" sz="1600" b="1" dirty="0"/>
              <a:t>Pillar</a:t>
            </a:r>
            <a:r>
              <a:rPr lang="ru-RU" sz="1600" b="1" dirty="0"/>
              <a:t> </a:t>
            </a:r>
            <a:r>
              <a:rPr lang="en-US" sz="1600" b="1" dirty="0"/>
              <a:t>or Notional Account</a:t>
            </a:r>
          </a:p>
          <a:p>
            <a:pPr marL="285750" indent="-285750">
              <a:lnSpc>
                <a:spcPct val="100000"/>
              </a:lnSpc>
              <a:spcBef>
                <a:spcPts val="1800"/>
              </a:spcBef>
              <a:buFont typeface="Arial" panose="020B0604020202020204" pitchFamily="34" charset="0"/>
              <a:buChar char="•"/>
            </a:pPr>
            <a:r>
              <a:rPr lang="ru-RU" sz="1600" dirty="0" smtClean="0"/>
              <a:t>Накопительная часть государственной </a:t>
            </a:r>
            <a:r>
              <a:rPr lang="en-US" sz="1600" dirty="0" smtClean="0"/>
              <a:t>                                              </a:t>
            </a:r>
            <a:r>
              <a:rPr lang="ru-RU" sz="1600" dirty="0" smtClean="0"/>
              <a:t>трудовой пенсии (ОПС):</a:t>
            </a:r>
            <a:r>
              <a:rPr lang="en-US" sz="1600" dirty="0" smtClean="0"/>
              <a:t> </a:t>
            </a:r>
            <a:r>
              <a:rPr lang="en-US" sz="1600" b="1" dirty="0" smtClean="0"/>
              <a:t>2nd Pillar</a:t>
            </a:r>
          </a:p>
          <a:p>
            <a:pPr marL="285750" indent="-285750">
              <a:lnSpc>
                <a:spcPct val="100000"/>
              </a:lnSpc>
              <a:spcBef>
                <a:spcPts val="1800"/>
              </a:spcBef>
              <a:buFont typeface="Arial" panose="020B0604020202020204" pitchFamily="34" charset="0"/>
              <a:buChar char="•"/>
            </a:pPr>
            <a:r>
              <a:rPr lang="ru-RU" sz="1600" dirty="0" smtClean="0"/>
              <a:t>Корпоративная или индивидуальная частная пенсия: </a:t>
            </a:r>
            <a:r>
              <a:rPr lang="en-US" sz="1600" b="1" dirty="0"/>
              <a:t>3rd Pillar</a:t>
            </a:r>
            <a:r>
              <a:rPr lang="ru-RU" sz="1600" b="1" dirty="0"/>
              <a:t> </a:t>
            </a:r>
            <a:r>
              <a:rPr lang="en-US" sz="1600" b="1" dirty="0"/>
              <a:t>or Corporate </a:t>
            </a:r>
            <a:r>
              <a:rPr lang="en-US" sz="1600" b="1" dirty="0" smtClean="0"/>
              <a:t>Pension</a:t>
            </a:r>
            <a:endParaRPr lang="en-US" sz="1600" dirty="0" smtClean="0"/>
          </a:p>
          <a:p>
            <a:pPr marL="285750" indent="-285750">
              <a:lnSpc>
                <a:spcPct val="100000"/>
              </a:lnSpc>
              <a:spcBef>
                <a:spcPts val="1800"/>
              </a:spcBef>
              <a:buFont typeface="Arial" panose="020B0604020202020204" pitchFamily="34" charset="0"/>
              <a:buChar char="•"/>
            </a:pPr>
            <a:r>
              <a:rPr lang="ru-RU" sz="1600" dirty="0" smtClean="0"/>
              <a:t>Управляющая компания</a:t>
            </a:r>
            <a:r>
              <a:rPr lang="en-US" sz="1600" dirty="0" smtClean="0"/>
              <a:t>: </a:t>
            </a:r>
            <a:r>
              <a:rPr lang="en-US" sz="1600" b="1" dirty="0" smtClean="0"/>
              <a:t>Asset Management Company or AMC</a:t>
            </a:r>
            <a:endParaRPr lang="en-US" sz="1600" b="1" dirty="0"/>
          </a:p>
          <a:p>
            <a:pPr marL="285750" indent="-285750">
              <a:lnSpc>
                <a:spcPct val="100000"/>
              </a:lnSpc>
              <a:spcBef>
                <a:spcPts val="1800"/>
              </a:spcBef>
              <a:buFont typeface="Arial" panose="020B0604020202020204" pitchFamily="34" charset="0"/>
              <a:buChar char="•"/>
            </a:pPr>
            <a:r>
              <a:rPr lang="ru-RU" sz="1600" dirty="0" smtClean="0"/>
              <a:t>Страховая компания по страхованию жизни: </a:t>
            </a:r>
            <a:r>
              <a:rPr lang="en-US" sz="1600" b="1" dirty="0" smtClean="0"/>
              <a:t>Insurance Company or IC</a:t>
            </a:r>
            <a:endParaRPr lang="en-US" sz="1600" b="1" dirty="0"/>
          </a:p>
          <a:p>
            <a:pPr marL="285750" indent="-285750">
              <a:lnSpc>
                <a:spcPct val="100000"/>
              </a:lnSpc>
              <a:spcBef>
                <a:spcPts val="1800"/>
              </a:spcBef>
              <a:buFont typeface="Arial" panose="020B0604020202020204" pitchFamily="34" charset="0"/>
              <a:buChar char="•"/>
            </a:pPr>
            <a:r>
              <a:rPr lang="ru-RU" sz="1600" dirty="0" smtClean="0"/>
              <a:t>Негосударственный Пенсионный Фонд</a:t>
            </a:r>
            <a:r>
              <a:rPr lang="en-US" sz="1600" dirty="0"/>
              <a:t>:</a:t>
            </a:r>
            <a:r>
              <a:rPr lang="ru-RU" sz="1600" dirty="0" smtClean="0"/>
              <a:t> </a:t>
            </a:r>
            <a:r>
              <a:rPr lang="en-US" sz="1600" b="1" dirty="0" smtClean="0"/>
              <a:t>NSPF</a:t>
            </a:r>
          </a:p>
          <a:p>
            <a:pPr marL="285750" indent="-285750">
              <a:lnSpc>
                <a:spcPct val="100000"/>
              </a:lnSpc>
              <a:spcBef>
                <a:spcPts val="1800"/>
              </a:spcBef>
              <a:buFont typeface="Arial" panose="020B0604020202020204" pitchFamily="34" charset="0"/>
              <a:buChar char="•"/>
            </a:pPr>
            <a:r>
              <a:rPr lang="ru-RU" sz="1600" dirty="0" smtClean="0"/>
              <a:t>Пенсионный Фонд Российской Федерации: </a:t>
            </a:r>
            <a:r>
              <a:rPr lang="en-US" sz="1600" b="1" dirty="0" smtClean="0"/>
              <a:t>PFR</a:t>
            </a:r>
          </a:p>
          <a:p>
            <a:pPr marL="285750" indent="-285750">
              <a:lnSpc>
                <a:spcPct val="100000"/>
              </a:lnSpc>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ru-RU" sz="1600" dirty="0"/>
          </a:p>
        </p:txBody>
      </p:sp>
      <p:sp>
        <p:nvSpPr>
          <p:cNvPr id="4" name="Title 5" descr="Text Box: Title"/>
          <p:cNvSpPr txBox="1">
            <a:spLocks/>
          </p:cNvSpPr>
          <p:nvPr/>
        </p:nvSpPr>
        <p:spPr bwMode="gray">
          <a:xfrm>
            <a:off x="434975" y="447675"/>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smtClean="0">
                <a:solidFill>
                  <a:srgbClr val="006AB4"/>
                </a:solidFill>
                <a:cs typeface="Arial" pitchFamily="34" charset="0"/>
              </a:rPr>
              <a:t>Terminology and abbreviations</a:t>
            </a:r>
            <a:endParaRPr lang="en-US" sz="2800" dirty="0">
              <a:solidFill>
                <a:srgbClr val="006AB4"/>
              </a:solidFill>
              <a:cs typeface="Arial" pitchFamily="34" charset="0"/>
            </a:endParaRPr>
          </a:p>
        </p:txBody>
      </p:sp>
      <p:sp>
        <p:nvSpPr>
          <p:cNvPr id="5"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3</a:t>
            </a:fld>
            <a:endParaRPr lang="en-US" sz="1400" dirty="0" smtClean="0">
              <a:solidFill>
                <a:srgbClr val="000000"/>
              </a:solidFill>
              <a:cs typeface="Arial"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666738447"/>
              </p:ext>
            </p:extLst>
          </p:nvPr>
        </p:nvGraphicFramePr>
        <p:xfrm>
          <a:off x="5797971" y="1844824"/>
          <a:ext cx="430617" cy="504056"/>
        </p:xfrm>
        <a:graphic>
          <a:graphicData uri="http://schemas.openxmlformats.org/presentationml/2006/ole">
            <mc:AlternateContent xmlns:mc="http://schemas.openxmlformats.org/markup-compatibility/2006">
              <mc:Choice xmlns:v="urn:schemas-microsoft-com:vml" Requires="v">
                <p:oleObj spid="_x0000_s9252" name="Klip" r:id="rId4" imgW="416550" imgH="488715" progId="MS_ClipArt_Gallery.2">
                  <p:embed/>
                </p:oleObj>
              </mc:Choice>
              <mc:Fallback>
                <p:oleObj name="Klip" r:id="rId4" imgW="416550" imgH="48871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971" y="1844824"/>
                        <a:ext cx="430617" cy="504056"/>
                      </a:xfrm>
                      <a:prstGeom prst="rect">
                        <a:avLst/>
                      </a:prstGeom>
                      <a:noFill/>
                      <a:ln>
                        <a:noFill/>
                      </a:ln>
                      <a:effectLst/>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912918944"/>
              </p:ext>
            </p:extLst>
          </p:nvPr>
        </p:nvGraphicFramePr>
        <p:xfrm>
          <a:off x="7092280" y="3068960"/>
          <a:ext cx="430213" cy="503238"/>
        </p:xfrm>
        <a:graphic>
          <a:graphicData uri="http://schemas.openxmlformats.org/presentationml/2006/ole">
            <mc:AlternateContent xmlns:mc="http://schemas.openxmlformats.org/markup-compatibility/2006">
              <mc:Choice xmlns:v="urn:schemas-microsoft-com:vml" Requires="v">
                <p:oleObj spid="_x0000_s9253" name="Klip" r:id="rId6" imgW="416550" imgH="488715" progId="MS_ClipArt_Gallery.2">
                  <p:embed/>
                </p:oleObj>
              </mc:Choice>
              <mc:Fallback>
                <p:oleObj name="Klip" r:id="rId6" imgW="416550" imgH="48871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3068960"/>
                        <a:ext cx="4302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510480548"/>
              </p:ext>
            </p:extLst>
          </p:nvPr>
        </p:nvGraphicFramePr>
        <p:xfrm>
          <a:off x="4734983" y="2492896"/>
          <a:ext cx="430213" cy="503237"/>
        </p:xfrm>
        <a:graphic>
          <a:graphicData uri="http://schemas.openxmlformats.org/presentationml/2006/ole">
            <mc:AlternateContent xmlns:mc="http://schemas.openxmlformats.org/markup-compatibility/2006">
              <mc:Choice xmlns:v="urn:schemas-microsoft-com:vml" Requires="v">
                <p:oleObj spid="_x0000_s9254" name="Klip" r:id="rId7" imgW="416550" imgH="488715" progId="MS_ClipArt_Gallery.2">
                  <p:embed/>
                </p:oleObj>
              </mc:Choice>
              <mc:Fallback>
                <p:oleObj name="Klip" r:id="rId7" imgW="416550" imgH="48871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4983" y="2492896"/>
                        <a:ext cx="4302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450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descr="Text Box: Title"/>
          <p:cNvSpPr txBox="1">
            <a:spLocks/>
          </p:cNvSpPr>
          <p:nvPr/>
        </p:nvSpPr>
        <p:spPr bwMode="gray">
          <a:xfrm>
            <a:off x="0" y="2924175"/>
            <a:ext cx="9144000" cy="1268413"/>
          </a:xfrm>
          <a:prstGeom prst="rect">
            <a:avLst/>
          </a:prstGeom>
          <a:noFill/>
          <a:ln w="9525" algn="ctr">
            <a:noFill/>
            <a:miter lim="800000"/>
            <a:headEnd/>
            <a:tailEnd/>
          </a:ln>
        </p:spPr>
        <p:txBody>
          <a:bodyPr lIns="0" tIns="0" rIns="0" bIns="0" anchor="ctr"/>
          <a:lstStyle/>
          <a:p>
            <a:pPr algn="ctr">
              <a:defRPr/>
            </a:pPr>
            <a:r>
              <a:rPr lang="en-US" sz="2800" cap="all" dirty="0">
                <a:solidFill>
                  <a:srgbClr val="006AB4"/>
                </a:solidFill>
                <a:cs typeface="Arial" pitchFamily="34" charset="0"/>
              </a:rPr>
              <a:t>Russia state </a:t>
            </a:r>
            <a:r>
              <a:rPr lang="en-US" sz="2800" cap="all" dirty="0" smtClean="0">
                <a:solidFill>
                  <a:srgbClr val="006AB4"/>
                </a:solidFill>
                <a:cs typeface="Arial" pitchFamily="34" charset="0"/>
              </a:rPr>
              <a:t>Pensions </a:t>
            </a:r>
            <a:endParaRPr lang="ru-RU" sz="2800" cap="all" dirty="0" smtClean="0">
              <a:solidFill>
                <a:srgbClr val="006AB4"/>
              </a:solidFill>
              <a:cs typeface="Arial" pitchFamily="34" charset="0"/>
            </a:endParaRPr>
          </a:p>
          <a:p>
            <a:pPr algn="ctr">
              <a:defRPr/>
            </a:pPr>
            <a:r>
              <a:rPr lang="en-US" sz="2800" cap="all" dirty="0" smtClean="0">
                <a:solidFill>
                  <a:srgbClr val="006AB4"/>
                </a:solidFill>
                <a:cs typeface="Arial" pitchFamily="34" charset="0"/>
              </a:rPr>
              <a:t>&amp; </a:t>
            </a:r>
            <a:r>
              <a:rPr lang="en-US" sz="2800" cap="all" dirty="0">
                <a:solidFill>
                  <a:srgbClr val="006AB4"/>
                </a:solidFill>
                <a:cs typeface="Arial" pitchFamily="34" charset="0"/>
              </a:rPr>
              <a:t>Macro </a:t>
            </a:r>
            <a:r>
              <a:rPr lang="en-US" sz="2800" cap="all" dirty="0" smtClean="0">
                <a:solidFill>
                  <a:srgbClr val="006AB4"/>
                </a:solidFill>
                <a:cs typeface="Arial" pitchFamily="34" charset="0"/>
              </a:rPr>
              <a:t>Data</a:t>
            </a:r>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58811" y="2453562"/>
            <a:ext cx="7085012" cy="3873897"/>
            <a:chOff x="547652" y="2208213"/>
            <a:chExt cx="5395999" cy="2163187"/>
          </a:xfrm>
        </p:grpSpPr>
        <p:grpSp>
          <p:nvGrpSpPr>
            <p:cNvPr id="3" name="Group 8"/>
            <p:cNvGrpSpPr>
              <a:grpSpLocks/>
            </p:cNvGrpSpPr>
            <p:nvPr/>
          </p:nvGrpSpPr>
          <p:grpSpPr bwMode="auto">
            <a:xfrm>
              <a:off x="547652" y="2208213"/>
              <a:ext cx="5395999" cy="1688042"/>
              <a:chOff x="396037" y="1589465"/>
              <a:chExt cx="6545368" cy="2095505"/>
            </a:xfrm>
          </p:grpSpPr>
          <p:grpSp>
            <p:nvGrpSpPr>
              <p:cNvPr id="7" name="Group 8"/>
              <p:cNvGrpSpPr>
                <a:grpSpLocks/>
              </p:cNvGrpSpPr>
              <p:nvPr/>
            </p:nvGrpSpPr>
            <p:grpSpPr bwMode="auto">
              <a:xfrm>
                <a:off x="396037" y="1589465"/>
                <a:ext cx="6545368" cy="2095505"/>
                <a:chOff x="1265692" y="1530333"/>
                <a:chExt cx="6096096" cy="1973340"/>
              </a:xfrm>
            </p:grpSpPr>
            <p:grpSp>
              <p:nvGrpSpPr>
                <p:cNvPr id="9" name="Group 7"/>
                <p:cNvGrpSpPr>
                  <a:grpSpLocks/>
                </p:cNvGrpSpPr>
                <p:nvPr/>
              </p:nvGrpSpPr>
              <p:grpSpPr bwMode="auto">
                <a:xfrm>
                  <a:off x="1677292" y="1530333"/>
                  <a:ext cx="1485737" cy="1514741"/>
                  <a:chOff x="835315" y="1600200"/>
                  <a:chExt cx="2032363" cy="2289249"/>
                </a:xfrm>
              </p:grpSpPr>
              <p:pic>
                <p:nvPicPr>
                  <p:cNvPr id="20" name="Picture 3" descr="pillar"/>
                  <p:cNvPicPr>
                    <a:picLocks noChangeAspect="1" noChangeArrowheads="1"/>
                  </p:cNvPicPr>
                  <p:nvPr/>
                </p:nvPicPr>
                <p:blipFill>
                  <a:blip r:embed="rId3" cstate="print"/>
                  <a:srcRect b="16603"/>
                  <a:stretch>
                    <a:fillRect/>
                  </a:stretch>
                </p:blipFill>
                <p:spPr bwMode="auto">
                  <a:xfrm>
                    <a:off x="836868" y="2042660"/>
                    <a:ext cx="2029256" cy="1846789"/>
                  </a:xfrm>
                  <a:prstGeom prst="rect">
                    <a:avLst/>
                  </a:prstGeom>
                  <a:noFill/>
                  <a:ln w="9525">
                    <a:noFill/>
                    <a:miter lim="800000"/>
                    <a:headEnd/>
                    <a:tailEnd/>
                  </a:ln>
                </p:spPr>
              </p:pic>
              <p:sp>
                <p:nvSpPr>
                  <p:cNvPr id="21" name="Rectangle 30"/>
                  <p:cNvSpPr>
                    <a:spLocks noChangeArrowheads="1"/>
                  </p:cNvSpPr>
                  <p:nvPr/>
                </p:nvSpPr>
                <p:spPr bwMode="auto">
                  <a:xfrm>
                    <a:off x="832819" y="1600200"/>
                    <a:ext cx="2034756" cy="599865"/>
                  </a:xfrm>
                  <a:prstGeom prst="rect">
                    <a:avLst/>
                  </a:prstGeom>
                  <a:gradFill rotWithShape="0">
                    <a:gsLst>
                      <a:gs pos="100000">
                        <a:srgbClr val="0070C0"/>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a:solidFill>
                          <a:srgbClr val="FFFFFF"/>
                        </a:solidFill>
                        <a:latin typeface="Arial" pitchFamily="34" charset="0"/>
                        <a:ea typeface="ＭＳ Ｐゴシック" pitchFamily="34" charset="-128"/>
                        <a:cs typeface="Arial" pitchFamily="34" charset="0"/>
                      </a:rPr>
                      <a:t>1</a:t>
                    </a:r>
                    <a:r>
                      <a:rPr lang="en-US" sz="1200" b="1" baseline="30000" dirty="0">
                        <a:solidFill>
                          <a:srgbClr val="FFFFFF"/>
                        </a:solidFill>
                        <a:latin typeface="Arial" pitchFamily="34" charset="0"/>
                        <a:ea typeface="ＭＳ Ｐゴシック" pitchFamily="34" charset="-128"/>
                        <a:cs typeface="Arial" pitchFamily="34" charset="0"/>
                      </a:rPr>
                      <a:t>st</a:t>
                    </a:r>
                    <a:r>
                      <a:rPr lang="en-US" sz="1200" b="1" dirty="0">
                        <a:solidFill>
                          <a:srgbClr val="FFFFFF"/>
                        </a:solidFill>
                        <a:latin typeface="Arial" pitchFamily="34" charset="0"/>
                        <a:ea typeface="ＭＳ Ｐゴシック" pitchFamily="34" charset="-128"/>
                        <a:cs typeface="Arial" pitchFamily="34" charset="0"/>
                      </a:rPr>
                      <a:t> Pillar</a:t>
                    </a:r>
                  </a:p>
                  <a:p>
                    <a:pPr algn="ctr">
                      <a:defRPr/>
                    </a:pPr>
                    <a:r>
                      <a:rPr lang="en-US" sz="1200" b="1" dirty="0">
                        <a:solidFill>
                          <a:srgbClr val="FFFFFF"/>
                        </a:solidFill>
                        <a:latin typeface="Arial" pitchFamily="34" charset="0"/>
                        <a:ea typeface="ＭＳ Ｐゴシック" pitchFamily="34" charset="-128"/>
                        <a:cs typeface="Arial" pitchFamily="34" charset="0"/>
                      </a:rPr>
                      <a:t>State, Mandatory</a:t>
                    </a:r>
                  </a:p>
                </p:txBody>
              </p:sp>
            </p:grpSp>
            <p:sp>
              <p:nvSpPr>
                <p:cNvPr id="10" name="Right Arrow 40"/>
                <p:cNvSpPr>
                  <a:spLocks noChangeArrowheads="1"/>
                </p:cNvSpPr>
                <p:nvPr/>
              </p:nvSpPr>
              <p:spPr bwMode="auto">
                <a:xfrm rot="5400000">
                  <a:off x="931630" y="2260188"/>
                  <a:ext cx="1092926" cy="424801"/>
                </a:xfrm>
                <a:prstGeom prst="rightArrow">
                  <a:avLst>
                    <a:gd name="adj1" fmla="val 56269"/>
                    <a:gd name="adj2" fmla="val 45073"/>
                  </a:avLst>
                </a:prstGeom>
                <a:gradFill rotWithShape="1">
                  <a:gsLst>
                    <a:gs pos="0">
                      <a:schemeClr val="bg1"/>
                    </a:gs>
                    <a:gs pos="100000">
                      <a:srgbClr val="3D3C33"/>
                    </a:gs>
                  </a:gsLst>
                  <a:lin ang="0" scaled="1"/>
                </a:gradFill>
                <a:ln w="19050" algn="ctr">
                  <a:solidFill>
                    <a:schemeClr val="bg1"/>
                  </a:solidFill>
                  <a:miter lim="800000"/>
                  <a:headEnd/>
                  <a:tailEnd/>
                </a:ln>
              </p:spPr>
              <p:txBody>
                <a:bodyPr rot="10800000" vert="eaVert" anchor="ctr"/>
                <a:lstStyle/>
                <a:p>
                  <a:pPr algn="ctr">
                    <a:defRPr/>
                  </a:pPr>
                  <a:endParaRPr lang="en-US" b="1" dirty="0">
                    <a:solidFill>
                      <a:srgbClr val="FFFFFF"/>
                    </a:solidFill>
                    <a:effectLst>
                      <a:outerShdw blurRad="38100" dist="38100" dir="2700000" algn="tl">
                        <a:srgbClr val="C0C0C0"/>
                      </a:outerShdw>
                    </a:effectLst>
                    <a:latin typeface="Arial" pitchFamily="34" charset="0"/>
                    <a:ea typeface="ＭＳ Ｐゴシック" pitchFamily="34" charset="-128"/>
                    <a:cs typeface="Arial" pitchFamily="34" charset="0"/>
                  </a:endParaRPr>
                </a:p>
              </p:txBody>
            </p:sp>
            <p:sp>
              <p:nvSpPr>
                <p:cNvPr id="11" name="Right Arrow 11"/>
                <p:cNvSpPr>
                  <a:spLocks noChangeArrowheads="1"/>
                </p:cNvSpPr>
                <p:nvPr/>
              </p:nvSpPr>
              <p:spPr bwMode="auto">
                <a:xfrm rot="16200000">
                  <a:off x="6602925" y="2278178"/>
                  <a:ext cx="1092926" cy="424801"/>
                </a:xfrm>
                <a:prstGeom prst="rightArrow">
                  <a:avLst>
                    <a:gd name="adj1" fmla="val 56269"/>
                    <a:gd name="adj2" fmla="val 45073"/>
                  </a:avLst>
                </a:prstGeom>
                <a:gradFill rotWithShape="1">
                  <a:gsLst>
                    <a:gs pos="0">
                      <a:schemeClr val="bg1"/>
                    </a:gs>
                    <a:gs pos="100000">
                      <a:srgbClr val="3D3C33"/>
                    </a:gs>
                  </a:gsLst>
                  <a:lin ang="0" scaled="1"/>
                </a:gradFill>
                <a:ln w="19050" algn="ctr">
                  <a:solidFill>
                    <a:schemeClr val="bg1"/>
                  </a:solidFill>
                  <a:miter lim="800000"/>
                  <a:headEnd/>
                  <a:tailEnd/>
                </a:ln>
              </p:spPr>
              <p:txBody>
                <a:bodyPr vert="eaVert" anchor="ctr"/>
                <a:lstStyle/>
                <a:p>
                  <a:pPr algn="ctr">
                    <a:defRPr/>
                  </a:pPr>
                  <a:endParaRPr lang="en-US" b="1" dirty="0">
                    <a:solidFill>
                      <a:srgbClr val="FFFFFF"/>
                    </a:solidFill>
                    <a:effectLst>
                      <a:outerShdw blurRad="38100" dist="38100" dir="2700000" algn="tl">
                        <a:srgbClr val="C0C0C0"/>
                      </a:outerShdw>
                    </a:effectLst>
                    <a:latin typeface="Arial" pitchFamily="34" charset="0"/>
                    <a:ea typeface="ＭＳ Ｐゴシック" pitchFamily="34" charset="-128"/>
                    <a:cs typeface="Arial" pitchFamily="34" charset="0"/>
                  </a:endParaRPr>
                </a:p>
              </p:txBody>
            </p:sp>
            <p:grpSp>
              <p:nvGrpSpPr>
                <p:cNvPr id="12" name="Group 8"/>
                <p:cNvGrpSpPr>
                  <a:grpSpLocks/>
                </p:cNvGrpSpPr>
                <p:nvPr/>
              </p:nvGrpSpPr>
              <p:grpSpPr bwMode="auto">
                <a:xfrm>
                  <a:off x="3553035" y="1530333"/>
                  <a:ext cx="1485737" cy="1514741"/>
                  <a:chOff x="3097640" y="1600200"/>
                  <a:chExt cx="2032363" cy="2289249"/>
                </a:xfrm>
              </p:grpSpPr>
              <p:pic>
                <p:nvPicPr>
                  <p:cNvPr id="18" name="Picture 5" descr="pillar"/>
                  <p:cNvPicPr>
                    <a:picLocks noChangeAspect="1" noChangeArrowheads="1"/>
                  </p:cNvPicPr>
                  <p:nvPr/>
                </p:nvPicPr>
                <p:blipFill>
                  <a:blip r:embed="rId3" cstate="print"/>
                  <a:srcRect b="16603"/>
                  <a:stretch>
                    <a:fillRect/>
                  </a:stretch>
                </p:blipFill>
                <p:spPr bwMode="auto">
                  <a:xfrm>
                    <a:off x="3100747" y="2042660"/>
                    <a:ext cx="2029256" cy="1846789"/>
                  </a:xfrm>
                  <a:prstGeom prst="rect">
                    <a:avLst/>
                  </a:prstGeom>
                  <a:noFill/>
                  <a:ln w="9525">
                    <a:noFill/>
                    <a:miter lim="800000"/>
                    <a:headEnd/>
                    <a:tailEnd/>
                  </a:ln>
                </p:spPr>
              </p:pic>
              <p:sp>
                <p:nvSpPr>
                  <p:cNvPr id="19" name="Rectangle 30"/>
                  <p:cNvSpPr>
                    <a:spLocks noChangeArrowheads="1"/>
                  </p:cNvSpPr>
                  <p:nvPr/>
                </p:nvSpPr>
                <p:spPr bwMode="auto">
                  <a:xfrm>
                    <a:off x="3098422" y="1600200"/>
                    <a:ext cx="2031018" cy="599865"/>
                  </a:xfrm>
                  <a:prstGeom prst="rect">
                    <a:avLst/>
                  </a:prstGeom>
                  <a:gradFill rotWithShape="0">
                    <a:gsLst>
                      <a:gs pos="100000">
                        <a:srgbClr val="0070C0"/>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a:solidFill>
                          <a:srgbClr val="FFFFFF"/>
                        </a:solidFill>
                        <a:latin typeface="Arial" pitchFamily="34" charset="0"/>
                        <a:ea typeface="ＭＳ Ｐゴシック" pitchFamily="34" charset="-128"/>
                        <a:cs typeface="Arial" pitchFamily="34" charset="0"/>
                      </a:rPr>
                      <a:t>2</a:t>
                    </a:r>
                    <a:r>
                      <a:rPr lang="en-US" sz="1200" b="1" baseline="30000" dirty="0">
                        <a:solidFill>
                          <a:srgbClr val="FFFFFF"/>
                        </a:solidFill>
                        <a:latin typeface="Arial" pitchFamily="34" charset="0"/>
                        <a:ea typeface="ＭＳ Ｐゴシック" pitchFamily="34" charset="-128"/>
                        <a:cs typeface="Arial" pitchFamily="34" charset="0"/>
                      </a:rPr>
                      <a:t>nd</a:t>
                    </a:r>
                    <a:r>
                      <a:rPr lang="en-US" sz="1200" b="1" dirty="0">
                        <a:solidFill>
                          <a:srgbClr val="FFFFFF"/>
                        </a:solidFill>
                        <a:latin typeface="Arial" pitchFamily="34" charset="0"/>
                        <a:ea typeface="ＭＳ Ｐゴシック" pitchFamily="34" charset="-128"/>
                        <a:cs typeface="Arial" pitchFamily="34" charset="0"/>
                      </a:rPr>
                      <a:t> Pillar</a:t>
                    </a:r>
                  </a:p>
                  <a:p>
                    <a:pPr algn="ctr">
                      <a:defRPr/>
                    </a:pPr>
                    <a:r>
                      <a:rPr lang="en-US" sz="1200" b="1" dirty="0">
                        <a:solidFill>
                          <a:srgbClr val="FFFFFF"/>
                        </a:solidFill>
                        <a:latin typeface="Arial" pitchFamily="34" charset="0"/>
                        <a:ea typeface="ＭＳ Ｐゴシック" pitchFamily="34" charset="-128"/>
                        <a:cs typeface="Arial" pitchFamily="34" charset="0"/>
                      </a:rPr>
                      <a:t> Private, Mandatory</a:t>
                    </a:r>
                  </a:p>
                </p:txBody>
              </p:sp>
            </p:grpSp>
            <p:grpSp>
              <p:nvGrpSpPr>
                <p:cNvPr id="13" name="Group 9"/>
                <p:cNvGrpSpPr>
                  <a:grpSpLocks/>
                </p:cNvGrpSpPr>
                <p:nvPr/>
              </p:nvGrpSpPr>
              <p:grpSpPr bwMode="auto">
                <a:xfrm>
                  <a:off x="5403243" y="1530333"/>
                  <a:ext cx="1485737" cy="1514741"/>
                  <a:chOff x="5364592" y="1600200"/>
                  <a:chExt cx="2032193" cy="2289249"/>
                </a:xfrm>
              </p:grpSpPr>
              <p:pic>
                <p:nvPicPr>
                  <p:cNvPr id="16" name="Picture 7" descr="pillar"/>
                  <p:cNvPicPr>
                    <a:picLocks noChangeAspect="1" noChangeArrowheads="1"/>
                  </p:cNvPicPr>
                  <p:nvPr/>
                </p:nvPicPr>
                <p:blipFill>
                  <a:blip r:embed="rId3" cstate="print"/>
                  <a:srcRect b="16603"/>
                  <a:stretch>
                    <a:fillRect/>
                  </a:stretch>
                </p:blipFill>
                <p:spPr bwMode="auto">
                  <a:xfrm>
                    <a:off x="5366180" y="2042660"/>
                    <a:ext cx="2029256" cy="1846789"/>
                  </a:xfrm>
                  <a:prstGeom prst="rect">
                    <a:avLst/>
                  </a:prstGeom>
                  <a:noFill/>
                  <a:ln w="9525">
                    <a:noFill/>
                    <a:miter lim="800000"/>
                    <a:headEnd/>
                    <a:tailEnd/>
                  </a:ln>
                </p:spPr>
              </p:pic>
              <p:sp>
                <p:nvSpPr>
                  <p:cNvPr id="17" name="Rectangle 30"/>
                  <p:cNvSpPr>
                    <a:spLocks noChangeArrowheads="1"/>
                  </p:cNvSpPr>
                  <p:nvPr/>
                </p:nvSpPr>
                <p:spPr bwMode="auto">
                  <a:xfrm>
                    <a:off x="5364343" y="1600200"/>
                    <a:ext cx="2030848" cy="599865"/>
                  </a:xfrm>
                  <a:prstGeom prst="rect">
                    <a:avLst/>
                  </a:prstGeom>
                  <a:gradFill rotWithShape="0">
                    <a:gsLst>
                      <a:gs pos="100000">
                        <a:srgbClr val="0070C0"/>
                      </a:gs>
                      <a:gs pos="0">
                        <a:srgbClr val="3C7CBF"/>
                      </a:gs>
                      <a:gs pos="100000">
                        <a:schemeClr val="tx2">
                          <a:lumMod val="50000"/>
                        </a:schemeClr>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a:solidFill>
                          <a:srgbClr val="FFFFFF"/>
                        </a:solidFill>
                        <a:latin typeface="Arial" pitchFamily="34" charset="0"/>
                        <a:ea typeface="ＭＳ Ｐゴシック" pitchFamily="34" charset="-128"/>
                        <a:cs typeface="Arial" pitchFamily="34" charset="0"/>
                      </a:rPr>
                      <a:t>3</a:t>
                    </a:r>
                    <a:r>
                      <a:rPr lang="en-US" sz="1200" b="1" baseline="30000" dirty="0">
                        <a:solidFill>
                          <a:srgbClr val="FFFFFF"/>
                        </a:solidFill>
                        <a:latin typeface="Arial" pitchFamily="34" charset="0"/>
                        <a:ea typeface="ＭＳ Ｐゴシック" pitchFamily="34" charset="-128"/>
                        <a:cs typeface="Arial" pitchFamily="34" charset="0"/>
                      </a:rPr>
                      <a:t>rd</a:t>
                    </a:r>
                    <a:r>
                      <a:rPr lang="en-US" sz="1200" b="1" dirty="0">
                        <a:solidFill>
                          <a:srgbClr val="FFFFFF"/>
                        </a:solidFill>
                        <a:latin typeface="Arial" pitchFamily="34" charset="0"/>
                        <a:ea typeface="ＭＳ Ｐゴシック" pitchFamily="34" charset="-128"/>
                        <a:cs typeface="Arial" pitchFamily="34" charset="0"/>
                      </a:rPr>
                      <a:t> Pillar </a:t>
                    </a:r>
                  </a:p>
                  <a:p>
                    <a:pPr algn="ctr">
                      <a:defRPr/>
                    </a:pPr>
                    <a:r>
                      <a:rPr lang="en-US" sz="1200" b="1" dirty="0">
                        <a:solidFill>
                          <a:srgbClr val="FFFFFF"/>
                        </a:solidFill>
                        <a:latin typeface="Arial" pitchFamily="34" charset="0"/>
                        <a:ea typeface="ＭＳ Ｐゴシック" pitchFamily="34" charset="-128"/>
                        <a:cs typeface="Arial" pitchFamily="34" charset="0"/>
                      </a:rPr>
                      <a:t>Private, Voluntary</a:t>
                    </a:r>
                  </a:p>
                </p:txBody>
              </p:sp>
            </p:grpSp>
            <p:sp>
              <p:nvSpPr>
                <p:cNvPr id="14" name="Rectangle 7"/>
                <p:cNvSpPr>
                  <a:spLocks noChangeArrowheads="1"/>
                </p:cNvSpPr>
                <p:nvPr/>
              </p:nvSpPr>
              <p:spPr bwMode="auto">
                <a:xfrm>
                  <a:off x="1678199" y="3105631"/>
                  <a:ext cx="1483388" cy="398041"/>
                </a:xfrm>
                <a:prstGeom prst="rect">
                  <a:avLst/>
                </a:prstGeom>
                <a:gradFill rotWithShape="1">
                  <a:gsLst>
                    <a:gs pos="0">
                      <a:srgbClr val="84816E"/>
                    </a:gs>
                    <a:gs pos="100000">
                      <a:srgbClr val="3D3C33"/>
                    </a:gs>
                  </a:gsLst>
                  <a:lin ang="0" scaled="1"/>
                </a:gradFill>
                <a:ln>
                  <a:noFill/>
                </a:ln>
                <a:effectLst>
                  <a:outerShdw blurRad="50800" dist="38100" dir="2700000" algn="tl" rotWithShape="0">
                    <a:prstClr val="black">
                      <a:alpha val="40000"/>
                    </a:prstClr>
                  </a:outerShdw>
                </a:effectLst>
                <a:extLst/>
              </p:spPr>
              <p:txBody>
                <a:bodyPr tIns="182880" bIns="182880" anchor="ctr"/>
                <a:lstStyle/>
                <a:p>
                  <a:pPr algn="ctr">
                    <a:defRPr/>
                  </a:pPr>
                  <a:r>
                    <a:rPr lang="en-US" sz="1200" b="1" dirty="0" smtClean="0">
                      <a:solidFill>
                        <a:prstClr val="white"/>
                      </a:solidFill>
                      <a:latin typeface="Arial" pitchFamily="34" charset="0"/>
                      <a:ea typeface="ＭＳ Ｐゴシック" pitchFamily="34" charset="-128"/>
                      <a:cs typeface="Arial" pitchFamily="34" charset="0"/>
                    </a:rPr>
                    <a:t>pay-as-you-go</a:t>
                  </a:r>
                </a:p>
                <a:p>
                  <a:pPr algn="ctr">
                    <a:defRPr/>
                  </a:pPr>
                  <a:r>
                    <a:rPr lang="en-US" sz="1200" b="1" dirty="0" smtClean="0">
                      <a:solidFill>
                        <a:prstClr val="white"/>
                      </a:solidFill>
                      <a:latin typeface="Arial" pitchFamily="34" charset="0"/>
                      <a:ea typeface="ＭＳ Ｐゴシック" pitchFamily="34" charset="-128"/>
                      <a:cs typeface="Arial" pitchFamily="34" charset="0"/>
                    </a:rPr>
                    <a:t>(PAYG)</a:t>
                  </a:r>
                  <a:endParaRPr lang="ru-RU" sz="1200" b="1" dirty="0" smtClean="0">
                    <a:solidFill>
                      <a:prstClr val="white"/>
                    </a:solidFill>
                    <a:latin typeface="Arial" pitchFamily="34" charset="0"/>
                    <a:ea typeface="ＭＳ Ｐゴシック" pitchFamily="34" charset="-128"/>
                    <a:cs typeface="Arial" pitchFamily="34" charset="0"/>
                  </a:endParaRPr>
                </a:p>
                <a:p>
                  <a:pPr algn="ctr">
                    <a:defRPr/>
                  </a:pPr>
                  <a:endParaRPr lang="en-US" sz="1200" b="1" dirty="0" smtClean="0">
                    <a:solidFill>
                      <a:prstClr val="white"/>
                    </a:solidFill>
                    <a:latin typeface="Arial" pitchFamily="34" charset="0"/>
                    <a:ea typeface="ＭＳ Ｐゴシック" pitchFamily="34" charset="-128"/>
                    <a:cs typeface="Arial" pitchFamily="34" charset="0"/>
                  </a:endParaRPr>
                </a:p>
              </p:txBody>
            </p:sp>
            <p:sp>
              <p:nvSpPr>
                <p:cNvPr id="15" name="Rectangle 7"/>
                <p:cNvSpPr>
                  <a:spLocks noChangeArrowheads="1"/>
                </p:cNvSpPr>
                <p:nvPr/>
              </p:nvSpPr>
              <p:spPr bwMode="auto">
                <a:xfrm>
                  <a:off x="3553606" y="3110129"/>
                  <a:ext cx="1486120" cy="393544"/>
                </a:xfrm>
                <a:prstGeom prst="rect">
                  <a:avLst/>
                </a:prstGeom>
                <a:gradFill rotWithShape="1">
                  <a:gsLst>
                    <a:gs pos="0">
                      <a:srgbClr val="84816E"/>
                    </a:gs>
                    <a:gs pos="100000">
                      <a:srgbClr val="3D3C33"/>
                    </a:gs>
                  </a:gsLst>
                  <a:lin ang="0" scaled="1"/>
                </a:gradFill>
                <a:ln>
                  <a:noFill/>
                </a:ln>
                <a:effectLst>
                  <a:outerShdw blurRad="50800" dist="38100" dir="2700000" algn="tl" rotWithShape="0">
                    <a:prstClr val="black">
                      <a:alpha val="40000"/>
                    </a:prstClr>
                  </a:outerShdw>
                </a:effectLst>
                <a:extLst/>
              </p:spPr>
              <p:txBody>
                <a:bodyPr tIns="182880" bIns="182880" anchor="ctr"/>
                <a:lstStyle/>
                <a:p>
                  <a:pPr algn="ctr">
                    <a:defRPr/>
                  </a:pPr>
                  <a:r>
                    <a:rPr lang="en-US" sz="1200" b="1" dirty="0">
                      <a:solidFill>
                        <a:prstClr val="white"/>
                      </a:solidFill>
                      <a:latin typeface="Arial" pitchFamily="34" charset="0"/>
                      <a:ea typeface="ＭＳ Ｐゴシック" pitchFamily="34" charset="-128"/>
                      <a:cs typeface="Arial" pitchFamily="34" charset="0"/>
                    </a:rPr>
                    <a:t>State / Labor Pensions</a:t>
                  </a:r>
                </a:p>
              </p:txBody>
            </p:sp>
          </p:grpSp>
          <p:sp>
            <p:nvSpPr>
              <p:cNvPr id="8" name="Rectangle 7"/>
              <p:cNvSpPr>
                <a:spLocks noChangeArrowheads="1"/>
              </p:cNvSpPr>
              <p:nvPr/>
            </p:nvSpPr>
            <p:spPr bwMode="auto">
              <a:xfrm>
                <a:off x="4883787" y="3276614"/>
                <a:ext cx="1594178" cy="408355"/>
              </a:xfrm>
              <a:prstGeom prst="rect">
                <a:avLst/>
              </a:prstGeom>
              <a:gradFill rotWithShape="1">
                <a:gsLst>
                  <a:gs pos="0">
                    <a:srgbClr val="84816E"/>
                  </a:gs>
                  <a:gs pos="100000">
                    <a:srgbClr val="3D3C33"/>
                  </a:gs>
                </a:gsLst>
                <a:lin ang="0" scaled="1"/>
              </a:gradFill>
              <a:ln>
                <a:noFill/>
              </a:ln>
              <a:effectLst>
                <a:outerShdw blurRad="50800" dist="38100" dir="2700000" algn="tl" rotWithShape="0">
                  <a:prstClr val="black">
                    <a:alpha val="40000"/>
                  </a:prstClr>
                </a:outerShdw>
              </a:effectLst>
              <a:extLst/>
            </p:spPr>
            <p:txBody>
              <a:bodyPr tIns="182880" bIns="182880" anchor="ctr"/>
              <a:lstStyle/>
              <a:p>
                <a:pPr algn="ctr">
                  <a:defRPr/>
                </a:pPr>
                <a:r>
                  <a:rPr lang="en-US" sz="1200" b="1" dirty="0">
                    <a:solidFill>
                      <a:prstClr val="white"/>
                    </a:solidFill>
                    <a:latin typeface="Arial" pitchFamily="34" charset="0"/>
                    <a:ea typeface="ＭＳ Ｐゴシック" pitchFamily="34" charset="-128"/>
                    <a:cs typeface="Arial" pitchFamily="34" charset="0"/>
                  </a:rPr>
                  <a:t>Insurance &amp; </a:t>
                </a:r>
                <a:br>
                  <a:rPr lang="en-US" sz="1200" b="1" dirty="0">
                    <a:solidFill>
                      <a:prstClr val="white"/>
                    </a:solidFill>
                    <a:latin typeface="Arial" pitchFamily="34" charset="0"/>
                    <a:ea typeface="ＭＳ Ｐゴシック" pitchFamily="34" charset="-128"/>
                    <a:cs typeface="Arial" pitchFamily="34" charset="0"/>
                  </a:rPr>
                </a:br>
                <a:r>
                  <a:rPr lang="en-US" sz="1200" b="1" dirty="0">
                    <a:solidFill>
                      <a:prstClr val="white"/>
                    </a:solidFill>
                    <a:latin typeface="Arial" pitchFamily="34" charset="0"/>
                    <a:ea typeface="ＭＳ Ｐゴシック" pitchFamily="34" charset="-128"/>
                    <a:cs typeface="Arial" pitchFamily="34" charset="0"/>
                  </a:rPr>
                  <a:t>Non-State Pensions</a:t>
                </a:r>
              </a:p>
            </p:txBody>
          </p:sp>
        </p:grpSp>
        <p:sp>
          <p:nvSpPr>
            <p:cNvPr id="4" name="Line 11"/>
            <p:cNvSpPr>
              <a:spLocks noChangeShapeType="1"/>
            </p:cNvSpPr>
            <p:nvPr/>
          </p:nvSpPr>
          <p:spPr bwMode="auto">
            <a:xfrm>
              <a:off x="908050" y="3503613"/>
              <a:ext cx="4652963" cy="0"/>
            </a:xfrm>
            <a:prstGeom prst="line">
              <a:avLst/>
            </a:prstGeom>
            <a:noFill/>
            <a:ln w="28575">
              <a:solidFill>
                <a:srgbClr val="3C7CBF"/>
              </a:solidFill>
              <a:round/>
              <a:headEnd/>
              <a:tailEnd/>
            </a:ln>
          </p:spPr>
          <p:txBody>
            <a:bodyPr/>
            <a:lstStyle/>
            <a:p>
              <a:pPr fontAlgn="base">
                <a:spcBef>
                  <a:spcPct val="0"/>
                </a:spcBef>
                <a:spcAft>
                  <a:spcPct val="0"/>
                </a:spcAft>
              </a:pPr>
              <a:endParaRPr lang="en-US" dirty="0">
                <a:solidFill>
                  <a:prstClr val="black"/>
                </a:solidFill>
                <a:latin typeface="Arial" pitchFamily="34" charset="0"/>
                <a:cs typeface="Arial" pitchFamily="34" charset="0"/>
              </a:endParaRPr>
            </a:p>
          </p:txBody>
        </p:sp>
        <p:cxnSp>
          <p:nvCxnSpPr>
            <p:cNvPr id="5" name="Straight Connector 48"/>
            <p:cNvCxnSpPr>
              <a:cxnSpLocks noChangeShapeType="1"/>
            </p:cNvCxnSpPr>
            <p:nvPr/>
          </p:nvCxnSpPr>
          <p:spPr bwMode="auto">
            <a:xfrm>
              <a:off x="2400300" y="3589338"/>
              <a:ext cx="0" cy="782062"/>
            </a:xfrm>
            <a:prstGeom prst="line">
              <a:avLst/>
            </a:prstGeom>
            <a:noFill/>
            <a:ln w="6350" algn="ctr">
              <a:solidFill>
                <a:srgbClr val="3C7CBF"/>
              </a:solidFill>
              <a:round/>
              <a:headEnd/>
              <a:tailEnd/>
            </a:ln>
          </p:spPr>
        </p:cxnSp>
        <p:cxnSp>
          <p:nvCxnSpPr>
            <p:cNvPr id="6" name="Straight Connector 48"/>
            <p:cNvCxnSpPr>
              <a:cxnSpLocks noChangeShapeType="1"/>
            </p:cNvCxnSpPr>
            <p:nvPr/>
          </p:nvCxnSpPr>
          <p:spPr bwMode="auto">
            <a:xfrm>
              <a:off x="4067175" y="3589338"/>
              <a:ext cx="0" cy="782062"/>
            </a:xfrm>
            <a:prstGeom prst="line">
              <a:avLst/>
            </a:prstGeom>
            <a:noFill/>
            <a:ln w="6350" algn="ctr">
              <a:solidFill>
                <a:srgbClr val="3C7CBF"/>
              </a:solidFill>
              <a:round/>
              <a:headEnd/>
              <a:tailEnd/>
            </a:ln>
          </p:spPr>
        </p:cxnSp>
      </p:grpSp>
      <p:sp>
        <p:nvSpPr>
          <p:cNvPr id="22" name="Rectangle 30"/>
          <p:cNvSpPr>
            <a:spLocks noChangeArrowheads="1"/>
          </p:cNvSpPr>
          <p:nvPr/>
        </p:nvSpPr>
        <p:spPr bwMode="auto">
          <a:xfrm>
            <a:off x="1138500" y="5487650"/>
            <a:ext cx="1723760" cy="415141"/>
          </a:xfrm>
          <a:prstGeom prst="rect">
            <a:avLst/>
          </a:prstGeom>
          <a:gradFill rotWithShape="0">
            <a:gsLst>
              <a:gs pos="100000">
                <a:srgbClr val="0070C0"/>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100" b="1" dirty="0">
                <a:solidFill>
                  <a:srgbClr val="FFFFFF"/>
                </a:solidFill>
                <a:latin typeface="Arial" pitchFamily="34" charset="0"/>
                <a:ea typeface="ＭＳ Ｐゴシック" pitchFamily="34" charset="-128"/>
                <a:cs typeface="Arial" pitchFamily="34" charset="0"/>
              </a:rPr>
              <a:t>All of 76 </a:t>
            </a:r>
            <a:r>
              <a:rPr lang="en-US" sz="1100" b="1" dirty="0" smtClean="0">
                <a:solidFill>
                  <a:srgbClr val="FFFFFF"/>
                </a:solidFill>
                <a:latin typeface="Arial" pitchFamily="34" charset="0"/>
                <a:ea typeface="ＭＳ Ｐゴシック" pitchFamily="34" charset="-128"/>
                <a:cs typeface="Arial" pitchFamily="34" charset="0"/>
              </a:rPr>
              <a:t>mln labor force are members</a:t>
            </a:r>
            <a:endParaRPr lang="en-US" sz="1100" b="1" dirty="0">
              <a:solidFill>
                <a:srgbClr val="FFFFFF"/>
              </a:solidFill>
              <a:latin typeface="Arial" pitchFamily="34" charset="0"/>
              <a:ea typeface="ＭＳ Ｐゴシック" pitchFamily="34" charset="-128"/>
              <a:cs typeface="Arial" pitchFamily="34" charset="0"/>
            </a:endParaRPr>
          </a:p>
        </p:txBody>
      </p:sp>
      <p:sp>
        <p:nvSpPr>
          <p:cNvPr id="23" name="Rectangle 30"/>
          <p:cNvSpPr>
            <a:spLocks noChangeArrowheads="1"/>
          </p:cNvSpPr>
          <p:nvPr/>
        </p:nvSpPr>
        <p:spPr bwMode="auto">
          <a:xfrm>
            <a:off x="3317873" y="5487650"/>
            <a:ext cx="1725613" cy="415143"/>
          </a:xfrm>
          <a:prstGeom prst="rect">
            <a:avLst/>
          </a:prstGeom>
          <a:gradFill rotWithShape="0">
            <a:gsLst>
              <a:gs pos="100000">
                <a:srgbClr val="0070C0"/>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100" b="1" dirty="0">
                <a:solidFill>
                  <a:srgbClr val="FFFFFF"/>
                </a:solidFill>
                <a:latin typeface="Arial" pitchFamily="34" charset="0"/>
                <a:ea typeface="ＭＳ Ｐゴシック" pitchFamily="34" charset="-128"/>
                <a:cs typeface="Arial" pitchFamily="34" charset="0"/>
              </a:rPr>
              <a:t>M</a:t>
            </a:r>
            <a:r>
              <a:rPr lang="en-US" sz="1100" b="1" dirty="0" smtClean="0">
                <a:solidFill>
                  <a:srgbClr val="FFFFFF"/>
                </a:solidFill>
                <a:latin typeface="Arial" pitchFamily="34" charset="0"/>
                <a:ea typeface="ＭＳ Ｐゴシック" pitchFamily="34" charset="-128"/>
                <a:cs typeface="Arial" pitchFamily="34" charset="0"/>
              </a:rPr>
              <a:t>ore </a:t>
            </a:r>
            <a:r>
              <a:rPr lang="en-US" sz="1100" b="1" dirty="0">
                <a:solidFill>
                  <a:srgbClr val="FFFFFF"/>
                </a:solidFill>
                <a:latin typeface="Arial" pitchFamily="34" charset="0"/>
                <a:ea typeface="ＭＳ Ｐゴシック" pitchFamily="34" charset="-128"/>
                <a:cs typeface="Arial" pitchFamily="34" charset="0"/>
              </a:rPr>
              <a:t>than </a:t>
            </a:r>
            <a:r>
              <a:rPr lang="ru-RU" sz="1100" b="1" dirty="0" smtClean="0">
                <a:solidFill>
                  <a:srgbClr val="FFFFFF"/>
                </a:solidFill>
                <a:latin typeface="Arial" pitchFamily="34" charset="0"/>
                <a:ea typeface="ＭＳ Ｐゴシック" pitchFamily="34" charset="-128"/>
                <a:cs typeface="Arial" pitchFamily="34" charset="0"/>
              </a:rPr>
              <a:t>2</a:t>
            </a:r>
            <a:r>
              <a:rPr lang="en-US" sz="1100" b="1" dirty="0" smtClean="0">
                <a:solidFill>
                  <a:srgbClr val="FFFFFF"/>
                </a:solidFill>
                <a:latin typeface="Arial" pitchFamily="34" charset="0"/>
                <a:ea typeface="ＭＳ Ｐゴシック" pitchFamily="34" charset="-128"/>
                <a:cs typeface="Arial" pitchFamily="34" charset="0"/>
              </a:rPr>
              <a:t>7 </a:t>
            </a:r>
            <a:r>
              <a:rPr lang="en-US" sz="1100" b="1" dirty="0" err="1" smtClean="0">
                <a:solidFill>
                  <a:srgbClr val="FFFFFF"/>
                </a:solidFill>
                <a:latin typeface="Arial" pitchFamily="34" charset="0"/>
                <a:ea typeface="ＭＳ Ｐゴシック" pitchFamily="34" charset="-128"/>
                <a:cs typeface="Arial" pitchFamily="34" charset="0"/>
              </a:rPr>
              <a:t>mln</a:t>
            </a:r>
            <a:r>
              <a:rPr lang="en-US" sz="1100" b="1" dirty="0" smtClean="0">
                <a:solidFill>
                  <a:srgbClr val="FFFFFF"/>
                </a:solidFill>
                <a:latin typeface="Arial" pitchFamily="34" charset="0"/>
                <a:ea typeface="ＭＳ Ｐゴシック" pitchFamily="34" charset="-128"/>
                <a:cs typeface="Arial" pitchFamily="34" charset="0"/>
              </a:rPr>
              <a:t> members</a:t>
            </a:r>
            <a:endParaRPr lang="en-US" sz="1100" b="1" dirty="0">
              <a:solidFill>
                <a:srgbClr val="FFFFFF"/>
              </a:solidFill>
              <a:latin typeface="Arial" pitchFamily="34" charset="0"/>
              <a:ea typeface="ＭＳ Ｐゴシック" pitchFamily="34" charset="-128"/>
              <a:cs typeface="Arial" pitchFamily="34" charset="0"/>
            </a:endParaRPr>
          </a:p>
        </p:txBody>
      </p:sp>
      <p:sp>
        <p:nvSpPr>
          <p:cNvPr id="24" name="Rectangle 30"/>
          <p:cNvSpPr>
            <a:spLocks noChangeArrowheads="1"/>
          </p:cNvSpPr>
          <p:nvPr/>
        </p:nvSpPr>
        <p:spPr bwMode="auto">
          <a:xfrm>
            <a:off x="5516561" y="5487650"/>
            <a:ext cx="1723760" cy="424668"/>
          </a:xfrm>
          <a:prstGeom prst="rect">
            <a:avLst/>
          </a:prstGeom>
          <a:gradFill rotWithShape="0">
            <a:gsLst>
              <a:gs pos="100000">
                <a:srgbClr val="0070C0"/>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100" b="1" dirty="0">
                <a:solidFill>
                  <a:srgbClr val="FFFFFF"/>
                </a:solidFill>
                <a:latin typeface="Arial" pitchFamily="34" charset="0"/>
                <a:ea typeface="ＭＳ Ｐゴシック" pitchFamily="34" charset="-128"/>
                <a:cs typeface="Arial" pitchFamily="34" charset="0"/>
              </a:rPr>
              <a:t>M</a:t>
            </a:r>
            <a:r>
              <a:rPr lang="en-US" sz="1100" b="1" dirty="0" smtClean="0">
                <a:solidFill>
                  <a:srgbClr val="FFFFFF"/>
                </a:solidFill>
                <a:latin typeface="Arial" pitchFamily="34" charset="0"/>
                <a:ea typeface="ＭＳ Ｐゴシック" pitchFamily="34" charset="-128"/>
                <a:cs typeface="Arial" pitchFamily="34" charset="0"/>
              </a:rPr>
              <a:t>ore </a:t>
            </a:r>
            <a:r>
              <a:rPr lang="en-US" sz="1100" b="1" dirty="0">
                <a:solidFill>
                  <a:srgbClr val="FFFFFF"/>
                </a:solidFill>
                <a:latin typeface="Arial" pitchFamily="34" charset="0"/>
                <a:ea typeface="ＭＳ Ｐゴシック" pitchFamily="34" charset="-128"/>
                <a:cs typeface="Arial" pitchFamily="34" charset="0"/>
              </a:rPr>
              <a:t>than </a:t>
            </a:r>
            <a:r>
              <a:rPr lang="en-US" sz="1100" b="1" dirty="0" smtClean="0">
                <a:solidFill>
                  <a:srgbClr val="FFFFFF"/>
                </a:solidFill>
                <a:latin typeface="Arial" pitchFamily="34" charset="0"/>
                <a:ea typeface="ＭＳ Ｐゴシック" pitchFamily="34" charset="-128"/>
                <a:cs typeface="Arial" pitchFamily="34" charset="0"/>
              </a:rPr>
              <a:t>6,8 mln members</a:t>
            </a:r>
            <a:endParaRPr lang="en-US" sz="1100" b="1" dirty="0">
              <a:solidFill>
                <a:srgbClr val="FFFFFF"/>
              </a:solidFill>
              <a:latin typeface="Arial" pitchFamily="34" charset="0"/>
              <a:ea typeface="ＭＳ Ｐゴシック" pitchFamily="34" charset="-128"/>
              <a:cs typeface="Arial" pitchFamily="34" charset="0"/>
            </a:endParaRPr>
          </a:p>
        </p:txBody>
      </p:sp>
      <p:sp>
        <p:nvSpPr>
          <p:cNvPr id="25" name="Прямоугольник 24"/>
          <p:cNvSpPr/>
          <p:nvPr/>
        </p:nvSpPr>
        <p:spPr>
          <a:xfrm>
            <a:off x="380846" y="1545621"/>
            <a:ext cx="8394854" cy="723275"/>
          </a:xfrm>
          <a:prstGeom prst="rect">
            <a:avLst/>
          </a:prstGeom>
        </p:spPr>
        <p:txBody>
          <a:bodyPr wrap="square">
            <a:spAutoFit/>
          </a:bodyPr>
          <a:lstStyle/>
          <a:p>
            <a:pPr marL="180975" indent="-180975" fontAlgn="base">
              <a:spcAft>
                <a:spcPct val="0"/>
              </a:spcAft>
              <a:buClr>
                <a:srgbClr val="006AB6"/>
              </a:buClr>
              <a:buFont typeface="Arial" pitchFamily="34" charset="0"/>
              <a:buChar char="•"/>
              <a:tabLst>
                <a:tab pos="180975" algn="l"/>
              </a:tabLst>
              <a:defRPr/>
            </a:pPr>
            <a:r>
              <a:rPr lang="en-US" sz="1200" b="1" dirty="0">
                <a:solidFill>
                  <a:prstClr val="black"/>
                </a:solidFill>
                <a:latin typeface="Arial" pitchFamily="34" charset="0"/>
                <a:cs typeface="Arial" pitchFamily="34" charset="0"/>
              </a:rPr>
              <a:t>Up to 2002 </a:t>
            </a:r>
            <a:r>
              <a:rPr lang="en-US" sz="1200" dirty="0">
                <a:solidFill>
                  <a:prstClr val="black"/>
                </a:solidFill>
                <a:latin typeface="Arial" pitchFamily="34" charset="0"/>
                <a:cs typeface="Arial" pitchFamily="34" charset="0"/>
              </a:rPr>
              <a:t>– the system of budget </a:t>
            </a:r>
            <a:r>
              <a:rPr lang="en-US" sz="1200" dirty="0" smtClean="0">
                <a:solidFill>
                  <a:prstClr val="black"/>
                </a:solidFill>
                <a:latin typeface="Arial" pitchFamily="34" charset="0"/>
                <a:cs typeface="Arial" pitchFamily="34" charset="0"/>
              </a:rPr>
              <a:t> financing </a:t>
            </a:r>
            <a:r>
              <a:rPr lang="en-US" sz="1200" dirty="0">
                <a:solidFill>
                  <a:prstClr val="black"/>
                </a:solidFill>
                <a:latin typeface="Arial" pitchFamily="34" charset="0"/>
                <a:cs typeface="Arial" pitchFamily="34" charset="0"/>
              </a:rPr>
              <a:t>of labor pensions from ongoing tax collections (</a:t>
            </a:r>
            <a:r>
              <a:rPr lang="en-US" sz="1200" dirty="0" smtClean="0">
                <a:solidFill>
                  <a:prstClr val="black"/>
                </a:solidFill>
                <a:latin typeface="Arial" pitchFamily="34" charset="0"/>
                <a:cs typeface="Arial" pitchFamily="34" charset="0"/>
              </a:rPr>
              <a:t>PAYG)</a:t>
            </a:r>
            <a:endParaRPr lang="en-US" sz="1200" dirty="0">
              <a:solidFill>
                <a:prstClr val="black"/>
              </a:solidFill>
              <a:latin typeface="Arial" pitchFamily="34" charset="0"/>
              <a:cs typeface="Arial" pitchFamily="34" charset="0"/>
            </a:endParaRPr>
          </a:p>
          <a:p>
            <a:pPr marL="180975" indent="-180975" fontAlgn="base">
              <a:spcBef>
                <a:spcPts val="600"/>
              </a:spcBef>
              <a:spcAft>
                <a:spcPct val="0"/>
              </a:spcAft>
              <a:buClr>
                <a:srgbClr val="006AB6"/>
              </a:buClr>
              <a:buFont typeface="Arial" pitchFamily="34" charset="0"/>
              <a:buChar char="•"/>
              <a:tabLst>
                <a:tab pos="180975" algn="l"/>
              </a:tabLst>
              <a:defRPr/>
            </a:pPr>
            <a:r>
              <a:rPr lang="en-US" sz="1200" b="1" dirty="0">
                <a:solidFill>
                  <a:prstClr val="black"/>
                </a:solidFill>
                <a:latin typeface="Arial" pitchFamily="34" charset="0"/>
                <a:cs typeface="Arial" pitchFamily="34" charset="0"/>
              </a:rPr>
              <a:t>From 2002 </a:t>
            </a:r>
            <a:r>
              <a:rPr lang="en-US" sz="1200" dirty="0">
                <a:solidFill>
                  <a:prstClr val="black"/>
                </a:solidFill>
                <a:latin typeface="Arial" pitchFamily="34" charset="0"/>
                <a:cs typeface="Arial" pitchFamily="34" charset="0"/>
              </a:rPr>
              <a:t>– pension reform that took as a base the concept of </a:t>
            </a:r>
            <a:r>
              <a:rPr lang="en-US" sz="1200" dirty="0" smtClean="0">
                <a:solidFill>
                  <a:prstClr val="black"/>
                </a:solidFill>
                <a:latin typeface="Arial" pitchFamily="34" charset="0"/>
                <a:cs typeface="Arial" pitchFamily="34" charset="0"/>
              </a:rPr>
              <a:t>a combination </a:t>
            </a:r>
            <a:r>
              <a:rPr lang="en-US" sz="1200" dirty="0">
                <a:solidFill>
                  <a:prstClr val="black"/>
                </a:solidFill>
                <a:latin typeface="Arial" pitchFamily="34" charset="0"/>
                <a:cs typeface="Arial" pitchFamily="34" charset="0"/>
              </a:rPr>
              <a:t>of mandatory labor pension and notional insured pension (</a:t>
            </a:r>
            <a:r>
              <a:rPr lang="en-US" sz="1200" dirty="0" err="1">
                <a:solidFill>
                  <a:prstClr val="black"/>
                </a:solidFill>
                <a:latin typeface="Arial" pitchFamily="34" charset="0"/>
                <a:cs typeface="Arial" pitchFamily="34" charset="0"/>
              </a:rPr>
              <a:t>Ist</a:t>
            </a:r>
            <a:r>
              <a:rPr lang="en-US" sz="1200" dirty="0">
                <a:solidFill>
                  <a:prstClr val="black"/>
                </a:solidFill>
                <a:latin typeface="Arial" pitchFamily="34" charset="0"/>
                <a:cs typeface="Arial" pitchFamily="34" charset="0"/>
              </a:rPr>
              <a:t> Pillar</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savings pension </a:t>
            </a:r>
            <a:r>
              <a:rPr lang="en-US" sz="1200" dirty="0" smtClean="0">
                <a:solidFill>
                  <a:prstClr val="black"/>
                </a:solidFill>
                <a:latin typeface="Arial" pitchFamily="34" charset="0"/>
                <a:cs typeface="Arial" pitchFamily="34" charset="0"/>
              </a:rPr>
              <a:t>(2nd </a:t>
            </a:r>
            <a:r>
              <a:rPr lang="en-US" sz="1200" dirty="0">
                <a:solidFill>
                  <a:prstClr val="black"/>
                </a:solidFill>
                <a:latin typeface="Arial" pitchFamily="34" charset="0"/>
                <a:cs typeface="Arial" pitchFamily="34" charset="0"/>
              </a:rPr>
              <a:t>Pillar) and pensions financed by Employers and individuals </a:t>
            </a:r>
            <a:r>
              <a:rPr lang="en-US" sz="1200" dirty="0" smtClean="0">
                <a:solidFill>
                  <a:prstClr val="black"/>
                </a:solidFill>
                <a:latin typeface="Arial" pitchFamily="34" charset="0"/>
                <a:cs typeface="Arial" pitchFamily="34" charset="0"/>
              </a:rPr>
              <a:t>(</a:t>
            </a:r>
            <a:r>
              <a:rPr lang="en-US" sz="1200" dirty="0">
                <a:solidFill>
                  <a:prstClr val="black"/>
                </a:solidFill>
                <a:latin typeface="Arial" pitchFamily="34" charset="0"/>
                <a:cs typeface="Arial" pitchFamily="34" charset="0"/>
              </a:rPr>
              <a:t>3</a:t>
            </a:r>
            <a:r>
              <a:rPr lang="en-US" sz="1200" dirty="0" smtClean="0">
                <a:solidFill>
                  <a:prstClr val="black"/>
                </a:solidFill>
                <a:latin typeface="Arial" pitchFamily="34" charset="0"/>
                <a:cs typeface="Arial" pitchFamily="34" charset="0"/>
              </a:rPr>
              <a:t>rd </a:t>
            </a:r>
            <a:r>
              <a:rPr lang="en-US" sz="1200" dirty="0">
                <a:solidFill>
                  <a:prstClr val="black"/>
                </a:solidFill>
                <a:latin typeface="Arial" pitchFamily="34" charset="0"/>
                <a:cs typeface="Arial" pitchFamily="34" charset="0"/>
              </a:rPr>
              <a:t>Pillar</a:t>
            </a:r>
            <a:r>
              <a:rPr lang="en-US" sz="1200" dirty="0" smtClean="0">
                <a:solidFill>
                  <a:prstClr val="black"/>
                </a:solidFill>
                <a:latin typeface="Arial" pitchFamily="34" charset="0"/>
                <a:cs typeface="Arial" pitchFamily="34" charset="0"/>
              </a:rPr>
              <a:t>)</a:t>
            </a:r>
            <a:r>
              <a:rPr lang="ru-RU" sz="1200" dirty="0">
                <a:solidFill>
                  <a:prstClr val="black"/>
                </a:solidFill>
                <a:latin typeface="Arial" pitchFamily="34" charset="0"/>
                <a:cs typeface="Arial" pitchFamily="34" charset="0"/>
              </a:rPr>
              <a:t> </a:t>
            </a:r>
            <a:endParaRPr lang="ru-RU" sz="1200" dirty="0" smtClean="0">
              <a:solidFill>
                <a:prstClr val="black"/>
              </a:solidFill>
              <a:latin typeface="Arial" pitchFamily="34" charset="0"/>
              <a:cs typeface="Arial" pitchFamily="34" charset="0"/>
            </a:endParaRPr>
          </a:p>
        </p:txBody>
      </p:sp>
      <p:sp>
        <p:nvSpPr>
          <p:cNvPr id="26" name="Rectangle 30"/>
          <p:cNvSpPr>
            <a:spLocks noChangeArrowheads="1"/>
          </p:cNvSpPr>
          <p:nvPr/>
        </p:nvSpPr>
        <p:spPr bwMode="auto">
          <a:xfrm>
            <a:off x="1132019" y="5912318"/>
            <a:ext cx="1730242" cy="415141"/>
          </a:xfrm>
          <a:prstGeom prst="rect">
            <a:avLst/>
          </a:prstGeom>
          <a:gradFill rotWithShape="0">
            <a:gsLst>
              <a:gs pos="100000">
                <a:srgbClr val="0070C0"/>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100" b="1" dirty="0" smtClean="0">
                <a:solidFill>
                  <a:srgbClr val="FFFFFF"/>
                </a:solidFill>
                <a:latin typeface="Arial" pitchFamily="34" charset="0"/>
                <a:ea typeface="ＭＳ Ｐゴシック" pitchFamily="34" charset="-128"/>
                <a:cs typeface="Arial" pitchFamily="34" charset="0"/>
              </a:rPr>
              <a:t>PFR</a:t>
            </a:r>
            <a:endParaRPr lang="en-US" sz="1100" b="1" dirty="0">
              <a:solidFill>
                <a:srgbClr val="FFFFFF"/>
              </a:solidFill>
              <a:latin typeface="Arial" pitchFamily="34" charset="0"/>
              <a:ea typeface="ＭＳ Ｐゴシック" pitchFamily="34" charset="-128"/>
              <a:cs typeface="Arial" pitchFamily="34" charset="0"/>
            </a:endParaRPr>
          </a:p>
        </p:txBody>
      </p:sp>
      <p:sp>
        <p:nvSpPr>
          <p:cNvPr id="27" name="Rectangle 30"/>
          <p:cNvSpPr>
            <a:spLocks noChangeArrowheads="1"/>
          </p:cNvSpPr>
          <p:nvPr/>
        </p:nvSpPr>
        <p:spPr bwMode="auto">
          <a:xfrm>
            <a:off x="3317873" y="5912318"/>
            <a:ext cx="1725613" cy="415141"/>
          </a:xfrm>
          <a:prstGeom prst="rect">
            <a:avLst/>
          </a:prstGeom>
          <a:gradFill rotWithShape="0">
            <a:gsLst>
              <a:gs pos="100000">
                <a:srgbClr val="0070C0"/>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100" b="1" dirty="0" smtClean="0">
                <a:solidFill>
                  <a:srgbClr val="FFFFFF"/>
                </a:solidFill>
                <a:latin typeface="Arial" pitchFamily="34" charset="0"/>
                <a:ea typeface="ＭＳ Ｐゴシック" pitchFamily="34" charset="-128"/>
                <a:cs typeface="Arial" pitchFamily="34" charset="0"/>
              </a:rPr>
              <a:t>PFR, NSPF, AMC</a:t>
            </a:r>
            <a:endParaRPr lang="en-US" sz="1100" b="1" dirty="0">
              <a:solidFill>
                <a:srgbClr val="FFFFFF"/>
              </a:solidFill>
              <a:latin typeface="Arial" pitchFamily="34" charset="0"/>
              <a:ea typeface="ＭＳ Ｐゴシック" pitchFamily="34" charset="-128"/>
              <a:cs typeface="Arial" pitchFamily="34" charset="0"/>
            </a:endParaRPr>
          </a:p>
        </p:txBody>
      </p:sp>
      <p:sp>
        <p:nvSpPr>
          <p:cNvPr id="28" name="Rectangle 30"/>
          <p:cNvSpPr>
            <a:spLocks noChangeArrowheads="1"/>
          </p:cNvSpPr>
          <p:nvPr/>
        </p:nvSpPr>
        <p:spPr bwMode="auto">
          <a:xfrm>
            <a:off x="5516561" y="5927494"/>
            <a:ext cx="1723761" cy="430317"/>
          </a:xfrm>
          <a:prstGeom prst="rect">
            <a:avLst/>
          </a:prstGeom>
          <a:gradFill rotWithShape="0">
            <a:gsLst>
              <a:gs pos="100000">
                <a:srgbClr val="0070C0"/>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100" b="1" dirty="0" smtClean="0">
                <a:solidFill>
                  <a:srgbClr val="FFFFFF"/>
                </a:solidFill>
                <a:latin typeface="Arial" pitchFamily="34" charset="0"/>
                <a:ea typeface="ＭＳ Ｐゴシック" pitchFamily="34" charset="-128"/>
                <a:cs typeface="Arial" pitchFamily="34" charset="0"/>
              </a:rPr>
              <a:t>NSPF, IC</a:t>
            </a:r>
            <a:endParaRPr lang="en-US" sz="1100" b="1" dirty="0">
              <a:solidFill>
                <a:srgbClr val="FFFFFF"/>
              </a:solidFill>
              <a:latin typeface="Arial" pitchFamily="34" charset="0"/>
              <a:ea typeface="ＭＳ Ｐゴシック" pitchFamily="34" charset="-128"/>
              <a:cs typeface="Arial" pitchFamily="34" charset="0"/>
            </a:endParaRPr>
          </a:p>
        </p:txBody>
      </p:sp>
      <p:sp>
        <p:nvSpPr>
          <p:cNvPr id="29" name="Title 5" descr="Text Box: Title"/>
          <p:cNvSpPr txBox="1">
            <a:spLocks/>
          </p:cNvSpPr>
          <p:nvPr/>
        </p:nvSpPr>
        <p:spPr bwMode="gray">
          <a:xfrm>
            <a:off x="434975" y="447675"/>
            <a:ext cx="8340725" cy="835025"/>
          </a:xfrm>
          <a:prstGeom prst="rect">
            <a:avLst/>
          </a:prstGeom>
          <a:noFill/>
          <a:ln w="9525" algn="ctr">
            <a:noFill/>
            <a:miter lim="800000"/>
            <a:headEnd/>
            <a:tailEnd/>
          </a:ln>
        </p:spPr>
        <p:txBody>
          <a:bodyPr lIns="0" tIns="0" rIns="0" bIns="0" anchor="ctr"/>
          <a:lstStyle/>
          <a:p>
            <a:pPr fontAlgn="base">
              <a:spcBef>
                <a:spcPct val="0"/>
              </a:spcBef>
              <a:spcAft>
                <a:spcPct val="0"/>
              </a:spcAft>
            </a:pPr>
            <a:r>
              <a:rPr lang="en-US" sz="2800" dirty="0">
                <a:solidFill>
                  <a:srgbClr val="006AB4"/>
                </a:solidFill>
                <a:latin typeface="Arial" pitchFamily="34" charset="0"/>
                <a:cs typeface="Arial" pitchFamily="34" charset="0"/>
              </a:rPr>
              <a:t>Russia State Pensions Overview</a:t>
            </a:r>
          </a:p>
        </p:txBody>
      </p:sp>
      <p:sp>
        <p:nvSpPr>
          <p:cNvPr id="30"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5</a:t>
            </a:fld>
            <a:endParaRPr lang="en-US" sz="1400" dirty="0" smtClean="0">
              <a:solidFill>
                <a:srgbClr val="000000"/>
              </a:solidFill>
              <a:cs typeface="Arial" pitchFamily="34" charset="0"/>
            </a:endParaRPr>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8132" y="2479676"/>
            <a:ext cx="5181600" cy="2827337"/>
          </a:xfrm>
          <a:prstGeom prst="rect">
            <a:avLst/>
          </a:prstGeom>
          <a:gradFill rotWithShape="1">
            <a:gsLst>
              <a:gs pos="0">
                <a:srgbClr val="FFD93E"/>
              </a:gs>
              <a:gs pos="50000">
                <a:srgbClr val="FFFFFF"/>
              </a:gs>
              <a:gs pos="100000">
                <a:srgbClr val="FDF821"/>
              </a:gs>
            </a:gsLst>
            <a:lin ang="0" scaled="1"/>
          </a:gradFill>
          <a:ln w="9525">
            <a:solidFill>
              <a:srgbClr val="000000"/>
            </a:solidFill>
            <a:miter lim="800000"/>
            <a:headEnd/>
            <a:tailEnd/>
          </a:ln>
        </p:spPr>
        <p:txBody>
          <a:bodyPr/>
          <a:lstStyle>
            <a:lvl1pPr marL="174625" indent="-174625" algn="l" eaLnBrk="0" hangingPunct="0">
              <a:lnSpc>
                <a:spcPct val="110000"/>
              </a:lnSpc>
              <a:spcBef>
                <a:spcPct val="50000"/>
              </a:spcBef>
              <a:defRPr sz="2400">
                <a:solidFill>
                  <a:srgbClr val="333333"/>
                </a:solidFill>
                <a:latin typeface="Arial" pitchFamily="34" charset="0"/>
              </a:defRPr>
            </a:lvl1pPr>
            <a:lvl2pPr marL="742950" indent="-285750" algn="l" eaLnBrk="0" hangingPunct="0">
              <a:lnSpc>
                <a:spcPct val="110000"/>
              </a:lnSpc>
              <a:spcBef>
                <a:spcPct val="25000"/>
              </a:spcBef>
              <a:buChar char="–"/>
              <a:defRPr sz="2200">
                <a:solidFill>
                  <a:srgbClr val="333333"/>
                </a:solidFill>
                <a:latin typeface="Arial" pitchFamily="34" charset="0"/>
              </a:defRPr>
            </a:lvl2pPr>
            <a:lvl3pPr marL="1143000" indent="-228600" algn="l" eaLnBrk="0" hangingPunct="0">
              <a:lnSpc>
                <a:spcPct val="110000"/>
              </a:lnSpc>
              <a:spcBef>
                <a:spcPct val="20000"/>
              </a:spcBef>
              <a:buChar char="•"/>
              <a:defRPr sz="2200">
                <a:solidFill>
                  <a:srgbClr val="333333"/>
                </a:solidFill>
                <a:latin typeface="Arial" pitchFamily="34" charset="0"/>
              </a:defRPr>
            </a:lvl3pPr>
            <a:lvl4pPr marL="1600200" indent="-228600" algn="l" eaLnBrk="0" hangingPunct="0">
              <a:lnSpc>
                <a:spcPct val="110000"/>
              </a:lnSpc>
              <a:spcBef>
                <a:spcPct val="20000"/>
              </a:spcBef>
              <a:buChar char="–"/>
              <a:defRPr sz="2000">
                <a:solidFill>
                  <a:srgbClr val="333333"/>
                </a:solidFill>
                <a:latin typeface="Arial" pitchFamily="34" charset="0"/>
              </a:defRPr>
            </a:lvl4pPr>
            <a:lvl5pPr marL="2057400" indent="-228600" algn="l" eaLnBrk="0" hangingPunct="0">
              <a:lnSpc>
                <a:spcPct val="110000"/>
              </a:lnSpc>
              <a:spcBef>
                <a:spcPct val="20000"/>
              </a:spcBef>
              <a:buChar char="»"/>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algn="ctr">
              <a:lnSpc>
                <a:spcPct val="90000"/>
              </a:lnSpc>
              <a:buClr>
                <a:srgbClr val="0036CF"/>
              </a:buClr>
              <a:buFont typeface="Wingdings" pitchFamily="2" charset="2"/>
              <a:buNone/>
            </a:pPr>
            <a:r>
              <a:rPr lang="en-US" altLang="ru-RU" sz="1600" b="1" dirty="0"/>
              <a:t>Mandatory Labor Pension</a:t>
            </a:r>
          </a:p>
          <a:p>
            <a:pPr algn="ctr">
              <a:lnSpc>
                <a:spcPct val="90000"/>
              </a:lnSpc>
              <a:buClr>
                <a:srgbClr val="0036CF"/>
              </a:buClr>
              <a:buFont typeface="Wingdings" pitchFamily="2" charset="2"/>
              <a:buNone/>
            </a:pPr>
            <a:r>
              <a:rPr lang="en-US" altLang="ru-RU" sz="1600" b="1" dirty="0"/>
              <a:t>Notional Insured Pension</a:t>
            </a:r>
            <a:endParaRPr lang="ru-RU" altLang="ru-RU" sz="1600" b="1" dirty="0"/>
          </a:p>
          <a:p>
            <a:pPr eaLnBrk="1" hangingPunct="1">
              <a:lnSpc>
                <a:spcPct val="100000"/>
              </a:lnSpc>
              <a:spcAft>
                <a:spcPct val="50000"/>
              </a:spcAft>
              <a:buSzPct val="105000"/>
              <a:buFont typeface="Wingdings" pitchFamily="2" charset="2"/>
              <a:buChar char="§"/>
            </a:pPr>
            <a:r>
              <a:rPr lang="en-US" altLang="ru-RU" sz="1600" dirty="0"/>
              <a:t>MLP is set up and indexed by the Government of Russian Federation</a:t>
            </a:r>
            <a:endParaRPr lang="ru-RU" altLang="ru-RU" sz="1600" dirty="0"/>
          </a:p>
          <a:p>
            <a:pPr eaLnBrk="1" hangingPunct="1">
              <a:lnSpc>
                <a:spcPct val="100000"/>
              </a:lnSpc>
              <a:spcAft>
                <a:spcPct val="50000"/>
              </a:spcAft>
              <a:buSzPct val="105000"/>
              <a:buFont typeface="Wingdings" pitchFamily="2" charset="2"/>
              <a:buChar char="§"/>
            </a:pPr>
            <a:r>
              <a:rPr lang="en-US" altLang="ru-RU" sz="1600" dirty="0"/>
              <a:t>NIP is calculated by the Pension Fund of Russia and serves as a base for increase of MLP at retirement based on wages of the employee and service period</a:t>
            </a:r>
            <a:endParaRPr lang="ru-RU" altLang="ru-RU" sz="1600" dirty="0"/>
          </a:p>
          <a:p>
            <a:pPr algn="just" eaLnBrk="1" hangingPunct="1">
              <a:lnSpc>
                <a:spcPct val="100000"/>
              </a:lnSpc>
              <a:spcBef>
                <a:spcPct val="40000"/>
              </a:spcBef>
              <a:spcAft>
                <a:spcPct val="85000"/>
              </a:spcAft>
              <a:buSzPct val="105000"/>
              <a:buFont typeface="Wingdings" pitchFamily="2" charset="2"/>
              <a:buChar char="§"/>
            </a:pPr>
            <a:r>
              <a:rPr lang="en-US" altLang="ru-RU" sz="1600" dirty="0" smtClean="0"/>
              <a:t>Employer contribution from </a:t>
            </a:r>
            <a:r>
              <a:rPr lang="en-US" altLang="ru-RU" sz="1600" dirty="0"/>
              <a:t>Social Taxes - </a:t>
            </a:r>
            <a:r>
              <a:rPr lang="en-US" altLang="ru-RU" sz="1600" b="1" dirty="0"/>
              <a:t>16%</a:t>
            </a:r>
            <a:endParaRPr lang="ru-RU" altLang="ru-RU" sz="1600" b="1" dirty="0">
              <a:latin typeface="Verdana" pitchFamily="34" charset="0"/>
            </a:endParaRPr>
          </a:p>
        </p:txBody>
      </p:sp>
      <p:sp>
        <p:nvSpPr>
          <p:cNvPr id="3" name="Rectangle 3"/>
          <p:cNvSpPr>
            <a:spLocks noChangeArrowheads="1"/>
          </p:cNvSpPr>
          <p:nvPr/>
        </p:nvSpPr>
        <p:spPr bwMode="auto">
          <a:xfrm>
            <a:off x="5725319" y="2492376"/>
            <a:ext cx="2974975" cy="2827337"/>
          </a:xfrm>
          <a:prstGeom prst="rect">
            <a:avLst/>
          </a:prstGeom>
          <a:gradFill rotWithShape="1">
            <a:gsLst>
              <a:gs pos="0">
                <a:srgbClr val="006AB6"/>
              </a:gs>
              <a:gs pos="50000">
                <a:srgbClr val="FFFFFF"/>
              </a:gs>
              <a:gs pos="100000">
                <a:srgbClr val="CCECFF"/>
              </a:gs>
            </a:gsLst>
            <a:lin ang="0" scaled="1"/>
          </a:gradFill>
          <a:ln w="9525">
            <a:solidFill>
              <a:schemeClr val="tx1"/>
            </a:solidFill>
            <a:miter lim="800000"/>
            <a:headEnd/>
            <a:tailEnd/>
          </a:ln>
        </p:spPr>
        <p:txBody>
          <a:bodyPr/>
          <a:lstStyle>
            <a:lvl1pPr marL="266700" indent="-177800" algn="l" eaLnBrk="0" hangingPunct="0">
              <a:lnSpc>
                <a:spcPct val="110000"/>
              </a:lnSpc>
              <a:spcBef>
                <a:spcPct val="50000"/>
              </a:spcBef>
              <a:defRPr sz="2400">
                <a:solidFill>
                  <a:srgbClr val="333333"/>
                </a:solidFill>
                <a:latin typeface="Arial" pitchFamily="34" charset="0"/>
              </a:defRPr>
            </a:lvl1pPr>
            <a:lvl2pPr marL="742950" indent="-285750" algn="l" eaLnBrk="0" hangingPunct="0">
              <a:lnSpc>
                <a:spcPct val="110000"/>
              </a:lnSpc>
              <a:spcBef>
                <a:spcPct val="25000"/>
              </a:spcBef>
              <a:buChar char="–"/>
              <a:defRPr sz="2200">
                <a:solidFill>
                  <a:srgbClr val="333333"/>
                </a:solidFill>
                <a:latin typeface="Arial" pitchFamily="34" charset="0"/>
              </a:defRPr>
            </a:lvl2pPr>
            <a:lvl3pPr marL="1143000" indent="-228600" algn="l" eaLnBrk="0" hangingPunct="0">
              <a:lnSpc>
                <a:spcPct val="110000"/>
              </a:lnSpc>
              <a:spcBef>
                <a:spcPct val="20000"/>
              </a:spcBef>
              <a:buChar char="•"/>
              <a:defRPr sz="2200">
                <a:solidFill>
                  <a:srgbClr val="333333"/>
                </a:solidFill>
                <a:latin typeface="Arial" pitchFamily="34" charset="0"/>
              </a:defRPr>
            </a:lvl3pPr>
            <a:lvl4pPr marL="1600200" indent="-228600" algn="l" eaLnBrk="0" hangingPunct="0">
              <a:lnSpc>
                <a:spcPct val="110000"/>
              </a:lnSpc>
              <a:spcBef>
                <a:spcPct val="20000"/>
              </a:spcBef>
              <a:buChar char="–"/>
              <a:defRPr sz="2000">
                <a:solidFill>
                  <a:srgbClr val="333333"/>
                </a:solidFill>
                <a:latin typeface="Arial" pitchFamily="34" charset="0"/>
              </a:defRPr>
            </a:lvl4pPr>
            <a:lvl5pPr marL="2057400" indent="-228600" algn="l" eaLnBrk="0" hangingPunct="0">
              <a:lnSpc>
                <a:spcPct val="110000"/>
              </a:lnSpc>
              <a:spcBef>
                <a:spcPct val="20000"/>
              </a:spcBef>
              <a:buChar char="»"/>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algn="ctr">
              <a:lnSpc>
                <a:spcPct val="90000"/>
              </a:lnSpc>
              <a:buClr>
                <a:srgbClr val="0036CF"/>
              </a:buClr>
              <a:buFont typeface="Wingdings" pitchFamily="2" charset="2"/>
              <a:buNone/>
            </a:pPr>
            <a:r>
              <a:rPr lang="en-US" altLang="ru-RU" sz="1600" b="1" dirty="0"/>
              <a:t>Savings Pension</a:t>
            </a:r>
            <a:r>
              <a:rPr lang="en-US" altLang="ru-RU" sz="1600" b="1" dirty="0">
                <a:solidFill>
                  <a:srgbClr val="002664"/>
                </a:solidFill>
              </a:rPr>
              <a:t> </a:t>
            </a:r>
            <a:r>
              <a:rPr lang="ru-RU" altLang="ru-RU" sz="1600" b="1" dirty="0">
                <a:solidFill>
                  <a:srgbClr val="002664"/>
                </a:solidFill>
              </a:rPr>
              <a:t> </a:t>
            </a:r>
          </a:p>
          <a:p>
            <a:pPr algn="ctr">
              <a:lnSpc>
                <a:spcPct val="90000"/>
              </a:lnSpc>
              <a:spcBef>
                <a:spcPct val="0"/>
              </a:spcBef>
              <a:buClr>
                <a:srgbClr val="0036CF"/>
              </a:buClr>
              <a:buFont typeface="Wingdings" pitchFamily="2" charset="2"/>
              <a:buNone/>
            </a:pPr>
            <a:r>
              <a:rPr lang="ru-RU" altLang="ru-RU" sz="1200" b="1" dirty="0">
                <a:solidFill>
                  <a:srgbClr val="FF0000"/>
                </a:solidFill>
              </a:rPr>
              <a:t>(</a:t>
            </a:r>
            <a:r>
              <a:rPr lang="en-US" altLang="ru-RU" sz="1200" b="1" dirty="0">
                <a:solidFill>
                  <a:srgbClr val="FF0000"/>
                </a:solidFill>
              </a:rPr>
              <a:t>from </a:t>
            </a:r>
            <a:r>
              <a:rPr lang="ru-RU" altLang="ru-RU" sz="1200" b="1" dirty="0">
                <a:solidFill>
                  <a:srgbClr val="FF0000"/>
                </a:solidFill>
              </a:rPr>
              <a:t>2005</a:t>
            </a:r>
            <a:r>
              <a:rPr lang="en-US" altLang="ru-RU" sz="1200" b="1" dirty="0">
                <a:solidFill>
                  <a:srgbClr val="FF0000"/>
                </a:solidFill>
              </a:rPr>
              <a:t> available for citizens who were born in 1967 and later</a:t>
            </a:r>
            <a:r>
              <a:rPr lang="ru-RU" altLang="ru-RU" sz="1200" b="1" dirty="0">
                <a:solidFill>
                  <a:srgbClr val="FF0000"/>
                </a:solidFill>
              </a:rPr>
              <a:t>)</a:t>
            </a:r>
          </a:p>
          <a:p>
            <a:pPr algn="ctr">
              <a:lnSpc>
                <a:spcPct val="90000"/>
              </a:lnSpc>
              <a:buClr>
                <a:srgbClr val="0036CF"/>
              </a:buClr>
              <a:buFont typeface="Wingdings" pitchFamily="2" charset="2"/>
              <a:buNone/>
            </a:pPr>
            <a:r>
              <a:rPr lang="en-US" altLang="ru-RU" sz="1600" b="1" dirty="0" smtClean="0"/>
              <a:t>Pension Fund of Russia</a:t>
            </a:r>
            <a:r>
              <a:rPr lang="ru-RU" altLang="ru-RU" sz="1600" b="1" dirty="0" smtClean="0"/>
              <a:t> </a:t>
            </a:r>
            <a:r>
              <a:rPr lang="en-US" altLang="ru-RU" sz="1600" b="1" dirty="0"/>
              <a:t>or </a:t>
            </a:r>
            <a:r>
              <a:rPr lang="en-US" altLang="ru-RU" sz="1600" b="1" dirty="0" smtClean="0"/>
              <a:t>private NPF</a:t>
            </a:r>
            <a:endParaRPr lang="ru-RU" altLang="ru-RU" sz="1600" b="1" dirty="0"/>
          </a:p>
          <a:p>
            <a:pPr>
              <a:lnSpc>
                <a:spcPct val="100000"/>
              </a:lnSpc>
              <a:buClr>
                <a:schemeClr val="tx2"/>
              </a:buClr>
              <a:buSzPct val="105000"/>
              <a:buFont typeface="Wingdings" pitchFamily="2" charset="2"/>
              <a:buChar char="§"/>
            </a:pPr>
            <a:r>
              <a:rPr lang="en-US" altLang="ru-RU" sz="1600" dirty="0"/>
              <a:t>Depends on wages of the employee, service period and investments results</a:t>
            </a:r>
          </a:p>
          <a:p>
            <a:pPr>
              <a:lnSpc>
                <a:spcPct val="100000"/>
              </a:lnSpc>
              <a:buClr>
                <a:schemeClr val="tx2"/>
              </a:buClr>
              <a:buSzPct val="105000"/>
              <a:buFont typeface="Wingdings" pitchFamily="2" charset="2"/>
              <a:buChar char="§"/>
            </a:pPr>
            <a:r>
              <a:rPr lang="en-US" altLang="ru-RU" sz="1600" dirty="0"/>
              <a:t>Employer contribution from Social Taxes</a:t>
            </a:r>
            <a:r>
              <a:rPr lang="ru-RU" altLang="ru-RU" sz="1600" dirty="0"/>
              <a:t> – </a:t>
            </a:r>
            <a:r>
              <a:rPr lang="en-US" altLang="ru-RU" sz="1600" b="1" dirty="0"/>
              <a:t>6</a:t>
            </a:r>
            <a:r>
              <a:rPr lang="ru-RU" altLang="ru-RU" sz="1600" b="1" dirty="0"/>
              <a:t> %, </a:t>
            </a:r>
            <a:r>
              <a:rPr lang="en-US" altLang="ru-RU" sz="1600" dirty="0"/>
              <a:t>limited </a:t>
            </a:r>
            <a:r>
              <a:rPr lang="ru-RU" altLang="ru-RU" sz="1600" dirty="0"/>
              <a:t> </a:t>
            </a:r>
            <a:r>
              <a:rPr lang="en-US" altLang="ru-RU" sz="1600" dirty="0"/>
              <a:t>to </a:t>
            </a:r>
            <a:r>
              <a:rPr lang="en-US" altLang="ru-RU" sz="1600" b="1" dirty="0" smtClean="0"/>
              <a:t>37 440 RUR </a:t>
            </a:r>
            <a:r>
              <a:rPr lang="en-US" altLang="ru-RU" sz="1600" b="1" dirty="0"/>
              <a:t>/ year</a:t>
            </a:r>
            <a:r>
              <a:rPr lang="ru-RU" altLang="ru-RU" sz="1600" dirty="0">
                <a:solidFill>
                  <a:srgbClr val="002664"/>
                </a:solidFill>
              </a:rPr>
              <a:t> </a:t>
            </a:r>
            <a:r>
              <a:rPr lang="ru-RU" altLang="ru-RU" sz="1400" dirty="0">
                <a:solidFill>
                  <a:srgbClr val="002664"/>
                </a:solidFill>
              </a:rPr>
              <a:t>	</a:t>
            </a:r>
          </a:p>
        </p:txBody>
      </p:sp>
      <p:sp>
        <p:nvSpPr>
          <p:cNvPr id="4" name="AutoShape 4"/>
          <p:cNvSpPr>
            <a:spLocks noChangeArrowheads="1"/>
          </p:cNvSpPr>
          <p:nvPr/>
        </p:nvSpPr>
        <p:spPr bwMode="auto">
          <a:xfrm>
            <a:off x="2461419" y="1524001"/>
            <a:ext cx="4081463" cy="723900"/>
          </a:xfrm>
          <a:prstGeom prst="bevel">
            <a:avLst>
              <a:gd name="adj" fmla="val 4713"/>
            </a:avLst>
          </a:prstGeom>
          <a:gradFill rotWithShape="1">
            <a:gsLst>
              <a:gs pos="0">
                <a:srgbClr val="FFD93E"/>
              </a:gs>
              <a:gs pos="50000">
                <a:srgbClr val="FFFFFF"/>
              </a:gs>
              <a:gs pos="100000">
                <a:srgbClr val="FDF821"/>
              </a:gs>
            </a:gsLst>
            <a:lin ang="0" scaled="1"/>
          </a:gradFill>
          <a:ln w="9525">
            <a:solidFill>
              <a:schemeClr val="tx1"/>
            </a:solidFill>
            <a:miter lim="800000"/>
            <a:headEnd/>
            <a:tailEnd/>
          </a:ln>
          <a:effectLst/>
          <a:extLst/>
        </p:spPr>
        <p:txBody>
          <a:bodyPr anchor="ctr">
            <a:spAutoFit/>
          </a:bodyPr>
          <a:lstStyle>
            <a:lvl1pPr algn="l" eaLnBrk="0" hangingPunct="0">
              <a:lnSpc>
                <a:spcPct val="110000"/>
              </a:lnSpc>
              <a:spcBef>
                <a:spcPct val="50000"/>
              </a:spcBef>
              <a:defRPr sz="2400">
                <a:solidFill>
                  <a:srgbClr val="333333"/>
                </a:solidFill>
                <a:latin typeface="Arial" pitchFamily="34" charset="0"/>
              </a:defRPr>
            </a:lvl1pPr>
            <a:lvl2pPr marL="742950" indent="-285750" algn="l" eaLnBrk="0" hangingPunct="0">
              <a:lnSpc>
                <a:spcPct val="110000"/>
              </a:lnSpc>
              <a:spcBef>
                <a:spcPct val="25000"/>
              </a:spcBef>
              <a:buChar char="–"/>
              <a:defRPr sz="2200">
                <a:solidFill>
                  <a:srgbClr val="333333"/>
                </a:solidFill>
                <a:latin typeface="Arial" pitchFamily="34" charset="0"/>
              </a:defRPr>
            </a:lvl2pPr>
            <a:lvl3pPr marL="1143000" indent="-228600" algn="l" eaLnBrk="0" hangingPunct="0">
              <a:lnSpc>
                <a:spcPct val="110000"/>
              </a:lnSpc>
              <a:spcBef>
                <a:spcPct val="20000"/>
              </a:spcBef>
              <a:buChar char="•"/>
              <a:defRPr sz="2200">
                <a:solidFill>
                  <a:srgbClr val="333333"/>
                </a:solidFill>
                <a:latin typeface="Arial" pitchFamily="34" charset="0"/>
              </a:defRPr>
            </a:lvl3pPr>
            <a:lvl4pPr marL="1600200" indent="-228600" algn="l" eaLnBrk="0" hangingPunct="0">
              <a:lnSpc>
                <a:spcPct val="110000"/>
              </a:lnSpc>
              <a:spcBef>
                <a:spcPct val="20000"/>
              </a:spcBef>
              <a:buChar char="–"/>
              <a:defRPr sz="2000">
                <a:solidFill>
                  <a:srgbClr val="333333"/>
                </a:solidFill>
                <a:latin typeface="Arial" pitchFamily="34" charset="0"/>
              </a:defRPr>
            </a:lvl4pPr>
            <a:lvl5pPr marL="2057400" indent="-228600" algn="l" eaLnBrk="0" hangingPunct="0">
              <a:lnSpc>
                <a:spcPct val="110000"/>
              </a:lnSpc>
              <a:spcBef>
                <a:spcPct val="20000"/>
              </a:spcBef>
              <a:buChar char="»"/>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algn="ctr">
              <a:lnSpc>
                <a:spcPct val="90000"/>
              </a:lnSpc>
              <a:buClr>
                <a:srgbClr val="0036CF"/>
              </a:buClr>
              <a:buFont typeface="Wingdings" pitchFamily="2" charset="2"/>
              <a:buNone/>
            </a:pPr>
            <a:r>
              <a:rPr lang="en-US" altLang="ru-RU" sz="1600" b="1" dirty="0"/>
              <a:t>State Labor Pension </a:t>
            </a:r>
            <a:r>
              <a:rPr lang="ru-RU" altLang="ru-RU" sz="1600" b="1" dirty="0"/>
              <a:t> </a:t>
            </a:r>
          </a:p>
          <a:p>
            <a:pPr algn="ctr">
              <a:lnSpc>
                <a:spcPct val="90000"/>
              </a:lnSpc>
              <a:buClr>
                <a:srgbClr val="0036CF"/>
              </a:buClr>
              <a:buFont typeface="Wingdings" pitchFamily="2" charset="2"/>
              <a:buNone/>
            </a:pPr>
            <a:r>
              <a:rPr lang="ru-RU" altLang="ru-RU" sz="1600" b="1" dirty="0"/>
              <a:t>(</a:t>
            </a:r>
            <a:r>
              <a:rPr lang="en-US" altLang="ru-RU" sz="1600" b="1" dirty="0"/>
              <a:t>Social Taxes</a:t>
            </a:r>
            <a:r>
              <a:rPr lang="ru-RU" altLang="ru-RU" sz="1600" b="1" dirty="0"/>
              <a:t> =</a:t>
            </a:r>
            <a:r>
              <a:rPr lang="en-US" altLang="ru-RU" sz="1600" b="1" dirty="0"/>
              <a:t> </a:t>
            </a:r>
            <a:r>
              <a:rPr lang="ru-RU" altLang="ru-RU" sz="1600" b="1" dirty="0"/>
              <a:t>2</a:t>
            </a:r>
            <a:r>
              <a:rPr lang="en-US" altLang="ru-RU" sz="1600" b="1" dirty="0"/>
              <a:t>2</a:t>
            </a:r>
            <a:r>
              <a:rPr lang="ru-RU" altLang="ru-RU" sz="1600" b="1" dirty="0"/>
              <a:t>% </a:t>
            </a:r>
            <a:r>
              <a:rPr lang="en-US" altLang="ru-RU" sz="1600" b="1" dirty="0"/>
              <a:t>from</a:t>
            </a:r>
            <a:r>
              <a:rPr lang="ru-RU" altLang="ru-RU" sz="1600" b="1" dirty="0"/>
              <a:t> 3</a:t>
            </a:r>
            <a:r>
              <a:rPr lang="en-US" altLang="ru-RU" sz="1600" b="1" dirty="0"/>
              <a:t>0</a:t>
            </a:r>
            <a:r>
              <a:rPr lang="ru-RU" altLang="ru-RU" sz="1600" b="1" dirty="0"/>
              <a:t>%)</a:t>
            </a:r>
            <a:endParaRPr lang="ru-RU" altLang="ru-RU" sz="1600" b="1" dirty="0">
              <a:latin typeface="Times New Roman" pitchFamily="18" charset="0"/>
            </a:endParaRPr>
          </a:p>
        </p:txBody>
      </p:sp>
      <p:sp>
        <p:nvSpPr>
          <p:cNvPr id="5" name="Line 5"/>
          <p:cNvSpPr>
            <a:spLocks noChangeShapeType="1"/>
          </p:cNvSpPr>
          <p:nvPr/>
        </p:nvSpPr>
        <p:spPr bwMode="auto">
          <a:xfrm flipH="1">
            <a:off x="1496219" y="2262188"/>
            <a:ext cx="2871788" cy="230188"/>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6" name="Oval 6"/>
          <p:cNvSpPr>
            <a:spLocks noChangeArrowheads="1"/>
          </p:cNvSpPr>
          <p:nvPr/>
        </p:nvSpPr>
        <p:spPr bwMode="auto">
          <a:xfrm>
            <a:off x="5153819" y="5451476"/>
            <a:ext cx="2743200" cy="1285875"/>
          </a:xfrm>
          <a:prstGeom prst="ellipse">
            <a:avLst/>
          </a:prstGeom>
          <a:gradFill rotWithShape="1">
            <a:gsLst>
              <a:gs pos="0">
                <a:srgbClr val="FFD93E"/>
              </a:gs>
              <a:gs pos="50000">
                <a:srgbClr val="FFFFFF"/>
              </a:gs>
              <a:gs pos="100000">
                <a:srgbClr val="FDF821"/>
              </a:gs>
            </a:gsLst>
            <a:lin ang="0" scaled="1"/>
          </a:gradFill>
          <a:ln w="12700" algn="ctr">
            <a:solidFill>
              <a:schemeClr val="tx1"/>
            </a:solidFill>
            <a:round/>
            <a:headEnd/>
            <a:tailEnd/>
          </a:ln>
          <a:effectLst/>
          <a:extLst/>
        </p:spPr>
        <p:txBody>
          <a:bodyPr wrap="none" anchor="ctr"/>
          <a:lstStyle>
            <a:lvl1pPr marL="342900" indent="-342900" algn="l" eaLnBrk="0" hangingPunct="0">
              <a:lnSpc>
                <a:spcPct val="110000"/>
              </a:lnSpc>
              <a:spcBef>
                <a:spcPct val="50000"/>
              </a:spcBef>
              <a:defRPr sz="2400">
                <a:solidFill>
                  <a:srgbClr val="333333"/>
                </a:solidFill>
                <a:latin typeface="Arial" pitchFamily="34" charset="0"/>
              </a:defRPr>
            </a:lvl1pPr>
            <a:lvl2pPr marL="742950" indent="-285750" algn="l" eaLnBrk="0" hangingPunct="0">
              <a:lnSpc>
                <a:spcPct val="110000"/>
              </a:lnSpc>
              <a:spcBef>
                <a:spcPct val="25000"/>
              </a:spcBef>
              <a:buChar char="–"/>
              <a:defRPr sz="2200">
                <a:solidFill>
                  <a:srgbClr val="333333"/>
                </a:solidFill>
                <a:latin typeface="Arial" pitchFamily="34" charset="0"/>
              </a:defRPr>
            </a:lvl2pPr>
            <a:lvl3pPr marL="1143000" indent="-228600" algn="l" eaLnBrk="0" hangingPunct="0">
              <a:lnSpc>
                <a:spcPct val="110000"/>
              </a:lnSpc>
              <a:spcBef>
                <a:spcPct val="20000"/>
              </a:spcBef>
              <a:buChar char="•"/>
              <a:defRPr sz="2200">
                <a:solidFill>
                  <a:srgbClr val="333333"/>
                </a:solidFill>
                <a:latin typeface="Arial" pitchFamily="34" charset="0"/>
              </a:defRPr>
            </a:lvl3pPr>
            <a:lvl4pPr marL="1600200" indent="-228600" algn="l" eaLnBrk="0" hangingPunct="0">
              <a:lnSpc>
                <a:spcPct val="110000"/>
              </a:lnSpc>
              <a:spcBef>
                <a:spcPct val="20000"/>
              </a:spcBef>
              <a:buChar char="–"/>
              <a:defRPr sz="2000">
                <a:solidFill>
                  <a:srgbClr val="333333"/>
                </a:solidFill>
                <a:latin typeface="Arial" pitchFamily="34" charset="0"/>
              </a:defRPr>
            </a:lvl4pPr>
            <a:lvl5pPr marL="2057400" indent="-228600" algn="l" eaLnBrk="0" hangingPunct="0">
              <a:lnSpc>
                <a:spcPct val="110000"/>
              </a:lnSpc>
              <a:spcBef>
                <a:spcPct val="20000"/>
              </a:spcBef>
              <a:buChar char="»"/>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algn="ctr">
              <a:lnSpc>
                <a:spcPct val="90000"/>
              </a:lnSpc>
              <a:buClr>
                <a:srgbClr val="0036CF"/>
              </a:buClr>
              <a:buFont typeface="Wingdings" pitchFamily="2" charset="2"/>
              <a:buNone/>
            </a:pPr>
            <a:r>
              <a:rPr lang="en-US" altLang="ru-RU" sz="1400" b="1" dirty="0"/>
              <a:t>Average </a:t>
            </a:r>
            <a:r>
              <a:rPr lang="en-US" altLang="ru-RU" sz="1400" b="1" dirty="0" smtClean="0"/>
              <a:t>current Pension</a:t>
            </a:r>
            <a:r>
              <a:rPr lang="ru-RU" altLang="ru-RU" sz="1400" b="1" dirty="0" smtClean="0"/>
              <a:t> </a:t>
            </a:r>
            <a:endParaRPr lang="ru-RU" altLang="ru-RU" sz="1400" b="1" dirty="0"/>
          </a:p>
          <a:p>
            <a:pPr algn="ctr">
              <a:lnSpc>
                <a:spcPct val="90000"/>
              </a:lnSpc>
              <a:buClr>
                <a:srgbClr val="0036CF"/>
              </a:buClr>
              <a:buFont typeface="Wingdings" pitchFamily="2" charset="2"/>
              <a:buNone/>
            </a:pPr>
            <a:r>
              <a:rPr lang="en-US" altLang="ru-RU" sz="1400" b="1" dirty="0"/>
              <a:t>as of</a:t>
            </a:r>
            <a:r>
              <a:rPr lang="ru-RU" altLang="ru-RU" sz="1400" b="1" dirty="0"/>
              <a:t> 01.0</a:t>
            </a:r>
            <a:r>
              <a:rPr lang="en-US" altLang="ru-RU" sz="1400" b="1" dirty="0"/>
              <a:t>4</a:t>
            </a:r>
            <a:r>
              <a:rPr lang="ru-RU" altLang="ru-RU" sz="1400" b="1" dirty="0" smtClean="0"/>
              <a:t>.1</a:t>
            </a:r>
            <a:r>
              <a:rPr lang="en-US" altLang="ru-RU" sz="1400" b="1" dirty="0" smtClean="0"/>
              <a:t>4</a:t>
            </a:r>
            <a:r>
              <a:rPr lang="ru-RU" altLang="ru-RU" sz="1400" b="1" dirty="0" smtClean="0"/>
              <a:t> </a:t>
            </a:r>
            <a:r>
              <a:rPr lang="en-US" altLang="ru-RU" sz="1400" b="1" dirty="0"/>
              <a:t>~</a:t>
            </a:r>
            <a:r>
              <a:rPr lang="ru-RU" altLang="ru-RU" sz="1400" b="1" dirty="0"/>
              <a:t> </a:t>
            </a:r>
            <a:r>
              <a:rPr lang="en-US" altLang="ru-RU" sz="1400" b="1" dirty="0" smtClean="0"/>
              <a:t>11 600 </a:t>
            </a:r>
            <a:r>
              <a:rPr lang="en-US" altLang="ru-RU" sz="1600" b="1" dirty="0"/>
              <a:t>RUR</a:t>
            </a:r>
            <a:r>
              <a:rPr lang="ru-RU" altLang="ru-RU" sz="1200" dirty="0"/>
              <a:t> </a:t>
            </a:r>
          </a:p>
        </p:txBody>
      </p:sp>
      <p:sp>
        <p:nvSpPr>
          <p:cNvPr id="7" name="Line 7"/>
          <p:cNvSpPr>
            <a:spLocks noChangeShapeType="1"/>
          </p:cNvSpPr>
          <p:nvPr/>
        </p:nvSpPr>
        <p:spPr bwMode="auto">
          <a:xfrm>
            <a:off x="4429919" y="2262188"/>
            <a:ext cx="3009900" cy="217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AutoShape 8"/>
          <p:cNvSpPr>
            <a:spLocks noChangeArrowheads="1"/>
          </p:cNvSpPr>
          <p:nvPr/>
        </p:nvSpPr>
        <p:spPr bwMode="auto">
          <a:xfrm>
            <a:off x="3607594" y="5345113"/>
            <a:ext cx="73025" cy="80963"/>
          </a:xfrm>
          <a:prstGeom prst="leftArrow">
            <a:avLst>
              <a:gd name="adj1" fmla="val 50000"/>
              <a:gd name="adj2"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lgn="l" eaLnBrk="0" hangingPunct="0">
              <a:lnSpc>
                <a:spcPct val="110000"/>
              </a:lnSpc>
              <a:spcBef>
                <a:spcPct val="50000"/>
              </a:spcBef>
              <a:defRPr sz="2400">
                <a:solidFill>
                  <a:srgbClr val="333333"/>
                </a:solidFill>
                <a:latin typeface="Arial" pitchFamily="34" charset="0"/>
              </a:defRPr>
            </a:lvl1pPr>
            <a:lvl2pPr marL="742950" indent="-285750" algn="l" eaLnBrk="0" hangingPunct="0">
              <a:lnSpc>
                <a:spcPct val="110000"/>
              </a:lnSpc>
              <a:spcBef>
                <a:spcPct val="25000"/>
              </a:spcBef>
              <a:buChar char="–"/>
              <a:defRPr sz="2200">
                <a:solidFill>
                  <a:srgbClr val="333333"/>
                </a:solidFill>
                <a:latin typeface="Arial" pitchFamily="34" charset="0"/>
              </a:defRPr>
            </a:lvl2pPr>
            <a:lvl3pPr marL="1143000" indent="-228600" algn="l" eaLnBrk="0" hangingPunct="0">
              <a:lnSpc>
                <a:spcPct val="110000"/>
              </a:lnSpc>
              <a:spcBef>
                <a:spcPct val="20000"/>
              </a:spcBef>
              <a:buChar char="•"/>
              <a:defRPr sz="2200">
                <a:solidFill>
                  <a:srgbClr val="333333"/>
                </a:solidFill>
                <a:latin typeface="Arial" pitchFamily="34" charset="0"/>
              </a:defRPr>
            </a:lvl3pPr>
            <a:lvl4pPr marL="1600200" indent="-228600" algn="l" eaLnBrk="0" hangingPunct="0">
              <a:lnSpc>
                <a:spcPct val="110000"/>
              </a:lnSpc>
              <a:spcBef>
                <a:spcPct val="20000"/>
              </a:spcBef>
              <a:buChar char="–"/>
              <a:defRPr sz="2000">
                <a:solidFill>
                  <a:srgbClr val="333333"/>
                </a:solidFill>
                <a:latin typeface="Arial" pitchFamily="34" charset="0"/>
              </a:defRPr>
            </a:lvl4pPr>
            <a:lvl5pPr marL="2057400" indent="-228600" algn="l" eaLnBrk="0" hangingPunct="0">
              <a:lnSpc>
                <a:spcPct val="110000"/>
              </a:lnSpc>
              <a:spcBef>
                <a:spcPct val="20000"/>
              </a:spcBef>
              <a:buChar char="»"/>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algn="r" eaLnBrk="1" hangingPunct="1">
              <a:lnSpc>
                <a:spcPct val="100000"/>
              </a:lnSpc>
              <a:spcBef>
                <a:spcPct val="0"/>
              </a:spcBef>
            </a:pPr>
            <a:endParaRPr lang="ru-RU" altLang="ru-RU" sz="3200">
              <a:solidFill>
                <a:schemeClr val="tx1"/>
              </a:solidFill>
            </a:endParaRPr>
          </a:p>
        </p:txBody>
      </p:sp>
      <p:sp>
        <p:nvSpPr>
          <p:cNvPr id="9" name="AutoShape 9"/>
          <p:cNvSpPr>
            <a:spLocks noChangeArrowheads="1"/>
          </p:cNvSpPr>
          <p:nvPr/>
        </p:nvSpPr>
        <p:spPr bwMode="auto">
          <a:xfrm>
            <a:off x="4328319" y="5426076"/>
            <a:ext cx="71438" cy="323850"/>
          </a:xfrm>
          <a:prstGeom prst="rightArrow">
            <a:avLst>
              <a:gd name="adj1" fmla="val 50000"/>
              <a:gd name="adj2"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lgn="l" eaLnBrk="0" hangingPunct="0">
              <a:lnSpc>
                <a:spcPct val="110000"/>
              </a:lnSpc>
              <a:spcBef>
                <a:spcPct val="50000"/>
              </a:spcBef>
              <a:defRPr sz="2400">
                <a:solidFill>
                  <a:srgbClr val="333333"/>
                </a:solidFill>
                <a:latin typeface="Arial" pitchFamily="34" charset="0"/>
              </a:defRPr>
            </a:lvl1pPr>
            <a:lvl2pPr marL="742950" indent="-285750" algn="l" eaLnBrk="0" hangingPunct="0">
              <a:lnSpc>
                <a:spcPct val="110000"/>
              </a:lnSpc>
              <a:spcBef>
                <a:spcPct val="25000"/>
              </a:spcBef>
              <a:buChar char="–"/>
              <a:defRPr sz="2200">
                <a:solidFill>
                  <a:srgbClr val="333333"/>
                </a:solidFill>
                <a:latin typeface="Arial" pitchFamily="34" charset="0"/>
              </a:defRPr>
            </a:lvl2pPr>
            <a:lvl3pPr marL="1143000" indent="-228600" algn="l" eaLnBrk="0" hangingPunct="0">
              <a:lnSpc>
                <a:spcPct val="110000"/>
              </a:lnSpc>
              <a:spcBef>
                <a:spcPct val="20000"/>
              </a:spcBef>
              <a:buChar char="•"/>
              <a:defRPr sz="2200">
                <a:solidFill>
                  <a:srgbClr val="333333"/>
                </a:solidFill>
                <a:latin typeface="Arial" pitchFamily="34" charset="0"/>
              </a:defRPr>
            </a:lvl3pPr>
            <a:lvl4pPr marL="1600200" indent="-228600" algn="l" eaLnBrk="0" hangingPunct="0">
              <a:lnSpc>
                <a:spcPct val="110000"/>
              </a:lnSpc>
              <a:spcBef>
                <a:spcPct val="20000"/>
              </a:spcBef>
              <a:buChar char="–"/>
              <a:defRPr sz="2000">
                <a:solidFill>
                  <a:srgbClr val="333333"/>
                </a:solidFill>
                <a:latin typeface="Arial" pitchFamily="34" charset="0"/>
              </a:defRPr>
            </a:lvl4pPr>
            <a:lvl5pPr marL="2057400" indent="-228600" algn="l" eaLnBrk="0" hangingPunct="0">
              <a:lnSpc>
                <a:spcPct val="110000"/>
              </a:lnSpc>
              <a:spcBef>
                <a:spcPct val="20000"/>
              </a:spcBef>
              <a:buChar char="»"/>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algn="r" eaLnBrk="1" hangingPunct="1">
              <a:lnSpc>
                <a:spcPct val="100000"/>
              </a:lnSpc>
              <a:spcBef>
                <a:spcPct val="0"/>
              </a:spcBef>
            </a:pPr>
            <a:endParaRPr lang="ru-RU" altLang="ru-RU" sz="3200">
              <a:solidFill>
                <a:schemeClr val="tx1"/>
              </a:solidFill>
            </a:endParaRPr>
          </a:p>
        </p:txBody>
      </p:sp>
      <p:sp>
        <p:nvSpPr>
          <p:cNvPr id="10" name="AutoShape 11"/>
          <p:cNvSpPr>
            <a:spLocks noChangeArrowheads="1"/>
          </p:cNvSpPr>
          <p:nvPr/>
        </p:nvSpPr>
        <p:spPr bwMode="auto">
          <a:xfrm>
            <a:off x="223044" y="-26987"/>
            <a:ext cx="576263" cy="919163"/>
          </a:xfrm>
          <a:prstGeom prst="leftArrow">
            <a:avLst>
              <a:gd name="adj1" fmla="val 50000"/>
              <a:gd name="adj2"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lgn="l" eaLnBrk="0" hangingPunct="0">
              <a:lnSpc>
                <a:spcPct val="110000"/>
              </a:lnSpc>
              <a:spcBef>
                <a:spcPct val="50000"/>
              </a:spcBef>
              <a:defRPr sz="2400">
                <a:solidFill>
                  <a:srgbClr val="333333"/>
                </a:solidFill>
                <a:latin typeface="Arial" pitchFamily="34" charset="0"/>
              </a:defRPr>
            </a:lvl1pPr>
            <a:lvl2pPr marL="742950" indent="-285750" algn="l" eaLnBrk="0" hangingPunct="0">
              <a:lnSpc>
                <a:spcPct val="110000"/>
              </a:lnSpc>
              <a:spcBef>
                <a:spcPct val="25000"/>
              </a:spcBef>
              <a:buChar char="–"/>
              <a:defRPr sz="2200">
                <a:solidFill>
                  <a:srgbClr val="333333"/>
                </a:solidFill>
                <a:latin typeface="Arial" pitchFamily="34" charset="0"/>
              </a:defRPr>
            </a:lvl2pPr>
            <a:lvl3pPr marL="1143000" indent="-228600" algn="l" eaLnBrk="0" hangingPunct="0">
              <a:lnSpc>
                <a:spcPct val="110000"/>
              </a:lnSpc>
              <a:spcBef>
                <a:spcPct val="20000"/>
              </a:spcBef>
              <a:buChar char="•"/>
              <a:defRPr sz="2200">
                <a:solidFill>
                  <a:srgbClr val="333333"/>
                </a:solidFill>
                <a:latin typeface="Arial" pitchFamily="34" charset="0"/>
              </a:defRPr>
            </a:lvl3pPr>
            <a:lvl4pPr marL="1600200" indent="-228600" algn="l" eaLnBrk="0" hangingPunct="0">
              <a:lnSpc>
                <a:spcPct val="110000"/>
              </a:lnSpc>
              <a:spcBef>
                <a:spcPct val="20000"/>
              </a:spcBef>
              <a:buChar char="–"/>
              <a:defRPr sz="2000">
                <a:solidFill>
                  <a:srgbClr val="333333"/>
                </a:solidFill>
                <a:latin typeface="Arial" pitchFamily="34" charset="0"/>
              </a:defRPr>
            </a:lvl4pPr>
            <a:lvl5pPr marL="2057400" indent="-228600" algn="l" eaLnBrk="0" hangingPunct="0">
              <a:lnSpc>
                <a:spcPct val="110000"/>
              </a:lnSpc>
              <a:spcBef>
                <a:spcPct val="20000"/>
              </a:spcBef>
              <a:buChar char="»"/>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algn="r" eaLnBrk="1" hangingPunct="1">
              <a:lnSpc>
                <a:spcPct val="100000"/>
              </a:lnSpc>
              <a:spcBef>
                <a:spcPct val="0"/>
              </a:spcBef>
            </a:pPr>
            <a:endParaRPr lang="ru-RU" altLang="ru-RU" sz="3200">
              <a:solidFill>
                <a:schemeClr val="tx1"/>
              </a:solidFill>
            </a:endParaRPr>
          </a:p>
        </p:txBody>
      </p:sp>
      <p:sp>
        <p:nvSpPr>
          <p:cNvPr id="11" name="AutoShape 12"/>
          <p:cNvSpPr>
            <a:spLocks noChangeArrowheads="1"/>
          </p:cNvSpPr>
          <p:nvPr/>
        </p:nvSpPr>
        <p:spPr bwMode="auto">
          <a:xfrm>
            <a:off x="2096294" y="5749926"/>
            <a:ext cx="1152525" cy="4873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ru-RU"/>
          </a:p>
        </p:txBody>
      </p:sp>
      <p:sp>
        <p:nvSpPr>
          <p:cNvPr id="12" name="AutoShape 13"/>
          <p:cNvSpPr>
            <a:spLocks noChangeArrowheads="1"/>
          </p:cNvSpPr>
          <p:nvPr/>
        </p:nvSpPr>
        <p:spPr bwMode="auto">
          <a:xfrm rot="10800000" flipH="1">
            <a:off x="2410619" y="5307013"/>
            <a:ext cx="2743200" cy="1135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D93E"/>
          </a:solidFill>
          <a:ln w="9525">
            <a:solidFill>
              <a:schemeClr val="tx1"/>
            </a:solidFill>
            <a:miter lim="800000"/>
            <a:headEnd/>
            <a:tailEnd/>
          </a:ln>
          <a:effectLst/>
          <a:extLst/>
        </p:spPr>
        <p:txBody>
          <a:bodyPr wrap="none" anchor="ctr"/>
          <a:lstStyle/>
          <a:p>
            <a:endParaRPr lang="ru-RU"/>
          </a:p>
        </p:txBody>
      </p:sp>
      <p:graphicFrame>
        <p:nvGraphicFramePr>
          <p:cNvPr id="13" name="Object 15"/>
          <p:cNvGraphicFramePr>
            <a:graphicFrameLocks noChangeAspect="1"/>
          </p:cNvGraphicFramePr>
          <p:nvPr>
            <p:extLst>
              <p:ext uri="{D42A27DB-BD31-4B8C-83A1-F6EECF244321}">
                <p14:modId xmlns:p14="http://schemas.microsoft.com/office/powerpoint/2010/main" val="416382073"/>
              </p:ext>
            </p:extLst>
          </p:nvPr>
        </p:nvGraphicFramePr>
        <p:xfrm>
          <a:off x="1191419" y="1568451"/>
          <a:ext cx="552450" cy="728662"/>
        </p:xfrm>
        <a:graphic>
          <a:graphicData uri="http://schemas.openxmlformats.org/presentationml/2006/ole">
            <mc:AlternateContent xmlns:mc="http://schemas.openxmlformats.org/markup-compatibility/2006">
              <mc:Choice xmlns:v="urn:schemas-microsoft-com:vml" Requires="v">
                <p:oleObj spid="_x0000_s5217" name="Klip" r:id="rId4" imgW="416550" imgH="488715" progId="MS_ClipArt_Gallery.2">
                  <p:embed/>
                </p:oleObj>
              </mc:Choice>
              <mc:Fallback>
                <p:oleObj name="Klip" r:id="rId4" imgW="416550" imgH="48871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1419" y="1568451"/>
                        <a:ext cx="55245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16"/>
          <p:cNvSpPr txBox="1">
            <a:spLocks noChangeArrowheads="1"/>
          </p:cNvSpPr>
          <p:nvPr/>
        </p:nvSpPr>
        <p:spPr bwMode="auto">
          <a:xfrm>
            <a:off x="859632" y="17541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l" eaLnBrk="0" hangingPunct="0">
              <a:lnSpc>
                <a:spcPct val="110000"/>
              </a:lnSpc>
              <a:spcBef>
                <a:spcPct val="50000"/>
              </a:spcBef>
              <a:tabLst>
                <a:tab pos="7143750" algn="r"/>
              </a:tabLst>
              <a:defRPr sz="2400">
                <a:solidFill>
                  <a:srgbClr val="333333"/>
                </a:solidFill>
                <a:latin typeface="Arial" pitchFamily="34" charset="0"/>
              </a:defRPr>
            </a:lvl1pPr>
            <a:lvl2pPr marL="742950" indent="-285750" algn="l" eaLnBrk="0" hangingPunct="0">
              <a:lnSpc>
                <a:spcPct val="110000"/>
              </a:lnSpc>
              <a:spcBef>
                <a:spcPct val="25000"/>
              </a:spcBef>
              <a:buChar char="–"/>
              <a:tabLst>
                <a:tab pos="7143750" algn="r"/>
              </a:tabLst>
              <a:defRPr sz="2200">
                <a:solidFill>
                  <a:srgbClr val="333333"/>
                </a:solidFill>
                <a:latin typeface="Arial" pitchFamily="34" charset="0"/>
              </a:defRPr>
            </a:lvl2pPr>
            <a:lvl3pPr marL="1143000" indent="-228600" algn="l" eaLnBrk="0" hangingPunct="0">
              <a:lnSpc>
                <a:spcPct val="110000"/>
              </a:lnSpc>
              <a:spcBef>
                <a:spcPct val="20000"/>
              </a:spcBef>
              <a:buChar char="•"/>
              <a:tabLst>
                <a:tab pos="7143750" algn="r"/>
              </a:tabLst>
              <a:defRPr sz="2200">
                <a:solidFill>
                  <a:srgbClr val="333333"/>
                </a:solidFill>
                <a:latin typeface="Arial" pitchFamily="34" charset="0"/>
              </a:defRPr>
            </a:lvl3pPr>
            <a:lvl4pPr marL="1600200" indent="-228600" algn="l" eaLnBrk="0" hangingPunct="0">
              <a:lnSpc>
                <a:spcPct val="110000"/>
              </a:lnSpc>
              <a:spcBef>
                <a:spcPct val="20000"/>
              </a:spcBef>
              <a:buChar char="–"/>
              <a:tabLst>
                <a:tab pos="7143750" algn="r"/>
              </a:tabLst>
              <a:defRPr sz="2000">
                <a:solidFill>
                  <a:srgbClr val="333333"/>
                </a:solidFill>
                <a:latin typeface="Arial" pitchFamily="34" charset="0"/>
              </a:defRPr>
            </a:lvl4pPr>
            <a:lvl5pPr marL="2057400" indent="-228600" algn="l" eaLnBrk="0" hangingPunct="0">
              <a:lnSpc>
                <a:spcPct val="110000"/>
              </a:lnSpc>
              <a:spcBef>
                <a:spcPct val="20000"/>
              </a:spcBef>
              <a:buChar char="»"/>
              <a:tabLst>
                <a:tab pos="7143750" algn="r"/>
              </a:tabLst>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9pPr>
          </a:lstStyle>
          <a:p>
            <a:pPr algn="ctr">
              <a:lnSpc>
                <a:spcPct val="100000"/>
              </a:lnSpc>
              <a:spcBef>
                <a:spcPct val="20000"/>
              </a:spcBef>
              <a:buClr>
                <a:srgbClr val="000099"/>
              </a:buClr>
              <a:buSzPct val="90000"/>
              <a:buFont typeface="Wingdings" pitchFamily="2" charset="2"/>
              <a:buNone/>
            </a:pPr>
            <a:r>
              <a:rPr kumimoji="1" lang="en-US" altLang="ru-RU" sz="2000"/>
              <a:t>I</a:t>
            </a:r>
            <a:endParaRPr kumimoji="1" lang="ru-RU" altLang="ru-RU" sz="2000"/>
          </a:p>
        </p:txBody>
      </p:sp>
      <p:graphicFrame>
        <p:nvGraphicFramePr>
          <p:cNvPr id="15" name="Object 17"/>
          <p:cNvGraphicFramePr>
            <a:graphicFrameLocks noChangeAspect="1"/>
          </p:cNvGraphicFramePr>
          <p:nvPr>
            <p:extLst>
              <p:ext uri="{D42A27DB-BD31-4B8C-83A1-F6EECF244321}">
                <p14:modId xmlns:p14="http://schemas.microsoft.com/office/powerpoint/2010/main" val="3353358472"/>
              </p:ext>
            </p:extLst>
          </p:nvPr>
        </p:nvGraphicFramePr>
        <p:xfrm>
          <a:off x="7268369" y="1581151"/>
          <a:ext cx="552450" cy="728662"/>
        </p:xfrm>
        <a:graphic>
          <a:graphicData uri="http://schemas.openxmlformats.org/presentationml/2006/ole">
            <mc:AlternateContent xmlns:mc="http://schemas.openxmlformats.org/markup-compatibility/2006">
              <mc:Choice xmlns:v="urn:schemas-microsoft-com:vml" Requires="v">
                <p:oleObj spid="_x0000_s5218" name="Klip" r:id="rId6" imgW="416550" imgH="488715" progId="MS_ClipArt_Gallery.2">
                  <p:embed/>
                </p:oleObj>
              </mc:Choice>
              <mc:Fallback>
                <p:oleObj name="Klip" r:id="rId6" imgW="416550" imgH="48871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8369" y="1581151"/>
                        <a:ext cx="55245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18"/>
          <p:cNvSpPr txBox="1">
            <a:spLocks noChangeArrowheads="1"/>
          </p:cNvSpPr>
          <p:nvPr/>
        </p:nvSpPr>
        <p:spPr bwMode="auto">
          <a:xfrm>
            <a:off x="6887369" y="1795463"/>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l" eaLnBrk="0" hangingPunct="0">
              <a:lnSpc>
                <a:spcPct val="110000"/>
              </a:lnSpc>
              <a:spcBef>
                <a:spcPct val="50000"/>
              </a:spcBef>
              <a:tabLst>
                <a:tab pos="7143750" algn="r"/>
              </a:tabLst>
              <a:defRPr sz="2400">
                <a:solidFill>
                  <a:srgbClr val="333333"/>
                </a:solidFill>
                <a:latin typeface="Arial" pitchFamily="34" charset="0"/>
              </a:defRPr>
            </a:lvl1pPr>
            <a:lvl2pPr marL="742950" indent="-285750" algn="l" eaLnBrk="0" hangingPunct="0">
              <a:lnSpc>
                <a:spcPct val="110000"/>
              </a:lnSpc>
              <a:spcBef>
                <a:spcPct val="25000"/>
              </a:spcBef>
              <a:buChar char="–"/>
              <a:tabLst>
                <a:tab pos="7143750" algn="r"/>
              </a:tabLst>
              <a:defRPr sz="2200">
                <a:solidFill>
                  <a:srgbClr val="333333"/>
                </a:solidFill>
                <a:latin typeface="Arial" pitchFamily="34" charset="0"/>
              </a:defRPr>
            </a:lvl2pPr>
            <a:lvl3pPr marL="1143000" indent="-228600" algn="l" eaLnBrk="0" hangingPunct="0">
              <a:lnSpc>
                <a:spcPct val="110000"/>
              </a:lnSpc>
              <a:spcBef>
                <a:spcPct val="20000"/>
              </a:spcBef>
              <a:buChar char="•"/>
              <a:tabLst>
                <a:tab pos="7143750" algn="r"/>
              </a:tabLst>
              <a:defRPr sz="2200">
                <a:solidFill>
                  <a:srgbClr val="333333"/>
                </a:solidFill>
                <a:latin typeface="Arial" pitchFamily="34" charset="0"/>
              </a:defRPr>
            </a:lvl3pPr>
            <a:lvl4pPr marL="1600200" indent="-228600" algn="l" eaLnBrk="0" hangingPunct="0">
              <a:lnSpc>
                <a:spcPct val="110000"/>
              </a:lnSpc>
              <a:spcBef>
                <a:spcPct val="20000"/>
              </a:spcBef>
              <a:buChar char="–"/>
              <a:tabLst>
                <a:tab pos="7143750" algn="r"/>
              </a:tabLst>
              <a:defRPr sz="2000">
                <a:solidFill>
                  <a:srgbClr val="333333"/>
                </a:solidFill>
                <a:latin typeface="Arial" pitchFamily="34" charset="0"/>
              </a:defRPr>
            </a:lvl4pPr>
            <a:lvl5pPr marL="2057400" indent="-228600" algn="l" eaLnBrk="0" hangingPunct="0">
              <a:lnSpc>
                <a:spcPct val="110000"/>
              </a:lnSpc>
              <a:spcBef>
                <a:spcPct val="20000"/>
              </a:spcBef>
              <a:buChar char="»"/>
              <a:tabLst>
                <a:tab pos="7143750" algn="r"/>
              </a:tabLst>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9pPr>
          </a:lstStyle>
          <a:p>
            <a:pPr algn="ctr">
              <a:lnSpc>
                <a:spcPct val="100000"/>
              </a:lnSpc>
              <a:spcBef>
                <a:spcPct val="20000"/>
              </a:spcBef>
              <a:buClr>
                <a:srgbClr val="000099"/>
              </a:buClr>
              <a:buSzPct val="90000"/>
              <a:buFont typeface="Wingdings" pitchFamily="2" charset="2"/>
              <a:buNone/>
            </a:pPr>
            <a:r>
              <a:rPr kumimoji="1" lang="en-US" altLang="ru-RU" sz="2000"/>
              <a:t>II</a:t>
            </a:r>
            <a:endParaRPr kumimoji="1" lang="ru-RU" altLang="ru-RU" sz="2000"/>
          </a:p>
        </p:txBody>
      </p:sp>
      <p:sp>
        <p:nvSpPr>
          <p:cNvPr id="17" name="Rectangle 19"/>
          <p:cNvSpPr>
            <a:spLocks noChangeArrowheads="1"/>
          </p:cNvSpPr>
          <p:nvPr/>
        </p:nvSpPr>
        <p:spPr bwMode="auto">
          <a:xfrm>
            <a:off x="292101" y="453913"/>
            <a:ext cx="8215312"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68275" indent="-168275" algn="l" eaLnBrk="0" hangingPunct="0">
              <a:lnSpc>
                <a:spcPct val="110000"/>
              </a:lnSpc>
              <a:spcBef>
                <a:spcPct val="50000"/>
              </a:spcBef>
              <a:defRPr sz="2400">
                <a:solidFill>
                  <a:srgbClr val="333333"/>
                </a:solidFill>
                <a:latin typeface="Arial" pitchFamily="34" charset="0"/>
              </a:defRPr>
            </a:lvl1pPr>
            <a:lvl2pPr marL="742950" indent="-285750" algn="l" eaLnBrk="0" hangingPunct="0">
              <a:lnSpc>
                <a:spcPct val="110000"/>
              </a:lnSpc>
              <a:spcBef>
                <a:spcPct val="25000"/>
              </a:spcBef>
              <a:buChar char="–"/>
              <a:defRPr sz="2200">
                <a:solidFill>
                  <a:srgbClr val="333333"/>
                </a:solidFill>
                <a:latin typeface="Arial" pitchFamily="34" charset="0"/>
              </a:defRPr>
            </a:lvl2pPr>
            <a:lvl3pPr marL="1143000" indent="-228600" algn="l" eaLnBrk="0" hangingPunct="0">
              <a:lnSpc>
                <a:spcPct val="110000"/>
              </a:lnSpc>
              <a:spcBef>
                <a:spcPct val="20000"/>
              </a:spcBef>
              <a:buChar char="•"/>
              <a:defRPr sz="2200">
                <a:solidFill>
                  <a:srgbClr val="333333"/>
                </a:solidFill>
                <a:latin typeface="Arial" pitchFamily="34" charset="0"/>
              </a:defRPr>
            </a:lvl3pPr>
            <a:lvl4pPr marL="1600200" indent="-228600" algn="l" eaLnBrk="0" hangingPunct="0">
              <a:lnSpc>
                <a:spcPct val="110000"/>
              </a:lnSpc>
              <a:spcBef>
                <a:spcPct val="20000"/>
              </a:spcBef>
              <a:buChar char="–"/>
              <a:defRPr sz="2000">
                <a:solidFill>
                  <a:srgbClr val="333333"/>
                </a:solidFill>
                <a:latin typeface="Arial" pitchFamily="34" charset="0"/>
              </a:defRPr>
            </a:lvl4pPr>
            <a:lvl5pPr marL="2057400" indent="-228600" algn="l" eaLnBrk="0" hangingPunct="0">
              <a:lnSpc>
                <a:spcPct val="110000"/>
              </a:lnSpc>
              <a:spcBef>
                <a:spcPct val="20000"/>
              </a:spcBef>
              <a:buChar char="»"/>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defRPr sz="2000">
                <a:solidFill>
                  <a:srgbClr val="333333"/>
                </a:solidFill>
                <a:latin typeface="Arial" pitchFamily="34" charset="0"/>
              </a:defRPr>
            </a:lvl9pPr>
          </a:lstStyle>
          <a:p>
            <a:pPr eaLnBrk="1" hangingPunct="1">
              <a:lnSpc>
                <a:spcPct val="100000"/>
              </a:lnSpc>
              <a:spcBef>
                <a:spcPct val="0"/>
              </a:spcBef>
            </a:pPr>
            <a:r>
              <a:rPr lang="en-US" altLang="ru-RU" sz="2800" dirty="0">
                <a:solidFill>
                  <a:srgbClr val="006AB6"/>
                </a:solidFill>
              </a:rPr>
              <a:t>State Pensions in Russia</a:t>
            </a:r>
            <a:endParaRPr lang="ru-RU" altLang="ru-RU" sz="2800" dirty="0">
              <a:solidFill>
                <a:srgbClr val="006AB6"/>
              </a:solidFill>
            </a:endParaRPr>
          </a:p>
          <a:p>
            <a:pPr eaLnBrk="1" hangingPunct="1">
              <a:lnSpc>
                <a:spcPct val="100000"/>
              </a:lnSpc>
              <a:spcBef>
                <a:spcPct val="0"/>
              </a:spcBef>
            </a:pPr>
            <a:r>
              <a:rPr lang="en-US" altLang="ru-RU" sz="2800" dirty="0">
                <a:solidFill>
                  <a:srgbClr val="006AB6"/>
                </a:solidFill>
              </a:rPr>
              <a:t>Structure</a:t>
            </a:r>
            <a:endParaRPr lang="ru-RU" altLang="ru-RU" sz="2800" dirty="0">
              <a:solidFill>
                <a:srgbClr val="006AB6"/>
              </a:solidFill>
            </a:endParaRPr>
          </a:p>
        </p:txBody>
      </p:sp>
      <p:sp>
        <p:nvSpPr>
          <p:cNvPr id="18"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fontAlgn="base" hangingPunct="1">
              <a:spcBef>
                <a:spcPct val="0"/>
              </a:spcBef>
              <a:spcAft>
                <a:spcPct val="0"/>
              </a:spcAft>
            </a:pPr>
            <a:fld id="{F0B71544-35C3-4519-9E19-262239DFBE2D}" type="slidenum">
              <a:rPr lang="en-US" sz="1400" smtClean="0">
                <a:solidFill>
                  <a:srgbClr val="000000"/>
                </a:solidFill>
                <a:cs typeface="Arial" pitchFamily="34" charset="0"/>
              </a:rPr>
              <a:pPr algn="r" eaLnBrk="1" fontAlgn="base" hangingPunct="1">
                <a:spcBef>
                  <a:spcPct val="0"/>
                </a:spcBef>
                <a:spcAft>
                  <a:spcPct val="0"/>
                </a:spcAft>
              </a:pPr>
              <a:t>6</a:t>
            </a:fld>
            <a:endParaRPr lang="en-US" sz="1400" dirty="0" smtClean="0">
              <a:solidFill>
                <a:srgbClr val="000000"/>
              </a:solidFill>
              <a:cs typeface="Arial" pitchFamily="34" charset="0"/>
            </a:endParaRPr>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3962400" y="1836738"/>
            <a:ext cx="4572000" cy="4411662"/>
          </a:xfrm>
          <a:prstGeom prst="rect">
            <a:avLst/>
          </a:prstGeom>
          <a:solidFill>
            <a:schemeClr val="bg1">
              <a:lumMod val="95000"/>
            </a:schemeClr>
          </a:solidFill>
          <a:ln w="6350" cap="flat" cmpd="sng" algn="ctr">
            <a:solidFill>
              <a:srgbClr val="006AB4"/>
            </a:solidFill>
            <a:prstDash val="solid"/>
            <a:round/>
            <a:headEnd type="none" w="med" len="med"/>
            <a:tailEnd type="none" w="med" len="med"/>
          </a:ln>
          <a:effectLst>
            <a:outerShdw blurRad="50800" dist="38100" dir="2700000" algn="tl" rotWithShape="0">
              <a:prstClr val="black">
                <a:alpha val="40000"/>
              </a:prstClr>
            </a:outerShdw>
          </a:effectLst>
        </p:spPr>
        <p:txBody>
          <a:bodyPr wrap="none" lIns="46800" tIns="64800" rIns="46800" bIns="64800" anchor="ctr"/>
          <a:lstStyle/>
          <a:p>
            <a:pPr algn="ctr" defTabSz="728663" fontAlgn="auto">
              <a:lnSpc>
                <a:spcPct val="95000"/>
              </a:lnSpc>
              <a:spcBef>
                <a:spcPts val="0"/>
              </a:spcBef>
              <a:spcAft>
                <a:spcPts val="0"/>
              </a:spcAft>
              <a:buClr>
                <a:schemeClr val="bg1"/>
              </a:buClr>
              <a:tabLst>
                <a:tab pos="4286250" algn="l"/>
              </a:tabLst>
              <a:defRPr/>
            </a:pPr>
            <a:endParaRPr lang="en-US" dirty="0">
              <a:solidFill>
                <a:srgbClr val="6B5F57"/>
              </a:solidFill>
              <a:latin typeface="+mj-lt"/>
              <a:cs typeface="+mn-cs"/>
            </a:endParaRPr>
          </a:p>
        </p:txBody>
      </p:sp>
      <p:sp>
        <p:nvSpPr>
          <p:cNvPr id="42" name="Rectangle 30"/>
          <p:cNvSpPr>
            <a:spLocks noChangeArrowheads="1"/>
          </p:cNvSpPr>
          <p:nvPr/>
        </p:nvSpPr>
        <p:spPr bwMode="auto">
          <a:xfrm>
            <a:off x="4052888" y="1952625"/>
            <a:ext cx="4405312" cy="381000"/>
          </a:xfrm>
          <a:prstGeom prst="rect">
            <a:avLst/>
          </a:prstGeom>
          <a:gradFill rotWithShape="0">
            <a:gsLst>
              <a:gs pos="100000">
                <a:srgbClr val="1E3E60"/>
              </a:gs>
              <a:gs pos="0">
                <a:srgbClr val="3C7CBF"/>
              </a:gs>
              <a:gs pos="100000">
                <a:schemeClr val="tx2">
                  <a:lumMod val="50000"/>
                </a:schemeClr>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en-US" sz="1000" b="1" i="1" dirty="0">
              <a:solidFill>
                <a:srgbClr val="FFFFFF"/>
              </a:solidFill>
              <a:latin typeface="+mj-lt"/>
              <a:ea typeface="ＭＳ Ｐゴシック" pitchFamily="34" charset="-128"/>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28529016"/>
              </p:ext>
            </p:extLst>
          </p:nvPr>
        </p:nvGraphicFramePr>
        <p:xfrm>
          <a:off x="4057650" y="2020888"/>
          <a:ext cx="4419600" cy="4129086"/>
        </p:xfrm>
        <a:graphic>
          <a:graphicData uri="http://schemas.openxmlformats.org/drawingml/2006/table">
            <a:tbl>
              <a:tblPr firstRow="1" bandRow="1">
                <a:tableStyleId>{5C22544A-7EE6-4342-B048-85BDC9FD1C3A}</a:tableStyleId>
              </a:tblPr>
              <a:tblGrid>
                <a:gridCol w="1665201"/>
                <a:gridCol w="1303201"/>
                <a:gridCol w="1451198"/>
              </a:tblGrid>
              <a:tr h="370650">
                <a:tc>
                  <a:txBody>
                    <a:bodyPr/>
                    <a:lstStyle/>
                    <a:p>
                      <a:pPr algn="ctr"/>
                      <a:r>
                        <a:rPr lang="en-US" sz="1200" dirty="0" smtClean="0">
                          <a:latin typeface="Arial" pitchFamily="34" charset="0"/>
                          <a:cs typeface="Arial" pitchFamily="34" charset="0"/>
                        </a:rPr>
                        <a:t>Features</a:t>
                      </a:r>
                      <a:endParaRPr lang="en-US" sz="1200" dirty="0">
                        <a:latin typeface="Arial" pitchFamily="34" charset="0"/>
                        <a:cs typeface="Arial" pitchFamily="34" charset="0"/>
                      </a:endParaRPr>
                    </a:p>
                  </a:txBody>
                  <a:tcPr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latin typeface="Arial" pitchFamily="34" charset="0"/>
                          <a:cs typeface="Arial" pitchFamily="34" charset="0"/>
                        </a:rPr>
                        <a:t>NPF</a:t>
                      </a:r>
                      <a:endParaRPr lang="en-US" sz="1200" b="1" dirty="0">
                        <a:latin typeface="Arial" pitchFamily="34" charset="0"/>
                        <a:cs typeface="Arial" pitchFamily="34" charset="0"/>
                      </a:endParaRPr>
                    </a:p>
                  </a:txBody>
                  <a:tcPr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latin typeface="Arial" pitchFamily="34" charset="0"/>
                          <a:cs typeface="Arial" pitchFamily="34" charset="0"/>
                        </a:rPr>
                        <a:t>Insurance</a:t>
                      </a:r>
                      <a:r>
                        <a:rPr lang="en-US" sz="1200" b="1" baseline="0" dirty="0" smtClean="0">
                          <a:latin typeface="Arial" pitchFamily="34" charset="0"/>
                          <a:cs typeface="Arial" pitchFamily="34" charset="0"/>
                        </a:rPr>
                        <a:t> Based</a:t>
                      </a:r>
                      <a:endParaRPr lang="en-US" sz="1200" b="1" dirty="0">
                        <a:latin typeface="Arial" pitchFamily="34" charset="0"/>
                        <a:cs typeface="Arial" pitchFamily="34" charset="0"/>
                      </a:endParaRPr>
                    </a:p>
                  </a:txBody>
                  <a:tcPr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650">
                <a:tc>
                  <a:txBody>
                    <a:bodyPr/>
                    <a:lstStyle/>
                    <a:p>
                      <a:r>
                        <a:rPr lang="en-US" sz="1100" b="1" dirty="0" smtClean="0">
                          <a:solidFill>
                            <a:srgbClr val="6B5F57"/>
                          </a:solidFill>
                          <a:latin typeface="Arial" pitchFamily="34" charset="0"/>
                          <a:cs typeface="Arial" pitchFamily="34" charset="0"/>
                        </a:rPr>
                        <a:t>Legal Structure</a:t>
                      </a: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6B5F57"/>
                          </a:solidFill>
                          <a:latin typeface="Arial" pitchFamily="34" charset="0"/>
                          <a:cs typeface="Arial" pitchFamily="34" charset="0"/>
                        </a:rPr>
                        <a:t>Trust</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6B5F57"/>
                          </a:solidFill>
                          <a:latin typeface="Arial" pitchFamily="34" charset="0"/>
                          <a:cs typeface="Arial" pitchFamily="34" charset="0"/>
                        </a:rPr>
                        <a:t>Policy</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131">
                <a:tc>
                  <a:txBody>
                    <a:bodyPr/>
                    <a:lstStyle/>
                    <a:p>
                      <a:r>
                        <a:rPr lang="en-US" sz="1100" b="1" dirty="0" smtClean="0">
                          <a:solidFill>
                            <a:srgbClr val="6B5F57"/>
                          </a:solidFill>
                          <a:latin typeface="Arial" pitchFamily="34" charset="0"/>
                          <a:cs typeface="Arial" pitchFamily="34" charset="0"/>
                        </a:rPr>
                        <a:t>Regulatory Monitoring</a:t>
                      </a:r>
                      <a:endParaRPr lang="en-US" sz="1100" b="1"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6B5F57"/>
                          </a:solidFill>
                          <a:latin typeface="Arial" pitchFamily="34" charset="0"/>
                          <a:cs typeface="Arial" pitchFamily="34" charset="0"/>
                        </a:rPr>
                        <a:t>Developing Since 1998</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6B5F57"/>
                          </a:solidFill>
                          <a:latin typeface="Arial" pitchFamily="34" charset="0"/>
                          <a:cs typeface="Arial" pitchFamily="34" charset="0"/>
                        </a:rPr>
                        <a:t>Stable Since </a:t>
                      </a:r>
                    </a:p>
                    <a:p>
                      <a:pPr algn="ctr"/>
                      <a:r>
                        <a:rPr lang="en-US" sz="1100" dirty="0" smtClean="0">
                          <a:solidFill>
                            <a:srgbClr val="6B5F57"/>
                          </a:solidFill>
                          <a:latin typeface="Arial" pitchFamily="34" charset="0"/>
                          <a:cs typeface="Arial" pitchFamily="34" charset="0"/>
                        </a:rPr>
                        <a:t>1992</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131">
                <a:tc>
                  <a:txBody>
                    <a:bodyPr/>
                    <a:lstStyle/>
                    <a:p>
                      <a:r>
                        <a:rPr lang="en-US" sz="1100" b="1" dirty="0" smtClean="0">
                          <a:solidFill>
                            <a:srgbClr val="6B5F57"/>
                          </a:solidFill>
                          <a:latin typeface="Arial" pitchFamily="34" charset="0"/>
                          <a:cs typeface="Arial" pitchFamily="34" charset="0"/>
                        </a:rPr>
                        <a:t>Asset Management</a:t>
                      </a:r>
                      <a:endParaRPr lang="en-US" sz="1100" b="1"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6B5F57"/>
                          </a:solidFill>
                          <a:latin typeface="Arial" pitchFamily="34" charset="0"/>
                          <a:cs typeface="Arial" pitchFamily="34" charset="0"/>
                        </a:rPr>
                        <a:t>3</a:t>
                      </a:r>
                      <a:r>
                        <a:rPr lang="en-US" sz="1100" baseline="30000" dirty="0" smtClean="0">
                          <a:solidFill>
                            <a:srgbClr val="6B5F57"/>
                          </a:solidFill>
                          <a:latin typeface="Arial" pitchFamily="34" charset="0"/>
                          <a:cs typeface="Arial" pitchFamily="34" charset="0"/>
                        </a:rPr>
                        <a:t>rd</a:t>
                      </a:r>
                      <a:r>
                        <a:rPr lang="en-US" sz="1100" dirty="0" smtClean="0">
                          <a:solidFill>
                            <a:srgbClr val="6B5F57"/>
                          </a:solidFill>
                          <a:latin typeface="Arial" pitchFamily="34" charset="0"/>
                          <a:cs typeface="Arial" pitchFamily="34" charset="0"/>
                        </a:rPr>
                        <a:t> Party</a:t>
                      </a:r>
                      <a:r>
                        <a:rPr lang="en-US" sz="1100" baseline="0" dirty="0" smtClean="0">
                          <a:solidFill>
                            <a:srgbClr val="6B5F57"/>
                          </a:solidFill>
                          <a:latin typeface="Arial" pitchFamily="34" charset="0"/>
                          <a:cs typeface="Arial" pitchFamily="34" charset="0"/>
                        </a:rPr>
                        <a:t> Asset Mgmt. </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6B5F57"/>
                          </a:solidFill>
                          <a:latin typeface="Arial" pitchFamily="34" charset="0"/>
                          <a:cs typeface="Arial" pitchFamily="34" charset="0"/>
                        </a:rPr>
                        <a:t>Direct </a:t>
                      </a:r>
                    </a:p>
                    <a:p>
                      <a:pPr algn="ctr"/>
                      <a:r>
                        <a:rPr lang="en-US" sz="1100" dirty="0" smtClean="0">
                          <a:solidFill>
                            <a:srgbClr val="6B5F57"/>
                          </a:solidFill>
                          <a:latin typeface="Arial" pitchFamily="34" charset="0"/>
                          <a:cs typeface="Arial" pitchFamily="34" charset="0"/>
                        </a:rPr>
                        <a:t>Investments</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131">
                <a:tc>
                  <a:txBody>
                    <a:bodyPr/>
                    <a:lstStyle/>
                    <a:p>
                      <a:r>
                        <a:rPr lang="en-US" sz="1100" b="1" dirty="0" smtClean="0">
                          <a:solidFill>
                            <a:srgbClr val="6B5F57"/>
                          </a:solidFill>
                          <a:latin typeface="Arial" pitchFamily="34" charset="0"/>
                          <a:cs typeface="Arial" pitchFamily="34" charset="0"/>
                        </a:rPr>
                        <a:t>One-Stop</a:t>
                      </a:r>
                      <a:r>
                        <a:rPr lang="en-US" sz="1100" b="1" baseline="0" dirty="0" smtClean="0">
                          <a:solidFill>
                            <a:srgbClr val="6B5F57"/>
                          </a:solidFill>
                          <a:latin typeface="Arial" pitchFamily="34" charset="0"/>
                          <a:cs typeface="Arial" pitchFamily="34" charset="0"/>
                        </a:rPr>
                        <a:t> </a:t>
                      </a:r>
                    </a:p>
                    <a:p>
                      <a:r>
                        <a:rPr lang="en-US" sz="1100" b="1" baseline="0" dirty="0" smtClean="0">
                          <a:solidFill>
                            <a:srgbClr val="6B5F57"/>
                          </a:solidFill>
                          <a:latin typeface="Arial" pitchFamily="34" charset="0"/>
                          <a:cs typeface="Arial" pitchFamily="34" charset="0"/>
                        </a:rPr>
                        <a:t>Service Option</a:t>
                      </a:r>
                      <a:endParaRPr lang="en-US" sz="1100" b="1"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Wingdings" pitchFamily="2" charset="2"/>
                        <a:buNone/>
                      </a:pPr>
                      <a:r>
                        <a:rPr lang="en-US" sz="1100" b="1" dirty="0" smtClean="0">
                          <a:solidFill>
                            <a:srgbClr val="6B5F57"/>
                          </a:solidFill>
                          <a:latin typeface="Arial" pitchFamily="34" charset="0"/>
                          <a:cs typeface="Arial" pitchFamily="34" charset="0"/>
                        </a:rPr>
                        <a:t>X</a:t>
                      </a:r>
                      <a:r>
                        <a:rPr lang="en-US" sz="1100" dirty="0" smtClean="0">
                          <a:solidFill>
                            <a:srgbClr val="6B5F57"/>
                          </a:solidFill>
                          <a:latin typeface="Arial" pitchFamily="34" charset="0"/>
                          <a:cs typeface="Arial" pitchFamily="34" charset="0"/>
                        </a:rPr>
                        <a:t> </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ctr">
                        <a:buSzPct val="125000"/>
                        <a:buFont typeface="Wingdings" pitchFamily="2" charset="2"/>
                        <a:buChar char="ü"/>
                      </a:pPr>
                      <a:r>
                        <a:rPr lang="en-US" sz="1100" dirty="0" smtClean="0">
                          <a:solidFill>
                            <a:srgbClr val="6B5F57"/>
                          </a:solidFill>
                          <a:latin typeface="Arial" pitchFamily="34" charset="0"/>
                          <a:cs typeface="Arial" pitchFamily="34" charset="0"/>
                        </a:rPr>
                        <a:t> </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05742">
                <a:tc>
                  <a:txBody>
                    <a:bodyPr/>
                    <a:lstStyle/>
                    <a:p>
                      <a:r>
                        <a:rPr lang="en-US" sz="1100" b="1" dirty="0" smtClean="0">
                          <a:solidFill>
                            <a:srgbClr val="6B5F57"/>
                          </a:solidFill>
                          <a:latin typeface="Arial" pitchFamily="34" charset="0"/>
                          <a:cs typeface="Arial" pitchFamily="34" charset="0"/>
                        </a:rPr>
                        <a:t>Cost Structure</a:t>
                      </a:r>
                      <a:endParaRPr lang="en-US" sz="1100" b="1"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6B5F57"/>
                          </a:solidFill>
                          <a:latin typeface="Arial" pitchFamily="34" charset="0"/>
                          <a:cs typeface="Arial" pitchFamily="34" charset="0"/>
                        </a:rPr>
                        <a:t>Admin., Reserve Expenses, Contribution &amp; Asset</a:t>
                      </a:r>
                      <a:r>
                        <a:rPr lang="en-US" sz="1100" baseline="0" dirty="0" smtClean="0">
                          <a:solidFill>
                            <a:srgbClr val="6B5F57"/>
                          </a:solidFill>
                          <a:latin typeface="Arial" pitchFamily="34" charset="0"/>
                          <a:cs typeface="Arial" pitchFamily="34" charset="0"/>
                        </a:rPr>
                        <a:t> </a:t>
                      </a:r>
                      <a:r>
                        <a:rPr lang="en-US" sz="1100" dirty="0" smtClean="0">
                          <a:solidFill>
                            <a:srgbClr val="6B5F57"/>
                          </a:solidFill>
                          <a:latin typeface="Arial" pitchFamily="34" charset="0"/>
                          <a:cs typeface="Arial" pitchFamily="34" charset="0"/>
                        </a:rPr>
                        <a:t>Mgmt. Fees</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6B5F57"/>
                          </a:solidFill>
                          <a:latin typeface="Arial" pitchFamily="34" charset="0"/>
                          <a:cs typeface="Arial" pitchFamily="34" charset="0"/>
                        </a:rPr>
                        <a:t>Admin. Charges, &amp; Asset Mgmt. Fees</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650">
                <a:tc>
                  <a:txBody>
                    <a:bodyPr/>
                    <a:lstStyle/>
                    <a:p>
                      <a:r>
                        <a:rPr lang="en-US" sz="1100" b="1" dirty="0" smtClean="0">
                          <a:solidFill>
                            <a:srgbClr val="6B5F57"/>
                          </a:solidFill>
                          <a:latin typeface="Arial" pitchFamily="34" charset="0"/>
                          <a:cs typeface="Arial" pitchFamily="34" charset="0"/>
                        </a:rPr>
                        <a:t>Tax Advantage*</a:t>
                      </a:r>
                      <a:endParaRPr lang="en-US" sz="1100" b="1" baseline="300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itchFamily="2" charset="2"/>
                        <a:buChar char="ü"/>
                      </a:pPr>
                      <a:r>
                        <a:rPr lang="en-US" sz="1100" b="1" baseline="0" dirty="0" smtClean="0">
                          <a:solidFill>
                            <a:srgbClr val="6B5F57"/>
                          </a:solidFill>
                          <a:latin typeface="Arial" pitchFamily="34" charset="0"/>
                          <a:cs typeface="Arial" pitchFamily="34" charset="0"/>
                        </a:rPr>
                        <a:t> </a:t>
                      </a:r>
                      <a:endParaRPr lang="en-US" sz="1100" b="1"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SzPct val="125000"/>
                        <a:buFont typeface="Wingdings" pitchFamily="2" charset="2"/>
                        <a:buNone/>
                      </a:pPr>
                      <a:r>
                        <a:rPr lang="en-US" sz="1100" b="1" dirty="0" smtClean="0">
                          <a:solidFill>
                            <a:srgbClr val="6B5F57"/>
                          </a:solidFill>
                          <a:latin typeface="Arial" pitchFamily="34" charset="0"/>
                          <a:cs typeface="Arial" pitchFamily="34" charset="0"/>
                        </a:rPr>
                        <a:t>X </a:t>
                      </a:r>
                      <a:endParaRPr lang="en-US" sz="1100" b="1"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40001">
                <a:tc>
                  <a:txBody>
                    <a:bodyPr/>
                    <a:lstStyle/>
                    <a:p>
                      <a:r>
                        <a:rPr lang="en-US" sz="1100" b="1" dirty="0" smtClean="0">
                          <a:solidFill>
                            <a:srgbClr val="6B5F57"/>
                          </a:solidFill>
                          <a:latin typeface="Arial" pitchFamily="34" charset="0"/>
                          <a:cs typeface="Arial" pitchFamily="34" charset="0"/>
                        </a:rPr>
                        <a:t>Others</a:t>
                      </a:r>
                      <a:endParaRPr lang="en-US" sz="1100" b="1"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smtClean="0">
                          <a:solidFill>
                            <a:srgbClr val="6B5F57"/>
                          </a:solidFill>
                          <a:latin typeface="Arial" pitchFamily="34" charset="0"/>
                          <a:cs typeface="Arial" pitchFamily="34" charset="0"/>
                        </a:rPr>
                        <a:t>X</a:t>
                      </a:r>
                      <a:endParaRPr lang="en-US" sz="1100" b="1"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6B5F57"/>
                          </a:solidFill>
                          <a:latin typeface="Arial" pitchFamily="34" charset="0"/>
                          <a:cs typeface="Arial" pitchFamily="34" charset="0"/>
                        </a:rPr>
                        <a:t>Guarantees,</a:t>
                      </a:r>
                      <a:r>
                        <a:rPr lang="en-US" sz="1100" baseline="0" dirty="0" smtClean="0">
                          <a:solidFill>
                            <a:srgbClr val="6B5F57"/>
                          </a:solidFill>
                          <a:latin typeface="Arial" pitchFamily="34" charset="0"/>
                          <a:cs typeface="Arial" pitchFamily="34" charset="0"/>
                        </a:rPr>
                        <a:t> Payout Options, Retirement Age</a:t>
                      </a:r>
                      <a:endParaRPr lang="en-US" sz="1100" dirty="0">
                        <a:solidFill>
                          <a:srgbClr val="6B5F57"/>
                        </a:solidFill>
                        <a:latin typeface="Arial" pitchFamily="34" charset="0"/>
                        <a:cs typeface="Arial" pitchFamily="34" charset="0"/>
                      </a:endParaRPr>
                    </a:p>
                  </a:txBody>
                  <a:tcPr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4" name="Rectangle 7"/>
          <p:cNvSpPr>
            <a:spLocks noChangeArrowheads="1"/>
          </p:cNvSpPr>
          <p:nvPr/>
        </p:nvSpPr>
        <p:spPr bwMode="auto">
          <a:xfrm>
            <a:off x="4057650" y="2333625"/>
            <a:ext cx="4400550" cy="3810000"/>
          </a:xfrm>
          <a:prstGeom prst="rect">
            <a:avLst/>
          </a:prstGeom>
          <a:noFill/>
          <a:ln>
            <a:noFill/>
          </a:ln>
          <a:effectLst>
            <a:outerShdw blurRad="50800" dist="38100" dir="2700000" algn="tl" rotWithShape="0">
              <a:prstClr val="black">
                <a:alpha val="40000"/>
              </a:prstClr>
            </a:outerShdw>
          </a:effectLst>
          <a:extLst/>
        </p:spPr>
        <p:txBody>
          <a:bodyPr tIns="182880" bIns="182880"/>
          <a:lstStyle/>
          <a:p>
            <a:pPr fontAlgn="auto">
              <a:spcBef>
                <a:spcPts val="0"/>
              </a:spcBef>
              <a:spcAft>
                <a:spcPts val="0"/>
              </a:spcAft>
              <a:defRPr/>
            </a:pPr>
            <a:endParaRPr lang="en-US" sz="1400" b="1" dirty="0">
              <a:solidFill>
                <a:srgbClr val="FFFFFF"/>
              </a:solidFill>
              <a:latin typeface="+mj-lt"/>
              <a:ea typeface="ＭＳ Ｐゴシック" pitchFamily="34" charset="-128"/>
              <a:cs typeface="+mn-cs"/>
            </a:endParaRPr>
          </a:p>
        </p:txBody>
      </p:sp>
      <p:sp>
        <p:nvSpPr>
          <p:cNvPr id="18462" name="AutoShape 246"/>
          <p:cNvSpPr>
            <a:spLocks noChangeAspect="1" noChangeArrowheads="1" noTextEdit="1"/>
          </p:cNvSpPr>
          <p:nvPr/>
        </p:nvSpPr>
        <p:spPr bwMode="auto">
          <a:xfrm>
            <a:off x="4495800" y="1339850"/>
            <a:ext cx="4343400" cy="2840038"/>
          </a:xfrm>
          <a:prstGeom prst="rect">
            <a:avLst/>
          </a:prstGeom>
          <a:noFill/>
          <a:ln w="9525">
            <a:noFill/>
            <a:miter lim="800000"/>
            <a:headEnd/>
            <a:tailEnd/>
          </a:ln>
        </p:spPr>
        <p:txBody>
          <a:bodyPr/>
          <a:lstStyle/>
          <a:p>
            <a:endParaRPr lang="en-US" dirty="0">
              <a:latin typeface="+mj-lt"/>
            </a:endParaRPr>
          </a:p>
        </p:txBody>
      </p:sp>
      <p:sp>
        <p:nvSpPr>
          <p:cNvPr id="18463" name="Rectangle 3"/>
          <p:cNvSpPr>
            <a:spLocks noChangeArrowheads="1"/>
          </p:cNvSpPr>
          <p:nvPr/>
        </p:nvSpPr>
        <p:spPr bwMode="auto">
          <a:xfrm>
            <a:off x="304799" y="2332406"/>
            <a:ext cx="3412177" cy="3976914"/>
          </a:xfrm>
          <a:prstGeom prst="rect">
            <a:avLst/>
          </a:prstGeom>
          <a:noFill/>
          <a:ln w="9525" algn="ctr">
            <a:noFill/>
            <a:miter lim="800000"/>
            <a:headEnd/>
            <a:tailEnd/>
          </a:ln>
        </p:spPr>
        <p:txBody>
          <a:bodyPr/>
          <a:lstStyle/>
          <a:p>
            <a:pPr marL="273050" lvl="1" indent="-182563" eaLnBrk="0" hangingPunct="0">
              <a:spcBef>
                <a:spcPts val="1800"/>
              </a:spcBef>
              <a:buSzPct val="125000"/>
              <a:buFont typeface="Arial" pitchFamily="34" charset="0"/>
              <a:buChar char="•"/>
            </a:pPr>
            <a:r>
              <a:rPr lang="en-US" sz="1600" b="1" dirty="0">
                <a:solidFill>
                  <a:schemeClr val="bg1">
                    <a:lumMod val="50000"/>
                  </a:schemeClr>
                </a:solidFill>
                <a:latin typeface="Arial" pitchFamily="34" charset="0"/>
              </a:rPr>
              <a:t>Competitive labor market amplifying the importance </a:t>
            </a:r>
            <a:r>
              <a:rPr lang="en-US" sz="1600" b="1" dirty="0" smtClean="0">
                <a:solidFill>
                  <a:schemeClr val="bg1">
                    <a:lumMod val="50000"/>
                  </a:schemeClr>
                </a:solidFill>
                <a:latin typeface="Arial" pitchFamily="34" charset="0"/>
              </a:rPr>
              <a:t>of </a:t>
            </a:r>
            <a:r>
              <a:rPr lang="en-US" sz="1600" b="1" dirty="0">
                <a:solidFill>
                  <a:schemeClr val="bg1">
                    <a:lumMod val="50000"/>
                  </a:schemeClr>
                </a:solidFill>
                <a:latin typeface="Arial" pitchFamily="34" charset="0"/>
              </a:rPr>
              <a:t>pension </a:t>
            </a:r>
            <a:r>
              <a:rPr lang="en-US" sz="1600" b="1" dirty="0" smtClean="0">
                <a:solidFill>
                  <a:schemeClr val="bg1">
                    <a:lumMod val="50000"/>
                  </a:schemeClr>
                </a:solidFill>
                <a:latin typeface="Arial" pitchFamily="34" charset="0"/>
              </a:rPr>
              <a:t>arrangements</a:t>
            </a:r>
            <a:endParaRPr lang="en-US" sz="1600" b="1" dirty="0">
              <a:solidFill>
                <a:schemeClr val="bg1">
                  <a:lumMod val="50000"/>
                </a:schemeClr>
              </a:solidFill>
              <a:latin typeface="Arial" pitchFamily="34" charset="0"/>
            </a:endParaRPr>
          </a:p>
          <a:p>
            <a:pPr marL="273050" lvl="1" indent="-182563" eaLnBrk="0" hangingPunct="0">
              <a:spcBef>
                <a:spcPts val="1800"/>
              </a:spcBef>
              <a:buSzPct val="125000"/>
              <a:buFont typeface="Arial" pitchFamily="34" charset="0"/>
              <a:buChar char="•"/>
            </a:pPr>
            <a:r>
              <a:rPr lang="en-US" sz="1600" b="1" dirty="0" smtClean="0">
                <a:solidFill>
                  <a:schemeClr val="bg1">
                    <a:lumMod val="50000"/>
                  </a:schemeClr>
                </a:solidFill>
                <a:latin typeface="Arial" pitchFamily="34" charset="0"/>
              </a:rPr>
              <a:t>Financial </a:t>
            </a:r>
            <a:r>
              <a:rPr lang="en-US" sz="1600" b="1" dirty="0">
                <a:solidFill>
                  <a:schemeClr val="bg1">
                    <a:lumMod val="50000"/>
                  </a:schemeClr>
                </a:solidFill>
                <a:latin typeface="Arial" pitchFamily="34" charset="0"/>
              </a:rPr>
              <a:t>security of </a:t>
            </a:r>
            <a:br>
              <a:rPr lang="en-US" sz="1600" b="1" dirty="0">
                <a:solidFill>
                  <a:schemeClr val="bg1">
                    <a:lumMod val="50000"/>
                  </a:schemeClr>
                </a:solidFill>
                <a:latin typeface="Arial" pitchFamily="34" charset="0"/>
              </a:rPr>
            </a:br>
            <a:r>
              <a:rPr lang="en-US" sz="1600" b="1" dirty="0">
                <a:solidFill>
                  <a:schemeClr val="bg1">
                    <a:lumMod val="50000"/>
                  </a:schemeClr>
                </a:solidFill>
                <a:latin typeface="Arial" pitchFamily="34" charset="0"/>
              </a:rPr>
              <a:t>employees and </a:t>
            </a:r>
            <a:r>
              <a:rPr lang="en-US" sz="1600" b="1" dirty="0" smtClean="0">
                <a:solidFill>
                  <a:schemeClr val="bg1">
                    <a:lumMod val="50000"/>
                  </a:schemeClr>
                </a:solidFill>
                <a:latin typeface="Arial" pitchFamily="34" charset="0"/>
              </a:rPr>
              <a:t>their families</a:t>
            </a:r>
            <a:endParaRPr lang="en-US" sz="1600" b="1" dirty="0">
              <a:solidFill>
                <a:schemeClr val="bg1">
                  <a:lumMod val="50000"/>
                </a:schemeClr>
              </a:solidFill>
              <a:latin typeface="Arial" pitchFamily="34" charset="0"/>
            </a:endParaRPr>
          </a:p>
          <a:p>
            <a:pPr marL="273050" lvl="1" indent="-182563" eaLnBrk="0" hangingPunct="0">
              <a:spcBef>
                <a:spcPts val="1800"/>
              </a:spcBef>
              <a:buSzPct val="125000"/>
              <a:buFont typeface="Arial" pitchFamily="34" charset="0"/>
              <a:buChar char="•"/>
            </a:pPr>
            <a:r>
              <a:rPr lang="en-US" sz="1600" b="1" dirty="0">
                <a:solidFill>
                  <a:schemeClr val="bg1">
                    <a:lumMod val="50000"/>
                  </a:schemeClr>
                </a:solidFill>
                <a:latin typeface="Arial" pitchFamily="34" charset="0"/>
              </a:rPr>
              <a:t>Strong motivational </a:t>
            </a:r>
            <a:r>
              <a:rPr lang="en-US" sz="1600" b="1" dirty="0" smtClean="0">
                <a:solidFill>
                  <a:schemeClr val="bg1">
                    <a:lumMod val="50000"/>
                  </a:schemeClr>
                </a:solidFill>
                <a:latin typeface="Arial" pitchFamily="34" charset="0"/>
              </a:rPr>
              <a:t>factor </a:t>
            </a:r>
            <a:r>
              <a:rPr lang="en-US" sz="1600" b="1" dirty="0">
                <a:solidFill>
                  <a:schemeClr val="bg1">
                    <a:lumMod val="50000"/>
                  </a:schemeClr>
                </a:solidFill>
                <a:latin typeface="Arial" pitchFamily="34" charset="0"/>
              </a:rPr>
              <a:t>– tool to attract, </a:t>
            </a:r>
            <a:r>
              <a:rPr lang="en-US" sz="1600" b="1" dirty="0" smtClean="0">
                <a:solidFill>
                  <a:schemeClr val="bg1">
                    <a:lumMod val="50000"/>
                  </a:schemeClr>
                </a:solidFill>
                <a:latin typeface="Arial" pitchFamily="34" charset="0"/>
              </a:rPr>
              <a:t>retain </a:t>
            </a:r>
            <a:r>
              <a:rPr lang="en-US" sz="1600" b="1" dirty="0">
                <a:solidFill>
                  <a:schemeClr val="bg1">
                    <a:lumMod val="50000"/>
                  </a:schemeClr>
                </a:solidFill>
                <a:latin typeface="Arial" pitchFamily="34" charset="0"/>
              </a:rPr>
              <a:t>&amp; reward employees</a:t>
            </a:r>
          </a:p>
          <a:p>
            <a:pPr marL="273050" lvl="1" indent="-182563" eaLnBrk="0" hangingPunct="0">
              <a:spcBef>
                <a:spcPts val="1800"/>
              </a:spcBef>
              <a:buSzPct val="125000"/>
              <a:buFont typeface="Arial" pitchFamily="34" charset="0"/>
              <a:buChar char="•"/>
            </a:pPr>
            <a:r>
              <a:rPr lang="en-US" sz="1600" b="1" dirty="0">
                <a:solidFill>
                  <a:schemeClr val="bg1">
                    <a:lumMod val="50000"/>
                  </a:schemeClr>
                </a:solidFill>
                <a:latin typeface="Arial" pitchFamily="34" charset="0"/>
              </a:rPr>
              <a:t>Improved tax incentives </a:t>
            </a:r>
            <a:r>
              <a:rPr lang="en-US" sz="1600" b="1" dirty="0" smtClean="0">
                <a:solidFill>
                  <a:schemeClr val="bg1">
                    <a:lumMod val="50000"/>
                  </a:schemeClr>
                </a:solidFill>
                <a:latin typeface="Arial" pitchFamily="34" charset="0"/>
              </a:rPr>
              <a:t>for occupational </a:t>
            </a:r>
            <a:r>
              <a:rPr lang="en-US" sz="1600" b="1" dirty="0">
                <a:solidFill>
                  <a:schemeClr val="bg1">
                    <a:lumMod val="50000"/>
                  </a:schemeClr>
                </a:solidFill>
                <a:latin typeface="Arial" pitchFamily="34" charset="0"/>
              </a:rPr>
              <a:t>pension </a:t>
            </a:r>
            <a:r>
              <a:rPr lang="en-US" sz="1600" b="1" dirty="0" smtClean="0">
                <a:solidFill>
                  <a:schemeClr val="bg1">
                    <a:lumMod val="50000"/>
                  </a:schemeClr>
                </a:solidFill>
                <a:latin typeface="Arial" pitchFamily="34" charset="0"/>
              </a:rPr>
              <a:t>plans</a:t>
            </a:r>
            <a:endParaRPr lang="en-US" sz="1600" b="1" baseline="30000" dirty="0">
              <a:solidFill>
                <a:schemeClr val="bg1">
                  <a:lumMod val="50000"/>
                </a:schemeClr>
              </a:solidFill>
              <a:latin typeface="Arial" pitchFamily="34" charset="0"/>
            </a:endParaRPr>
          </a:p>
          <a:p>
            <a:pPr marL="273050" lvl="1" indent="-182563" eaLnBrk="0" hangingPunct="0">
              <a:spcBef>
                <a:spcPts val="1800"/>
              </a:spcBef>
              <a:buSzPct val="125000"/>
              <a:buFont typeface="Arial" pitchFamily="34" charset="0"/>
              <a:buChar char="•"/>
            </a:pPr>
            <a:r>
              <a:rPr lang="en-US" sz="1600" b="1" dirty="0">
                <a:solidFill>
                  <a:schemeClr val="bg1">
                    <a:lumMod val="50000"/>
                  </a:schemeClr>
                </a:solidFill>
                <a:latin typeface="Arial" pitchFamily="34" charset="0"/>
              </a:rPr>
              <a:t>Low income replacement ratio from the mandatory system</a:t>
            </a:r>
          </a:p>
        </p:txBody>
      </p:sp>
      <p:cxnSp>
        <p:nvCxnSpPr>
          <p:cNvPr id="6" name="Straight Connector 5"/>
          <p:cNvCxnSpPr/>
          <p:nvPr/>
        </p:nvCxnSpPr>
        <p:spPr>
          <a:xfrm>
            <a:off x="4057650" y="5505450"/>
            <a:ext cx="4400550" cy="0"/>
          </a:xfrm>
          <a:prstGeom prst="line">
            <a:avLst/>
          </a:prstGeom>
          <a:ln>
            <a:solidFill>
              <a:srgbClr val="80808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57650" y="5133975"/>
            <a:ext cx="4400550" cy="0"/>
          </a:xfrm>
          <a:prstGeom prst="line">
            <a:avLst/>
          </a:prstGeom>
          <a:ln>
            <a:solidFill>
              <a:srgbClr val="80808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057650" y="4133850"/>
            <a:ext cx="4402138" cy="0"/>
          </a:xfrm>
          <a:prstGeom prst="line">
            <a:avLst/>
          </a:prstGeom>
          <a:ln>
            <a:solidFill>
              <a:srgbClr val="80808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57650" y="3667125"/>
            <a:ext cx="4406900" cy="0"/>
          </a:xfrm>
          <a:prstGeom prst="line">
            <a:avLst/>
          </a:prstGeom>
          <a:ln>
            <a:solidFill>
              <a:srgbClr val="80808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57650" y="3209925"/>
            <a:ext cx="4402138" cy="0"/>
          </a:xfrm>
          <a:prstGeom prst="line">
            <a:avLst/>
          </a:prstGeom>
          <a:ln>
            <a:solidFill>
              <a:srgbClr val="80808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057650" y="2752725"/>
            <a:ext cx="4402138" cy="0"/>
          </a:xfrm>
          <a:prstGeom prst="line">
            <a:avLst/>
          </a:prstGeom>
          <a:ln>
            <a:solidFill>
              <a:srgbClr val="80808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15000" y="2343150"/>
            <a:ext cx="0" cy="3800475"/>
          </a:xfrm>
          <a:prstGeom prst="line">
            <a:avLst/>
          </a:prstGeom>
          <a:ln>
            <a:solidFill>
              <a:srgbClr val="80808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19925" y="2333625"/>
            <a:ext cx="0" cy="3810000"/>
          </a:xfrm>
          <a:prstGeom prst="line">
            <a:avLst/>
          </a:prstGeom>
          <a:ln>
            <a:solidFill>
              <a:srgbClr val="80808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15000" y="1952625"/>
            <a:ext cx="0"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019925" y="1952625"/>
            <a:ext cx="0"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75" name="Title 5" descr="Text Box: Title"/>
          <p:cNvSpPr txBox="1">
            <a:spLocks/>
          </p:cNvSpPr>
          <p:nvPr/>
        </p:nvSpPr>
        <p:spPr bwMode="gray">
          <a:xfrm>
            <a:off x="442913" y="447675"/>
            <a:ext cx="8340725" cy="835025"/>
          </a:xfrm>
          <a:prstGeom prst="rect">
            <a:avLst/>
          </a:prstGeom>
          <a:noFill/>
          <a:ln w="9525" algn="ctr">
            <a:noFill/>
            <a:miter lim="800000"/>
            <a:headEnd/>
            <a:tailEnd/>
          </a:ln>
        </p:spPr>
        <p:txBody>
          <a:bodyPr lIns="0" tIns="0" rIns="0" bIns="0" anchor="ctr"/>
          <a:lstStyle/>
          <a:p>
            <a:r>
              <a:rPr lang="en-US" sz="2800" dirty="0" smtClean="0">
                <a:solidFill>
                  <a:srgbClr val="006AB4"/>
                </a:solidFill>
                <a:latin typeface="Arial" pitchFamily="34" charset="0"/>
              </a:rPr>
              <a:t>3rd </a:t>
            </a:r>
            <a:r>
              <a:rPr lang="en-US" sz="2800" dirty="0">
                <a:solidFill>
                  <a:srgbClr val="006AB4"/>
                </a:solidFill>
                <a:latin typeface="Arial" pitchFamily="34" charset="0"/>
              </a:rPr>
              <a:t>Pillar: NPF &amp; Insurance Based Pensions</a:t>
            </a:r>
          </a:p>
        </p:txBody>
      </p:sp>
      <p:sp>
        <p:nvSpPr>
          <p:cNvPr id="24"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hangingPunct="1"/>
            <a:fld id="{F0B71544-35C3-4519-9E19-262239DFBE2D}" type="slidenum">
              <a:rPr lang="en-US" sz="1400" smtClean="0">
                <a:solidFill>
                  <a:srgbClr val="000000"/>
                </a:solidFill>
                <a:latin typeface="+mj-lt"/>
                <a:cs typeface="+mn-cs"/>
              </a:rPr>
              <a:pPr algn="r" eaLnBrk="1" hangingPunct="1"/>
              <a:t>7</a:t>
            </a:fld>
            <a:endParaRPr lang="en-US" sz="1400" dirty="0" smtClean="0">
              <a:solidFill>
                <a:srgbClr val="000000"/>
              </a:solidFill>
              <a:latin typeface="+mj-lt"/>
              <a:cs typeface="+mn-cs"/>
            </a:endParaRPr>
          </a:p>
        </p:txBody>
      </p:sp>
      <p:graphicFrame>
        <p:nvGraphicFramePr>
          <p:cNvPr id="20" name="Object 17"/>
          <p:cNvGraphicFramePr>
            <a:graphicFrameLocks noChangeAspect="1"/>
          </p:cNvGraphicFramePr>
          <p:nvPr>
            <p:extLst>
              <p:ext uri="{D42A27DB-BD31-4B8C-83A1-F6EECF244321}">
                <p14:modId xmlns:p14="http://schemas.microsoft.com/office/powerpoint/2010/main" val="4034991999"/>
              </p:ext>
            </p:extLst>
          </p:nvPr>
        </p:nvGraphicFramePr>
        <p:xfrm>
          <a:off x="776536" y="1484784"/>
          <a:ext cx="552450" cy="728662"/>
        </p:xfrm>
        <a:graphic>
          <a:graphicData uri="http://schemas.openxmlformats.org/presentationml/2006/ole">
            <mc:AlternateContent xmlns:mc="http://schemas.openxmlformats.org/markup-compatibility/2006">
              <mc:Choice xmlns:v="urn:schemas-microsoft-com:vml" Requires="v">
                <p:oleObj spid="_x0000_s8210" name="Klip" r:id="rId4" imgW="416550" imgH="488715" progId="MS_ClipArt_Gallery.2">
                  <p:embed/>
                </p:oleObj>
              </mc:Choice>
              <mc:Fallback>
                <p:oleObj name="Klip" r:id="rId4" imgW="416550" imgH="48871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536" y="1484784"/>
                        <a:ext cx="55245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18"/>
          <p:cNvSpPr txBox="1">
            <a:spLocks noChangeArrowheads="1"/>
          </p:cNvSpPr>
          <p:nvPr/>
        </p:nvSpPr>
        <p:spPr bwMode="auto">
          <a:xfrm>
            <a:off x="359330" y="1699096"/>
            <a:ext cx="3962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l" eaLnBrk="0" hangingPunct="0">
              <a:lnSpc>
                <a:spcPct val="110000"/>
              </a:lnSpc>
              <a:spcBef>
                <a:spcPct val="50000"/>
              </a:spcBef>
              <a:tabLst>
                <a:tab pos="7143750" algn="r"/>
              </a:tabLst>
              <a:defRPr sz="2400">
                <a:solidFill>
                  <a:srgbClr val="333333"/>
                </a:solidFill>
                <a:latin typeface="Arial" pitchFamily="34" charset="0"/>
              </a:defRPr>
            </a:lvl1pPr>
            <a:lvl2pPr marL="742950" indent="-285750" algn="l" eaLnBrk="0" hangingPunct="0">
              <a:lnSpc>
                <a:spcPct val="110000"/>
              </a:lnSpc>
              <a:spcBef>
                <a:spcPct val="25000"/>
              </a:spcBef>
              <a:buChar char="–"/>
              <a:tabLst>
                <a:tab pos="7143750" algn="r"/>
              </a:tabLst>
              <a:defRPr sz="2200">
                <a:solidFill>
                  <a:srgbClr val="333333"/>
                </a:solidFill>
                <a:latin typeface="Arial" pitchFamily="34" charset="0"/>
              </a:defRPr>
            </a:lvl2pPr>
            <a:lvl3pPr marL="1143000" indent="-228600" algn="l" eaLnBrk="0" hangingPunct="0">
              <a:lnSpc>
                <a:spcPct val="110000"/>
              </a:lnSpc>
              <a:spcBef>
                <a:spcPct val="20000"/>
              </a:spcBef>
              <a:buChar char="•"/>
              <a:tabLst>
                <a:tab pos="7143750" algn="r"/>
              </a:tabLst>
              <a:defRPr sz="2200">
                <a:solidFill>
                  <a:srgbClr val="333333"/>
                </a:solidFill>
                <a:latin typeface="Arial" pitchFamily="34" charset="0"/>
              </a:defRPr>
            </a:lvl3pPr>
            <a:lvl4pPr marL="1600200" indent="-228600" algn="l" eaLnBrk="0" hangingPunct="0">
              <a:lnSpc>
                <a:spcPct val="110000"/>
              </a:lnSpc>
              <a:spcBef>
                <a:spcPct val="20000"/>
              </a:spcBef>
              <a:buChar char="–"/>
              <a:tabLst>
                <a:tab pos="7143750" algn="r"/>
              </a:tabLst>
              <a:defRPr sz="2000">
                <a:solidFill>
                  <a:srgbClr val="333333"/>
                </a:solidFill>
                <a:latin typeface="Arial" pitchFamily="34" charset="0"/>
              </a:defRPr>
            </a:lvl4pPr>
            <a:lvl5pPr marL="2057400" indent="-228600" algn="l" eaLnBrk="0" hangingPunct="0">
              <a:lnSpc>
                <a:spcPct val="110000"/>
              </a:lnSpc>
              <a:spcBef>
                <a:spcPct val="20000"/>
              </a:spcBef>
              <a:buChar char="»"/>
              <a:tabLst>
                <a:tab pos="7143750" algn="r"/>
              </a:tabLst>
              <a:defRPr sz="2000">
                <a:solidFill>
                  <a:srgbClr val="333333"/>
                </a:solidFill>
                <a:latin typeface="Arial" pitchFamily="34" charset="0"/>
              </a:defRPr>
            </a:lvl5pPr>
            <a:lvl6pPr marL="25146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6pPr>
            <a:lvl7pPr marL="29718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7pPr>
            <a:lvl8pPr marL="34290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8pPr>
            <a:lvl9pPr marL="3886200" indent="-228600" eaLnBrk="0" fontAlgn="base" hangingPunct="0">
              <a:lnSpc>
                <a:spcPct val="110000"/>
              </a:lnSpc>
              <a:spcBef>
                <a:spcPct val="20000"/>
              </a:spcBef>
              <a:spcAft>
                <a:spcPct val="0"/>
              </a:spcAft>
              <a:buChar char="»"/>
              <a:tabLst>
                <a:tab pos="7143750" algn="r"/>
              </a:tabLst>
              <a:defRPr sz="2000">
                <a:solidFill>
                  <a:srgbClr val="333333"/>
                </a:solidFill>
                <a:latin typeface="Arial" pitchFamily="34" charset="0"/>
              </a:defRPr>
            </a:lvl9pPr>
          </a:lstStyle>
          <a:p>
            <a:pPr algn="ctr">
              <a:lnSpc>
                <a:spcPct val="100000"/>
              </a:lnSpc>
              <a:spcBef>
                <a:spcPct val="20000"/>
              </a:spcBef>
              <a:buClr>
                <a:srgbClr val="000099"/>
              </a:buClr>
              <a:buSzPct val="90000"/>
              <a:buFont typeface="Wingdings" pitchFamily="2" charset="2"/>
              <a:buNone/>
            </a:pPr>
            <a:r>
              <a:rPr kumimoji="1" lang="en-US" altLang="ru-RU" sz="2000" dirty="0" smtClean="0"/>
              <a:t>III</a:t>
            </a:r>
            <a:endParaRPr kumimoji="1" lang="ru-RU" altLang="ru-RU" sz="2000" dirty="0"/>
          </a:p>
        </p:txBody>
      </p:sp>
      <p:sp>
        <p:nvSpPr>
          <p:cNvPr id="2" name="TextBox 1"/>
          <p:cNvSpPr txBox="1"/>
          <p:nvPr/>
        </p:nvSpPr>
        <p:spPr>
          <a:xfrm>
            <a:off x="465095" y="6381328"/>
            <a:ext cx="2191626" cy="230832"/>
          </a:xfrm>
          <a:prstGeom prst="rect">
            <a:avLst/>
          </a:prstGeom>
          <a:noFill/>
        </p:spPr>
        <p:txBody>
          <a:bodyPr wrap="none" rtlCol="0">
            <a:spAutoFit/>
          </a:bodyPr>
          <a:lstStyle/>
          <a:p>
            <a:r>
              <a:rPr lang="en-US" sz="900" dirty="0" smtClean="0"/>
              <a:t>*Article </a:t>
            </a:r>
            <a:r>
              <a:rPr lang="ru-RU" sz="900" dirty="0" smtClean="0"/>
              <a:t>255 </a:t>
            </a:r>
            <a:r>
              <a:rPr lang="en-US" sz="900" dirty="0"/>
              <a:t> </a:t>
            </a:r>
            <a:r>
              <a:rPr lang="en-US" sz="900" dirty="0" smtClean="0"/>
              <a:t>Tax Code of Russia Part II</a:t>
            </a:r>
            <a:endParaRPr lang="ru-RU" sz="900" dirty="0"/>
          </a:p>
        </p:txBody>
      </p:sp>
    </p:spTree>
    <p:extLst>
      <p:ext uri="{BB962C8B-B14F-4D97-AF65-F5344CB8AC3E}">
        <p14:creationId xmlns:p14="http://schemas.microsoft.com/office/powerpoint/2010/main" val="34560344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752" y="1855320"/>
            <a:ext cx="4024312"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Прямоугольник 5"/>
          <p:cNvSpPr>
            <a:spLocks noChangeArrowheads="1"/>
          </p:cNvSpPr>
          <p:nvPr/>
        </p:nvSpPr>
        <p:spPr bwMode="auto">
          <a:xfrm>
            <a:off x="6643687" y="2381249"/>
            <a:ext cx="2239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prstClr val="black"/>
                </a:solidFill>
                <a:latin typeface="Arial" pitchFamily="34" charset="0"/>
              </a:rPr>
              <a:t>148,3 </a:t>
            </a:r>
            <a:r>
              <a:rPr lang="en-US" sz="1200" dirty="0" err="1">
                <a:solidFill>
                  <a:prstClr val="black"/>
                </a:solidFill>
                <a:latin typeface="Arial" pitchFamily="34" charset="0"/>
              </a:rPr>
              <a:t>mln</a:t>
            </a:r>
            <a:r>
              <a:rPr lang="en-US" sz="1200" dirty="0">
                <a:solidFill>
                  <a:prstClr val="black"/>
                </a:solidFill>
                <a:latin typeface="Arial" pitchFamily="34" charset="0"/>
              </a:rPr>
              <a:t>.(1991) </a:t>
            </a:r>
          </a:p>
          <a:p>
            <a:r>
              <a:rPr lang="en-US" sz="1200" dirty="0">
                <a:solidFill>
                  <a:prstClr val="black"/>
                </a:solidFill>
                <a:latin typeface="Arial" pitchFamily="34" charset="0"/>
              </a:rPr>
              <a:t>146,3 </a:t>
            </a:r>
            <a:r>
              <a:rPr lang="en-US" sz="1200" dirty="0" err="1">
                <a:solidFill>
                  <a:prstClr val="black"/>
                </a:solidFill>
                <a:latin typeface="Arial" pitchFamily="34" charset="0"/>
              </a:rPr>
              <a:t>mln</a:t>
            </a:r>
            <a:r>
              <a:rPr lang="en-US" sz="1200" dirty="0">
                <a:solidFill>
                  <a:prstClr val="black"/>
                </a:solidFill>
                <a:latin typeface="Arial" pitchFamily="34" charset="0"/>
              </a:rPr>
              <a:t>. (2001) </a:t>
            </a:r>
          </a:p>
          <a:p>
            <a:r>
              <a:rPr lang="en-US" sz="1200" dirty="0">
                <a:solidFill>
                  <a:prstClr val="black"/>
                </a:solidFill>
                <a:latin typeface="Arial" pitchFamily="34" charset="0"/>
              </a:rPr>
              <a:t>143,4 </a:t>
            </a:r>
            <a:r>
              <a:rPr lang="en-US" sz="1200" dirty="0" err="1">
                <a:solidFill>
                  <a:prstClr val="black"/>
                </a:solidFill>
                <a:latin typeface="Arial" pitchFamily="34" charset="0"/>
              </a:rPr>
              <a:t>mln</a:t>
            </a:r>
            <a:r>
              <a:rPr lang="en-US" sz="1200" dirty="0">
                <a:solidFill>
                  <a:prstClr val="black"/>
                </a:solidFill>
                <a:latin typeface="Arial" pitchFamily="34" charset="0"/>
              </a:rPr>
              <a:t>. (April, 1</a:t>
            </a:r>
            <a:r>
              <a:rPr lang="en-US" sz="1200" baseline="30000" dirty="0">
                <a:solidFill>
                  <a:prstClr val="black"/>
                </a:solidFill>
                <a:latin typeface="Arial" pitchFamily="34" charset="0"/>
              </a:rPr>
              <a:t>st</a:t>
            </a:r>
            <a:r>
              <a:rPr lang="en-US" sz="1200" dirty="0">
                <a:solidFill>
                  <a:prstClr val="black"/>
                </a:solidFill>
                <a:latin typeface="Arial" pitchFamily="34" charset="0"/>
              </a:rPr>
              <a:t> </a:t>
            </a:r>
            <a:r>
              <a:rPr lang="en-US" sz="1200" dirty="0" smtClean="0">
                <a:solidFill>
                  <a:prstClr val="black"/>
                </a:solidFill>
                <a:latin typeface="Arial" pitchFamily="34" charset="0"/>
              </a:rPr>
              <a:t>2013)</a:t>
            </a:r>
            <a:r>
              <a:rPr lang="en-US" sz="1200" baseline="30000" dirty="0" smtClean="0">
                <a:solidFill>
                  <a:prstClr val="black"/>
                </a:solidFill>
                <a:latin typeface="Arial" pitchFamily="34" charset="0"/>
              </a:rPr>
              <a:t>1</a:t>
            </a:r>
            <a:r>
              <a:rPr lang="en-US" sz="1200" dirty="0" smtClean="0">
                <a:solidFill>
                  <a:prstClr val="black"/>
                </a:solidFill>
                <a:latin typeface="Arial" pitchFamily="34" charset="0"/>
              </a:rPr>
              <a:t> </a:t>
            </a:r>
            <a:endParaRPr lang="en-US" sz="1200" dirty="0">
              <a:solidFill>
                <a:prstClr val="black"/>
              </a:solidFill>
              <a:latin typeface="Arial" pitchFamily="34" charset="0"/>
            </a:endParaRPr>
          </a:p>
        </p:txBody>
      </p:sp>
      <p:sp>
        <p:nvSpPr>
          <p:cNvPr id="4" name="Прямоугольник 7"/>
          <p:cNvSpPr>
            <a:spLocks noChangeArrowheads="1"/>
          </p:cNvSpPr>
          <p:nvPr/>
        </p:nvSpPr>
        <p:spPr bwMode="auto">
          <a:xfrm>
            <a:off x="724394" y="4431955"/>
            <a:ext cx="15234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sz="1200" dirty="0" smtClean="0">
                <a:solidFill>
                  <a:prstClr val="black"/>
                </a:solidFill>
                <a:latin typeface="Arial" pitchFamily="34" charset="0"/>
              </a:rPr>
              <a:t>$ 0,96 </a:t>
            </a:r>
            <a:r>
              <a:rPr lang="en-US" sz="1200" dirty="0">
                <a:solidFill>
                  <a:prstClr val="black"/>
                </a:solidFill>
                <a:latin typeface="Arial" pitchFamily="34" charset="0"/>
              </a:rPr>
              <a:t>BN</a:t>
            </a:r>
            <a:r>
              <a:rPr lang="ru-RU" sz="1200" dirty="0">
                <a:solidFill>
                  <a:prstClr val="black"/>
                </a:solidFill>
                <a:latin typeface="Arial" pitchFamily="34" charset="0"/>
              </a:rPr>
              <a:t> </a:t>
            </a:r>
            <a:r>
              <a:rPr lang="en-US" sz="1200" dirty="0" smtClean="0">
                <a:solidFill>
                  <a:prstClr val="black"/>
                </a:solidFill>
                <a:latin typeface="Arial" pitchFamily="34" charset="0"/>
              </a:rPr>
              <a:t>(</a:t>
            </a:r>
            <a:r>
              <a:rPr lang="ru-RU" sz="1200" dirty="0">
                <a:solidFill>
                  <a:prstClr val="black"/>
                </a:solidFill>
                <a:latin typeface="Arial" pitchFamily="34" charset="0"/>
              </a:rPr>
              <a:t>2005</a:t>
            </a:r>
            <a:r>
              <a:rPr lang="en-US" sz="1200" dirty="0">
                <a:solidFill>
                  <a:prstClr val="black"/>
                </a:solidFill>
                <a:latin typeface="Arial" pitchFamily="34" charset="0"/>
              </a:rPr>
              <a:t>) </a:t>
            </a:r>
          </a:p>
          <a:p>
            <a:pPr algn="r"/>
            <a:r>
              <a:rPr lang="ru-RU" sz="1200" dirty="0">
                <a:solidFill>
                  <a:prstClr val="black"/>
                </a:solidFill>
                <a:latin typeface="Arial" pitchFamily="34" charset="0"/>
              </a:rPr>
              <a:t>$ </a:t>
            </a:r>
            <a:r>
              <a:rPr lang="ru-RU" sz="1200" dirty="0" smtClean="0">
                <a:solidFill>
                  <a:prstClr val="black"/>
                </a:solidFill>
                <a:latin typeface="Arial" pitchFamily="34" charset="0"/>
              </a:rPr>
              <a:t>34,7 </a:t>
            </a:r>
            <a:r>
              <a:rPr lang="en-US" sz="1200" dirty="0">
                <a:solidFill>
                  <a:prstClr val="black"/>
                </a:solidFill>
                <a:latin typeface="Arial" pitchFamily="34" charset="0"/>
              </a:rPr>
              <a:t>BN (</a:t>
            </a:r>
            <a:r>
              <a:rPr lang="ru-RU" sz="1200" dirty="0">
                <a:solidFill>
                  <a:prstClr val="black"/>
                </a:solidFill>
                <a:latin typeface="Arial" pitchFamily="34" charset="0"/>
              </a:rPr>
              <a:t>2012</a:t>
            </a:r>
            <a:r>
              <a:rPr lang="en-US" sz="1200" dirty="0">
                <a:solidFill>
                  <a:prstClr val="black"/>
                </a:solidFill>
                <a:latin typeface="Arial" pitchFamily="34" charset="0"/>
              </a:rPr>
              <a:t>) </a:t>
            </a:r>
          </a:p>
          <a:p>
            <a:pPr algn="r"/>
            <a:r>
              <a:rPr lang="en-US" sz="1200" dirty="0">
                <a:solidFill>
                  <a:prstClr val="black"/>
                </a:solidFill>
                <a:latin typeface="Arial" pitchFamily="34" charset="0"/>
              </a:rPr>
              <a:t>more than $ </a:t>
            </a:r>
            <a:r>
              <a:rPr lang="ru-RU" sz="1200" dirty="0" smtClean="0">
                <a:solidFill>
                  <a:prstClr val="black"/>
                </a:solidFill>
                <a:latin typeface="Arial" pitchFamily="34" charset="0"/>
              </a:rPr>
              <a:t>96 </a:t>
            </a:r>
            <a:r>
              <a:rPr lang="en-US" sz="1200" dirty="0" smtClean="0">
                <a:solidFill>
                  <a:prstClr val="black"/>
                </a:solidFill>
                <a:latin typeface="Arial" pitchFamily="34" charset="0"/>
              </a:rPr>
              <a:t>BN </a:t>
            </a:r>
          </a:p>
          <a:p>
            <a:pPr algn="r"/>
            <a:r>
              <a:rPr lang="en-US" sz="1200" dirty="0" smtClean="0">
                <a:solidFill>
                  <a:prstClr val="black"/>
                </a:solidFill>
                <a:latin typeface="Arial" pitchFamily="34" charset="0"/>
              </a:rPr>
              <a:t>(</a:t>
            </a:r>
            <a:r>
              <a:rPr lang="ru-RU" sz="1200" dirty="0">
                <a:solidFill>
                  <a:prstClr val="black"/>
                </a:solidFill>
                <a:latin typeface="Arial" pitchFamily="34" charset="0"/>
              </a:rPr>
              <a:t>2030</a:t>
            </a:r>
            <a:r>
              <a:rPr lang="en-US" sz="1200" dirty="0">
                <a:solidFill>
                  <a:prstClr val="black"/>
                </a:solidFill>
                <a:latin typeface="Arial" pitchFamily="34" charset="0"/>
              </a:rPr>
              <a:t> </a:t>
            </a:r>
            <a:r>
              <a:rPr lang="en-US" sz="1200" dirty="0" smtClean="0">
                <a:solidFill>
                  <a:prstClr val="black"/>
                </a:solidFill>
                <a:latin typeface="Arial" pitchFamily="34" charset="0"/>
              </a:rPr>
              <a:t>projected)</a:t>
            </a:r>
            <a:r>
              <a:rPr lang="en-US" sz="1200" baseline="30000" dirty="0" smtClean="0">
                <a:solidFill>
                  <a:prstClr val="black"/>
                </a:solidFill>
                <a:latin typeface="Arial" pitchFamily="34" charset="0"/>
              </a:rPr>
              <a:t>5</a:t>
            </a:r>
            <a:endParaRPr lang="ru-RU" sz="1200" baseline="30000" dirty="0">
              <a:solidFill>
                <a:prstClr val="black"/>
              </a:solidFill>
              <a:latin typeface="Arial" pitchFamily="34" charset="0"/>
            </a:endParaRPr>
          </a:p>
        </p:txBody>
      </p:sp>
      <p:sp>
        <p:nvSpPr>
          <p:cNvPr id="5" name="Прямоугольник 9"/>
          <p:cNvSpPr>
            <a:spLocks noChangeArrowheads="1"/>
          </p:cNvSpPr>
          <p:nvPr/>
        </p:nvSpPr>
        <p:spPr bwMode="auto">
          <a:xfrm>
            <a:off x="6632182" y="4370871"/>
            <a:ext cx="24368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200" dirty="0">
                <a:solidFill>
                  <a:prstClr val="black"/>
                </a:solidFill>
                <a:latin typeface="Arial" pitchFamily="34" charset="0"/>
              </a:rPr>
              <a:t>34% </a:t>
            </a:r>
            <a:r>
              <a:rPr lang="en-US" sz="1200" dirty="0">
                <a:solidFill>
                  <a:prstClr val="black"/>
                </a:solidFill>
                <a:latin typeface="Arial" pitchFamily="34" charset="0"/>
              </a:rPr>
              <a:t>(</a:t>
            </a:r>
            <a:r>
              <a:rPr lang="ru-RU" sz="1200" dirty="0">
                <a:solidFill>
                  <a:prstClr val="black"/>
                </a:solidFill>
                <a:latin typeface="Arial" pitchFamily="34" charset="0"/>
              </a:rPr>
              <a:t>2002</a:t>
            </a:r>
            <a:r>
              <a:rPr lang="en-US" sz="1200" dirty="0">
                <a:solidFill>
                  <a:prstClr val="black"/>
                </a:solidFill>
                <a:latin typeface="Arial" pitchFamily="34" charset="0"/>
              </a:rPr>
              <a:t>)</a:t>
            </a:r>
          </a:p>
          <a:p>
            <a:r>
              <a:rPr lang="ru-RU" sz="1200" dirty="0">
                <a:solidFill>
                  <a:prstClr val="black"/>
                </a:solidFill>
                <a:latin typeface="Arial" pitchFamily="34" charset="0"/>
              </a:rPr>
              <a:t>25% </a:t>
            </a:r>
            <a:r>
              <a:rPr lang="en-US" sz="1200" dirty="0">
                <a:solidFill>
                  <a:prstClr val="black"/>
                </a:solidFill>
                <a:latin typeface="Arial" pitchFamily="34" charset="0"/>
              </a:rPr>
              <a:t>(</a:t>
            </a:r>
            <a:r>
              <a:rPr lang="ru-RU" sz="1200" dirty="0">
                <a:solidFill>
                  <a:prstClr val="black"/>
                </a:solidFill>
                <a:latin typeface="Arial" pitchFamily="34" charset="0"/>
              </a:rPr>
              <a:t>2007</a:t>
            </a:r>
            <a:r>
              <a:rPr lang="en-US" sz="1200" dirty="0" smtClean="0">
                <a:solidFill>
                  <a:prstClr val="black"/>
                </a:solidFill>
                <a:latin typeface="Arial" pitchFamily="34" charset="0"/>
              </a:rPr>
              <a:t>)</a:t>
            </a:r>
          </a:p>
          <a:p>
            <a:r>
              <a:rPr lang="ru-RU" sz="1200" dirty="0">
                <a:solidFill>
                  <a:prstClr val="black"/>
                </a:solidFill>
                <a:latin typeface="Arial" pitchFamily="34" charset="0"/>
              </a:rPr>
              <a:t>36,2% </a:t>
            </a:r>
            <a:r>
              <a:rPr lang="en-US" sz="1200" dirty="0" smtClean="0">
                <a:solidFill>
                  <a:prstClr val="black"/>
                </a:solidFill>
                <a:latin typeface="Arial" pitchFamily="34" charset="0"/>
              </a:rPr>
              <a:t>(2012)</a:t>
            </a:r>
            <a:endParaRPr lang="en-US" sz="1200" dirty="0">
              <a:solidFill>
                <a:prstClr val="black"/>
              </a:solidFill>
              <a:latin typeface="Arial" pitchFamily="34" charset="0"/>
            </a:endParaRPr>
          </a:p>
          <a:p>
            <a:r>
              <a:rPr lang="en-US" sz="1200" dirty="0" smtClean="0">
                <a:solidFill>
                  <a:prstClr val="black"/>
                </a:solidFill>
                <a:latin typeface="Arial" pitchFamily="34" charset="0"/>
              </a:rPr>
              <a:t>25</a:t>
            </a:r>
            <a:r>
              <a:rPr lang="en-US" sz="1200" dirty="0">
                <a:solidFill>
                  <a:prstClr val="black"/>
                </a:solidFill>
                <a:latin typeface="Arial" pitchFamily="34" charset="0"/>
              </a:rPr>
              <a:t>% </a:t>
            </a:r>
            <a:r>
              <a:rPr lang="en-US" sz="1200" dirty="0" smtClean="0">
                <a:solidFill>
                  <a:prstClr val="black"/>
                </a:solidFill>
                <a:latin typeface="Arial" pitchFamily="34" charset="0"/>
              </a:rPr>
              <a:t>(</a:t>
            </a:r>
            <a:r>
              <a:rPr lang="ru-RU" sz="1200" dirty="0" smtClean="0">
                <a:solidFill>
                  <a:prstClr val="black"/>
                </a:solidFill>
                <a:latin typeface="Arial" pitchFamily="34" charset="0"/>
              </a:rPr>
              <a:t>2030</a:t>
            </a:r>
            <a:r>
              <a:rPr lang="en-US" sz="1200" dirty="0">
                <a:solidFill>
                  <a:prstClr val="black"/>
                </a:solidFill>
                <a:latin typeface="Arial" pitchFamily="34" charset="0"/>
              </a:rPr>
              <a:t> projected </a:t>
            </a:r>
            <a:r>
              <a:rPr lang="en-US" sz="1200" dirty="0" smtClean="0">
                <a:solidFill>
                  <a:prstClr val="black"/>
                </a:solidFill>
                <a:latin typeface="Arial" pitchFamily="34" charset="0"/>
              </a:rPr>
              <a:t>) </a:t>
            </a:r>
            <a:endParaRPr lang="en-US" sz="1200" dirty="0">
              <a:solidFill>
                <a:prstClr val="black"/>
              </a:solidFill>
              <a:latin typeface="Arial" pitchFamily="34" charset="0"/>
            </a:endParaRPr>
          </a:p>
          <a:p>
            <a:r>
              <a:rPr lang="en-US" sz="1200" dirty="0" smtClean="0">
                <a:solidFill>
                  <a:prstClr val="black"/>
                </a:solidFill>
                <a:latin typeface="Arial" pitchFamily="34" charset="0"/>
              </a:rPr>
              <a:t>Less than </a:t>
            </a:r>
            <a:r>
              <a:rPr lang="ru-RU" sz="1200" dirty="0" smtClean="0">
                <a:solidFill>
                  <a:prstClr val="black"/>
                </a:solidFill>
                <a:latin typeface="Arial" pitchFamily="34" charset="0"/>
              </a:rPr>
              <a:t>25</a:t>
            </a:r>
            <a:r>
              <a:rPr lang="ru-RU" sz="1200" dirty="0">
                <a:solidFill>
                  <a:prstClr val="black"/>
                </a:solidFill>
                <a:latin typeface="Arial" pitchFamily="34" charset="0"/>
              </a:rPr>
              <a:t>% </a:t>
            </a:r>
            <a:r>
              <a:rPr lang="en-US" sz="1200" dirty="0" smtClean="0">
                <a:solidFill>
                  <a:prstClr val="black"/>
                </a:solidFill>
                <a:latin typeface="Arial" pitchFamily="34" charset="0"/>
              </a:rPr>
              <a:t>(</a:t>
            </a:r>
            <a:r>
              <a:rPr lang="ru-RU" sz="1200" dirty="0" smtClean="0">
                <a:solidFill>
                  <a:prstClr val="black"/>
                </a:solidFill>
                <a:latin typeface="Arial" pitchFamily="34" charset="0"/>
              </a:rPr>
              <a:t>2040</a:t>
            </a:r>
            <a:r>
              <a:rPr lang="en-US" sz="1200" dirty="0" smtClean="0">
                <a:solidFill>
                  <a:prstClr val="black"/>
                </a:solidFill>
                <a:latin typeface="Arial" pitchFamily="34" charset="0"/>
              </a:rPr>
              <a:t> projected)</a:t>
            </a:r>
            <a:r>
              <a:rPr lang="en-US" sz="1200" baseline="30000" dirty="0" smtClean="0">
                <a:solidFill>
                  <a:prstClr val="black"/>
                </a:solidFill>
                <a:latin typeface="Arial" pitchFamily="34" charset="0"/>
              </a:rPr>
              <a:t>3</a:t>
            </a:r>
            <a:endParaRPr lang="ru-RU" sz="1200" baseline="30000" dirty="0">
              <a:solidFill>
                <a:prstClr val="black"/>
              </a:solidFill>
              <a:latin typeface="Arial" pitchFamily="34" charset="0"/>
            </a:endParaRPr>
          </a:p>
        </p:txBody>
      </p:sp>
      <p:sp>
        <p:nvSpPr>
          <p:cNvPr id="6" name="Прямоугольник 10"/>
          <p:cNvSpPr>
            <a:spLocks noChangeArrowheads="1"/>
          </p:cNvSpPr>
          <p:nvPr/>
        </p:nvSpPr>
        <p:spPr bwMode="auto">
          <a:xfrm>
            <a:off x="7171650" y="3283913"/>
            <a:ext cx="1758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200" dirty="0">
                <a:solidFill>
                  <a:prstClr val="black"/>
                </a:solidFill>
                <a:latin typeface="Arial" pitchFamily="34" charset="0"/>
              </a:rPr>
              <a:t>8 : 1 </a:t>
            </a:r>
            <a:r>
              <a:rPr lang="en-US" sz="1200" dirty="0" smtClean="0">
                <a:solidFill>
                  <a:prstClr val="black"/>
                </a:solidFill>
                <a:latin typeface="Arial" pitchFamily="34" charset="0"/>
              </a:rPr>
              <a:t>(USSR, 1950s)</a:t>
            </a:r>
            <a:endParaRPr lang="en-US" sz="1200" dirty="0">
              <a:solidFill>
                <a:prstClr val="black"/>
              </a:solidFill>
              <a:latin typeface="Arial" pitchFamily="34" charset="0"/>
            </a:endParaRPr>
          </a:p>
          <a:p>
            <a:r>
              <a:rPr lang="en-US" sz="1200" dirty="0" smtClean="0">
                <a:solidFill>
                  <a:prstClr val="black"/>
                </a:solidFill>
                <a:latin typeface="Arial" pitchFamily="34" charset="0"/>
              </a:rPr>
              <a:t>3</a:t>
            </a:r>
            <a:r>
              <a:rPr lang="ru-RU" sz="1200" dirty="0" smtClean="0">
                <a:solidFill>
                  <a:prstClr val="black"/>
                </a:solidFill>
                <a:latin typeface="Arial" pitchFamily="34" charset="0"/>
              </a:rPr>
              <a:t> </a:t>
            </a:r>
            <a:r>
              <a:rPr lang="ru-RU" sz="1200" dirty="0">
                <a:solidFill>
                  <a:prstClr val="black"/>
                </a:solidFill>
                <a:latin typeface="Arial" pitchFamily="34" charset="0"/>
              </a:rPr>
              <a:t>: 1 </a:t>
            </a:r>
            <a:r>
              <a:rPr lang="en-US" sz="1200" dirty="0" smtClean="0">
                <a:solidFill>
                  <a:prstClr val="black"/>
                </a:solidFill>
                <a:latin typeface="Arial" pitchFamily="34" charset="0"/>
              </a:rPr>
              <a:t>(19</a:t>
            </a:r>
            <a:r>
              <a:rPr lang="ru-RU" sz="1200" dirty="0" smtClean="0">
                <a:solidFill>
                  <a:prstClr val="black"/>
                </a:solidFill>
                <a:latin typeface="Arial" pitchFamily="34" charset="0"/>
              </a:rPr>
              <a:t>90</a:t>
            </a:r>
            <a:r>
              <a:rPr lang="en-US" sz="1200" dirty="0" smtClean="0">
                <a:solidFill>
                  <a:prstClr val="black"/>
                </a:solidFill>
                <a:latin typeface="Arial" pitchFamily="34" charset="0"/>
              </a:rPr>
              <a:t>)</a:t>
            </a:r>
            <a:r>
              <a:rPr lang="ru-RU" sz="1200" dirty="0" smtClean="0">
                <a:solidFill>
                  <a:prstClr val="black"/>
                </a:solidFill>
                <a:latin typeface="Arial" pitchFamily="34" charset="0"/>
              </a:rPr>
              <a:t>        </a:t>
            </a:r>
            <a:endParaRPr lang="en-US" sz="1200" dirty="0">
              <a:solidFill>
                <a:prstClr val="black"/>
              </a:solidFill>
              <a:latin typeface="Arial" pitchFamily="34" charset="0"/>
            </a:endParaRPr>
          </a:p>
          <a:p>
            <a:r>
              <a:rPr lang="ru-RU" sz="1200" dirty="0">
                <a:solidFill>
                  <a:prstClr val="black"/>
                </a:solidFill>
                <a:latin typeface="Arial" pitchFamily="34" charset="0"/>
              </a:rPr>
              <a:t>2 : 1 </a:t>
            </a:r>
            <a:r>
              <a:rPr lang="en-US" sz="1200" dirty="0">
                <a:solidFill>
                  <a:prstClr val="black"/>
                </a:solidFill>
                <a:latin typeface="Arial" pitchFamily="34" charset="0"/>
              </a:rPr>
              <a:t>(</a:t>
            </a:r>
            <a:r>
              <a:rPr lang="ru-RU" sz="1200" dirty="0">
                <a:solidFill>
                  <a:prstClr val="black"/>
                </a:solidFill>
                <a:latin typeface="Arial" pitchFamily="34" charset="0"/>
              </a:rPr>
              <a:t>2002</a:t>
            </a:r>
            <a:r>
              <a:rPr lang="en-US" sz="1200" dirty="0">
                <a:solidFill>
                  <a:prstClr val="black"/>
                </a:solidFill>
                <a:latin typeface="Arial" pitchFamily="34" charset="0"/>
              </a:rPr>
              <a:t>)</a:t>
            </a:r>
          </a:p>
          <a:p>
            <a:r>
              <a:rPr lang="ru-RU" sz="1200" dirty="0">
                <a:solidFill>
                  <a:prstClr val="black"/>
                </a:solidFill>
                <a:latin typeface="Arial" pitchFamily="34" charset="0"/>
              </a:rPr>
              <a:t>1,6 : 1 </a:t>
            </a:r>
            <a:r>
              <a:rPr lang="en-US" sz="1200" dirty="0">
                <a:solidFill>
                  <a:prstClr val="black"/>
                </a:solidFill>
                <a:latin typeface="Arial" pitchFamily="34" charset="0"/>
              </a:rPr>
              <a:t>(</a:t>
            </a:r>
            <a:r>
              <a:rPr lang="ru-RU" sz="1200" dirty="0" smtClean="0">
                <a:solidFill>
                  <a:prstClr val="black"/>
                </a:solidFill>
                <a:latin typeface="Arial" pitchFamily="34" charset="0"/>
              </a:rPr>
              <a:t>201</a:t>
            </a:r>
            <a:r>
              <a:rPr lang="en-US" sz="1200" dirty="0" smtClean="0">
                <a:solidFill>
                  <a:prstClr val="black"/>
                </a:solidFill>
                <a:latin typeface="Arial" pitchFamily="34" charset="0"/>
              </a:rPr>
              <a:t>2)</a:t>
            </a:r>
            <a:r>
              <a:rPr lang="ru-RU" sz="1200" dirty="0" smtClean="0">
                <a:solidFill>
                  <a:prstClr val="black"/>
                </a:solidFill>
                <a:latin typeface="Arial" pitchFamily="34" charset="0"/>
              </a:rPr>
              <a:t>        </a:t>
            </a:r>
            <a:endParaRPr lang="en-US" sz="1200" dirty="0">
              <a:solidFill>
                <a:prstClr val="black"/>
              </a:solidFill>
              <a:latin typeface="Arial" pitchFamily="34" charset="0"/>
            </a:endParaRPr>
          </a:p>
          <a:p>
            <a:r>
              <a:rPr lang="ru-RU" sz="1200" dirty="0">
                <a:solidFill>
                  <a:prstClr val="black"/>
                </a:solidFill>
                <a:latin typeface="Arial" pitchFamily="34" charset="0"/>
              </a:rPr>
              <a:t>1 : 1 </a:t>
            </a:r>
            <a:r>
              <a:rPr lang="en-US" sz="1200" dirty="0">
                <a:solidFill>
                  <a:prstClr val="black"/>
                </a:solidFill>
                <a:latin typeface="Arial" pitchFamily="34" charset="0"/>
              </a:rPr>
              <a:t>(</a:t>
            </a:r>
            <a:r>
              <a:rPr lang="ru-RU" sz="1200" dirty="0">
                <a:solidFill>
                  <a:prstClr val="black"/>
                </a:solidFill>
                <a:latin typeface="Arial" pitchFamily="34" charset="0"/>
              </a:rPr>
              <a:t>2028</a:t>
            </a:r>
            <a:r>
              <a:rPr lang="en-US" sz="1200" dirty="0">
                <a:solidFill>
                  <a:prstClr val="black"/>
                </a:solidFill>
                <a:latin typeface="Arial" pitchFamily="34" charset="0"/>
              </a:rPr>
              <a:t> </a:t>
            </a:r>
            <a:r>
              <a:rPr lang="en-US" sz="1200" dirty="0" smtClean="0">
                <a:solidFill>
                  <a:prstClr val="black"/>
                </a:solidFill>
                <a:latin typeface="Arial" pitchFamily="34" charset="0"/>
              </a:rPr>
              <a:t>projected)</a:t>
            </a:r>
            <a:r>
              <a:rPr lang="en-US" sz="1200" baseline="30000" dirty="0">
                <a:solidFill>
                  <a:prstClr val="black"/>
                </a:solidFill>
                <a:latin typeface="Arial" pitchFamily="34" charset="0"/>
              </a:rPr>
              <a:t>2</a:t>
            </a:r>
            <a:endParaRPr lang="ru-RU" sz="1200" baseline="30000" dirty="0">
              <a:solidFill>
                <a:prstClr val="black"/>
              </a:solidFill>
              <a:latin typeface="Arial" pitchFamily="34" charset="0"/>
            </a:endParaRPr>
          </a:p>
        </p:txBody>
      </p:sp>
      <p:sp>
        <p:nvSpPr>
          <p:cNvPr id="7" name="Прямоугольник 11"/>
          <p:cNvSpPr>
            <a:spLocks noChangeArrowheads="1"/>
          </p:cNvSpPr>
          <p:nvPr/>
        </p:nvSpPr>
        <p:spPr bwMode="auto">
          <a:xfrm>
            <a:off x="5131813" y="5478757"/>
            <a:ext cx="222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prstClr val="black"/>
                </a:solidFill>
                <a:latin typeface="Arial" pitchFamily="34" charset="0"/>
              </a:rPr>
              <a:t>40,1 </a:t>
            </a:r>
            <a:r>
              <a:rPr lang="en-US" sz="1200" dirty="0" err="1">
                <a:solidFill>
                  <a:prstClr val="black"/>
                </a:solidFill>
                <a:latin typeface="Arial" pitchFamily="34" charset="0"/>
              </a:rPr>
              <a:t>mln</a:t>
            </a:r>
            <a:r>
              <a:rPr lang="en-US" sz="1200" dirty="0">
                <a:solidFill>
                  <a:prstClr val="black"/>
                </a:solidFill>
                <a:latin typeface="Arial" pitchFamily="34" charset="0"/>
              </a:rPr>
              <a:t>. of pensioners (~28% of </a:t>
            </a:r>
            <a:r>
              <a:rPr lang="en-US" sz="1200" dirty="0" smtClean="0">
                <a:solidFill>
                  <a:prstClr val="black"/>
                </a:solidFill>
                <a:latin typeface="Arial" pitchFamily="34" charset="0"/>
              </a:rPr>
              <a:t>the population)</a:t>
            </a:r>
            <a:r>
              <a:rPr lang="en-US" sz="1200" baseline="30000" dirty="0" smtClean="0">
                <a:solidFill>
                  <a:prstClr val="black"/>
                </a:solidFill>
                <a:latin typeface="Arial" pitchFamily="34" charset="0"/>
              </a:rPr>
              <a:t>4</a:t>
            </a:r>
            <a:endParaRPr lang="en-US" sz="1200" baseline="30000" dirty="0">
              <a:solidFill>
                <a:prstClr val="black"/>
              </a:solidFill>
              <a:latin typeface="Arial" pitchFamily="34" charset="0"/>
            </a:endParaRPr>
          </a:p>
        </p:txBody>
      </p:sp>
      <p:sp>
        <p:nvSpPr>
          <p:cNvPr id="8" name="Прямоугольник 34"/>
          <p:cNvSpPr>
            <a:spLocks noChangeArrowheads="1"/>
          </p:cNvSpPr>
          <p:nvPr/>
        </p:nvSpPr>
        <p:spPr bwMode="auto">
          <a:xfrm>
            <a:off x="5116512" y="1745383"/>
            <a:ext cx="3054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prstClr val="black"/>
                </a:solidFill>
                <a:latin typeface="Arial" pitchFamily="34" charset="0"/>
              </a:rPr>
              <a:t>The average age grows despite reduction of average lifetime occurred in the 90s </a:t>
            </a:r>
            <a:endParaRPr lang="ru-RU" sz="1200" dirty="0">
              <a:solidFill>
                <a:prstClr val="black"/>
              </a:solidFill>
              <a:latin typeface="Arial" pitchFamily="34" charset="0"/>
            </a:endParaRPr>
          </a:p>
        </p:txBody>
      </p:sp>
      <p:sp>
        <p:nvSpPr>
          <p:cNvPr id="9" name="Прямоугольник 37"/>
          <p:cNvSpPr>
            <a:spLocks noChangeArrowheads="1"/>
          </p:cNvSpPr>
          <p:nvPr/>
        </p:nvSpPr>
        <p:spPr bwMode="auto">
          <a:xfrm>
            <a:off x="202248" y="3468688"/>
            <a:ext cx="150241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a:solidFill>
                  <a:prstClr val="black"/>
                </a:solidFill>
                <a:latin typeface="Arial" pitchFamily="34" charset="0"/>
              </a:rPr>
              <a:t>Possibility</a:t>
            </a:r>
          </a:p>
          <a:p>
            <a:pPr algn="r"/>
            <a:r>
              <a:rPr lang="en-US" sz="1200" dirty="0">
                <a:solidFill>
                  <a:prstClr val="black"/>
                </a:solidFill>
                <a:latin typeface="Arial" pitchFamily="34" charset="0"/>
              </a:rPr>
              <a:t>to have </a:t>
            </a:r>
            <a:r>
              <a:rPr lang="en-US" sz="1200" dirty="0" smtClean="0">
                <a:solidFill>
                  <a:prstClr val="black"/>
                </a:solidFill>
                <a:latin typeface="Arial" pitchFamily="34" charset="0"/>
              </a:rPr>
              <a:t>2</a:t>
            </a:r>
            <a:r>
              <a:rPr lang="en-US" sz="1200" baseline="30000" dirty="0" smtClean="0">
                <a:solidFill>
                  <a:prstClr val="black"/>
                </a:solidFill>
                <a:latin typeface="Arial" pitchFamily="34" charset="0"/>
              </a:rPr>
              <a:t>nd</a:t>
            </a:r>
            <a:r>
              <a:rPr lang="en-US" sz="1200" dirty="0" smtClean="0">
                <a:solidFill>
                  <a:prstClr val="black"/>
                </a:solidFill>
                <a:latin typeface="Arial" pitchFamily="34" charset="0"/>
              </a:rPr>
              <a:t> Pillar</a:t>
            </a:r>
            <a:endParaRPr lang="en-US" sz="1200" dirty="0">
              <a:solidFill>
                <a:prstClr val="black"/>
              </a:solidFill>
              <a:latin typeface="Arial" pitchFamily="34" charset="0"/>
            </a:endParaRPr>
          </a:p>
          <a:p>
            <a:pPr algn="r"/>
            <a:r>
              <a:rPr lang="en-US" sz="1200" dirty="0">
                <a:solidFill>
                  <a:prstClr val="black"/>
                </a:solidFill>
                <a:latin typeface="Arial" pitchFamily="34" charset="0"/>
              </a:rPr>
              <a:t>terminated</a:t>
            </a:r>
          </a:p>
        </p:txBody>
      </p:sp>
      <p:sp>
        <p:nvSpPr>
          <p:cNvPr id="10" name="Прямоугольник 46"/>
          <p:cNvSpPr>
            <a:spLocks noChangeArrowheads="1"/>
          </p:cNvSpPr>
          <p:nvPr/>
        </p:nvSpPr>
        <p:spPr bwMode="auto">
          <a:xfrm>
            <a:off x="256594" y="2435299"/>
            <a:ext cx="1938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a:solidFill>
                  <a:prstClr val="black"/>
                </a:solidFill>
                <a:latin typeface="Arial" pitchFamily="34" charset="0"/>
              </a:rPr>
              <a:t>Standard retirement age – 55F/60M) is projected </a:t>
            </a:r>
            <a:r>
              <a:rPr lang="en-US" sz="1200" dirty="0" smtClean="0">
                <a:solidFill>
                  <a:prstClr val="black"/>
                </a:solidFill>
                <a:latin typeface="Arial" pitchFamily="34" charset="0"/>
              </a:rPr>
              <a:t>to exceed </a:t>
            </a:r>
            <a:r>
              <a:rPr lang="en-US" sz="1200" dirty="0">
                <a:solidFill>
                  <a:prstClr val="black"/>
                </a:solidFill>
                <a:latin typeface="Arial" pitchFamily="34" charset="0"/>
              </a:rPr>
              <a:t>60ys</a:t>
            </a:r>
            <a:endParaRPr lang="ru-RU" sz="1200" dirty="0">
              <a:solidFill>
                <a:prstClr val="black"/>
              </a:solidFill>
              <a:latin typeface="Arial" pitchFamily="34" charset="0"/>
            </a:endParaRPr>
          </a:p>
        </p:txBody>
      </p:sp>
      <p:sp>
        <p:nvSpPr>
          <p:cNvPr id="11"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hangingPunct="1"/>
            <a:fld id="{F0B71544-35C3-4519-9E19-262239DFBE2D}" type="slidenum">
              <a:rPr lang="en-US" sz="1400" smtClean="0">
                <a:solidFill>
                  <a:srgbClr val="000000"/>
                </a:solidFill>
              </a:rPr>
              <a:pPr algn="r" eaLnBrk="1" hangingPunct="1"/>
              <a:t>8</a:t>
            </a:fld>
            <a:endParaRPr lang="en-US" sz="1400" dirty="0" smtClean="0">
              <a:solidFill>
                <a:srgbClr val="000000"/>
              </a:solidFill>
            </a:endParaRPr>
          </a:p>
        </p:txBody>
      </p:sp>
      <p:sp>
        <p:nvSpPr>
          <p:cNvPr id="12" name="Rectangle 38"/>
          <p:cNvSpPr>
            <a:spLocks noChangeArrowheads="1"/>
          </p:cNvSpPr>
          <p:nvPr/>
        </p:nvSpPr>
        <p:spPr bwMode="auto">
          <a:xfrm>
            <a:off x="349250" y="457200"/>
            <a:ext cx="6364288" cy="838200"/>
          </a:xfrm>
          <a:prstGeom prst="rect">
            <a:avLst/>
          </a:prstGeom>
          <a:noFill/>
          <a:ln w="9525" algn="ctr">
            <a:noFill/>
            <a:miter lim="800000"/>
            <a:headEnd/>
            <a:tailEnd/>
          </a:ln>
        </p:spPr>
        <p:txBody>
          <a:bodyPr tIns="46800" anchor="ctr"/>
          <a:lstStyle/>
          <a:p>
            <a:pPr defTabSz="728663" eaLnBrk="0" hangingPunct="0">
              <a:lnSpc>
                <a:spcPct val="95000"/>
              </a:lnSpc>
            </a:pPr>
            <a:r>
              <a:rPr lang="en-US" sz="2600" dirty="0">
                <a:solidFill>
                  <a:srgbClr val="006AB4"/>
                </a:solidFill>
                <a:latin typeface="Arial" pitchFamily="34" charset="0"/>
              </a:rPr>
              <a:t>Russia Macro </a:t>
            </a:r>
            <a:r>
              <a:rPr lang="en-US" sz="2600" dirty="0" smtClean="0">
                <a:solidFill>
                  <a:srgbClr val="006AB4"/>
                </a:solidFill>
                <a:latin typeface="Arial" pitchFamily="34" charset="0"/>
              </a:rPr>
              <a:t>Data</a:t>
            </a:r>
            <a:endParaRPr lang="en-US" sz="2600" dirty="0">
              <a:solidFill>
                <a:srgbClr val="006AB4"/>
              </a:solidFill>
              <a:latin typeface="Arial" pitchFamily="34" charset="0"/>
            </a:endParaRPr>
          </a:p>
        </p:txBody>
      </p:sp>
      <p:sp>
        <p:nvSpPr>
          <p:cNvPr id="13" name="Rectangle 23"/>
          <p:cNvSpPr>
            <a:spLocks noChangeArrowheads="1"/>
          </p:cNvSpPr>
          <p:nvPr/>
        </p:nvSpPr>
        <p:spPr bwMode="auto">
          <a:xfrm>
            <a:off x="202248" y="6162676"/>
            <a:ext cx="7156451" cy="6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6800" tIns="64800" rIns="46800" bIns="64800">
            <a:spAutoFit/>
          </a:bodyPr>
          <a:lstStyle/>
          <a:p>
            <a:pPr defTabSz="728663">
              <a:tabLst>
                <a:tab pos="4286250" algn="l"/>
              </a:tabLst>
              <a:defRPr/>
            </a:pPr>
            <a:r>
              <a:rPr lang="en-US" sz="900" dirty="0">
                <a:solidFill>
                  <a:prstClr val="white">
                    <a:lumMod val="50000"/>
                  </a:prstClr>
                </a:solidFill>
                <a:latin typeface="Arial" pitchFamily="34" charset="0"/>
              </a:rPr>
              <a:t>1)  Federal State statistics Service (2013) </a:t>
            </a:r>
            <a:r>
              <a:rPr lang="en-US" sz="900" dirty="0">
                <a:solidFill>
                  <a:prstClr val="white">
                    <a:lumMod val="50000"/>
                  </a:prstClr>
                </a:solidFill>
                <a:latin typeface="Arial" pitchFamily="34" charset="0"/>
                <a:hlinkClick r:id="rId4"/>
              </a:rPr>
              <a:t>http://www.gks.ru/wps/wcm/connect/rosstat_main/rosstat/en/main/</a:t>
            </a:r>
            <a:r>
              <a:rPr lang="en-US" sz="900" dirty="0">
                <a:solidFill>
                  <a:prstClr val="white">
                    <a:lumMod val="50000"/>
                  </a:prstClr>
                </a:solidFill>
                <a:latin typeface="Arial" pitchFamily="34" charset="0"/>
              </a:rPr>
              <a:t> </a:t>
            </a:r>
          </a:p>
          <a:p>
            <a:pPr defTabSz="728663">
              <a:tabLst>
                <a:tab pos="4286250" algn="l"/>
              </a:tabLst>
              <a:defRPr/>
            </a:pPr>
            <a:r>
              <a:rPr lang="en-US" sz="900" dirty="0">
                <a:solidFill>
                  <a:srgbClr val="7F7F7F"/>
                </a:solidFill>
                <a:latin typeface="Arial" pitchFamily="34" charset="0"/>
              </a:rPr>
              <a:t>2</a:t>
            </a:r>
            <a:r>
              <a:rPr lang="en-US" sz="900" dirty="0" smtClean="0">
                <a:solidFill>
                  <a:srgbClr val="7F7F7F"/>
                </a:solidFill>
                <a:latin typeface="Arial" pitchFamily="34" charset="0"/>
              </a:rPr>
              <a:t>)  Pension Fund of the RF </a:t>
            </a:r>
            <a:r>
              <a:rPr lang="en-US" sz="900" dirty="0">
                <a:solidFill>
                  <a:srgbClr val="7F7F7F"/>
                </a:solidFill>
                <a:latin typeface="Arial" pitchFamily="34" charset="0"/>
              </a:rPr>
              <a:t>(2013) </a:t>
            </a:r>
            <a:r>
              <a:rPr lang="en-US" sz="900" dirty="0">
                <a:solidFill>
                  <a:srgbClr val="7F7F7F"/>
                </a:solidFill>
                <a:latin typeface="Arial" pitchFamily="34" charset="0"/>
                <a:hlinkClick r:id="rId5"/>
              </a:rPr>
              <a:t>http://www.pfrf.ru/ot_en</a:t>
            </a:r>
            <a:r>
              <a:rPr lang="en-US" sz="900" dirty="0" smtClean="0">
                <a:solidFill>
                  <a:srgbClr val="7F7F7F"/>
                </a:solidFill>
                <a:latin typeface="Arial" pitchFamily="34" charset="0"/>
                <a:hlinkClick r:id="rId5"/>
              </a:rPr>
              <a:t>/</a:t>
            </a:r>
            <a:r>
              <a:rPr lang="en-US" sz="900" dirty="0" smtClean="0">
                <a:solidFill>
                  <a:srgbClr val="7F7F7F"/>
                </a:solidFill>
                <a:latin typeface="Arial" pitchFamily="34" charset="0"/>
              </a:rPr>
              <a:t> </a:t>
            </a:r>
            <a:endParaRPr lang="en-US" sz="900" dirty="0" smtClean="0">
              <a:solidFill>
                <a:prstClr val="white">
                  <a:lumMod val="50000"/>
                </a:prstClr>
              </a:solidFill>
              <a:latin typeface="Arial" pitchFamily="34" charset="0"/>
            </a:endParaRPr>
          </a:p>
          <a:p>
            <a:pPr defTabSz="728663">
              <a:tabLst>
                <a:tab pos="4286250" algn="l"/>
              </a:tabLst>
              <a:defRPr/>
            </a:pPr>
            <a:r>
              <a:rPr lang="en-US" sz="900" dirty="0" smtClean="0">
                <a:solidFill>
                  <a:prstClr val="white">
                    <a:lumMod val="50000"/>
                  </a:prstClr>
                </a:solidFill>
                <a:latin typeface="Arial" pitchFamily="34" charset="0"/>
              </a:rPr>
              <a:t>3, 5) Pension </a:t>
            </a:r>
            <a:r>
              <a:rPr lang="en-US" sz="900" dirty="0">
                <a:solidFill>
                  <a:prstClr val="white">
                    <a:lumMod val="50000"/>
                  </a:prstClr>
                </a:solidFill>
                <a:latin typeface="Arial" pitchFamily="34" charset="0"/>
              </a:rPr>
              <a:t>Fund of the RF (2013) </a:t>
            </a:r>
            <a:endParaRPr lang="en-US" sz="900" dirty="0" smtClean="0">
              <a:solidFill>
                <a:prstClr val="white">
                  <a:lumMod val="50000"/>
                </a:prstClr>
              </a:solidFill>
              <a:latin typeface="Arial" pitchFamily="34" charset="0"/>
            </a:endParaRPr>
          </a:p>
          <a:p>
            <a:pPr defTabSz="728663">
              <a:tabLst>
                <a:tab pos="4286250" algn="l"/>
              </a:tabLst>
              <a:defRPr/>
            </a:pPr>
            <a:r>
              <a:rPr lang="en-US" sz="900" dirty="0">
                <a:solidFill>
                  <a:prstClr val="white">
                    <a:lumMod val="50000"/>
                  </a:prstClr>
                </a:solidFill>
                <a:latin typeface="Arial" pitchFamily="34" charset="0"/>
              </a:rPr>
              <a:t>4</a:t>
            </a:r>
            <a:r>
              <a:rPr lang="en-US" sz="900" dirty="0" smtClean="0">
                <a:solidFill>
                  <a:prstClr val="white">
                    <a:lumMod val="50000"/>
                  </a:prstClr>
                </a:solidFill>
                <a:latin typeface="Arial" pitchFamily="34" charset="0"/>
              </a:rPr>
              <a:t>)  </a:t>
            </a:r>
            <a:r>
              <a:rPr lang="en-US" sz="900" dirty="0">
                <a:solidFill>
                  <a:prstClr val="white">
                    <a:lumMod val="50000"/>
                  </a:prstClr>
                </a:solidFill>
                <a:latin typeface="Arial" pitchFamily="34" charset="0"/>
              </a:rPr>
              <a:t>Federal State statistics Service (2013) </a:t>
            </a:r>
          </a:p>
        </p:txBody>
      </p:sp>
      <p:sp>
        <p:nvSpPr>
          <p:cNvPr id="14" name="Rectangle 30"/>
          <p:cNvSpPr>
            <a:spLocks noChangeArrowheads="1"/>
          </p:cNvSpPr>
          <p:nvPr/>
        </p:nvSpPr>
        <p:spPr bwMode="auto">
          <a:xfrm>
            <a:off x="2229406" y="2351808"/>
            <a:ext cx="1301988" cy="768498"/>
          </a:xfrm>
          <a:prstGeom prst="rect">
            <a:avLst/>
          </a:prstGeom>
          <a:gradFill rotWithShape="0">
            <a:gsLst>
              <a:gs pos="100000">
                <a:srgbClr val="006AB6"/>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a:solidFill>
                  <a:prstClr val="white"/>
                </a:solidFill>
                <a:latin typeface="Arial" pitchFamily="34" charset="0"/>
              </a:rPr>
              <a:t>Expected </a:t>
            </a:r>
          </a:p>
          <a:p>
            <a:pPr algn="ctr">
              <a:defRPr/>
            </a:pPr>
            <a:r>
              <a:rPr lang="en-US" sz="1200" b="1" dirty="0">
                <a:solidFill>
                  <a:prstClr val="white"/>
                </a:solidFill>
                <a:latin typeface="Arial" pitchFamily="34" charset="0"/>
              </a:rPr>
              <a:t>retirement age </a:t>
            </a:r>
            <a:r>
              <a:rPr lang="en-US" sz="1200" b="1" dirty="0" smtClean="0">
                <a:solidFill>
                  <a:prstClr val="white"/>
                </a:solidFill>
                <a:latin typeface="Arial" pitchFamily="34" charset="0"/>
              </a:rPr>
              <a:t>increase</a:t>
            </a:r>
            <a:endParaRPr lang="en-US" sz="1200" b="1" dirty="0">
              <a:solidFill>
                <a:prstClr val="white"/>
              </a:solidFill>
              <a:latin typeface="Arial" pitchFamily="34" charset="0"/>
            </a:endParaRPr>
          </a:p>
        </p:txBody>
      </p:sp>
      <p:sp>
        <p:nvSpPr>
          <p:cNvPr id="15" name="Rectangle 30"/>
          <p:cNvSpPr>
            <a:spLocks noChangeArrowheads="1"/>
          </p:cNvSpPr>
          <p:nvPr/>
        </p:nvSpPr>
        <p:spPr bwMode="auto">
          <a:xfrm>
            <a:off x="3812104" y="1592115"/>
            <a:ext cx="1301988" cy="768498"/>
          </a:xfrm>
          <a:prstGeom prst="rect">
            <a:avLst/>
          </a:prstGeom>
          <a:gradFill rotWithShape="0">
            <a:gsLst>
              <a:gs pos="100000">
                <a:srgbClr val="006AB6"/>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a:solidFill>
                  <a:prstClr val="white"/>
                </a:solidFill>
                <a:latin typeface="Arial" pitchFamily="34" charset="0"/>
              </a:rPr>
              <a:t>Aging </a:t>
            </a:r>
          </a:p>
          <a:p>
            <a:pPr algn="ctr">
              <a:defRPr/>
            </a:pPr>
            <a:r>
              <a:rPr lang="en-US" sz="1200" b="1" dirty="0" smtClean="0">
                <a:solidFill>
                  <a:prstClr val="white"/>
                </a:solidFill>
                <a:latin typeface="Arial" pitchFamily="34" charset="0"/>
              </a:rPr>
              <a:t>population</a:t>
            </a:r>
            <a:endParaRPr lang="en-US" sz="1200" b="1" dirty="0">
              <a:solidFill>
                <a:prstClr val="white"/>
              </a:solidFill>
              <a:latin typeface="Arial" pitchFamily="34" charset="0"/>
            </a:endParaRPr>
          </a:p>
        </p:txBody>
      </p:sp>
      <p:sp>
        <p:nvSpPr>
          <p:cNvPr id="16" name="Rectangle 30"/>
          <p:cNvSpPr>
            <a:spLocks noChangeArrowheads="1"/>
          </p:cNvSpPr>
          <p:nvPr/>
        </p:nvSpPr>
        <p:spPr bwMode="auto">
          <a:xfrm>
            <a:off x="5330194" y="2374900"/>
            <a:ext cx="1301988" cy="768498"/>
          </a:xfrm>
          <a:prstGeom prst="rect">
            <a:avLst/>
          </a:prstGeom>
          <a:gradFill rotWithShape="0">
            <a:gsLst>
              <a:gs pos="100000">
                <a:srgbClr val="006AB6"/>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a:solidFill>
                  <a:prstClr val="white"/>
                </a:solidFill>
                <a:latin typeface="Arial" pitchFamily="34" charset="0"/>
              </a:rPr>
              <a:t>Stable </a:t>
            </a:r>
          </a:p>
          <a:p>
            <a:pPr algn="ctr">
              <a:defRPr/>
            </a:pPr>
            <a:r>
              <a:rPr lang="en-US" sz="1200" b="1" dirty="0" smtClean="0">
                <a:solidFill>
                  <a:prstClr val="white"/>
                </a:solidFill>
                <a:latin typeface="Arial" pitchFamily="34" charset="0"/>
              </a:rPr>
              <a:t>decrease </a:t>
            </a:r>
            <a:endParaRPr lang="en-US" sz="1200" b="1" dirty="0">
              <a:solidFill>
                <a:prstClr val="white"/>
              </a:solidFill>
              <a:latin typeface="Arial" pitchFamily="34" charset="0"/>
            </a:endParaRPr>
          </a:p>
          <a:p>
            <a:pPr algn="ctr">
              <a:defRPr/>
            </a:pPr>
            <a:r>
              <a:rPr lang="en-US" sz="1200" b="1" dirty="0">
                <a:solidFill>
                  <a:prstClr val="white"/>
                </a:solidFill>
                <a:latin typeface="Arial" pitchFamily="34" charset="0"/>
              </a:rPr>
              <a:t>of population </a:t>
            </a:r>
          </a:p>
        </p:txBody>
      </p:sp>
      <p:sp>
        <p:nvSpPr>
          <p:cNvPr id="17" name="Rectangle 30"/>
          <p:cNvSpPr>
            <a:spLocks noChangeArrowheads="1"/>
          </p:cNvSpPr>
          <p:nvPr/>
        </p:nvSpPr>
        <p:spPr bwMode="auto">
          <a:xfrm>
            <a:off x="1704658" y="3407496"/>
            <a:ext cx="1301988" cy="768498"/>
          </a:xfrm>
          <a:prstGeom prst="rect">
            <a:avLst/>
          </a:prstGeom>
          <a:gradFill rotWithShape="0">
            <a:gsLst>
              <a:gs pos="100000">
                <a:srgbClr val="006AB6"/>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a:solidFill>
                  <a:prstClr val="white"/>
                </a:solidFill>
                <a:latin typeface="Arial" pitchFamily="34" charset="0"/>
              </a:rPr>
              <a:t>Insufficiency </a:t>
            </a:r>
          </a:p>
          <a:p>
            <a:pPr algn="ctr">
              <a:defRPr/>
            </a:pPr>
            <a:r>
              <a:rPr lang="en-US" sz="1200" b="1" dirty="0">
                <a:solidFill>
                  <a:prstClr val="white"/>
                </a:solidFill>
                <a:latin typeface="Arial" pitchFamily="34" charset="0"/>
              </a:rPr>
              <a:t>of state </a:t>
            </a:r>
          </a:p>
          <a:p>
            <a:pPr algn="ctr">
              <a:defRPr/>
            </a:pPr>
            <a:r>
              <a:rPr lang="en-US" sz="1200" b="1" dirty="0">
                <a:solidFill>
                  <a:prstClr val="white"/>
                </a:solidFill>
                <a:latin typeface="Arial" pitchFamily="34" charset="0"/>
              </a:rPr>
              <a:t>pension reform</a:t>
            </a:r>
          </a:p>
        </p:txBody>
      </p:sp>
      <p:sp>
        <p:nvSpPr>
          <p:cNvPr id="18" name="Rectangle 30"/>
          <p:cNvSpPr>
            <a:spLocks noChangeArrowheads="1"/>
          </p:cNvSpPr>
          <p:nvPr/>
        </p:nvSpPr>
        <p:spPr bwMode="auto">
          <a:xfrm>
            <a:off x="2247822" y="4462655"/>
            <a:ext cx="1301988" cy="768498"/>
          </a:xfrm>
          <a:prstGeom prst="rect">
            <a:avLst/>
          </a:prstGeom>
          <a:gradFill rotWithShape="0">
            <a:gsLst>
              <a:gs pos="100000">
                <a:srgbClr val="006AB6"/>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smtClean="0">
                <a:solidFill>
                  <a:prstClr val="white"/>
                </a:solidFill>
                <a:latin typeface="Arial" pitchFamily="34" charset="0"/>
              </a:rPr>
              <a:t>State </a:t>
            </a:r>
            <a:r>
              <a:rPr lang="en-US" sz="1200" b="1" dirty="0">
                <a:solidFill>
                  <a:prstClr val="white"/>
                </a:solidFill>
                <a:latin typeface="Arial" pitchFamily="34" charset="0"/>
              </a:rPr>
              <a:t>Pension </a:t>
            </a:r>
          </a:p>
          <a:p>
            <a:pPr algn="ctr">
              <a:defRPr/>
            </a:pPr>
            <a:r>
              <a:rPr lang="en-US" sz="1200" b="1" dirty="0">
                <a:solidFill>
                  <a:prstClr val="white"/>
                </a:solidFill>
                <a:latin typeface="Arial" pitchFamily="34" charset="0"/>
              </a:rPr>
              <a:t>Fund's </a:t>
            </a:r>
            <a:r>
              <a:rPr lang="en-US" sz="1200" b="1" dirty="0" smtClean="0">
                <a:solidFill>
                  <a:prstClr val="white"/>
                </a:solidFill>
                <a:latin typeface="Arial" pitchFamily="34" charset="0"/>
              </a:rPr>
              <a:t>deficit</a:t>
            </a:r>
            <a:endParaRPr lang="en-US" sz="1200" b="1" dirty="0">
              <a:solidFill>
                <a:prstClr val="white"/>
              </a:solidFill>
              <a:latin typeface="Arial" pitchFamily="34" charset="0"/>
            </a:endParaRPr>
          </a:p>
        </p:txBody>
      </p:sp>
      <p:sp>
        <p:nvSpPr>
          <p:cNvPr id="19" name="Rectangle 30"/>
          <p:cNvSpPr>
            <a:spLocks noChangeArrowheads="1"/>
          </p:cNvSpPr>
          <p:nvPr/>
        </p:nvSpPr>
        <p:spPr bwMode="auto">
          <a:xfrm>
            <a:off x="5869662" y="3407496"/>
            <a:ext cx="1301988" cy="768498"/>
          </a:xfrm>
          <a:prstGeom prst="rect">
            <a:avLst/>
          </a:prstGeom>
          <a:gradFill rotWithShape="0">
            <a:gsLst>
              <a:gs pos="100000">
                <a:srgbClr val="006AB6"/>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smtClean="0">
                <a:solidFill>
                  <a:prstClr val="white"/>
                </a:solidFill>
                <a:latin typeface="Arial" pitchFamily="34" charset="0"/>
              </a:rPr>
              <a:t>Decrease </a:t>
            </a:r>
            <a:r>
              <a:rPr lang="en-US" sz="1200" b="1" dirty="0">
                <a:solidFill>
                  <a:prstClr val="white"/>
                </a:solidFill>
                <a:latin typeface="Arial" pitchFamily="34" charset="0"/>
              </a:rPr>
              <a:t>of </a:t>
            </a:r>
          </a:p>
          <a:p>
            <a:pPr algn="ctr">
              <a:defRPr/>
            </a:pPr>
            <a:r>
              <a:rPr lang="en-US" sz="1200" b="1" dirty="0">
                <a:solidFill>
                  <a:prstClr val="white"/>
                </a:solidFill>
                <a:latin typeface="Arial" pitchFamily="34" charset="0"/>
              </a:rPr>
              <a:t>working </a:t>
            </a:r>
          </a:p>
          <a:p>
            <a:pPr algn="ctr">
              <a:defRPr/>
            </a:pPr>
            <a:r>
              <a:rPr lang="en-US" sz="1200" b="1" dirty="0">
                <a:solidFill>
                  <a:prstClr val="white"/>
                </a:solidFill>
                <a:latin typeface="Arial" pitchFamily="34" charset="0"/>
              </a:rPr>
              <a:t>population to</a:t>
            </a:r>
          </a:p>
          <a:p>
            <a:pPr algn="ctr">
              <a:defRPr/>
            </a:pPr>
            <a:r>
              <a:rPr lang="en-US" sz="1200" b="1" dirty="0">
                <a:solidFill>
                  <a:prstClr val="white"/>
                </a:solidFill>
                <a:latin typeface="Arial" pitchFamily="34" charset="0"/>
              </a:rPr>
              <a:t>pensioners ratio</a:t>
            </a:r>
          </a:p>
        </p:txBody>
      </p:sp>
      <p:sp>
        <p:nvSpPr>
          <p:cNvPr id="20" name="Rectangle 30"/>
          <p:cNvSpPr>
            <a:spLocks noChangeArrowheads="1"/>
          </p:cNvSpPr>
          <p:nvPr/>
        </p:nvSpPr>
        <p:spPr bwMode="auto">
          <a:xfrm>
            <a:off x="3812104" y="5256797"/>
            <a:ext cx="1301988" cy="768498"/>
          </a:xfrm>
          <a:prstGeom prst="rect">
            <a:avLst/>
          </a:prstGeom>
          <a:gradFill rotWithShape="0">
            <a:gsLst>
              <a:gs pos="100000">
                <a:srgbClr val="006AB6"/>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a:solidFill>
                  <a:prstClr val="white"/>
                </a:solidFill>
                <a:latin typeface="Arial" pitchFamily="34" charset="0"/>
              </a:rPr>
              <a:t>Increasing </a:t>
            </a:r>
          </a:p>
          <a:p>
            <a:pPr algn="ctr">
              <a:defRPr/>
            </a:pPr>
            <a:r>
              <a:rPr lang="en-US" sz="1200" b="1" dirty="0" smtClean="0">
                <a:solidFill>
                  <a:prstClr val="white"/>
                </a:solidFill>
                <a:latin typeface="Arial" pitchFamily="34" charset="0"/>
              </a:rPr>
              <a:t>number </a:t>
            </a:r>
            <a:r>
              <a:rPr lang="en-US" sz="1200" b="1" dirty="0">
                <a:solidFill>
                  <a:prstClr val="white"/>
                </a:solidFill>
                <a:latin typeface="Arial" pitchFamily="34" charset="0"/>
              </a:rPr>
              <a:t>of pensioners </a:t>
            </a:r>
          </a:p>
        </p:txBody>
      </p:sp>
      <p:sp>
        <p:nvSpPr>
          <p:cNvPr id="21" name="Rectangle 30"/>
          <p:cNvSpPr>
            <a:spLocks noChangeArrowheads="1"/>
          </p:cNvSpPr>
          <p:nvPr/>
        </p:nvSpPr>
        <p:spPr bwMode="auto">
          <a:xfrm>
            <a:off x="5330194" y="4494454"/>
            <a:ext cx="1301988" cy="768498"/>
          </a:xfrm>
          <a:prstGeom prst="rect">
            <a:avLst/>
          </a:prstGeom>
          <a:gradFill rotWithShape="0">
            <a:gsLst>
              <a:gs pos="100000">
                <a:srgbClr val="006AB6"/>
              </a:gs>
              <a:gs pos="0">
                <a:srgbClr val="3C7CBF"/>
              </a:gs>
            </a:gsLst>
            <a:lin ang="5400000" scaled="1"/>
          </a:gradFill>
          <a:ln>
            <a:noFill/>
          </a:ln>
          <a:effectLst>
            <a:outerShdw blurRad="50800" dist="38100" dir="2700000" algn="tl" rotWithShape="0">
              <a:prstClr val="black">
                <a:alpha val="40000"/>
              </a:prstClr>
            </a:outerShdw>
          </a:effectLst>
        </p:spPr>
        <p:txBody>
          <a:bodyPr lIns="0" tIns="0" rIns="0" bIns="0" anchor="ctr"/>
          <a:lstStyle/>
          <a:p>
            <a:pPr algn="ctr">
              <a:defRPr/>
            </a:pPr>
            <a:r>
              <a:rPr lang="en-US" sz="1200" b="1" dirty="0">
                <a:solidFill>
                  <a:prstClr val="white"/>
                </a:solidFill>
                <a:latin typeface="Arial" pitchFamily="34" charset="0"/>
              </a:rPr>
              <a:t>Low </a:t>
            </a:r>
          </a:p>
          <a:p>
            <a:pPr algn="ctr">
              <a:defRPr/>
            </a:pPr>
            <a:r>
              <a:rPr lang="en-US" sz="1200" b="1" dirty="0">
                <a:solidFill>
                  <a:prstClr val="white"/>
                </a:solidFill>
                <a:latin typeface="Arial" pitchFamily="34" charset="0"/>
              </a:rPr>
              <a:t>replacement </a:t>
            </a:r>
          </a:p>
          <a:p>
            <a:pPr algn="ctr">
              <a:defRPr/>
            </a:pPr>
            <a:r>
              <a:rPr lang="en-US" sz="1200" b="1" dirty="0">
                <a:solidFill>
                  <a:prstClr val="white"/>
                </a:solidFill>
                <a:latin typeface="Arial" pitchFamily="34" charset="0"/>
              </a:rPr>
              <a:t>ratio</a:t>
            </a:r>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p:nvPr/>
        </p:nvSpPr>
        <p:spPr bwMode="auto">
          <a:xfrm>
            <a:off x="224943" y="1423288"/>
            <a:ext cx="8643937" cy="5015612"/>
          </a:xfrm>
          <a:prstGeom prst="rect">
            <a:avLst/>
          </a:prstGeom>
          <a:solidFill>
            <a:schemeClr val="bg1"/>
          </a:solidFill>
          <a:ln>
            <a:solidFill>
              <a:srgbClr val="3C7C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3D3C39"/>
              </a:solidFill>
              <a:ea typeface="ＭＳ Ｐゴシック" pitchFamily="34" charset="-128"/>
            </a:endParaRPr>
          </a:p>
        </p:txBody>
      </p:sp>
      <p:sp>
        <p:nvSpPr>
          <p:cNvPr id="3" name="AutoShape 29"/>
          <p:cNvSpPr>
            <a:spLocks/>
          </p:cNvSpPr>
          <p:nvPr/>
        </p:nvSpPr>
        <p:spPr bwMode="auto">
          <a:xfrm>
            <a:off x="4688481" y="2979936"/>
            <a:ext cx="213124" cy="5658246"/>
          </a:xfrm>
          <a:prstGeom prst="leftBrace">
            <a:avLst>
              <a:gd name="adj1" fmla="val 33403"/>
              <a:gd name="adj2" fmla="val 50388"/>
            </a:avLst>
          </a:prstGeom>
          <a:noFill/>
          <a:ln w="19050">
            <a:solidFill>
              <a:srgbClr val="000000"/>
            </a:solidFill>
            <a:round/>
            <a:headEnd/>
            <a:tailEnd/>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txBody>
          <a:bodyPr wrap="none" lIns="104306" tIns="52153" rIns="104306" bIns="52153" anchor="ctr"/>
          <a:lstStyle/>
          <a:p>
            <a:pPr fontAlgn="auto">
              <a:spcBef>
                <a:spcPts val="0"/>
              </a:spcBef>
              <a:spcAft>
                <a:spcPts val="0"/>
              </a:spcAft>
              <a:defRPr/>
            </a:pPr>
            <a:endParaRPr lang="ru-RU" sz="2500" kern="0">
              <a:solidFill>
                <a:srgbClr val="000000"/>
              </a:solidFill>
              <a:latin typeface="+mn-lt"/>
            </a:endParaRPr>
          </a:p>
        </p:txBody>
      </p:sp>
      <p:sp>
        <p:nvSpPr>
          <p:cNvPr id="4" name="Rectangle 59"/>
          <p:cNvSpPr>
            <a:spLocks noChangeArrowheads="1"/>
          </p:cNvSpPr>
          <p:nvPr/>
        </p:nvSpPr>
        <p:spPr bwMode="auto">
          <a:xfrm>
            <a:off x="250825" y="5901034"/>
            <a:ext cx="86180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1300" dirty="0">
                <a:solidFill>
                  <a:srgbClr val="6B5F57"/>
                </a:solidFill>
                <a:latin typeface="+mn-lt"/>
              </a:rPr>
              <a:t>The main areas of the Strategy under which the projects of federal legislation is being developed now </a:t>
            </a:r>
          </a:p>
          <a:p>
            <a:pPr algn="ctr">
              <a:defRPr/>
            </a:pPr>
            <a:r>
              <a:rPr lang="en-US" sz="1300" dirty="0">
                <a:solidFill>
                  <a:srgbClr val="6B5F57"/>
                </a:solidFill>
                <a:latin typeface="+mn-lt"/>
              </a:rPr>
              <a:t>Strategy and outline of the law projects were approved by the Government </a:t>
            </a:r>
            <a:r>
              <a:rPr lang="en-US" sz="1300" dirty="0" smtClean="0">
                <a:solidFill>
                  <a:srgbClr val="6B5F57"/>
                </a:solidFill>
                <a:latin typeface="+mn-lt"/>
              </a:rPr>
              <a:t>(FZ № </a:t>
            </a:r>
            <a:r>
              <a:rPr lang="en-US" sz="1300" dirty="0">
                <a:solidFill>
                  <a:srgbClr val="6B5F57"/>
                </a:solidFill>
                <a:latin typeface="+mn-lt"/>
              </a:rPr>
              <a:t>2524-r dated 25.12.12)</a:t>
            </a:r>
            <a:endParaRPr lang="ru-RU" sz="1300" dirty="0">
              <a:solidFill>
                <a:srgbClr val="6B5F57"/>
              </a:solidFill>
              <a:latin typeface="+mn-lt"/>
            </a:endParaRPr>
          </a:p>
        </p:txBody>
      </p:sp>
      <p:sp>
        <p:nvSpPr>
          <p:cNvPr id="5" name="Rectangle 3"/>
          <p:cNvSpPr>
            <a:spLocks noChangeArrowheads="1"/>
          </p:cNvSpPr>
          <p:nvPr/>
        </p:nvSpPr>
        <p:spPr bwMode="auto">
          <a:xfrm>
            <a:off x="250825" y="482600"/>
            <a:ext cx="8269288"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2600" dirty="0">
                <a:solidFill>
                  <a:srgbClr val="006AB4"/>
                </a:solidFill>
                <a:latin typeface="+mn-lt"/>
              </a:rPr>
              <a:t>Strategy of the development of Pension </a:t>
            </a:r>
            <a:endParaRPr lang="en-US" sz="2600" dirty="0" smtClean="0">
              <a:solidFill>
                <a:srgbClr val="006AB4"/>
              </a:solidFill>
              <a:latin typeface="+mn-lt"/>
            </a:endParaRPr>
          </a:p>
          <a:p>
            <a:pPr>
              <a:defRPr/>
            </a:pPr>
            <a:r>
              <a:rPr lang="en-US" sz="2600" dirty="0" smtClean="0">
                <a:solidFill>
                  <a:srgbClr val="006AB4"/>
                </a:solidFill>
                <a:latin typeface="+mn-lt"/>
              </a:rPr>
              <a:t>system </a:t>
            </a:r>
            <a:r>
              <a:rPr lang="en-US" sz="2600" dirty="0">
                <a:solidFill>
                  <a:srgbClr val="006AB4"/>
                </a:solidFill>
                <a:latin typeface="+mn-lt"/>
              </a:rPr>
              <a:t>during the period from </a:t>
            </a:r>
            <a:r>
              <a:rPr lang="en-US" sz="2600" dirty="0" smtClean="0">
                <a:solidFill>
                  <a:srgbClr val="006AB4"/>
                </a:solidFill>
                <a:latin typeface="+mn-lt"/>
              </a:rPr>
              <a:t>2014 </a:t>
            </a:r>
            <a:r>
              <a:rPr lang="en-US" sz="2600" dirty="0">
                <a:solidFill>
                  <a:srgbClr val="006AB4"/>
                </a:solidFill>
                <a:latin typeface="+mn-lt"/>
              </a:rPr>
              <a:t>to 2030</a:t>
            </a:r>
            <a:endParaRPr lang="ru-RU" sz="2600" dirty="0">
              <a:solidFill>
                <a:srgbClr val="006AB4"/>
              </a:solidFill>
              <a:latin typeface="+mn-lt"/>
            </a:endParaRPr>
          </a:p>
        </p:txBody>
      </p:sp>
      <p:sp>
        <p:nvSpPr>
          <p:cNvPr id="6" name="Номер слайда 1"/>
          <p:cNvSpPr txBox="1">
            <a:spLocks/>
          </p:cNvSpPr>
          <p:nvPr/>
        </p:nvSpPr>
        <p:spPr bwMode="auto">
          <a:xfrm>
            <a:off x="6858000" y="6273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algn="r" eaLnBrk="0" fontAlgn="base" hangingPunct="0">
              <a:spcBef>
                <a:spcPct val="0"/>
              </a:spcBef>
              <a:spcAft>
                <a:spcPct val="0"/>
              </a:spcAft>
              <a:defRPr sz="3200">
                <a:solidFill>
                  <a:schemeClr val="tx1"/>
                </a:solidFill>
                <a:latin typeface="Arial" pitchFamily="34" charset="0"/>
              </a:defRPr>
            </a:lvl6pPr>
            <a:lvl7pPr marL="2971800" indent="-228600" algn="r" eaLnBrk="0" fontAlgn="base" hangingPunct="0">
              <a:spcBef>
                <a:spcPct val="0"/>
              </a:spcBef>
              <a:spcAft>
                <a:spcPct val="0"/>
              </a:spcAft>
              <a:defRPr sz="3200">
                <a:solidFill>
                  <a:schemeClr val="tx1"/>
                </a:solidFill>
                <a:latin typeface="Arial" pitchFamily="34" charset="0"/>
              </a:defRPr>
            </a:lvl7pPr>
            <a:lvl8pPr marL="3429000" indent="-228600" algn="r" eaLnBrk="0" fontAlgn="base" hangingPunct="0">
              <a:spcBef>
                <a:spcPct val="0"/>
              </a:spcBef>
              <a:spcAft>
                <a:spcPct val="0"/>
              </a:spcAft>
              <a:defRPr sz="3200">
                <a:solidFill>
                  <a:schemeClr val="tx1"/>
                </a:solidFill>
                <a:latin typeface="Arial" pitchFamily="34" charset="0"/>
              </a:defRPr>
            </a:lvl8pPr>
            <a:lvl9pPr marL="3886200" indent="-228600" algn="r" eaLnBrk="0" fontAlgn="base" hangingPunct="0">
              <a:spcBef>
                <a:spcPct val="0"/>
              </a:spcBef>
              <a:spcAft>
                <a:spcPct val="0"/>
              </a:spcAft>
              <a:defRPr sz="3200">
                <a:solidFill>
                  <a:schemeClr val="tx1"/>
                </a:solidFill>
                <a:latin typeface="Arial" pitchFamily="34" charset="0"/>
              </a:defRPr>
            </a:lvl9pPr>
          </a:lstStyle>
          <a:p>
            <a:pPr algn="r" eaLnBrk="1" hangingPunct="1"/>
            <a:fld id="{F0B71544-35C3-4519-9E19-262239DFBE2D}" type="slidenum">
              <a:rPr lang="en-US" sz="1400" smtClean="0">
                <a:solidFill>
                  <a:srgbClr val="000000"/>
                </a:solidFill>
                <a:latin typeface="+mn-lt"/>
              </a:rPr>
              <a:pPr algn="r" eaLnBrk="1" hangingPunct="1"/>
              <a:t>9</a:t>
            </a:fld>
            <a:endParaRPr lang="en-US" sz="1400" dirty="0" smtClean="0">
              <a:solidFill>
                <a:srgbClr val="000000"/>
              </a:solidFill>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399" y="1524000"/>
            <a:ext cx="5708651"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40"/>
          <p:cNvSpPr>
            <a:spLocks noChangeArrowheads="1"/>
          </p:cNvSpPr>
          <p:nvPr/>
        </p:nvSpPr>
        <p:spPr bwMode="auto">
          <a:xfrm>
            <a:off x="1266030" y="2728913"/>
            <a:ext cx="2315369" cy="912812"/>
          </a:xfrm>
          <a:prstGeom prst="rightArrow">
            <a:avLst>
              <a:gd name="adj1" fmla="val 51333"/>
              <a:gd name="adj2" fmla="val 6806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500" smtClean="0">
              <a:solidFill>
                <a:srgbClr val="000000"/>
              </a:solidFill>
              <a:latin typeface="+mn-lt"/>
            </a:endParaRPr>
          </a:p>
        </p:txBody>
      </p:sp>
      <p:sp>
        <p:nvSpPr>
          <p:cNvPr id="9" name="Rectangle 59"/>
          <p:cNvSpPr>
            <a:spLocks noChangeArrowheads="1"/>
          </p:cNvSpPr>
          <p:nvPr/>
        </p:nvSpPr>
        <p:spPr bwMode="auto">
          <a:xfrm>
            <a:off x="1293813" y="2970213"/>
            <a:ext cx="2209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100" b="1" dirty="0">
                <a:solidFill>
                  <a:srgbClr val="000000"/>
                </a:solidFill>
                <a:latin typeface="+mn-lt"/>
                <a:cs typeface="Arial" charset="0"/>
              </a:rPr>
              <a:t>Corporate pension</a:t>
            </a:r>
          </a:p>
          <a:p>
            <a:pPr>
              <a:defRPr/>
            </a:pPr>
            <a:r>
              <a:rPr lang="en-US" sz="1100" b="1" dirty="0" smtClean="0">
                <a:solidFill>
                  <a:srgbClr val="000000"/>
                </a:solidFill>
                <a:latin typeface="+mn-lt"/>
                <a:cs typeface="Arial" charset="0"/>
              </a:rPr>
              <a:t>RR</a:t>
            </a:r>
            <a:r>
              <a:rPr lang="en-US" sz="1100" b="1" baseline="30000" dirty="0" smtClean="0">
                <a:solidFill>
                  <a:srgbClr val="000000"/>
                </a:solidFill>
                <a:latin typeface="+mn-lt"/>
                <a:cs typeface="Arial" charset="0"/>
              </a:rPr>
              <a:t>1</a:t>
            </a:r>
            <a:r>
              <a:rPr lang="en-US" sz="1100" b="1" dirty="0" smtClean="0">
                <a:solidFill>
                  <a:srgbClr val="000000"/>
                </a:solidFill>
                <a:latin typeface="+mn-lt"/>
                <a:cs typeface="Arial" charset="0"/>
              </a:rPr>
              <a:t> </a:t>
            </a:r>
            <a:r>
              <a:rPr lang="en-US" sz="1100" b="1" dirty="0">
                <a:solidFill>
                  <a:srgbClr val="000000"/>
                </a:solidFill>
                <a:latin typeface="+mn-lt"/>
                <a:cs typeface="Arial" charset="0"/>
              </a:rPr>
              <a:t>is projected </a:t>
            </a:r>
            <a:r>
              <a:rPr lang="en-US" sz="1100" b="1" dirty="0" smtClean="0">
                <a:solidFill>
                  <a:srgbClr val="000000"/>
                </a:solidFill>
                <a:latin typeface="+mn-lt"/>
                <a:cs typeface="Arial" charset="0"/>
              </a:rPr>
              <a:t>at 15</a:t>
            </a:r>
            <a:r>
              <a:rPr lang="en-US" sz="1100" b="1" dirty="0">
                <a:solidFill>
                  <a:srgbClr val="000000"/>
                </a:solidFill>
                <a:latin typeface="+mn-lt"/>
                <a:cs typeface="Arial" charset="0"/>
              </a:rPr>
              <a:t>%</a:t>
            </a:r>
            <a:endParaRPr lang="ru-RU" sz="1100" b="1" dirty="0">
              <a:solidFill>
                <a:srgbClr val="000000"/>
              </a:solidFill>
              <a:latin typeface="+mn-lt"/>
              <a:cs typeface="Arial" charset="0"/>
            </a:endParaRPr>
          </a:p>
        </p:txBody>
      </p:sp>
      <p:sp>
        <p:nvSpPr>
          <p:cNvPr id="10" name="AutoShape 40"/>
          <p:cNvSpPr>
            <a:spLocks noChangeArrowheads="1"/>
          </p:cNvSpPr>
          <p:nvPr/>
        </p:nvSpPr>
        <p:spPr bwMode="auto">
          <a:xfrm>
            <a:off x="1844675" y="1711325"/>
            <a:ext cx="2439988" cy="876300"/>
          </a:xfrm>
          <a:prstGeom prst="rightArrow">
            <a:avLst>
              <a:gd name="adj1" fmla="val 51333"/>
              <a:gd name="adj2" fmla="val 80379"/>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500" smtClean="0">
              <a:solidFill>
                <a:srgbClr val="000000"/>
              </a:solidFill>
              <a:latin typeface="+mn-lt"/>
            </a:endParaRPr>
          </a:p>
        </p:txBody>
      </p:sp>
      <p:sp>
        <p:nvSpPr>
          <p:cNvPr id="11" name="Rectangle 52"/>
          <p:cNvSpPr>
            <a:spLocks noChangeArrowheads="1"/>
          </p:cNvSpPr>
          <p:nvPr/>
        </p:nvSpPr>
        <p:spPr bwMode="auto">
          <a:xfrm>
            <a:off x="1911350" y="1911350"/>
            <a:ext cx="2373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100" b="1" dirty="0">
                <a:solidFill>
                  <a:srgbClr val="000000"/>
                </a:solidFill>
                <a:latin typeface="+mn-lt"/>
                <a:cs typeface="Arial" charset="0"/>
              </a:rPr>
              <a:t>Private pension</a:t>
            </a:r>
          </a:p>
          <a:p>
            <a:pPr>
              <a:defRPr/>
            </a:pPr>
            <a:r>
              <a:rPr lang="en-US" sz="1100" b="1" dirty="0" smtClean="0">
                <a:solidFill>
                  <a:srgbClr val="000000"/>
                </a:solidFill>
                <a:latin typeface="+mn-lt"/>
                <a:cs typeface="Arial" charset="0"/>
              </a:rPr>
              <a:t>RR</a:t>
            </a:r>
            <a:r>
              <a:rPr lang="en-US" sz="1100" b="1" baseline="30000" dirty="0" smtClean="0">
                <a:solidFill>
                  <a:srgbClr val="000000"/>
                </a:solidFill>
                <a:latin typeface="+mn-lt"/>
                <a:cs typeface="Arial" charset="0"/>
              </a:rPr>
              <a:t>1</a:t>
            </a:r>
            <a:r>
              <a:rPr lang="en-US" sz="1100" b="1" dirty="0" smtClean="0">
                <a:solidFill>
                  <a:srgbClr val="000000"/>
                </a:solidFill>
                <a:latin typeface="+mn-lt"/>
                <a:cs typeface="Arial" charset="0"/>
              </a:rPr>
              <a:t> </a:t>
            </a:r>
            <a:r>
              <a:rPr lang="en-US" sz="1100" b="1" dirty="0">
                <a:solidFill>
                  <a:srgbClr val="000000"/>
                </a:solidFill>
                <a:latin typeface="+mn-lt"/>
                <a:cs typeface="Arial" charset="0"/>
              </a:rPr>
              <a:t>is projected </a:t>
            </a:r>
            <a:r>
              <a:rPr lang="en-US" sz="1100" b="1" dirty="0" smtClean="0">
                <a:solidFill>
                  <a:srgbClr val="000000"/>
                </a:solidFill>
                <a:latin typeface="+mn-lt"/>
                <a:cs typeface="Arial" charset="0"/>
              </a:rPr>
              <a:t>at </a:t>
            </a:r>
            <a:r>
              <a:rPr lang="ru-RU" sz="1100" b="1" dirty="0" smtClean="0">
                <a:solidFill>
                  <a:srgbClr val="000000"/>
                </a:solidFill>
                <a:latin typeface="+mn-lt"/>
                <a:cs typeface="Arial" charset="0"/>
              </a:rPr>
              <a:t>5</a:t>
            </a:r>
            <a:r>
              <a:rPr lang="ru-RU" sz="1100" b="1" dirty="0">
                <a:solidFill>
                  <a:srgbClr val="000000"/>
                </a:solidFill>
                <a:latin typeface="+mn-lt"/>
                <a:cs typeface="Arial" charset="0"/>
              </a:rPr>
              <a:t>%</a:t>
            </a:r>
          </a:p>
        </p:txBody>
      </p:sp>
      <p:sp>
        <p:nvSpPr>
          <p:cNvPr id="12" name="AutoShape 40"/>
          <p:cNvSpPr>
            <a:spLocks noChangeArrowheads="1"/>
          </p:cNvSpPr>
          <p:nvPr/>
        </p:nvSpPr>
        <p:spPr bwMode="auto">
          <a:xfrm>
            <a:off x="373063" y="4010025"/>
            <a:ext cx="2351087" cy="935038"/>
          </a:xfrm>
          <a:prstGeom prst="rightArrow">
            <a:avLst>
              <a:gd name="adj1" fmla="val 51333"/>
              <a:gd name="adj2" fmla="val 71633"/>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500" smtClean="0">
              <a:solidFill>
                <a:srgbClr val="000000"/>
              </a:solidFill>
              <a:latin typeface="+mn-lt"/>
            </a:endParaRPr>
          </a:p>
        </p:txBody>
      </p:sp>
      <p:sp>
        <p:nvSpPr>
          <p:cNvPr id="13" name="Rectangle 59"/>
          <p:cNvSpPr>
            <a:spLocks noChangeArrowheads="1"/>
          </p:cNvSpPr>
          <p:nvPr/>
        </p:nvSpPr>
        <p:spPr bwMode="auto">
          <a:xfrm>
            <a:off x="487363" y="4257675"/>
            <a:ext cx="2305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100" b="1" dirty="0">
                <a:solidFill>
                  <a:srgbClr val="000000"/>
                </a:solidFill>
                <a:latin typeface="+mn-lt"/>
                <a:cs typeface="Arial" charset="0"/>
              </a:rPr>
              <a:t>State pension</a:t>
            </a:r>
          </a:p>
          <a:p>
            <a:pPr>
              <a:defRPr/>
            </a:pPr>
            <a:r>
              <a:rPr lang="en-US" sz="1100" b="1" dirty="0" smtClean="0">
                <a:solidFill>
                  <a:srgbClr val="000000"/>
                </a:solidFill>
                <a:latin typeface="+mn-lt"/>
                <a:cs typeface="Arial" charset="0"/>
              </a:rPr>
              <a:t>RR</a:t>
            </a:r>
            <a:r>
              <a:rPr lang="en-US" sz="1100" b="1" baseline="30000" dirty="0" smtClean="0">
                <a:solidFill>
                  <a:srgbClr val="000000"/>
                </a:solidFill>
                <a:latin typeface="+mn-lt"/>
                <a:cs typeface="Arial" charset="0"/>
              </a:rPr>
              <a:t>1</a:t>
            </a:r>
            <a:r>
              <a:rPr lang="en-US" sz="1100" b="1" dirty="0" smtClean="0">
                <a:solidFill>
                  <a:srgbClr val="000000"/>
                </a:solidFill>
                <a:latin typeface="+mn-lt"/>
                <a:cs typeface="Arial" charset="0"/>
              </a:rPr>
              <a:t> </a:t>
            </a:r>
            <a:r>
              <a:rPr lang="en-US" sz="1100" b="1" dirty="0">
                <a:solidFill>
                  <a:srgbClr val="000000"/>
                </a:solidFill>
                <a:latin typeface="+mn-lt"/>
                <a:cs typeface="Arial" charset="0"/>
              </a:rPr>
              <a:t>is projected </a:t>
            </a:r>
            <a:r>
              <a:rPr lang="en-US" sz="1100" b="1" dirty="0" smtClean="0">
                <a:solidFill>
                  <a:srgbClr val="000000"/>
                </a:solidFill>
                <a:latin typeface="+mn-lt"/>
                <a:cs typeface="Arial" charset="0"/>
              </a:rPr>
              <a:t>at 40</a:t>
            </a:r>
            <a:r>
              <a:rPr lang="en-US" sz="1100" b="1" dirty="0">
                <a:solidFill>
                  <a:srgbClr val="000000"/>
                </a:solidFill>
                <a:latin typeface="+mn-lt"/>
                <a:cs typeface="Arial" charset="0"/>
              </a:rPr>
              <a:t>%</a:t>
            </a:r>
          </a:p>
        </p:txBody>
      </p:sp>
      <p:sp>
        <p:nvSpPr>
          <p:cNvPr id="14" name="Прямоугольник 13"/>
          <p:cNvSpPr/>
          <p:nvPr/>
        </p:nvSpPr>
        <p:spPr>
          <a:xfrm>
            <a:off x="3213894" y="4097274"/>
            <a:ext cx="1538684" cy="400110"/>
          </a:xfrm>
          <a:prstGeom prst="rect">
            <a:avLst/>
          </a:prstGeom>
        </p:spPr>
        <p:txBody>
          <a:bodyPr wrap="square">
            <a:spAutoFit/>
          </a:bodyPr>
          <a:lstStyle/>
          <a:p>
            <a:pPr algn="ctr">
              <a:defRPr/>
            </a:pPr>
            <a:r>
              <a:rPr lang="en-US" sz="1000" b="1" dirty="0">
                <a:solidFill>
                  <a:srgbClr val="FFFFFF"/>
                </a:solidFill>
                <a:latin typeface="+mn-lt"/>
                <a:cs typeface="Arial" charset="0"/>
              </a:rPr>
              <a:t>Improving </a:t>
            </a:r>
            <a:r>
              <a:rPr lang="en-US" sz="1000" b="1" dirty="0" smtClean="0">
                <a:solidFill>
                  <a:srgbClr val="FFFFFF"/>
                </a:solidFill>
                <a:latin typeface="+mn-lt"/>
                <a:cs typeface="Arial" charset="0"/>
              </a:rPr>
              <a:t>of tariff </a:t>
            </a:r>
            <a:r>
              <a:rPr lang="en-US" sz="1000" b="1" dirty="0">
                <a:solidFill>
                  <a:srgbClr val="FFFFFF"/>
                </a:solidFill>
                <a:latin typeface="+mn-lt"/>
                <a:cs typeface="Arial" charset="0"/>
              </a:rPr>
              <a:t>and fiscal policy</a:t>
            </a:r>
            <a:endParaRPr lang="ru-RU" sz="1000" b="1" dirty="0">
              <a:solidFill>
                <a:srgbClr val="FFFFFF"/>
              </a:solidFill>
              <a:latin typeface="+mn-lt"/>
              <a:cs typeface="Arial" charset="0"/>
            </a:endParaRPr>
          </a:p>
        </p:txBody>
      </p:sp>
      <p:sp>
        <p:nvSpPr>
          <p:cNvPr id="15" name="Прямоугольник 14"/>
          <p:cNvSpPr/>
          <p:nvPr/>
        </p:nvSpPr>
        <p:spPr>
          <a:xfrm>
            <a:off x="4795043" y="4096512"/>
            <a:ext cx="1568327" cy="400110"/>
          </a:xfrm>
          <a:prstGeom prst="rect">
            <a:avLst/>
          </a:prstGeom>
        </p:spPr>
        <p:txBody>
          <a:bodyPr wrap="square">
            <a:spAutoFit/>
          </a:bodyPr>
          <a:lstStyle/>
          <a:p>
            <a:pPr algn="ctr">
              <a:defRPr/>
            </a:pPr>
            <a:r>
              <a:rPr lang="en-US" sz="1000" b="1" dirty="0" smtClean="0">
                <a:solidFill>
                  <a:srgbClr val="FFFFFF"/>
                </a:solidFill>
                <a:latin typeface="+mn-lt"/>
                <a:cs typeface="Arial" charset="0"/>
              </a:rPr>
              <a:t>Early retirement institution’s reforming</a:t>
            </a:r>
            <a:endParaRPr lang="ru-RU" sz="1000" b="1" dirty="0">
              <a:solidFill>
                <a:srgbClr val="FFFFFF"/>
              </a:solidFill>
              <a:latin typeface="+mn-lt"/>
              <a:cs typeface="Arial" charset="0"/>
            </a:endParaRPr>
          </a:p>
        </p:txBody>
      </p:sp>
      <p:sp>
        <p:nvSpPr>
          <p:cNvPr id="16" name="Rectangle 59"/>
          <p:cNvSpPr>
            <a:spLocks noChangeArrowheads="1"/>
          </p:cNvSpPr>
          <p:nvPr/>
        </p:nvSpPr>
        <p:spPr bwMode="auto">
          <a:xfrm>
            <a:off x="3850763" y="2810154"/>
            <a:ext cx="18885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970" b="1" dirty="0">
                <a:ea typeface="PMingLiU"/>
                <a:cs typeface="PMingLiU"/>
              </a:rPr>
              <a:t>Extension of </a:t>
            </a:r>
            <a:r>
              <a:rPr lang="en-US" sz="970" b="1" dirty="0" smtClean="0">
                <a:ea typeface="PMingLiU"/>
                <a:cs typeface="PMingLiU"/>
              </a:rPr>
              <a:t>the </a:t>
            </a:r>
          </a:p>
          <a:p>
            <a:pPr algn="ctr">
              <a:defRPr/>
            </a:pPr>
            <a:r>
              <a:rPr lang="en-US" sz="970" b="1" dirty="0" smtClean="0">
                <a:ea typeface="PMingLiU"/>
                <a:cs typeface="PMingLiU"/>
              </a:rPr>
              <a:t>2</a:t>
            </a:r>
            <a:r>
              <a:rPr lang="en-US" sz="970" b="1" baseline="30000" dirty="0" smtClean="0">
                <a:ea typeface="PMingLiU"/>
                <a:cs typeface="PMingLiU"/>
              </a:rPr>
              <a:t>nd</a:t>
            </a:r>
            <a:r>
              <a:rPr lang="en-US" sz="970" b="1" dirty="0" smtClean="0">
                <a:ea typeface="PMingLiU"/>
                <a:cs typeface="PMingLiU"/>
              </a:rPr>
              <a:t> &amp; 3</a:t>
            </a:r>
            <a:r>
              <a:rPr lang="en-US" sz="970" b="1" baseline="30000" dirty="0" smtClean="0">
                <a:ea typeface="PMingLiU"/>
                <a:cs typeface="PMingLiU"/>
              </a:rPr>
              <a:t>rd</a:t>
            </a:r>
            <a:r>
              <a:rPr lang="en-US" sz="970" b="1" dirty="0" smtClean="0">
                <a:ea typeface="PMingLiU"/>
                <a:cs typeface="PMingLiU"/>
              </a:rPr>
              <a:t> Pillars Providers </a:t>
            </a:r>
            <a:endParaRPr lang="en-US" sz="970" b="1" dirty="0">
              <a:ea typeface="PMingLiU"/>
              <a:cs typeface="PMingLiU"/>
            </a:endParaRPr>
          </a:p>
          <a:p>
            <a:pPr algn="ctr">
              <a:defRPr/>
            </a:pPr>
            <a:r>
              <a:rPr lang="en-US" sz="970" b="1" dirty="0">
                <a:ea typeface="PMingLiU"/>
                <a:cs typeface="PMingLiU"/>
              </a:rPr>
              <a:t>and </a:t>
            </a:r>
            <a:r>
              <a:rPr lang="en-US" sz="970" b="1" dirty="0" smtClean="0">
                <a:ea typeface="PMingLiU"/>
                <a:cs typeface="PMingLiU"/>
              </a:rPr>
              <a:t>creation of </a:t>
            </a:r>
            <a:r>
              <a:rPr lang="en-US" sz="970" b="1" dirty="0">
                <a:ea typeface="PMingLiU"/>
                <a:cs typeface="PMingLiU"/>
              </a:rPr>
              <a:t>a Corporate Pension System</a:t>
            </a:r>
            <a:endParaRPr lang="ru-RU" sz="970" b="1" dirty="0">
              <a:ea typeface="PMingLiU"/>
              <a:cs typeface="PMingLiU"/>
            </a:endParaRPr>
          </a:p>
        </p:txBody>
      </p:sp>
      <p:sp>
        <p:nvSpPr>
          <p:cNvPr id="17" name="Прямоугольник 16"/>
          <p:cNvSpPr/>
          <p:nvPr/>
        </p:nvSpPr>
        <p:spPr>
          <a:xfrm>
            <a:off x="2643188" y="4928078"/>
            <a:ext cx="1404938" cy="553998"/>
          </a:xfrm>
          <a:prstGeom prst="rect">
            <a:avLst/>
          </a:prstGeom>
        </p:spPr>
        <p:txBody>
          <a:bodyPr wrap="square">
            <a:spAutoFit/>
          </a:bodyPr>
          <a:lstStyle/>
          <a:p>
            <a:pPr algn="ctr">
              <a:defRPr/>
            </a:pPr>
            <a:r>
              <a:rPr lang="en-US" sz="1000" b="1" dirty="0">
                <a:solidFill>
                  <a:srgbClr val="FFFFFF"/>
                </a:solidFill>
                <a:latin typeface="+mn-lt"/>
                <a:cs typeface="Arial" charset="0"/>
              </a:rPr>
              <a:t>Reforming </a:t>
            </a:r>
            <a:r>
              <a:rPr lang="en-US" sz="1000" b="1" dirty="0" smtClean="0">
                <a:solidFill>
                  <a:srgbClr val="FFFFFF"/>
                </a:solidFill>
                <a:latin typeface="+mn-lt"/>
                <a:cs typeface="Arial" charset="0"/>
              </a:rPr>
              <a:t>of the Saving part of state  </a:t>
            </a:r>
            <a:r>
              <a:rPr lang="en-US" sz="1000" b="1" dirty="0">
                <a:solidFill>
                  <a:srgbClr val="FFFFFF"/>
                </a:solidFill>
                <a:latin typeface="+mn-lt"/>
                <a:cs typeface="Arial" charset="0"/>
              </a:rPr>
              <a:t>pension</a:t>
            </a:r>
            <a:endParaRPr lang="ru-RU" sz="1000" b="1" dirty="0">
              <a:solidFill>
                <a:srgbClr val="FFFFFF"/>
              </a:solidFill>
              <a:latin typeface="+mn-lt"/>
              <a:cs typeface="Arial" charset="0"/>
            </a:endParaRPr>
          </a:p>
        </p:txBody>
      </p:sp>
      <p:sp>
        <p:nvSpPr>
          <p:cNvPr id="18" name="Прямоугольник 17"/>
          <p:cNvSpPr/>
          <p:nvPr/>
        </p:nvSpPr>
        <p:spPr>
          <a:xfrm>
            <a:off x="4025978" y="4941168"/>
            <a:ext cx="1495425" cy="400110"/>
          </a:xfrm>
          <a:prstGeom prst="rect">
            <a:avLst/>
          </a:prstGeom>
        </p:spPr>
        <p:txBody>
          <a:bodyPr>
            <a:spAutoFit/>
          </a:bodyPr>
          <a:lstStyle/>
          <a:p>
            <a:pPr algn="ctr">
              <a:defRPr/>
            </a:pPr>
            <a:r>
              <a:rPr lang="en-US" sz="1000" b="1" dirty="0" smtClean="0">
                <a:solidFill>
                  <a:srgbClr val="FFFFFF"/>
                </a:solidFill>
                <a:latin typeface="+mn-lt"/>
                <a:cs typeface="Arial" charset="0"/>
              </a:rPr>
              <a:t>Changing in </a:t>
            </a:r>
            <a:r>
              <a:rPr lang="en-US" sz="1000" b="1" dirty="0" smtClean="0">
                <a:solidFill>
                  <a:srgbClr val="FFFFFF"/>
                </a:solidFill>
                <a:cs typeface="Arial" charset="0"/>
              </a:rPr>
              <a:t>calculation of </a:t>
            </a:r>
            <a:r>
              <a:rPr lang="en-US" sz="1000" b="1" dirty="0" smtClean="0">
                <a:solidFill>
                  <a:srgbClr val="FFFFFF"/>
                </a:solidFill>
                <a:latin typeface="+mn-lt"/>
                <a:cs typeface="Arial" charset="0"/>
              </a:rPr>
              <a:t>the state pensions</a:t>
            </a:r>
            <a:endParaRPr lang="ru-RU" sz="1000" b="1" dirty="0">
              <a:solidFill>
                <a:srgbClr val="FFFFFF"/>
              </a:solidFill>
              <a:latin typeface="+mn-lt"/>
              <a:cs typeface="Arial" charset="0"/>
            </a:endParaRPr>
          </a:p>
        </p:txBody>
      </p:sp>
      <p:sp>
        <p:nvSpPr>
          <p:cNvPr id="19" name="Прямоугольник 18"/>
          <p:cNvSpPr/>
          <p:nvPr/>
        </p:nvSpPr>
        <p:spPr>
          <a:xfrm>
            <a:off x="5579206" y="4928078"/>
            <a:ext cx="1339055" cy="553998"/>
          </a:xfrm>
          <a:prstGeom prst="rect">
            <a:avLst/>
          </a:prstGeom>
        </p:spPr>
        <p:txBody>
          <a:bodyPr wrap="square">
            <a:spAutoFit/>
          </a:bodyPr>
          <a:lstStyle/>
          <a:p>
            <a:pPr algn="ctr">
              <a:defRPr/>
            </a:pPr>
            <a:r>
              <a:rPr lang="en-US" sz="1000" b="1" dirty="0">
                <a:solidFill>
                  <a:srgbClr val="FFFFFF"/>
                </a:solidFill>
                <a:latin typeface="+mn-lt"/>
                <a:cs typeface="Arial" charset="0"/>
              </a:rPr>
              <a:t>Creating a system of guarantees of </a:t>
            </a:r>
            <a:r>
              <a:rPr lang="en-US" sz="1000" b="1" dirty="0" smtClean="0">
                <a:solidFill>
                  <a:srgbClr val="FFFFFF"/>
                </a:solidFill>
                <a:latin typeface="+mn-lt"/>
                <a:cs typeface="Arial" charset="0"/>
              </a:rPr>
              <a:t> </a:t>
            </a:r>
            <a:r>
              <a:rPr lang="en-US" sz="1000" b="1" dirty="0">
                <a:solidFill>
                  <a:srgbClr val="FFFFFF"/>
                </a:solidFill>
                <a:latin typeface="+mn-lt"/>
                <a:cs typeface="Arial" charset="0"/>
              </a:rPr>
              <a:t>pension funds</a:t>
            </a:r>
            <a:endParaRPr lang="ru-RU" sz="1000" b="1" dirty="0">
              <a:solidFill>
                <a:srgbClr val="FFFFFF"/>
              </a:solidFill>
              <a:latin typeface="+mn-lt"/>
              <a:cs typeface="Arial" charset="0"/>
            </a:endParaRPr>
          </a:p>
        </p:txBody>
      </p:sp>
      <p:sp>
        <p:nvSpPr>
          <p:cNvPr id="20" name="Rectangle 3"/>
          <p:cNvSpPr>
            <a:spLocks noChangeArrowheads="1"/>
          </p:cNvSpPr>
          <p:nvPr/>
        </p:nvSpPr>
        <p:spPr bwMode="auto">
          <a:xfrm>
            <a:off x="224943" y="6527529"/>
            <a:ext cx="79867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900" dirty="0" smtClean="0">
                <a:solidFill>
                  <a:srgbClr val="7F7F7F"/>
                </a:solidFill>
                <a:latin typeface="+mn-lt"/>
              </a:rPr>
              <a:t>1)  Average replacement ratio in RF</a:t>
            </a:r>
            <a:endParaRPr lang="en-US" sz="900" dirty="0">
              <a:solidFill>
                <a:srgbClr val="7F7F7F"/>
              </a:solidFill>
              <a:latin typeface="+mn-lt"/>
            </a:endParaRPr>
          </a:p>
        </p:txBody>
      </p:sp>
    </p:spTree>
    <p:extLst>
      <p:ext uri="{BB962C8B-B14F-4D97-AF65-F5344CB8AC3E}">
        <p14:creationId xmlns:p14="http://schemas.microsoft.com/office/powerpoint/2010/main" val="2220188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ru-RU"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ru-RU" sz="3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ru-RU"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ru-RU" sz="3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ru-RU"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ru-RU" sz="3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11227</TotalTime>
  <Words>2743</Words>
  <Application>Microsoft Macintosh PowerPoint</Application>
  <PresentationFormat>Экран (4:3)</PresentationFormat>
  <Paragraphs>338</Paragraphs>
  <Slides>20</Slides>
  <Notes>17</Notes>
  <HiddenSlides>0</HiddenSlides>
  <MMClips>0</MMClips>
  <ScaleCrop>false</ScaleCrop>
  <HeadingPairs>
    <vt:vector size="6" baseType="variant">
      <vt:variant>
        <vt:lpstr>Тема</vt:lpstr>
      </vt:variant>
      <vt:variant>
        <vt:i4>10</vt:i4>
      </vt:variant>
      <vt:variant>
        <vt:lpstr>Внедренные серверы OLE</vt:lpstr>
      </vt:variant>
      <vt:variant>
        <vt:i4>1</vt:i4>
      </vt:variant>
      <vt:variant>
        <vt:lpstr>Заголовки слайдов</vt:lpstr>
      </vt:variant>
      <vt:variant>
        <vt:i4>20</vt:i4>
      </vt:variant>
    </vt:vector>
  </HeadingPairs>
  <TitlesOfParts>
    <vt:vector size="31" baseType="lpstr">
      <vt:lpstr>Office Theme</vt:lpstr>
      <vt:lpstr>1_Office Theme</vt:lpstr>
      <vt:lpstr>2_Office Theme</vt:lpstr>
      <vt:lpstr>3_Office Theme</vt:lpstr>
      <vt:lpstr>4_Office Theme</vt:lpstr>
      <vt:lpstr>5_Office Theme</vt:lpstr>
      <vt:lpstr>5_Blank Presentation</vt:lpstr>
      <vt:lpstr>1_Blank Presentation</vt:lpstr>
      <vt:lpstr>8_Blank Presentation</vt:lpstr>
      <vt:lpstr>6_Office Theme</vt:lpstr>
      <vt:lpstr>Klip</vt:lpstr>
      <vt:lpstr>Review of the reform of savings pension and  non-state pension funds; role of life insurance in  the non-state pension provision of working  citizens of Russia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Corporate pensions:  market observations and trends</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developments in state pension system: challenges and demands that it may bring</dc:title>
  <cp:lastModifiedBy>Elena</cp:lastModifiedBy>
  <cp:revision>327</cp:revision>
  <cp:lastPrinted>2013-11-12T12:40:55Z</cp:lastPrinted>
  <dcterms:modified xsi:type="dcterms:W3CDTF">2014-07-25T18:50:54Z</dcterms:modified>
</cp:coreProperties>
</file>