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191" autoAdjust="0"/>
    <p:restoredTop sz="94660"/>
  </p:normalViewPr>
  <p:slideViewPr>
    <p:cSldViewPr snapToGrid="0">
      <p:cViewPr varScale="1">
        <p:scale>
          <a:sx n="67" d="100"/>
          <a:sy n="67" d="100"/>
        </p:scale>
        <p:origin x="78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795466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017065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880944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1519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289587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717312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87437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322663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38481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10297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895665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24DED6-B3C8-46FC-B1BB-81953B62015B}" type="datetimeFigureOut">
              <a:rPr lang="ru-RU" smtClean="0"/>
              <a:t>22.09.2018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A8DBC7-EB6D-4F8B-AC3B-A11F9C7F284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813728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организационной структуры подразделений, как технология внедрения </a:t>
            </a:r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цифровизации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3847545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Дирекция стратегического развития (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ДСтР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ru-RU" sz="2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ДСтР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УК Группы ГАЗ является инициатором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новых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управленческих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концепций:</a:t>
            </a:r>
          </a:p>
          <a:p>
            <a:pPr marL="0" indent="0">
              <a:buNone/>
            </a:pP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результате утверждения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реализации которых появляются новые процессы, имеющие потребность в текстовом описании и определении конкретных подразделений в рамках которых БП будут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актуализированы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описаны в едином 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формате.</a:t>
            </a:r>
          </a:p>
          <a:p>
            <a:pPr marL="0" indent="0">
              <a:buNone/>
            </a:pP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детальная формализация которых осуществляется дирекциями по развитию (</a:t>
            </a:r>
            <a:r>
              <a:rPr lang="ru-RU" sz="2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ДпР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дивизионов Группы ГАЗ в виде конкретных разработок.</a:t>
            </a:r>
          </a:p>
          <a:p>
            <a:pPr marL="0" indent="0">
              <a:buNone/>
            </a:pPr>
            <a:endParaRPr lang="ru-RU" sz="2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</a:t>
            </a:r>
            <a:r>
              <a:rPr lang="ru-RU" sz="2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подразделений  </a:t>
            </a:r>
            <a:r>
              <a:rPr lang="ru-RU" sz="2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ДСтР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УК ГГ связана с разработкой программ и политик планируемых направлений деятельности и зависит от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marL="0" indent="0">
              <a:buNone/>
            </a:pP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• уровня </a:t>
            </a:r>
            <a:r>
              <a:rPr lang="ru-RU" sz="26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технико</a:t>
            </a: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- технологических инноваций (степени реструктуризации);</a:t>
            </a:r>
          </a:p>
          <a:p>
            <a:pPr marL="0" indent="0">
              <a:buNone/>
            </a:pP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•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условий формирования новых управленческих концепций;</a:t>
            </a:r>
          </a:p>
          <a:p>
            <a:pPr marL="0" indent="0">
              <a:buNone/>
            </a:pPr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• 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степени компетенций менеджмента и персонала.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580166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и функции дирекции ИТ и БП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ИТ - отдел -  основной исполнитель проекта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описания БП, функции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которого направлены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автоматизацию наиболее формализованных БП: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бухгалтерской и финансовой отчетности,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отчетности казначейства,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логистики,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процессов документооборота (СЭД).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884128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Дирекция реинжиниринга бизнес-процессов (РБП)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pPr marL="0" indent="0">
              <a:buNone/>
            </a:pP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департамент РБП; </a:t>
            </a:r>
          </a:p>
          <a:p>
            <a:pPr marL="0" indent="0">
              <a:buNone/>
            </a:pPr>
            <a:r>
              <a:rPr lang="ru-RU" sz="8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 </a:t>
            </a: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департамент СО (структурной организации) и </a:t>
            </a:r>
            <a:r>
              <a:rPr lang="ru-RU" sz="8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БП</a:t>
            </a:r>
          </a:p>
          <a:p>
            <a:pPr marL="0" indent="0">
              <a:buNone/>
            </a:pP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качестве основной деятельности этих департаментов были определены: </a:t>
            </a:r>
          </a:p>
          <a:p>
            <a:pPr marL="0" indent="0">
              <a:buNone/>
            </a:pP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формулировка проблем описания БП с учетом первых опытов по описанию БП;</a:t>
            </a:r>
          </a:p>
          <a:p>
            <a:pPr marL="0" indent="0">
              <a:buNone/>
            </a:pP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изучение накопленного опыта в области описания БП на основании которого совершенствуются технологии описания БП (в первую очередь обращается внимание на качество текстового описания БП, предшествующего автоматизации процессов);                                 </a:t>
            </a:r>
          </a:p>
          <a:p>
            <a:pPr marL="0" indent="0">
              <a:buNone/>
            </a:pP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разработка единого Реестра БП, способствовавшая выделению основных, обеспечивающих и управленческих процессов, с уточнением потребности всех видов процессов в методических и методологических подходах к описанию;   </a:t>
            </a:r>
          </a:p>
          <a:p>
            <a:pPr marL="0" indent="0">
              <a:buNone/>
            </a:pP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открытие проектов, способствующих решению проблем описания БП в области: </a:t>
            </a:r>
            <a:r>
              <a:rPr lang="ru-RU" sz="8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оргразвития</a:t>
            </a:r>
            <a:r>
              <a:rPr lang="ru-RU" sz="8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и оптимизации </a:t>
            </a: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БП; </a:t>
            </a:r>
          </a:p>
          <a:p>
            <a:pPr marL="0" indent="0">
              <a:buNone/>
            </a:pP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разработка штатного расписания УК ГГ для новых специальностей в области описания БП: методолога/ аналитика/ аудитора;  </a:t>
            </a:r>
          </a:p>
          <a:p>
            <a:pPr marL="0" indent="0">
              <a:buNone/>
            </a:pPr>
            <a:r>
              <a:rPr lang="ru-RU" sz="8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регламентация (описание) и  классификация БП; </a:t>
            </a:r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r>
              <a:rPr lang="ru-RU" dirty="0" smtClean="0"/>
              <a:t>. </a:t>
            </a:r>
          </a:p>
          <a:p>
            <a:pPr marL="0" indent="0">
              <a:buNone/>
            </a:pPr>
            <a:endParaRPr lang="ru-RU" dirty="0"/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2597813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Классификация подразделений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зависимости от отношения подразделений к процессам описания, мы предлагаем следующую классификацию: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генерирующие новые процессы на различных основаниях и уровнях управления (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ДпР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занятые текстовым описанием БП, предшествующим автоматизации БП (РБП); 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занятые автоматизацией БП (ИТ-отдел); </a:t>
            </a:r>
          </a:p>
        </p:txBody>
      </p:sp>
    </p:spTree>
    <p:extLst>
      <p:ext uri="{BB962C8B-B14F-4D97-AF65-F5344CB8AC3E}">
        <p14:creationId xmlns:p14="http://schemas.microsoft.com/office/powerpoint/2010/main" val="95124244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Выводы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Данный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кейс представляет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собой прямое руководство по: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созданию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подразделений,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занятых в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разработке условий внедрения ЦЭ;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формированию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компетенций менеджеров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области разработки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поскольку эти направления деятельности практически в неизменном виде будет развиваться и в рамках концепции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цифровизации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2147032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endParaRPr lang="ru-RU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Спасибо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 внимание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80468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Проблема. Предмет. Цель.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Проблема. Наступающая 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ЦЭ, 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как новая управленческая парадигма, актуализирует формулировку проблем условий ее внедрения. Как показывает практика управления  одним из основных условий 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внедрения НУК 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является формирование </a:t>
            </a:r>
            <a:r>
              <a:rPr lang="ru-RU" sz="33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подразделений, в рамках которых должны быть распределены  рабочие группы, занятые в процессе внедрения НУК.  Следовательно, именно фактор формирования </a:t>
            </a:r>
            <a:r>
              <a:rPr lang="ru-RU" sz="33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будет актуализирован в процессах внедрения концепции 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ЦЭ. </a:t>
            </a:r>
            <a:endParaRPr lang="ru-RU" sz="33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 исследования: </a:t>
            </a:r>
            <a:r>
              <a:rPr lang="ru-RU" sz="33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оргструктуры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занятые в описании бизнес-процессов.    </a:t>
            </a:r>
          </a:p>
          <a:p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Цель:  систематизация принципов формирования </a:t>
            </a:r>
            <a:r>
              <a:rPr lang="ru-RU" sz="33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</a:t>
            </a:r>
            <a:r>
              <a:rPr lang="ru-RU" sz="3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занятых описанием бизнес-процессов, как условий способствующих эффективному внедрению концепции цифровой экономики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42909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внедрения концепции ЦЭ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Условиям внедрения концепции ЦЭ уделяется особое внимание на государственном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уровне,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благодаря которым, проблемы условий внедрения КЦЭ  приобрели определенный формат. Однако, это документы рекомендательного и общего назначения. Внедрение концепции ЦЭ - процесс сложный, требующий определения технологий (условий), способствующих ее реализации. Эти потребности в практике управления реализуются посредством «систематизации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знаний»,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накопленных организацией в схожих ситуациях. В нашей работе, в качестве «знаний», мы систематизировали опыт Группы ГАЗ в области разработки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оргструктуры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подразделений для распределения рабочей группы, занятой в описании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БП.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63609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Определения </a:t>
            </a:r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оргструктуры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Структура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рассматривается в качестве предмета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управления </a:t>
            </a:r>
          </a:p>
          <a:p>
            <a:pPr marL="0" indent="0"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(Д.А. Новиков).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01352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Эволюция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ргструктур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Оргструктуры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подразделений Группы ГАЗ эволюционировали в контексте внедрения концепций: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системы менеджмента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качества,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технического регулирования,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автоматизации производственной системы и БП.  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видно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причиной эволюции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оргструктур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являлось внедрение НУК, реализация которых основана на принципах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описания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процессов. </a:t>
            </a:r>
          </a:p>
        </p:txBody>
      </p:sp>
    </p:spTree>
    <p:extLst>
      <p:ext uri="{BB962C8B-B14F-4D97-AF65-F5344CB8AC3E}">
        <p14:creationId xmlns:p14="http://schemas.microsoft.com/office/powerpoint/2010/main" val="39924535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Описание БП – это деятельность,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состоящая из нескольких направлений:</a:t>
            </a:r>
          </a:p>
          <a:p>
            <a:pPr>
              <a:buFontTx/>
              <a:buChar char="-"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текстовое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описание процессов, предшествующее автоматизации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БП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>
              <a:buFontTx/>
              <a:buChar char="-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втоматизация процессов</a:t>
            </a: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380187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Алгоритмы концепции описания БП и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цифровизации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процесса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62155318"/>
              </p:ext>
            </p:extLst>
          </p:nvPr>
        </p:nvGraphicFramePr>
        <p:xfrm>
          <a:off x="720435" y="2105890"/>
          <a:ext cx="10875819" cy="3596640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1070798">
                  <a:extLst>
                    <a:ext uri="{9D8B030D-6E8A-4147-A177-3AD203B41FA5}">
                      <a16:colId xmlns:a16="http://schemas.microsoft.com/office/drawing/2014/main" val="3713798841"/>
                    </a:ext>
                  </a:extLst>
                </a:gridCol>
                <a:gridCol w="4769920">
                  <a:extLst>
                    <a:ext uri="{9D8B030D-6E8A-4147-A177-3AD203B41FA5}">
                      <a16:colId xmlns:a16="http://schemas.microsoft.com/office/drawing/2014/main" val="1197259657"/>
                    </a:ext>
                  </a:extLst>
                </a:gridCol>
                <a:gridCol w="5035101">
                  <a:extLst>
                    <a:ext uri="{9D8B030D-6E8A-4147-A177-3AD203B41FA5}">
                      <a16:colId xmlns:a16="http://schemas.microsoft.com/office/drawing/2014/main" val="3975155485"/>
                    </a:ext>
                  </a:extLst>
                </a:gridCol>
              </a:tblGrid>
              <a:tr h="45720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алгоритмы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Концепция описания БП</a:t>
                      </a:r>
                      <a:endParaRPr lang="ru-RU" sz="2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Концепция цифровизации</a:t>
                      </a:r>
                      <a:endParaRPr lang="ru-RU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53791776"/>
                  </a:ext>
                </a:extLst>
              </a:tr>
              <a:tr h="387927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</a:rPr>
                        <a:t>1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2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Текстовое описание процессов</a:t>
                      </a:r>
                      <a:endParaRPr lang="ru-RU" sz="2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2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Текстовое описание процессов</a:t>
                      </a:r>
                      <a:endParaRPr lang="ru-RU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48954957"/>
                  </a:ext>
                </a:extLst>
              </a:tr>
              <a:tr h="33250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</a:rPr>
                        <a:t>2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2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Автоматизация текста процессов</a:t>
                      </a:r>
                      <a:endParaRPr lang="ru-RU" sz="2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28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Автоматизация текста процессов</a:t>
                      </a:r>
                      <a:endParaRPr lang="ru-RU" sz="28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19133366"/>
                  </a:ext>
                </a:extLst>
              </a:tr>
              <a:tr h="850670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</a:rPr>
                        <a:t>3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2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2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28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Цифровизация</a:t>
                      </a:r>
                      <a:r>
                        <a:rPr lang="ru-RU" sz="28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автоматизированных процессов</a:t>
                      </a:r>
                      <a:endParaRPr lang="ru-RU" sz="2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5051787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5532429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Технология </a:t>
            </a:r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цифровизации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систематизирует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автоматизированные процессы;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является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логическим продолжением концепции описания БП; 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демонстрирует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полную преемственность концепции описания БП.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Преемственность концепции описания БП в условиях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цифровизации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запишем в виде следующей схемы: </a:t>
            </a:r>
          </a:p>
          <a:p>
            <a:pPr marL="0" indent="0">
              <a:buNone/>
            </a:pPr>
            <a:r>
              <a:rPr lang="ru-RU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Концепция </a:t>
            </a:r>
            <a:r>
              <a:rPr lang="ru-RU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описания БП + </a:t>
            </a:r>
            <a:r>
              <a:rPr lang="ru-RU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цифровизация</a:t>
            </a:r>
            <a:r>
              <a:rPr lang="ru-RU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автоматизарованных</a:t>
            </a:r>
            <a:r>
              <a:rPr lang="ru-RU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процессов = концепция </a:t>
            </a:r>
            <a:r>
              <a:rPr lang="ru-RU" b="1" dirty="0" err="1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цифровизации</a:t>
            </a:r>
            <a:endParaRPr lang="ru-RU" b="1" dirty="0" smtClean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Таким образом, концепция </a:t>
            </a:r>
            <a:r>
              <a:rPr lang="ru-RU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описания процессов является естественной и неотъемлемой частью подготовительного этапа технологии </a:t>
            </a:r>
            <a:r>
              <a:rPr lang="ru-RU" b="1" dirty="0" err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цифровизации</a:t>
            </a:r>
            <a:r>
              <a:rPr lang="ru-RU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pPr marL="0" indent="0">
              <a:buNone/>
            </a:pPr>
            <a:endParaRPr lang="ru-RU" b="1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1747934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Организационные структуры подразделений Группы ГАЗ, занятых в описании БП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Разработка и внедрение концепции описания БП в Группе ГАЗ были осуществлены в рамках подразделений: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стратегического развития, как инициатора стратегических инициатив и внедрения новых (инновационных) управленческих концепций;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дирекции ИТ и БП, непосредственно занятой в описании БП; </a:t>
            </a:r>
          </a:p>
          <a:p>
            <a:pPr marL="0" indent="0">
              <a:buNone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реинжиниринга по описанию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БП,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обеспечивающего комплексный подход к планированию и реализации концепции описания БП. </a:t>
            </a:r>
          </a:p>
        </p:txBody>
      </p:sp>
    </p:spTree>
    <p:extLst>
      <p:ext uri="{BB962C8B-B14F-4D97-AF65-F5344CB8AC3E}">
        <p14:creationId xmlns:p14="http://schemas.microsoft.com/office/powerpoint/2010/main" val="254188090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</TotalTime>
  <Words>851</Words>
  <Application>Microsoft Office PowerPoint</Application>
  <PresentationFormat>Широкоэкранный</PresentationFormat>
  <Paragraphs>87</Paragraphs>
  <Slides>15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20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  <vt:lpstr>Проблема. Предмет. Цель. </vt:lpstr>
      <vt:lpstr>Условия внедрения концепции ЦЭ</vt:lpstr>
      <vt:lpstr>Определения оргструктуры</vt:lpstr>
      <vt:lpstr>Эволюция оргструктур</vt:lpstr>
      <vt:lpstr>Презентация PowerPoint</vt:lpstr>
      <vt:lpstr>Алгоритмы концепции описания БП и цифровизации процесса</vt:lpstr>
      <vt:lpstr>Технология цифровизации</vt:lpstr>
      <vt:lpstr>Организационные структуры подразделений Группы ГАЗ, занятых в описании БП </vt:lpstr>
      <vt:lpstr>Дирекция стратегического развития (ДСтР)</vt:lpstr>
      <vt:lpstr>Структура и функции дирекции ИТ и БП</vt:lpstr>
      <vt:lpstr>Дирекция реинжиниринга бизнес-процессов (РБП) </vt:lpstr>
      <vt:lpstr>Классификация подразделений </vt:lpstr>
      <vt:lpstr>Выводы </vt:lpstr>
      <vt:lpstr>Презентация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Windows User</dc:creator>
  <cp:lastModifiedBy>Windows User</cp:lastModifiedBy>
  <cp:revision>18</cp:revision>
  <dcterms:created xsi:type="dcterms:W3CDTF">2018-09-21T17:10:48Z</dcterms:created>
  <dcterms:modified xsi:type="dcterms:W3CDTF">2018-09-22T03:24:16Z</dcterms:modified>
</cp:coreProperties>
</file>

<file path=docProps/thumbnail.jpeg>
</file>