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5327650" cy="7559675"/>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339" autoAdjust="0"/>
    <p:restoredTop sz="94660"/>
  </p:normalViewPr>
  <p:slideViewPr>
    <p:cSldViewPr snapToGrid="0">
      <p:cViewPr>
        <p:scale>
          <a:sx n="100" d="100"/>
          <a:sy n="100" d="100"/>
        </p:scale>
        <p:origin x="3906"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orokine.alexandre@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ilo.org/wesodata" TargetMode="External"/><Relationship Id="rId2" Type="http://schemas.openxmlformats.org/officeDocument/2006/relationships/hyperlink" Target="http://www.ilo.org" TargetMode="External"/><Relationship Id="rId1" Type="http://schemas.openxmlformats.org/officeDocument/2006/relationships/slideLayout" Target="../slideLayouts/slideLayout1.xml"/><Relationship Id="rId4" Type="http://schemas.openxmlformats.org/officeDocument/2006/relationships/hyperlink" Target="http://www.unctad.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ilo.org" TargetMode="External"/><Relationship Id="rId2" Type="http://schemas.openxmlformats.org/officeDocument/2006/relationships/hyperlink" Target="http://bs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0456" y="591312"/>
            <a:ext cx="2737104" cy="118872"/>
          </a:xfrm>
          <a:prstGeom prst="rect">
            <a:avLst/>
          </a:prstGeom>
          <a:solidFill>
            <a:srgbClr val="FFFFFF"/>
          </a:solidFill>
        </p:spPr>
        <p:txBody>
          <a:bodyPr wrap="none" lIns="0" tIns="0" rIns="0" bIns="0">
            <a:noAutofit/>
          </a:bodyPr>
          <a:lstStyle/>
          <a:p>
            <a:pPr indent="0" algn="just">
              <a:spcBef>
                <a:spcPts val="700"/>
              </a:spcBef>
            </a:pPr>
            <a:r>
              <a:rPr lang="ru" sz="800">
                <a:latin typeface="Times New Roman"/>
              </a:rPr>
              <a:t>ВЕСТН. МОСК. УН-ТА. СЕР. 6. ЭКОНОМИКА. 2019. № 3</a:t>
            </a:r>
          </a:p>
        </p:txBody>
      </p:sp>
      <p:sp>
        <p:nvSpPr>
          <p:cNvPr id="3" name="Прямоугольник 2"/>
          <p:cNvSpPr/>
          <p:nvPr/>
        </p:nvSpPr>
        <p:spPr>
          <a:xfrm>
            <a:off x="582168" y="847344"/>
            <a:ext cx="4172712" cy="5251704"/>
          </a:xfrm>
          <a:prstGeom prst="rect">
            <a:avLst/>
          </a:prstGeom>
          <a:solidFill>
            <a:srgbClr val="FFFFFF"/>
          </a:solidFill>
        </p:spPr>
        <p:txBody>
          <a:bodyPr lIns="0" tIns="0" rIns="0" bIns="0">
            <a:noAutofit/>
          </a:bodyPr>
          <a:lstStyle/>
          <a:p>
            <a:pPr indent="203200" algn="just">
              <a:lnSpc>
                <a:spcPct val="96000"/>
              </a:lnSpc>
              <a:spcAft>
                <a:spcPts val="210"/>
              </a:spcAft>
            </a:pPr>
            <a:r>
              <a:rPr lang="ru" sz="1200" dirty="0">
                <a:latin typeface="Times New Roman"/>
              </a:rPr>
              <a:t>ЭКОНОМИЧЕСКАЯ ТЕОРИЯ</a:t>
            </a:r>
          </a:p>
          <a:p>
            <a:pPr indent="203200" algn="just"/>
            <a:r>
              <a:rPr lang="ru" sz="1000" b="1" dirty="0">
                <a:latin typeface="Times New Roman"/>
              </a:rPr>
              <a:t>А. В. Сорокин</a:t>
            </a:r>
            <a:r>
              <a:rPr lang="ru" sz="1000" baseline="30000" dirty="0">
                <a:latin typeface="Times New Roman"/>
              </a:rPr>
              <a:t>1</a:t>
            </a:r>
            <a:r>
              <a:rPr lang="ru" sz="1000" dirty="0">
                <a:latin typeface="Times New Roman"/>
              </a:rPr>
              <a:t>,</a:t>
            </a:r>
          </a:p>
          <a:p>
            <a:pPr indent="203200" algn="just">
              <a:lnSpc>
                <a:spcPct val="91000"/>
              </a:lnSpc>
              <a:spcAft>
                <a:spcPts val="910"/>
              </a:spcAft>
            </a:pPr>
            <a:r>
              <a:rPr lang="ru" sz="1000" dirty="0">
                <a:latin typeface="Times New Roman"/>
              </a:rPr>
              <a:t>МГУ имени М.В. Ломоносова (Москва, Россия)</a:t>
            </a:r>
          </a:p>
          <a:p>
            <a:pPr marL="167200" indent="0" algn="just">
              <a:lnSpc>
                <a:spcPct val="96000"/>
              </a:lnSpc>
            </a:pPr>
            <a:r>
              <a:rPr lang="ru" sz="1200" b="1" dirty="0">
                <a:latin typeface="Times New Roman"/>
              </a:rPr>
              <a:t>ОБЩАЯ ЭКОНОМИКА: АЛГОРИТМ ПРОГНОЗА МИРОВЫХ ЭКОНОМИЧЕСКИХ КРИЗИСОВ</a:t>
            </a:r>
          </a:p>
          <a:p>
            <a:pPr indent="203200" algn="just">
              <a:lnSpc>
                <a:spcPct val="96000"/>
              </a:lnSpc>
              <a:spcAft>
                <a:spcPts val="910"/>
              </a:spcAft>
            </a:pPr>
            <a:r>
              <a:rPr lang="ru" sz="1200" b="1" dirty="0">
                <a:latin typeface="Times New Roman"/>
              </a:rPr>
              <a:t>(НА ПРИМЕРЕ 2008 г.)</a:t>
            </a:r>
            <a:r>
              <a:rPr lang="ru" sz="1200" b="1" baseline="30000" dirty="0">
                <a:latin typeface="Times New Roman"/>
              </a:rPr>
              <a:t>2</a:t>
            </a:r>
          </a:p>
          <a:p>
            <a:pPr indent="203200" algn="just">
              <a:lnSpc>
                <a:spcPct val="105000"/>
              </a:lnSpc>
              <a:spcAft>
                <a:spcPts val="210"/>
              </a:spcAft>
            </a:pPr>
            <a:r>
              <a:rPr lang="ru" sz="850" i="1" dirty="0">
                <a:latin typeface="Times New Roman"/>
              </a:rPr>
              <a:t>Кризис 2008 г. стал неожиданностью как для неоклассического, так и для марксистского направлений экономической науки, которые не смогли предсказать точных сроков его наступления. Кризис способствовал возрождению интереса к «Капиталу» Маркса, модель которого может быть приведена в соответствие с современным уровнем естественных наук. Общая экономика — иерархическая многоуровневая модель рыночной экономики — существенный </a:t>
            </a:r>
            <a:r>
              <a:rPr lang="en-US" sz="850" i="1" dirty="0">
                <a:latin typeface="Times New Roman"/>
              </a:rPr>
              <a:t>«upgrade» </a:t>
            </a:r>
            <a:r>
              <a:rPr lang="ru" sz="850" i="1" dirty="0">
                <a:latin typeface="Times New Roman"/>
              </a:rPr>
              <a:t>«Капитала» Маркса на основе метода построения генома биологических видов (в ней товар — не «клеточка», а «молекула ДНК») — объясняет различные микро- и макроэкономические процессы, в том числе кризисы. Модель содержит алгоритм прогноза мировых кризисов. Кризис — результат периодического перенакопления капитала. Предвестниками абсолютного перенакопления, или глобального кризиса, являются рост инвестиций, рост занятости ниже темпов роста инвестиций, сокращение безработицы и рост заработной платы. Такая динамика связки показателей наблюдалось в 2003—2007 гг. Она служит основанием для прогноза кризиса и разработки индикатора опасности наступления кризиса.</a:t>
            </a:r>
          </a:p>
          <a:p>
            <a:pPr indent="203200" algn="just">
              <a:spcAft>
                <a:spcPts val="490"/>
              </a:spcAft>
            </a:pPr>
            <a:r>
              <a:rPr lang="ru" sz="900" b="1" dirty="0">
                <a:latin typeface="Times New Roman"/>
              </a:rPr>
              <a:t>Ключевые слова: </a:t>
            </a:r>
            <a:r>
              <a:rPr lang="ru" sz="900" dirty="0">
                <a:latin typeface="Times New Roman"/>
              </a:rPr>
              <a:t>мировой экономический кризис, алгоритм прогноза кризиса, индикатор опасности кризиса.</a:t>
            </a:r>
          </a:p>
          <a:p>
            <a:pPr indent="203200" algn="just">
              <a:spcAft>
                <a:spcPts val="910"/>
              </a:spcAft>
            </a:pPr>
            <a:r>
              <a:rPr lang="ru" sz="800" dirty="0">
                <a:latin typeface="Times New Roman"/>
              </a:rPr>
              <a:t>Цитировать статью: </a:t>
            </a:r>
            <a:r>
              <a:rPr lang="ru" sz="750" i="1" dirty="0">
                <a:latin typeface="Times New Roman"/>
              </a:rPr>
              <a:t>Сорокин А. В.</a:t>
            </a:r>
            <a:r>
              <a:rPr lang="ru" sz="800" dirty="0">
                <a:latin typeface="Times New Roman"/>
              </a:rPr>
              <a:t> (2019). Общая экономика: алгоритм прогноза мировых экономических кризисов (на примере 2008 г.) // Вестник Московского университета. Серия 6. Экономика. — 2019. — № 3. — С. 18-41.</a:t>
            </a:r>
          </a:p>
          <a:p>
            <a:pPr indent="203200" algn="just">
              <a:lnSpc>
                <a:spcPct val="96000"/>
              </a:lnSpc>
            </a:pPr>
            <a:r>
              <a:rPr lang="en-US" sz="1200" b="1" dirty="0">
                <a:latin typeface="Times New Roman"/>
              </a:rPr>
              <a:t>GENERAL ECONOMY: ALGORITHM</a:t>
            </a:r>
          </a:p>
          <a:p>
            <a:pPr indent="203200" algn="just">
              <a:lnSpc>
                <a:spcPct val="96000"/>
              </a:lnSpc>
            </a:pPr>
            <a:r>
              <a:rPr lang="en-US" sz="1200" b="1" dirty="0">
                <a:latin typeface="Times New Roman"/>
              </a:rPr>
              <a:t>FOR WORLD ECONOMIC CRISES FORECAST</a:t>
            </a:r>
          </a:p>
          <a:p>
            <a:pPr indent="203200" algn="just">
              <a:lnSpc>
                <a:spcPct val="96000"/>
              </a:lnSpc>
              <a:spcAft>
                <a:spcPts val="910"/>
              </a:spcAft>
            </a:pPr>
            <a:r>
              <a:rPr lang="en-US" sz="1200" b="1" dirty="0">
                <a:latin typeface="Times New Roman"/>
              </a:rPr>
              <a:t>(EVIDENCE OF 2008)</a:t>
            </a:r>
          </a:p>
          <a:p>
            <a:pPr indent="203200" algn="just">
              <a:lnSpc>
                <a:spcPct val="106000"/>
              </a:lnSpc>
            </a:pPr>
            <a:r>
              <a:rPr lang="en-US" sz="850" i="1" dirty="0">
                <a:latin typeface="Times New Roman"/>
              </a:rPr>
              <a:t>The crisis of 2008 was a surprise for both the neoclassical and the Marxist branches of economic science, which could not predict the exact timing of its onset. The crisis contributed</a:t>
            </a:r>
          </a:p>
        </p:txBody>
      </p:sp>
      <p:sp>
        <p:nvSpPr>
          <p:cNvPr id="4" name="Прямоугольник 3"/>
          <p:cNvSpPr/>
          <p:nvPr/>
        </p:nvSpPr>
        <p:spPr>
          <a:xfrm>
            <a:off x="597408" y="6361176"/>
            <a:ext cx="4139184" cy="234696"/>
          </a:xfrm>
          <a:prstGeom prst="rect">
            <a:avLst/>
          </a:prstGeom>
          <a:solidFill>
            <a:srgbClr val="FFFFFF"/>
          </a:solidFill>
        </p:spPr>
        <p:txBody>
          <a:bodyPr lIns="0" tIns="0" rIns="0" bIns="0">
            <a:noAutofit/>
          </a:bodyPr>
          <a:lstStyle/>
          <a:p>
            <a:pPr indent="203200" algn="just"/>
            <a:r>
              <a:rPr lang="en-US" sz="800" baseline="30000">
                <a:latin typeface="Times New Roman"/>
              </a:rPr>
              <a:t>1</a:t>
            </a:r>
            <a:r>
              <a:rPr lang="en-US" sz="800">
                <a:latin typeface="Times New Roman"/>
              </a:rPr>
              <a:t> </a:t>
            </a:r>
            <a:r>
              <a:rPr lang="ru" sz="800">
                <a:latin typeface="Times New Roman"/>
              </a:rPr>
              <a:t>Сорокин Александр Владимирович, д.э.н., профессор экономического факультета; </a:t>
            </a:r>
            <a:r>
              <a:rPr lang="en-US" sz="800">
                <a:latin typeface="Times New Roman"/>
              </a:rPr>
              <a:t>e-mail: </a:t>
            </a:r>
            <a:r>
              <a:rPr lang="en-US" sz="800">
                <a:latin typeface="Times New Roman"/>
                <a:hlinkClick r:id="rId2"/>
              </a:rPr>
              <a:t>sorokine.alexandre@gmail.com</a:t>
            </a:r>
          </a:p>
        </p:txBody>
      </p:sp>
      <p:sp>
        <p:nvSpPr>
          <p:cNvPr id="5" name="Прямоугольник 4"/>
          <p:cNvSpPr/>
          <p:nvPr/>
        </p:nvSpPr>
        <p:spPr>
          <a:xfrm>
            <a:off x="597408" y="6641592"/>
            <a:ext cx="4139184" cy="216408"/>
          </a:xfrm>
          <a:prstGeom prst="rect">
            <a:avLst/>
          </a:prstGeom>
          <a:solidFill>
            <a:srgbClr val="FFFFFF"/>
          </a:solidFill>
        </p:spPr>
        <p:txBody>
          <a:bodyPr lIns="0" tIns="0" rIns="0" bIns="0">
            <a:noAutofit/>
          </a:bodyPr>
          <a:lstStyle/>
          <a:p>
            <a:pPr indent="203200" algn="just"/>
            <a:r>
              <a:rPr lang="ru" sz="800" baseline="30000">
                <a:latin typeface="Times New Roman"/>
              </a:rPr>
              <a:t>2</a:t>
            </a:r>
            <a:r>
              <a:rPr lang="ru" sz="800">
                <a:latin typeface="Times New Roman"/>
              </a:rPr>
              <a:t> Это вторая статья из серии, первая — «Общая экономика: новый подход к анализу спроса и предложения» опубликована в № 5 журнала за 2018 г.</a:t>
            </a:r>
          </a:p>
        </p:txBody>
      </p:sp>
      <p:sp>
        <p:nvSpPr>
          <p:cNvPr id="6" name="Прямоугольник 5"/>
          <p:cNvSpPr/>
          <p:nvPr/>
        </p:nvSpPr>
        <p:spPr>
          <a:xfrm>
            <a:off x="597408" y="6964680"/>
            <a:ext cx="4139184" cy="94488"/>
          </a:xfrm>
          <a:prstGeom prst="rect">
            <a:avLst/>
          </a:prstGeom>
          <a:solidFill>
            <a:srgbClr val="FFFFFF"/>
          </a:solidFill>
        </p:spPr>
        <p:txBody>
          <a:bodyPr wrap="none" lIns="0" tIns="0" rIns="0" bIns="0">
            <a:noAutofit/>
          </a:bodyPr>
          <a:lstStyle/>
          <a:p>
            <a:pPr indent="0"/>
            <a:r>
              <a:rPr lang="ru" sz="800">
                <a:latin typeface="Times New Roman"/>
              </a:rPr>
              <a:t>18</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6284976"/>
          </a:xfrm>
          <a:prstGeom prst="rect">
            <a:avLst/>
          </a:prstGeom>
          <a:solidFill>
            <a:srgbClr val="FFFFFF"/>
          </a:solidFill>
        </p:spPr>
        <p:txBody>
          <a:bodyPr lIns="0" tIns="0" rIns="0" bIns="0">
            <a:noAutofit/>
          </a:bodyPr>
          <a:lstStyle/>
          <a:p>
            <a:pPr indent="0" algn="just"/>
            <a:r>
              <a:rPr lang="ru" sz="1000">
                <a:latin typeface="Times New Roman"/>
              </a:rPr>
              <a:t>дукта. Он состоит из товаров (Т) различных товарных видов </a:t>
            </a:r>
            <a:r>
              <a:rPr lang="ru" sz="1000" i="1">
                <a:latin typeface="Times New Roman"/>
              </a:rPr>
              <a:t>(</a:t>
            </a:r>
            <a:r>
              <a:rPr lang="ru" sz="950" i="1">
                <a:latin typeface="Times New Roman"/>
              </a:rPr>
              <a:t>А</a:t>
            </a:r>
            <a:r>
              <a:rPr lang="ru" sz="1000" i="1">
                <a:latin typeface="Times New Roman"/>
              </a:rPr>
              <a:t>, </a:t>
            </a:r>
            <a:r>
              <a:rPr lang="ru" sz="950" i="1">
                <a:latin typeface="Times New Roman"/>
              </a:rPr>
              <a:t>В</a:t>
            </a:r>
            <a:r>
              <a:rPr lang="ru" sz="1000" i="1">
                <a:latin typeface="Times New Roman"/>
              </a:rPr>
              <a:t>, </a:t>
            </a:r>
            <a:r>
              <a:rPr lang="ru" sz="950" i="1">
                <a:latin typeface="Times New Roman"/>
              </a:rPr>
              <a:t>С</a:t>
            </a:r>
            <a:r>
              <a:rPr lang="ru" sz="1000">
                <a:latin typeface="Times New Roman"/>
              </a:rPr>
              <a:t> и т.д.). По аналогии с молекулой ДНК выделяются два фактора товаров: потребительная стоимость и стоимость. Биологическая молекула ДНК (1) должна содержаться в каждой клетке организма, а экономическая — в каждом товаре; биологическая молекула ДНК (2) должна быть носителем наследственной информации, а экономическая «молекула ДНК» — содержать программу развития рыночного организма.</a:t>
            </a:r>
          </a:p>
          <a:p>
            <a:pPr indent="190500" algn="just"/>
            <a:r>
              <a:rPr lang="ru" sz="1000">
                <a:latin typeface="Times New Roman"/>
              </a:rPr>
              <a:t>Первый непосредственно наблюдаемый фактор товаров («ген») — это потребительная стоимость (ПС), которая определяется как вещь с полезными свойствами, удовлетворяющая общественную потребность, и измеряется собственными единицами измерения вещи. ПС принципиально отличается от ее описания А. Смитом как «полезности», она не измеряется «ютилями».</a:t>
            </a:r>
          </a:p>
          <a:p>
            <a:pPr indent="190500" algn="just"/>
            <a:r>
              <a:rPr lang="ru" sz="1000">
                <a:latin typeface="Times New Roman"/>
              </a:rPr>
              <a:t>Второй непосредственно ненаблюдаемый фактор («ген») — стоимость (СТ). Стоимость — кристаллизация абстрактно человеческого труда под ограничением общественно необходимого рабочего времени (ОНРВ), измеряется в часах кристаллизованного ОНРВ.</a:t>
            </a:r>
          </a:p>
          <a:p>
            <a:pPr indent="190500" algn="just"/>
            <a:r>
              <a:rPr lang="ru" sz="1000">
                <a:latin typeface="Times New Roman"/>
              </a:rPr>
              <a:t>Стоимость принципиально отличается от «человеко-часов», от затрат живого труда, как лед принципиально отличается от воды. (Живой) труд не имеет стоимости, а потому не может куплен или продан, а потому не может быть «оплачен» или «не оплачен». «Неоплаченный/оплаченный труд», «цена труда» и т.п. столь же иррациональны, как «желтый логарифм» [Маркс, 1962, с. 385]. Стоимость представляет собой кристаллизацию не только живого труда (догма Смита), но и прошлого. В отличие от трудовой теории стоимости в нее входит стоимость потребленного постоянного капитала (стоимость предмета и средств труда, включая амортизацию).</a:t>
            </a:r>
          </a:p>
          <a:p>
            <a:pPr indent="190500" algn="just"/>
            <a:r>
              <a:rPr lang="ru" sz="1000">
                <a:latin typeface="Times New Roman"/>
              </a:rPr>
              <a:t>Движение от совокупного общественного продукта к отдельному товару осуществляется путем последовательной абстракции. Исходный пункт анализа — многообразное конкретное, годичный набор товаров, содержащий и прибыль, и ренту, и процент, и заработную плату и т.д. Товары являются результатом </a:t>
            </a:r>
            <a:r>
              <a:rPr lang="ru" sz="950" i="1">
                <a:latin typeface="Times New Roman"/>
              </a:rPr>
              <a:t>процесса производства</a:t>
            </a:r>
            <a:r>
              <a:rPr lang="ru" sz="1000" i="1">
                <a:latin typeface="Times New Roman"/>
              </a:rPr>
              <a:t>,</a:t>
            </a:r>
            <a:r>
              <a:rPr lang="ru" sz="1000">
                <a:latin typeface="Times New Roman"/>
              </a:rPr>
              <a:t> притом что как потребительные стоимости «для других» они должны вступать в </a:t>
            </a:r>
            <a:r>
              <a:rPr lang="ru" sz="950" i="1">
                <a:latin typeface="Times New Roman"/>
              </a:rPr>
              <a:t>процесс обращения </a:t>
            </a:r>
            <a:r>
              <a:rPr lang="ru" sz="1000">
                <a:latin typeface="Times New Roman"/>
              </a:rPr>
              <a:t>(обмениваться или продаваться). Отсюда аналитическое деление на три уровня: (3) процесс производства и обращения в целом, (2) процесс обращения и (1) процесс производства капитала. Уровни соответствуют трем томам «Капитала».</a:t>
            </a:r>
          </a:p>
          <a:p>
            <a:pPr indent="190500" algn="just"/>
            <a:r>
              <a:rPr lang="ru" sz="1000">
                <a:latin typeface="Times New Roman"/>
              </a:rPr>
              <a:t>В ходе анализа (на третьем уровне) идет абстракция от ренты, процента, предпринимательского дохода и торговой прибыли. Но это не абстракция-отсечение, а временная абстракция с сохранением количественных характеристик модели (величины совокупной годовой стоимости). Принцип отсечения и анализа частей целого «при прочих равных условиях» не используется. В ходе обратного движения, или синтеза, в модель включаются категории, от которых абстрагировались при анализе. Микро- и макро¬</a:t>
            </a:r>
          </a:p>
        </p:txBody>
      </p:sp>
      <p:sp>
        <p:nvSpPr>
          <p:cNvPr id="3" name="Прямоугольник 2"/>
          <p:cNvSpPr/>
          <p:nvPr/>
        </p:nvSpPr>
        <p:spPr>
          <a:xfrm>
            <a:off x="4602480" y="6946392"/>
            <a:ext cx="128016" cy="109728"/>
          </a:xfrm>
          <a:prstGeom prst="rect">
            <a:avLst/>
          </a:prstGeom>
          <a:solidFill>
            <a:srgbClr val="FFFFFF"/>
          </a:solidFill>
        </p:spPr>
        <p:txBody>
          <a:bodyPr wrap="none" lIns="0" tIns="0" rIns="0" bIns="0">
            <a:noAutofit/>
          </a:bodyPr>
          <a:lstStyle/>
          <a:p>
            <a:pPr indent="0"/>
            <a:r>
              <a:rPr lang="ru" sz="800">
                <a:latin typeface="Times New Roman"/>
              </a:rPr>
              <a:t>27</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39184" cy="5699760"/>
          </a:xfrm>
          <a:prstGeom prst="rect">
            <a:avLst/>
          </a:prstGeom>
          <a:solidFill>
            <a:srgbClr val="FFFFFF"/>
          </a:solidFill>
        </p:spPr>
        <p:txBody>
          <a:bodyPr lIns="0" tIns="0" rIns="0" bIns="0">
            <a:noAutofit/>
          </a:bodyPr>
          <a:lstStyle/>
          <a:p>
            <a:pPr indent="0" algn="just"/>
            <a:r>
              <a:rPr lang="ru" sz="1000" dirty="0">
                <a:latin typeface="Times New Roman"/>
              </a:rPr>
              <a:t>экономика также используют двухэтапный метод, но в отличие от общей модели, в которой объектом анализа является экономический рыночный организм в целом, здесь объектом анализа являются отдельные категории и группы категорий (например, спрос и предложение). Результат анализа частей целого — частные экзотерические теории.</a:t>
            </a:r>
          </a:p>
          <a:p>
            <a:pPr indent="190500" algn="just"/>
            <a:r>
              <a:rPr lang="ru" sz="1000" dirty="0">
                <a:latin typeface="Times New Roman"/>
              </a:rPr>
              <a:t>На третьем уровне продолжается последовательная абстракция от цены производства, равной издержкам плюс средняя прибыль на капитал, от прибыли как таковой (индивидуальной и отраслевой) и издержек производства как части стоимости произведенной продукции.</a:t>
            </a:r>
          </a:p>
          <a:p>
            <a:pPr indent="190500" algn="just"/>
            <a:r>
              <a:rPr lang="ru" sz="1000" dirty="0">
                <a:latin typeface="Times New Roman"/>
              </a:rPr>
              <a:t>На втором уровне «процесса обращения капитала» идет абстракция от процесса производства, на первом уровне «процесса производства капитала» — абстракция от процесса обращения.</a:t>
            </a:r>
          </a:p>
          <a:p>
            <a:pPr indent="190500" algn="just"/>
            <a:r>
              <a:rPr lang="ru" sz="1000" b="1" dirty="0">
                <a:latin typeface="Times New Roman"/>
              </a:rPr>
              <a:t>Синтез. Категории, предшествующие рассмотрению кризиса. </a:t>
            </a:r>
            <a:r>
              <a:rPr lang="ru" sz="1000" dirty="0">
                <a:latin typeface="Times New Roman"/>
              </a:rPr>
              <a:t>«Капитал» начинается словами: «Богатство обществ, в которых господствует капиталистический способ производства, выступает как «огромное скопление товаров», а отдельный товар — как элементарная форма этого богатства. Наше исследование начинается поэтому </a:t>
            </a:r>
            <a:r>
              <a:rPr lang="ru" sz="950" i="1" dirty="0">
                <a:latin typeface="Times New Roman"/>
              </a:rPr>
              <a:t>анализом товара</a:t>
            </a:r>
            <a:r>
              <a:rPr lang="ru" sz="1000" i="1" dirty="0">
                <a:latin typeface="Times New Roman"/>
              </a:rPr>
              <a:t>»</a:t>
            </a:r>
            <a:r>
              <a:rPr lang="ru" sz="1000" dirty="0">
                <a:latin typeface="Times New Roman"/>
              </a:rPr>
              <a:t> [Маркс, 1960, с. 43]. Общая модель могла бы начинаться словами: «Богатство обществ, в которых господствует капиталистический способ производства, выступает как «огромное скопление товаров», а отдельный товар — как элементарная форма этого богатства. Наше исследование начинается поэтому </a:t>
            </a:r>
            <a:r>
              <a:rPr lang="ru" sz="950" i="1" dirty="0">
                <a:latin typeface="Times New Roman"/>
              </a:rPr>
              <a:t>анализом огромного скопления товаров</a:t>
            </a:r>
            <a:r>
              <a:rPr lang="ru" sz="1000" i="1" dirty="0">
                <a:latin typeface="Times New Roman"/>
              </a:rPr>
              <a:t>,</a:t>
            </a:r>
            <a:r>
              <a:rPr lang="ru" sz="1000" dirty="0">
                <a:latin typeface="Times New Roman"/>
              </a:rPr>
              <a:t> а синтез — с отдельного товара как элементарной формы богатства».</a:t>
            </a:r>
          </a:p>
          <a:p>
            <a:pPr indent="190500" algn="just"/>
            <a:r>
              <a:rPr lang="ru" sz="1000" dirty="0">
                <a:latin typeface="Times New Roman"/>
              </a:rPr>
              <a:t>Два фактора, которые были выявлены на уровне совокупного продукта, присущи отдельному товару. Модель товара: Т</a:t>
            </a:r>
            <a:r>
              <a:rPr lang="ru" sz="1000" baseline="30000" dirty="0">
                <a:latin typeface="Times New Roman"/>
              </a:rPr>
              <a:t>ПС</a:t>
            </a:r>
            <a:r>
              <a:rPr lang="ru" sz="1000" baseline="-25000" dirty="0">
                <a:latin typeface="Times New Roman"/>
              </a:rPr>
              <a:t>СТ</a:t>
            </a:r>
            <a:r>
              <a:rPr lang="ru" sz="1000" dirty="0">
                <a:latin typeface="Times New Roman"/>
              </a:rPr>
              <a:t>, где Т — товар, ПС — потребительная стоимость, СТ — стоимость.</a:t>
            </a:r>
          </a:p>
          <a:p>
            <a:pPr indent="190500" algn="just"/>
            <a:r>
              <a:rPr lang="ru" sz="1000" b="1" i="1" dirty="0">
                <a:latin typeface="Times New Roman"/>
              </a:rPr>
              <a:t>Потребительная стоимость</a:t>
            </a:r>
            <a:r>
              <a:rPr lang="ru" sz="1000" dirty="0">
                <a:latin typeface="Times New Roman"/>
              </a:rPr>
              <a:t> — вещь с полезными свойствами, удовлетворяющая общественную потребность; измеряется собственными единицами измерения вещи (метрами, унциями, баррелями).</a:t>
            </a:r>
          </a:p>
          <a:p>
            <a:pPr indent="190500" algn="just"/>
            <a:r>
              <a:rPr lang="ru" sz="1000" b="1" i="1" dirty="0">
                <a:latin typeface="Times New Roman"/>
              </a:rPr>
              <a:t>Стоимость</a:t>
            </a:r>
            <a:r>
              <a:rPr lang="ru" sz="1000" dirty="0">
                <a:latin typeface="Times New Roman"/>
              </a:rPr>
              <a:t> — кристаллизация одинакового, абстрактного человеческого труда под ограничением общественно необходимого рабочего времени (ОНРВ). Измеряется часами кристаллизованного ОНРВ.</a:t>
            </a:r>
          </a:p>
          <a:p>
            <a:pPr indent="190500" algn="just"/>
            <a:r>
              <a:rPr lang="ru" sz="1000" b="1" i="1" dirty="0">
                <a:latin typeface="Times New Roman"/>
              </a:rPr>
              <a:t>Товар</a:t>
            </a:r>
            <a:r>
              <a:rPr lang="ru" sz="1000" dirty="0">
                <a:latin typeface="Times New Roman"/>
              </a:rPr>
              <a:t> — единство потребительной стоимости и стоимости</a:t>
            </a:r>
            <a:r>
              <a:rPr lang="ru" sz="1000" baseline="30000" dirty="0">
                <a:latin typeface="Times New Roman"/>
              </a:rPr>
              <a:t>1</a:t>
            </a:r>
            <a:r>
              <a:rPr lang="ru" sz="1000" dirty="0">
                <a:latin typeface="Times New Roman"/>
              </a:rPr>
              <a:t>. Стоимость — эзотерическая категория, ее непосредственное измерение недоступно, но она измеряется относительно. В формуле Т</a:t>
            </a:r>
            <a:r>
              <a:rPr lang="ru-RU" sz="600" i="1" dirty="0">
                <a:latin typeface="Times New Roman"/>
              </a:rPr>
              <a:t>А</a:t>
            </a:r>
            <a:r>
              <a:rPr lang="ru" sz="1000" baseline="30000" dirty="0">
                <a:latin typeface="Times New Roman"/>
              </a:rPr>
              <a:t>ПС</a:t>
            </a:r>
            <a:r>
              <a:rPr lang="ru" sz="1000" baseline="-25000" dirty="0">
                <a:latin typeface="Times New Roman"/>
              </a:rPr>
              <a:t>СТ</a:t>
            </a:r>
            <a:r>
              <a:rPr lang="ru" sz="1000" dirty="0">
                <a:latin typeface="Times New Roman"/>
              </a:rPr>
              <a:t> — </a:t>
            </a:r>
            <a:r>
              <a:rPr lang="en-US" sz="1000" dirty="0">
                <a:latin typeface="Times New Roman"/>
              </a:rPr>
              <a:t>(</a:t>
            </a:r>
            <a:r>
              <a:rPr lang="ru" sz="1000" dirty="0">
                <a:latin typeface="Times New Roman"/>
              </a:rPr>
              <a:t>Т</a:t>
            </a:r>
            <a:r>
              <a:rPr lang="ru-RU" sz="800" i="1" dirty="0">
                <a:latin typeface="Times New Roman"/>
              </a:rPr>
              <a:t> </a:t>
            </a:r>
            <a:r>
              <a:rPr lang="en-US" sz="800" i="1" dirty="0">
                <a:latin typeface="Times New Roman"/>
              </a:rPr>
              <a:t>B</a:t>
            </a:r>
            <a:r>
              <a:rPr lang="ru-RU" sz="800" i="1" dirty="0">
                <a:latin typeface="Times New Roman"/>
              </a:rPr>
              <a:t> </a:t>
            </a:r>
            <a:r>
              <a:rPr lang="ru" sz="1000" baseline="30000" dirty="0">
                <a:latin typeface="Times New Roman"/>
              </a:rPr>
              <a:t>ПС</a:t>
            </a:r>
            <a:r>
              <a:rPr lang="ru" sz="1000" baseline="-25000" dirty="0">
                <a:latin typeface="Times New Roman"/>
              </a:rPr>
              <a:t>СТ</a:t>
            </a:r>
            <a:r>
              <a:rPr lang="en-US" sz="1000" dirty="0">
                <a:latin typeface="Times New Roman"/>
              </a:rPr>
              <a:t>)</a:t>
            </a:r>
            <a:endParaRPr lang="ru" sz="1000" dirty="0">
              <a:latin typeface="Times New Roman"/>
            </a:endParaRPr>
          </a:p>
          <a:p>
            <a:pPr indent="0" algn="just"/>
            <a:r>
              <a:rPr lang="ru" sz="1000" dirty="0">
                <a:latin typeface="Times New Roman"/>
              </a:rPr>
              <a:t>стоимость Т</a:t>
            </a:r>
            <a:r>
              <a:rPr lang="ru-RU" sz="600" i="1" dirty="0">
                <a:latin typeface="Times New Roman"/>
              </a:rPr>
              <a:t>А</a:t>
            </a:r>
            <a:r>
              <a:rPr lang="ru" sz="1000" dirty="0">
                <a:latin typeface="Times New Roman"/>
              </a:rPr>
              <a:t> относительно измеряется идеальным количеством потребительной стоимости Т</a:t>
            </a:r>
            <a:r>
              <a:rPr lang="en-US" sz="1000" i="1" baseline="-25000" dirty="0">
                <a:latin typeface="Times New Roman"/>
              </a:rPr>
              <a:t>B</a:t>
            </a:r>
            <a:r>
              <a:rPr lang="ru" sz="1000" dirty="0">
                <a:latin typeface="Times New Roman"/>
              </a:rPr>
              <a:t>, заключенным в скобки. Если Т</a:t>
            </a:r>
            <a:r>
              <a:rPr lang="en-US" sz="1000" i="1" baseline="-25000" dirty="0">
                <a:latin typeface="Times New Roman"/>
              </a:rPr>
              <a:t>B</a:t>
            </a:r>
            <a:r>
              <a:rPr lang="ru" sz="1000" baseline="-25000" dirty="0">
                <a:latin typeface="Times New Roman"/>
              </a:rPr>
              <a:t>;</a:t>
            </a:r>
            <a:r>
              <a:rPr lang="ru" sz="1000" dirty="0">
                <a:latin typeface="Times New Roman"/>
              </a:rPr>
              <a:t> — рядовой товар, то мы имеем относительную цену, если денежный, то денежную. При равенстве нижних индексов перед нами равновесная цена, реализация по ко¬</a:t>
            </a:r>
          </a:p>
        </p:txBody>
      </p:sp>
      <p:sp>
        <p:nvSpPr>
          <p:cNvPr id="3" name="Прямоугольник 2"/>
          <p:cNvSpPr/>
          <p:nvPr/>
        </p:nvSpPr>
        <p:spPr>
          <a:xfrm>
            <a:off x="591312" y="6571488"/>
            <a:ext cx="4136136" cy="374904"/>
          </a:xfrm>
          <a:prstGeom prst="rect">
            <a:avLst/>
          </a:prstGeom>
          <a:solidFill>
            <a:srgbClr val="FFFFFF"/>
          </a:solidFill>
        </p:spPr>
        <p:txBody>
          <a:bodyPr lIns="0" tIns="0" rIns="0" bIns="0">
            <a:noAutofit/>
          </a:bodyPr>
          <a:lstStyle/>
          <a:p>
            <a:pPr indent="190500" algn="just">
              <a:lnSpc>
                <a:spcPct val="106000"/>
              </a:lnSpc>
            </a:pPr>
            <a:r>
              <a:rPr lang="ru" sz="800" baseline="30000" dirty="0">
                <a:latin typeface="Times New Roman"/>
              </a:rPr>
              <a:t>1</a:t>
            </a:r>
            <a:r>
              <a:rPr lang="ru" sz="800" dirty="0">
                <a:latin typeface="Times New Roman"/>
              </a:rPr>
              <a:t> Научное определение принципиально отличается от исторического экзотерического описания: «Товар — продукт труда, произведенный для продажи», в котором нет факторов товара.</a:t>
            </a:r>
          </a:p>
        </p:txBody>
      </p:sp>
      <p:sp>
        <p:nvSpPr>
          <p:cNvPr id="4" name="Прямоугольник 3"/>
          <p:cNvSpPr/>
          <p:nvPr/>
        </p:nvSpPr>
        <p:spPr>
          <a:xfrm>
            <a:off x="597408" y="6946392"/>
            <a:ext cx="128016" cy="112776"/>
          </a:xfrm>
          <a:prstGeom prst="rect">
            <a:avLst/>
          </a:prstGeom>
          <a:solidFill>
            <a:srgbClr val="FFFFFF"/>
          </a:solidFill>
        </p:spPr>
        <p:txBody>
          <a:bodyPr wrap="none" lIns="0" tIns="0" rIns="0" bIns="0">
            <a:noAutofit/>
          </a:bodyPr>
          <a:lstStyle/>
          <a:p>
            <a:pPr indent="0"/>
            <a:r>
              <a:rPr lang="ru" sz="800">
                <a:latin typeface="Times New Roman"/>
              </a:rPr>
              <a:t>28</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39184" cy="6284976"/>
          </a:xfrm>
          <a:prstGeom prst="rect">
            <a:avLst/>
          </a:prstGeom>
          <a:solidFill>
            <a:srgbClr val="FFFFFF"/>
          </a:solidFill>
        </p:spPr>
        <p:txBody>
          <a:bodyPr lIns="0" tIns="0" rIns="0" bIns="0">
            <a:noAutofit/>
          </a:bodyPr>
          <a:lstStyle/>
          <a:p>
            <a:pPr indent="0" algn="just"/>
            <a:r>
              <a:rPr lang="ru" sz="1000" dirty="0">
                <a:latin typeface="Times New Roman"/>
              </a:rPr>
              <a:t>торой обеспечивает стоимостную эквивалентность, в противном случае это неравновесная цена.</a:t>
            </a:r>
          </a:p>
          <a:p>
            <a:pPr indent="190500" algn="just"/>
            <a:r>
              <a:rPr lang="ru" sz="1000" dirty="0">
                <a:latin typeface="Times New Roman"/>
              </a:rPr>
              <a:t>В </a:t>
            </a:r>
            <a:r>
              <a:rPr lang="ru" sz="950" i="1" dirty="0">
                <a:latin typeface="Times New Roman"/>
              </a:rPr>
              <a:t>формуле обмена</a:t>
            </a:r>
            <a:r>
              <a:rPr lang="ru" sz="1000" dirty="0">
                <a:latin typeface="Times New Roman"/>
              </a:rPr>
              <a:t> Т</a:t>
            </a:r>
            <a:r>
              <a:rPr lang="en-US" sz="1000" i="1" baseline="-25000" dirty="0">
                <a:latin typeface="Times New Roman"/>
              </a:rPr>
              <a:t>A</a:t>
            </a:r>
            <a:r>
              <a:rPr lang="ru" sz="1000" baseline="30000" dirty="0">
                <a:latin typeface="Times New Roman"/>
              </a:rPr>
              <a:t>ПС</a:t>
            </a:r>
            <a:r>
              <a:rPr lang="ru" sz="1000" baseline="-25000" dirty="0">
                <a:latin typeface="Times New Roman"/>
              </a:rPr>
              <a:t>СТ</a:t>
            </a:r>
            <a:r>
              <a:rPr lang="ru" sz="1000" dirty="0">
                <a:latin typeface="Times New Roman"/>
              </a:rPr>
              <a:t> — Т</a:t>
            </a:r>
            <a:r>
              <a:rPr lang="ru" sz="1000" i="1" baseline="-25000" dirty="0">
                <a:latin typeface="Times New Roman"/>
              </a:rPr>
              <a:t>В</a:t>
            </a:r>
            <a:r>
              <a:rPr lang="ru" sz="1000" baseline="30000" dirty="0">
                <a:latin typeface="Times New Roman"/>
              </a:rPr>
              <a:t>ПС</a:t>
            </a:r>
            <a:r>
              <a:rPr lang="ru" sz="600" dirty="0">
                <a:latin typeface="Times New Roman"/>
              </a:rPr>
              <a:t>= </a:t>
            </a:r>
            <a:r>
              <a:rPr lang="ru" sz="1000" baseline="-25000" dirty="0">
                <a:latin typeface="Times New Roman"/>
              </a:rPr>
              <a:t>СТ</a:t>
            </a:r>
            <a:r>
              <a:rPr lang="ru" sz="1000" dirty="0">
                <a:latin typeface="Times New Roman"/>
              </a:rPr>
              <a:t> товар </a:t>
            </a:r>
            <a:r>
              <a:rPr lang="ru" sz="950" i="1" dirty="0">
                <a:latin typeface="Times New Roman"/>
              </a:rPr>
              <a:t>В</a:t>
            </a:r>
            <a:r>
              <a:rPr lang="ru" sz="1000" dirty="0">
                <a:latin typeface="Times New Roman"/>
              </a:rPr>
              <a:t> уже не идеальный, а реальный товар. В </a:t>
            </a:r>
            <a:r>
              <a:rPr lang="ru" sz="950" i="1" dirty="0">
                <a:latin typeface="Times New Roman"/>
              </a:rPr>
              <a:t>формуле обращения товаров</a:t>
            </a:r>
            <a:r>
              <a:rPr lang="ru" sz="1000" dirty="0">
                <a:latin typeface="Times New Roman"/>
              </a:rPr>
              <a:t> Т</a:t>
            </a:r>
            <a:r>
              <a:rPr lang="en-US" sz="1000" i="1" baseline="-25000" dirty="0">
                <a:latin typeface="Times New Roman"/>
              </a:rPr>
              <a:t>A</a:t>
            </a:r>
            <a:r>
              <a:rPr lang="ru" sz="1000" baseline="30000" dirty="0">
                <a:latin typeface="Times New Roman"/>
              </a:rPr>
              <a:t>ПС</a:t>
            </a:r>
            <a:r>
              <a:rPr lang="ru" sz="1000" baseline="-25000" dirty="0">
                <a:latin typeface="Times New Roman"/>
              </a:rPr>
              <a:t>СТ</a:t>
            </a:r>
            <a:r>
              <a:rPr lang="ru" sz="1000" dirty="0">
                <a:latin typeface="Times New Roman"/>
              </a:rPr>
              <a:t> — Д</a:t>
            </a:r>
            <a:r>
              <a:rPr lang="ru" sz="1000" baseline="30000" dirty="0">
                <a:latin typeface="Times New Roman"/>
              </a:rPr>
              <a:t>ПС</a:t>
            </a:r>
            <a:r>
              <a:rPr lang="ru" sz="600" dirty="0">
                <a:latin typeface="Times New Roman"/>
              </a:rPr>
              <a:t>=</a:t>
            </a:r>
            <a:r>
              <a:rPr lang="ru" sz="1000" baseline="-25000" dirty="0">
                <a:latin typeface="Times New Roman"/>
              </a:rPr>
              <a:t>СТ</a:t>
            </a:r>
            <a:r>
              <a:rPr lang="ru" sz="1000" dirty="0">
                <a:latin typeface="Times New Roman"/>
              </a:rPr>
              <a:t> — Т</a:t>
            </a:r>
            <a:r>
              <a:rPr lang="ru" sz="1000" i="1" baseline="-25000" dirty="0">
                <a:latin typeface="Times New Roman"/>
              </a:rPr>
              <a:t>В</a:t>
            </a:r>
            <a:r>
              <a:rPr lang="ru" sz="1000" baseline="30000" dirty="0">
                <a:latin typeface="Times New Roman"/>
              </a:rPr>
              <a:t>ПС</a:t>
            </a:r>
            <a:r>
              <a:rPr lang="ru" sz="600" dirty="0">
                <a:latin typeface="Times New Roman"/>
              </a:rPr>
              <a:t>=</a:t>
            </a:r>
            <a:r>
              <a:rPr lang="ru" sz="1000" baseline="-25000" dirty="0">
                <a:latin typeface="Times New Roman"/>
              </a:rPr>
              <a:t>СТ</a:t>
            </a:r>
            <a:r>
              <a:rPr lang="ru" sz="1000" dirty="0">
                <a:latin typeface="Times New Roman"/>
              </a:rPr>
              <a:t> деньги (здесь — золото) — это товар, который дает рядовым товарам цену, относительно измеряя их стоимости (мера стоимости, идеальные деньги), и опосредует движение товаров (средство обращения товаров, реальные деньги). Стоимость неизменной величины (нижний индекс) в своем движении принимает формы потребительной стоимости товара, денег и вновь товара (верхние индексы).</a:t>
            </a:r>
          </a:p>
          <a:p>
            <a:pPr indent="190500" algn="just"/>
            <a:r>
              <a:rPr lang="ru" sz="1000" dirty="0">
                <a:latin typeface="Times New Roman"/>
              </a:rPr>
              <a:t>Наряду с этим непосредственное наблюдение фиксирует движение, которое начинается не с товаров, а с денег (простейший пример — банковский депозит). Всеобщая формула капитала (К): Д — Т — Д', или в двухфакторной записи общей модели Д</a:t>
            </a:r>
            <a:r>
              <a:rPr lang="ru" sz="1000" baseline="30000" dirty="0">
                <a:latin typeface="Times New Roman"/>
              </a:rPr>
              <a:t>ПС</a:t>
            </a:r>
            <a:r>
              <a:rPr lang="ru" sz="1000" baseline="-25000" dirty="0">
                <a:latin typeface="Times New Roman"/>
              </a:rPr>
              <a:t>СТ</a:t>
            </a:r>
            <a:r>
              <a:rPr lang="ru" sz="1000" dirty="0">
                <a:latin typeface="Times New Roman"/>
              </a:rPr>
              <a:t> — Т </a:t>
            </a:r>
            <a:r>
              <a:rPr lang="ru" sz="1000" baseline="30000" dirty="0">
                <a:latin typeface="Times New Roman"/>
              </a:rPr>
              <a:t>ПС</a:t>
            </a:r>
            <a:r>
              <a:rPr lang="ru" sz="600" dirty="0">
                <a:latin typeface="Times New Roman"/>
              </a:rPr>
              <a:t>=</a:t>
            </a:r>
            <a:r>
              <a:rPr lang="ru" sz="1000" baseline="-25000" dirty="0">
                <a:latin typeface="Times New Roman"/>
              </a:rPr>
              <a:t>СТ</a:t>
            </a:r>
            <a:r>
              <a:rPr lang="ru" sz="1000" dirty="0">
                <a:latin typeface="Times New Roman"/>
              </a:rPr>
              <a:t> — Д'</a:t>
            </a:r>
            <a:r>
              <a:rPr lang="ru" sz="1000" baseline="30000" dirty="0">
                <a:latin typeface="Times New Roman"/>
              </a:rPr>
              <a:t>ПС</a:t>
            </a:r>
            <a:r>
              <a:rPr lang="ru" sz="1000" dirty="0">
                <a:latin typeface="Times New Roman"/>
              </a:rPr>
              <a:t> </a:t>
            </a:r>
            <a:r>
              <a:rPr lang="ru" sz="600" dirty="0">
                <a:latin typeface="Times New Roman"/>
              </a:rPr>
              <a:t>&lt;</a:t>
            </a:r>
            <a:r>
              <a:rPr lang="ru" sz="1000" baseline="-25000" dirty="0">
                <a:latin typeface="Times New Roman"/>
              </a:rPr>
              <a:t>СТ</a:t>
            </a:r>
            <a:r>
              <a:rPr lang="ru" sz="1000" dirty="0">
                <a:latin typeface="Times New Roman"/>
              </a:rPr>
              <a:t>.</a:t>
            </a:r>
          </a:p>
          <a:p>
            <a:pPr indent="190500" algn="just"/>
            <a:r>
              <a:rPr lang="ru" sz="1000" b="1" i="1" dirty="0">
                <a:latin typeface="Times New Roman"/>
              </a:rPr>
              <a:t>Капитал</a:t>
            </a:r>
            <a:r>
              <a:rPr lang="ru" sz="1000" dirty="0">
                <a:latin typeface="Times New Roman"/>
              </a:rPr>
              <a:t> в формуле Д — Т — Д</a:t>
            </a:r>
            <a:r>
              <a:rPr lang="en-US" sz="1000" dirty="0">
                <a:latin typeface="Times New Roman"/>
              </a:rPr>
              <a:t> </a:t>
            </a:r>
            <a:r>
              <a:rPr lang="ru" sz="1000" dirty="0">
                <a:latin typeface="Times New Roman"/>
              </a:rPr>
              <a:t>— </a:t>
            </a:r>
            <a:r>
              <a:rPr lang="ru" sz="1000" b="1" i="1" dirty="0">
                <a:latin typeface="Times New Roman"/>
              </a:rPr>
              <a:t>стоимость</a:t>
            </a:r>
            <a:r>
              <a:rPr lang="ru" sz="1000" dirty="0">
                <a:latin typeface="Times New Roman"/>
              </a:rPr>
              <a:t>, которая авансируется, сохраняется и приносит избыток над авансом (возрастает, приносит </a:t>
            </a:r>
            <a:r>
              <a:rPr lang="ru" sz="950" i="1" dirty="0">
                <a:latin typeface="Times New Roman"/>
              </a:rPr>
              <a:t>прибавочную стоимость</a:t>
            </a:r>
            <a:r>
              <a:rPr lang="ru" sz="1000" dirty="0">
                <a:latin typeface="Times New Roman"/>
              </a:rPr>
              <a:t> М) и в ходе своего движения принимает формы потребительных стоимостей денег, товаров и вновь денег. Единицы измерения капитала — часы ОНРВ. Капиталист — лицо, сознательно выполняющее функции капитала — авансирование, сохранение и увеличение стоимости.</a:t>
            </a:r>
          </a:p>
          <a:p>
            <a:pPr indent="190500" algn="just"/>
            <a:r>
              <a:rPr lang="ru" sz="1000" dirty="0">
                <a:latin typeface="Times New Roman"/>
              </a:rPr>
              <a:t>Противоречие всеобщей формулы капитала: при купле-продаже по равновесным ценам (нижние индексы равны) возрастание стоимости в акте Т </a:t>
            </a:r>
            <a:r>
              <a:rPr lang="ru" sz="1000" baseline="30000" dirty="0">
                <a:latin typeface="Times New Roman"/>
              </a:rPr>
              <a:t>ПС</a:t>
            </a:r>
            <a:r>
              <a:rPr lang="ru" sz="1000" baseline="-25000" dirty="0">
                <a:latin typeface="Times New Roman"/>
              </a:rPr>
              <a:t>СТ</a:t>
            </a:r>
            <a:r>
              <a:rPr lang="ru" sz="1000" dirty="0">
                <a:latin typeface="Times New Roman"/>
              </a:rPr>
              <a:t> - Д'</a:t>
            </a:r>
            <a:r>
              <a:rPr lang="ru" sz="1000" baseline="30000" dirty="0">
                <a:latin typeface="Times New Roman"/>
              </a:rPr>
              <a:t>ПС</a:t>
            </a:r>
            <a:r>
              <a:rPr lang="ru" sz="1000" dirty="0">
                <a:latin typeface="Times New Roman"/>
              </a:rPr>
              <a:t> </a:t>
            </a:r>
            <a:r>
              <a:rPr lang="ru" sz="600" dirty="0">
                <a:latin typeface="Times New Roman"/>
              </a:rPr>
              <a:t>&lt;</a:t>
            </a:r>
            <a:r>
              <a:rPr lang="ru" sz="1000" baseline="-25000" dirty="0">
                <a:latin typeface="Times New Roman"/>
              </a:rPr>
              <a:t>СТ</a:t>
            </a:r>
            <a:r>
              <a:rPr lang="ru" sz="1000" dirty="0">
                <a:latin typeface="Times New Roman"/>
              </a:rPr>
              <a:t> невозможно. Стоимость в обращении не возрастает. Разрешение противоречия в наличии рынка труда и занятости. Равновесие и экономический рост (возрастание капитальной стоимости) имеют место в том случае, если включить в рассмотрение процесс потребления (П) купленных товаров Д</a:t>
            </a:r>
            <a:r>
              <a:rPr lang="ru" sz="1000" baseline="30000" dirty="0">
                <a:latin typeface="Times New Roman"/>
              </a:rPr>
              <a:t>ПС</a:t>
            </a:r>
            <a:r>
              <a:rPr lang="ru" sz="1000" baseline="-25000" dirty="0">
                <a:latin typeface="Times New Roman"/>
              </a:rPr>
              <a:t>СТ</a:t>
            </a:r>
            <a:r>
              <a:rPr lang="ru" sz="1000" dirty="0">
                <a:latin typeface="Times New Roman"/>
              </a:rPr>
              <a:t> - Т </a:t>
            </a:r>
            <a:r>
              <a:rPr lang="ru" sz="1000" baseline="30000" dirty="0">
                <a:latin typeface="Times New Roman"/>
              </a:rPr>
              <a:t>ПС</a:t>
            </a:r>
            <a:r>
              <a:rPr lang="ru" sz="600" dirty="0">
                <a:latin typeface="Times New Roman"/>
              </a:rPr>
              <a:t>=</a:t>
            </a:r>
            <a:r>
              <a:rPr lang="ru" sz="1000" baseline="-25000" dirty="0">
                <a:latin typeface="Times New Roman"/>
              </a:rPr>
              <a:t>СТ</a:t>
            </a:r>
            <a:r>
              <a:rPr lang="ru" sz="1000" dirty="0">
                <a:latin typeface="Times New Roman"/>
              </a:rPr>
              <a:t> ... П ... </a:t>
            </a:r>
            <a:r>
              <a:rPr lang="ru" sz="1100" cap="small" dirty="0">
                <a:latin typeface="Courier New"/>
              </a:rPr>
              <a:t>Т'</a:t>
            </a:r>
            <a:r>
              <a:rPr lang="ru" sz="1400" cap="small" baseline="-25000" dirty="0">
                <a:latin typeface="Courier New"/>
              </a:rPr>
              <a:t>ст+∆ст</a:t>
            </a:r>
            <a:r>
              <a:rPr lang="ru" sz="1100" cap="small" dirty="0">
                <a:latin typeface="Courier New"/>
              </a:rPr>
              <a:t>- Д'</a:t>
            </a:r>
            <a:r>
              <a:rPr lang="ru" sz="1100" cap="small" baseline="30000" dirty="0">
                <a:latin typeface="Courier New"/>
              </a:rPr>
              <a:t>пс</a:t>
            </a:r>
            <a:r>
              <a:rPr lang="ru" sz="1000" dirty="0">
                <a:latin typeface="Times New Roman"/>
              </a:rPr>
              <a:t> </a:t>
            </a:r>
            <a:r>
              <a:rPr lang="ru" sz="1000" baseline="-25000" dirty="0">
                <a:latin typeface="Times New Roman"/>
              </a:rPr>
              <a:t>=(СТ+∆СТ)</a:t>
            </a:r>
            <a:r>
              <a:rPr lang="ru" sz="1000" dirty="0">
                <a:latin typeface="Times New Roman"/>
              </a:rPr>
              <a:t> и задаться вопросом — существуют ли на рынке товары Т</a:t>
            </a:r>
            <a:r>
              <a:rPr lang="ru" sz="1000" baseline="30000" dirty="0">
                <a:latin typeface="Times New Roman"/>
              </a:rPr>
              <a:t>ПС</a:t>
            </a:r>
            <a:r>
              <a:rPr lang="ru" sz="1000" baseline="-25000" dirty="0">
                <a:latin typeface="Times New Roman"/>
              </a:rPr>
              <a:t>СТ</a:t>
            </a:r>
            <a:r>
              <a:rPr lang="ru" sz="1000" dirty="0">
                <a:latin typeface="Times New Roman"/>
              </a:rPr>
              <a:t>, которые, будучи куплены по стоимости (СТ), в процессе их потребления (потребления ПС) могут создавать новую стоимость, превышающую их собственную. Если на рынке имеется товар «рабочая сила», Т(РС)</a:t>
            </a:r>
            <a:r>
              <a:rPr lang="ru" sz="1000" baseline="30000" dirty="0">
                <a:latin typeface="Times New Roman"/>
              </a:rPr>
              <a:t>ПС</a:t>
            </a:r>
            <a:r>
              <a:rPr lang="ru" sz="1000" baseline="-25000" dirty="0">
                <a:latin typeface="Times New Roman"/>
              </a:rPr>
              <a:t>СТ</a:t>
            </a:r>
            <a:r>
              <a:rPr lang="ru" sz="1000" dirty="0">
                <a:latin typeface="Times New Roman"/>
              </a:rPr>
              <a:t>, где ПС — способность к труду, а СТ — стоимость жизненных средств, необходимых для воспроизводства способности к труду, то при определенных условиях в течение рабочего дня может быть создана новая стоимость, превышающая стоимость рабочей силы. (В практике бизнеса чистая добавленная стоимость включает заработную плату и прибыль.)</a:t>
            </a:r>
          </a:p>
          <a:p>
            <a:pPr indent="190500" algn="just"/>
            <a:r>
              <a:rPr lang="ru" sz="1000" dirty="0">
                <a:latin typeface="Times New Roman"/>
              </a:rPr>
              <a:t>Решение противоречия экзотерическим методом невозможно. В непосредственном наблюдении отражены только верхние индексы, потребительные стоимости, а капитал — это всего лишь «деньги, порождающие деньги». В случае изменения стоимости денежной единицы (например, падения курса рубля) превышение полученной денежной суммы над авансированной может означать как отсутствие прироста, так и минус по сравнению с авансированной стоимостью. Возрастание количества де¬</a:t>
            </a:r>
          </a:p>
        </p:txBody>
      </p:sp>
      <p:sp>
        <p:nvSpPr>
          <p:cNvPr id="3" name="Прямоугольник 2"/>
          <p:cNvSpPr/>
          <p:nvPr/>
        </p:nvSpPr>
        <p:spPr>
          <a:xfrm>
            <a:off x="4629150" y="7335012"/>
            <a:ext cx="128016" cy="115824"/>
          </a:xfrm>
          <a:prstGeom prst="rect">
            <a:avLst/>
          </a:prstGeom>
          <a:solidFill>
            <a:srgbClr val="FFFFFF"/>
          </a:solidFill>
        </p:spPr>
        <p:txBody>
          <a:bodyPr wrap="none" lIns="0" tIns="0" rIns="0" bIns="0">
            <a:noAutofit/>
          </a:bodyPr>
          <a:lstStyle/>
          <a:p>
            <a:pPr indent="0"/>
            <a:r>
              <a:rPr lang="ru" sz="800" dirty="0">
                <a:latin typeface="Times New Roman"/>
              </a:rPr>
              <a:t>29</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591312"/>
            <a:ext cx="4139184" cy="5830824"/>
          </a:xfrm>
          <a:prstGeom prst="rect">
            <a:avLst/>
          </a:prstGeom>
          <a:solidFill>
            <a:srgbClr val="FFFFFF"/>
          </a:solidFill>
        </p:spPr>
        <p:txBody>
          <a:bodyPr lIns="0" tIns="0" rIns="0" bIns="0">
            <a:noAutofit/>
          </a:bodyPr>
          <a:lstStyle/>
          <a:p>
            <a:pPr indent="0" algn="just"/>
            <a:r>
              <a:rPr lang="ru" sz="1000" dirty="0">
                <a:latin typeface="Times New Roman"/>
              </a:rPr>
              <a:t>нег в движении Д — Т — Д’ не имеет рационального объяснения. В сфере экзотерики бытовым «объяснением» этого факта может быть либо недоплата в акте покупки товара (например, недоплата фактору «труд»), либо переплата в акте продажи</a:t>
            </a:r>
            <a:r>
              <a:rPr lang="ru" sz="1000" baseline="30000" dirty="0">
                <a:latin typeface="Times New Roman"/>
              </a:rPr>
              <a:t>1</a:t>
            </a:r>
            <a:r>
              <a:rPr lang="ru" sz="1000" dirty="0">
                <a:latin typeface="Times New Roman"/>
              </a:rPr>
              <a:t>.</a:t>
            </a:r>
          </a:p>
          <a:p>
            <a:pPr indent="190500" algn="just"/>
            <a:r>
              <a:rPr lang="ru" sz="1000" dirty="0">
                <a:latin typeface="Times New Roman"/>
              </a:rPr>
              <a:t>В «Капитале» и общей экономике решение противоречия всеобщей формулы капитала дается без нарушения закона стоимости, или равновесия. Для возрастания стоимости необходимы (а) рынок труда, т.е. наличие товара «рабочая сила», (б) занятость, т.е. потребление купленной рабочей силы. Отклонения от нормального способа производства жизни — оплата ниже стоимости рабочей силы, чрезмерное удлинение рабочего дня, использование женского и детского труда и т.п. — исторически имели и могут иметь место, но они подрывают основы рыночной экономики. Устранение этих отклонений — задача профсоюзов, государства и международных организаций.</a:t>
            </a:r>
          </a:p>
          <a:p>
            <a:pPr indent="190500" algn="just"/>
            <a:r>
              <a:rPr lang="ru" sz="1000" dirty="0">
                <a:latin typeface="Times New Roman"/>
              </a:rPr>
              <a:t>Потребление рабочей силы — сам труд. Если в процессе труда создается новая стоимость, превышающая стоимость рабочей силы, то имеет место прибавочная стоимость. (В практике бизнеса — если чистая добавленная стоимость превышает фонд оплаты труда, то имеет место прибыль.)</a:t>
            </a:r>
          </a:p>
          <a:p>
            <a:pPr indent="190500" algn="just"/>
            <a:r>
              <a:rPr lang="ru" sz="1000" dirty="0">
                <a:latin typeface="Times New Roman"/>
              </a:rPr>
              <a:t>Всеобщая формула капитала конкретизируется в формуле промышленного капитала: Д — Т</a:t>
            </a:r>
            <a:r>
              <a:rPr lang="ru" sz="1000" baseline="30000" dirty="0">
                <a:latin typeface="Times New Roman"/>
              </a:rPr>
              <a:t>РС</a:t>
            </a:r>
            <a:r>
              <a:rPr lang="ru" sz="1000" baseline="-25000" dirty="0">
                <a:latin typeface="Times New Roman"/>
              </a:rPr>
              <a:t>СП</a:t>
            </a:r>
            <a:r>
              <a:rPr lang="ru" sz="1000" dirty="0">
                <a:latin typeface="Times New Roman"/>
              </a:rPr>
              <a:t> ... П ... Т' — Д' , где отточие — переход из сферы обращения в сферу производства и обратно, П — производительный капитал.</a:t>
            </a:r>
          </a:p>
          <a:p>
            <a:pPr indent="190500" algn="just"/>
            <a:r>
              <a:rPr lang="ru" sz="1000" b="1" i="1" dirty="0">
                <a:latin typeface="Times New Roman"/>
              </a:rPr>
              <a:t>Капитал</a:t>
            </a:r>
            <a:r>
              <a:rPr lang="ru" sz="1000" dirty="0">
                <a:latin typeface="Times New Roman"/>
              </a:rPr>
              <a:t> в формуле Д — Т</a:t>
            </a:r>
            <a:r>
              <a:rPr lang="ru" sz="1000" baseline="30000" dirty="0">
                <a:latin typeface="Times New Roman"/>
              </a:rPr>
              <a:t>РС</a:t>
            </a:r>
            <a:r>
              <a:rPr lang="ru" sz="1000" baseline="-25000" dirty="0">
                <a:latin typeface="Times New Roman"/>
              </a:rPr>
              <a:t>СП</a:t>
            </a:r>
            <a:r>
              <a:rPr lang="ru" sz="1000" dirty="0">
                <a:latin typeface="Times New Roman"/>
              </a:rPr>
              <a:t> ... П ... Т' — Д' — </a:t>
            </a:r>
            <a:r>
              <a:rPr lang="ru" sz="1000" b="1" i="1" dirty="0">
                <a:latin typeface="Times New Roman"/>
              </a:rPr>
              <a:t>стоимость</a:t>
            </a:r>
            <a:r>
              <a:rPr lang="ru" sz="1000" i="1" dirty="0">
                <a:latin typeface="Times New Roman"/>
              </a:rPr>
              <a:t>,</a:t>
            </a:r>
            <a:r>
              <a:rPr lang="ru" sz="1000" dirty="0">
                <a:latin typeface="Times New Roman"/>
              </a:rPr>
              <a:t> которая авансируется, сохраняется и возрастает и в ходе этого движения принимает формы денежного капитала (Д), производительного капитала (П), товарного капитала (Т’). Моменты движения (условно) — «касса», «цех» и «склад». Аналогия: непосредственное наблюдение фиксирует движение «гусеница — кокон — бабочка», геномика устанавливает, что это формы, которые в своем развитии принимает одна и та же молекула ДНК бабочки. Микроэкономика фиксирует конкретные формы движения: капитал — это (1) деньги; (2) физический капитал, средства производства; (3) человеческий капитал, способность к труду, но без внутренней связи между ними.</a:t>
            </a:r>
          </a:p>
          <a:p>
            <a:pPr indent="190500" algn="just"/>
            <a:r>
              <a:rPr lang="ru" sz="1000" dirty="0">
                <a:latin typeface="Times New Roman"/>
              </a:rPr>
              <a:t>Денежный капитал (К) авансируется и на рабочую силу (переменный капитал, </a:t>
            </a:r>
            <a:r>
              <a:rPr lang="en-US" sz="1000" dirty="0" err="1">
                <a:latin typeface="Times New Roman"/>
              </a:rPr>
              <a:t>Kv</a:t>
            </a:r>
            <a:r>
              <a:rPr lang="en-US" sz="1000" dirty="0">
                <a:latin typeface="Times New Roman"/>
              </a:rPr>
              <a:t>), </a:t>
            </a:r>
            <a:r>
              <a:rPr lang="ru" sz="1000" dirty="0">
                <a:latin typeface="Times New Roman"/>
              </a:rPr>
              <a:t>и на средства производства (постоянный капитал, Кс). Капитал в денежной форме — потенциальный капитал, постоянный и переменный капитал как части производительного капитала (П) — действительный капитал.</a:t>
            </a:r>
          </a:p>
          <a:p>
            <a:pPr indent="190500" algn="just"/>
            <a:r>
              <a:rPr lang="ru" sz="1000" dirty="0">
                <a:latin typeface="Times New Roman"/>
              </a:rPr>
              <a:t>Анализ показывает, что прибавочная стоимость (М) является порождением переменного капитала (К</a:t>
            </a:r>
            <a:r>
              <a:rPr lang="en-US" sz="1000" dirty="0">
                <a:latin typeface="Times New Roman"/>
              </a:rPr>
              <a:t>v</a:t>
            </a:r>
            <a:r>
              <a:rPr lang="ru" sz="1000" dirty="0">
                <a:latin typeface="Times New Roman"/>
              </a:rPr>
              <a:t>). Норма прибавочной стоимости </a:t>
            </a:r>
            <a:r>
              <a:rPr lang="en-US" sz="950" i="1" dirty="0">
                <a:latin typeface="Times New Roman"/>
              </a:rPr>
              <a:t>m</a:t>
            </a:r>
            <a:r>
              <a:rPr lang="en-US" sz="1000" dirty="0">
                <a:latin typeface="Times New Roman"/>
              </a:rPr>
              <a:t> </a:t>
            </a:r>
            <a:r>
              <a:rPr lang="ru" sz="1000" dirty="0">
                <a:latin typeface="Times New Roman"/>
              </a:rPr>
              <a:t>= М/ </a:t>
            </a:r>
            <a:r>
              <a:rPr lang="en-US" sz="1000" dirty="0" err="1">
                <a:latin typeface="Times New Roman"/>
              </a:rPr>
              <a:t>Kv</a:t>
            </a:r>
            <a:r>
              <a:rPr lang="en-US" sz="1000" dirty="0">
                <a:latin typeface="Times New Roman"/>
              </a:rPr>
              <a:t> </a:t>
            </a:r>
            <a:r>
              <a:rPr lang="ru" sz="1000" dirty="0">
                <a:latin typeface="Times New Roman"/>
              </a:rPr>
              <a:t>— наиболее точный показатель эффективности использования рабочей силы, или эксплуатации рабочей силы. </a:t>
            </a:r>
            <a:r>
              <a:rPr lang="ru" sz="950" i="1" dirty="0">
                <a:latin typeface="Times New Roman"/>
              </a:rPr>
              <a:t>Эксплуатация рабочей силы</a:t>
            </a:r>
            <a:r>
              <a:rPr lang="ru" sz="1000" dirty="0">
                <a:latin typeface="Times New Roman"/>
              </a:rPr>
              <a:t> —</a:t>
            </a:r>
          </a:p>
        </p:txBody>
      </p:sp>
      <p:sp>
        <p:nvSpPr>
          <p:cNvPr id="3" name="Прямоугольник 2"/>
          <p:cNvSpPr/>
          <p:nvPr/>
        </p:nvSpPr>
        <p:spPr>
          <a:xfrm>
            <a:off x="553085" y="7203567"/>
            <a:ext cx="4139184" cy="216408"/>
          </a:xfrm>
          <a:prstGeom prst="rect">
            <a:avLst/>
          </a:prstGeom>
          <a:solidFill>
            <a:srgbClr val="FFFFFF"/>
          </a:solidFill>
        </p:spPr>
        <p:txBody>
          <a:bodyPr lIns="0" tIns="0" rIns="0" bIns="0">
            <a:noAutofit/>
          </a:bodyPr>
          <a:lstStyle/>
          <a:p>
            <a:pPr indent="190500" algn="just"/>
            <a:r>
              <a:rPr lang="ru" sz="800" baseline="30000" dirty="0">
                <a:latin typeface="Times New Roman"/>
              </a:rPr>
              <a:t>1</a:t>
            </a:r>
            <a:r>
              <a:rPr lang="ru" sz="800" dirty="0">
                <a:latin typeface="Times New Roman"/>
              </a:rPr>
              <a:t> «Война есть грабеж, торговля есть надувательство» </a:t>
            </a:r>
            <a:r>
              <a:rPr lang="en-US" sz="800" dirty="0">
                <a:latin typeface="Times New Roman"/>
              </a:rPr>
              <a:t>(War is a robbery, trade is a swindle). </a:t>
            </a:r>
            <a:r>
              <a:rPr lang="ru" sz="800" dirty="0">
                <a:latin typeface="Times New Roman"/>
              </a:rPr>
              <a:t>Бенджамен Франклин.</a:t>
            </a:r>
          </a:p>
        </p:txBody>
      </p:sp>
      <p:sp>
        <p:nvSpPr>
          <p:cNvPr id="4" name="Прямоугольник 3"/>
          <p:cNvSpPr/>
          <p:nvPr/>
        </p:nvSpPr>
        <p:spPr>
          <a:xfrm>
            <a:off x="594233" y="7465187"/>
            <a:ext cx="4139184" cy="94488"/>
          </a:xfrm>
          <a:prstGeom prst="rect">
            <a:avLst/>
          </a:prstGeom>
          <a:solidFill>
            <a:srgbClr val="FFFFFF"/>
          </a:solidFill>
        </p:spPr>
        <p:txBody>
          <a:bodyPr wrap="none" lIns="0" tIns="0" rIns="0" bIns="0">
            <a:noAutofit/>
          </a:bodyPr>
          <a:lstStyle/>
          <a:p>
            <a:pPr indent="0"/>
            <a:r>
              <a:rPr lang="en-US" sz="800" dirty="0">
                <a:latin typeface="Times New Roman"/>
              </a:rPr>
              <a:t>30</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6288024"/>
          </a:xfrm>
          <a:prstGeom prst="rect">
            <a:avLst/>
          </a:prstGeom>
          <a:solidFill>
            <a:srgbClr val="FFFFFF"/>
          </a:solidFill>
        </p:spPr>
        <p:txBody>
          <a:bodyPr lIns="0" tIns="0" rIns="0" bIns="0">
            <a:noAutofit/>
          </a:bodyPr>
          <a:lstStyle/>
          <a:p>
            <a:pPr indent="0" algn="just"/>
            <a:r>
              <a:rPr lang="ru" sz="1000" dirty="0">
                <a:latin typeface="Times New Roman"/>
              </a:rPr>
              <a:t>производительное потребление рабочей силы (способности к труду). Наемный рабочий продает не труд (труд продать нельзя, труд не может быть «оплачен» или «не оплачен»), а способность к труду.</a:t>
            </a:r>
          </a:p>
          <a:p>
            <a:pPr indent="190500" algn="just"/>
            <a:r>
              <a:rPr lang="ru" sz="1000" dirty="0">
                <a:latin typeface="Times New Roman"/>
              </a:rPr>
              <a:t>Структура капитала как отношение Кс/Ку по натуральной форме — техническое строение капитала, по стоимости — стоимостное строение капитала; техническое и органическое строения в их единстве — органическое строение.</a:t>
            </a:r>
          </a:p>
          <a:p>
            <a:pPr indent="190500" algn="just"/>
            <a:r>
              <a:rPr lang="ru" sz="1000" b="1" i="1" dirty="0">
                <a:latin typeface="Times New Roman"/>
              </a:rPr>
              <a:t>Накопление капитала</a:t>
            </a:r>
            <a:r>
              <a:rPr lang="ru" sz="1000" dirty="0">
                <a:latin typeface="Times New Roman"/>
              </a:rPr>
              <a:t> — применение прибавочной стоимости в качестве капитала или обратное превращение прибавочной стоимости в капитал (постоянный и переменный). Инвестиции — вложения в постоянный капитал.</a:t>
            </a:r>
          </a:p>
          <a:p>
            <a:pPr indent="190500" algn="just"/>
            <a:r>
              <a:rPr lang="ru" sz="1000" dirty="0">
                <a:latin typeface="Times New Roman"/>
              </a:rPr>
              <a:t>На третьем уровне модели рассматриваются и получают определения реальные категории бизнеса. Издержки производства </a:t>
            </a:r>
            <a:r>
              <a:rPr lang="en-US" sz="1000" i="1" dirty="0">
                <a:latin typeface="Times New Roman"/>
              </a:rPr>
              <a:t>(</a:t>
            </a:r>
            <a:r>
              <a:rPr lang="en-US" sz="950" i="1" dirty="0">
                <a:latin typeface="Times New Roman"/>
              </a:rPr>
              <a:t>k</a:t>
            </a:r>
            <a:r>
              <a:rPr lang="en-US" sz="1000" i="1" dirty="0">
                <a:latin typeface="Times New Roman"/>
              </a:rPr>
              <a:t>)</a:t>
            </a:r>
            <a:r>
              <a:rPr lang="en-US" sz="1000" dirty="0">
                <a:latin typeface="Times New Roman"/>
              </a:rPr>
              <a:t> </a:t>
            </a:r>
            <a:r>
              <a:rPr lang="ru" sz="1000" dirty="0">
                <a:latin typeface="Times New Roman"/>
              </a:rPr>
              <a:t>— часть стоимости произведенной товарной продукции, равная стоимости элементов ее производства (а не затрата денег на элементы производства, как это дано в непосредственном наблюдении). Прибыль </a:t>
            </a:r>
            <a:r>
              <a:rPr lang="ru" sz="1000" i="1" dirty="0">
                <a:latin typeface="Times New Roman"/>
              </a:rPr>
              <a:t>(</a:t>
            </a:r>
            <a:r>
              <a:rPr lang="ru" sz="950" i="1" dirty="0">
                <a:latin typeface="Times New Roman"/>
              </a:rPr>
              <a:t>р</a:t>
            </a:r>
            <a:r>
              <a:rPr lang="ru" sz="1000" i="1" dirty="0">
                <a:latin typeface="Times New Roman"/>
              </a:rPr>
              <a:t>)</a:t>
            </a:r>
            <a:r>
              <a:rPr lang="ru" sz="1000" dirty="0">
                <a:latin typeface="Times New Roman"/>
              </a:rPr>
              <a:t> — прибавочная стоимость, представленная как порождение всего авансированного капитала, а не только переменного (а не просто разница между выручкой и издержками). Норма прибыли — отношение прибавочной стоимости ко всему авансированному капиталу </a:t>
            </a:r>
            <a:r>
              <a:rPr lang="ru" sz="1000" i="1" dirty="0">
                <a:latin typeface="Times New Roman"/>
              </a:rPr>
              <a:t>(</a:t>
            </a:r>
            <a:r>
              <a:rPr lang="ru" sz="950" i="1" dirty="0">
                <a:latin typeface="Times New Roman"/>
              </a:rPr>
              <a:t>р</a:t>
            </a:r>
            <a:r>
              <a:rPr lang="ru" sz="1000" dirty="0">
                <a:latin typeface="Times New Roman"/>
              </a:rPr>
              <a:t> = </a:t>
            </a:r>
            <a:r>
              <a:rPr lang="en-US" sz="1000" dirty="0">
                <a:latin typeface="Times New Roman"/>
              </a:rPr>
              <a:t>M</a:t>
            </a:r>
            <a:r>
              <a:rPr lang="ru" sz="1000" dirty="0">
                <a:latin typeface="Times New Roman"/>
              </a:rPr>
              <a:t>/К). Отраслевая норма прибыли — отношение отраслевой прибавочной стоимости к отраслевому авансированному капиталу (</a:t>
            </a:r>
            <a:r>
              <a:rPr lang="ru" sz="950" i="1" dirty="0">
                <a:latin typeface="Times New Roman"/>
              </a:rPr>
              <a:t>р</a:t>
            </a:r>
            <a:r>
              <a:rPr lang="ru" sz="1000" dirty="0">
                <a:latin typeface="Times New Roman"/>
              </a:rPr>
              <a:t>'</a:t>
            </a:r>
            <a:r>
              <a:rPr lang="ru" sz="1000" baseline="-25000" dirty="0">
                <a:latin typeface="Times New Roman"/>
              </a:rPr>
              <a:t>отр</a:t>
            </a:r>
            <a:r>
              <a:rPr lang="ru" sz="600" dirty="0">
                <a:latin typeface="Times New Roman"/>
              </a:rPr>
              <a:t>. </a:t>
            </a:r>
            <a:r>
              <a:rPr lang="ru" sz="1000" dirty="0">
                <a:latin typeface="Times New Roman"/>
              </a:rPr>
              <a:t>= </a:t>
            </a:r>
            <a:r>
              <a:rPr lang="ru" sz="1050" dirty="0">
                <a:latin typeface="Times New Roman"/>
              </a:rPr>
              <a:t>М</a:t>
            </a:r>
            <a:r>
              <a:rPr lang="ru" sz="600" baseline="-25000" dirty="0">
                <a:latin typeface="Times New Roman"/>
              </a:rPr>
              <a:t>от</a:t>
            </a:r>
            <a:r>
              <a:rPr lang="ru" sz="1000" baseline="-25000" dirty="0">
                <a:latin typeface="Times New Roman"/>
              </a:rPr>
              <a:t>р</a:t>
            </a:r>
            <a:r>
              <a:rPr lang="ru" sz="600" dirty="0">
                <a:latin typeface="Times New Roman"/>
              </a:rPr>
              <a:t>./</a:t>
            </a:r>
            <a:r>
              <a:rPr lang="ru" sz="1050" dirty="0">
                <a:latin typeface="Times New Roman"/>
              </a:rPr>
              <a:t>К</a:t>
            </a:r>
            <a:r>
              <a:rPr lang="ru" sz="600" baseline="-25000" dirty="0">
                <a:latin typeface="Times New Roman"/>
              </a:rPr>
              <a:t>от</a:t>
            </a:r>
            <a:r>
              <a:rPr lang="ru" sz="1000" baseline="-25000" dirty="0">
                <a:latin typeface="Times New Roman"/>
              </a:rPr>
              <a:t>р</a:t>
            </a:r>
            <a:r>
              <a:rPr lang="ru" sz="600" dirty="0">
                <a:latin typeface="Times New Roman"/>
              </a:rPr>
              <a:t>.</a:t>
            </a:r>
            <a:r>
              <a:rPr lang="ru" sz="1000" dirty="0">
                <a:latin typeface="Times New Roman"/>
              </a:rPr>
              <a:t>). Средняя (общая) норма прибыли — отношение совокупной прибавочной стоимости к совокупному авансированному капиталу (</a:t>
            </a:r>
            <a:r>
              <a:rPr lang="ru" sz="950" i="1" dirty="0">
                <a:latin typeface="Times New Roman"/>
              </a:rPr>
              <a:t>р</a:t>
            </a:r>
            <a:r>
              <a:rPr lang="ru" sz="600" dirty="0">
                <a:latin typeface="Times New Roman"/>
              </a:rPr>
              <a:t>'с</a:t>
            </a:r>
            <a:r>
              <a:rPr lang="ru" sz="1000" baseline="-25000" dirty="0">
                <a:latin typeface="Times New Roman"/>
              </a:rPr>
              <a:t>Р</a:t>
            </a:r>
            <a:r>
              <a:rPr lang="ru" sz="600" dirty="0">
                <a:latin typeface="Times New Roman"/>
              </a:rPr>
              <a:t>. </a:t>
            </a:r>
            <a:r>
              <a:rPr lang="ru" sz="1000" dirty="0">
                <a:latin typeface="Times New Roman"/>
              </a:rPr>
              <a:t>= М</a:t>
            </a:r>
            <a:r>
              <a:rPr lang="ru" sz="600" dirty="0">
                <a:latin typeface="Times New Roman"/>
              </a:rPr>
              <a:t>совокупн.</a:t>
            </a:r>
            <a:r>
              <a:rPr lang="ru" sz="1000" dirty="0">
                <a:latin typeface="Times New Roman"/>
              </a:rPr>
              <a:t>/К</a:t>
            </a:r>
            <a:r>
              <a:rPr lang="ru" sz="600" dirty="0">
                <a:latin typeface="Times New Roman"/>
              </a:rPr>
              <a:t>совокупн.</a:t>
            </a:r>
            <a:r>
              <a:rPr lang="ru" sz="1000" dirty="0">
                <a:latin typeface="Times New Roman"/>
              </a:rPr>
              <a:t>). Цена производства — издержки производства (предприятия, отрасли) плюс средняя прибыль на авансированный капитал </a:t>
            </a:r>
            <a:r>
              <a:rPr lang="en-US" sz="1000" dirty="0">
                <a:latin typeface="Times New Roman"/>
              </a:rPr>
              <a:t>(</a:t>
            </a:r>
            <a:r>
              <a:rPr lang="en-US" sz="950" i="1" dirty="0">
                <a:latin typeface="Times New Roman"/>
              </a:rPr>
              <a:t>k</a:t>
            </a:r>
            <a:r>
              <a:rPr lang="en-US" sz="1000" dirty="0">
                <a:latin typeface="Times New Roman"/>
              </a:rPr>
              <a:t> </a:t>
            </a:r>
            <a:r>
              <a:rPr lang="ru" sz="1000" dirty="0">
                <a:latin typeface="Times New Roman"/>
              </a:rPr>
              <a:t>+ </a:t>
            </a:r>
            <a:r>
              <a:rPr lang="ru" sz="950" i="1" dirty="0">
                <a:latin typeface="Times New Roman"/>
              </a:rPr>
              <a:t>р</a:t>
            </a:r>
            <a:r>
              <a:rPr lang="ru" sz="1000" dirty="0">
                <a:latin typeface="Times New Roman"/>
              </a:rPr>
              <a:t> </a:t>
            </a:r>
            <a:r>
              <a:rPr lang="ru" sz="1000" baseline="-25000" dirty="0">
                <a:latin typeface="Times New Roman"/>
              </a:rPr>
              <a:t>ср</a:t>
            </a:r>
            <a:r>
              <a:rPr lang="ru" sz="600" dirty="0">
                <a:latin typeface="Times New Roman"/>
              </a:rPr>
              <a:t>.</a:t>
            </a:r>
            <a:r>
              <a:rPr lang="ru" sz="1000" dirty="0">
                <a:latin typeface="Times New Roman"/>
              </a:rPr>
              <a:t>).</a:t>
            </a:r>
          </a:p>
          <a:p>
            <a:pPr indent="190500" algn="just"/>
            <a:r>
              <a:rPr lang="ru" sz="1000" b="1" dirty="0">
                <a:latin typeface="Times New Roman"/>
              </a:rPr>
              <a:t>Предпосылки кризиса. </a:t>
            </a:r>
            <a:r>
              <a:rPr lang="ru" sz="1000" dirty="0">
                <a:latin typeface="Times New Roman"/>
              </a:rPr>
              <a:t>Образование средней нормы прибыли и цены производства — объективный закон рыночной экономики, который обеспечивает выравнивание нормы прибыли и одинаковую инвестиционную привлекательность различных отраслей (в нефтегазовом секторе, отраслях высоких технологий, машиностроении и т.д.). Закон способствует излечению от детской болезни рыночной экономики — «голландской болезни». В России этот процесс еще не закончен, рентабельность добывающих отраслей значительно превосходит рентабельность в промышленности.</a:t>
            </a:r>
          </a:p>
          <a:p>
            <a:pPr indent="190500" algn="just"/>
            <a:r>
              <a:rPr lang="ru" sz="1000" dirty="0">
                <a:latin typeface="Times New Roman"/>
              </a:rPr>
              <a:t>1. Образование средней нормы прибыли и цены производства не означает, что отдельные капиталы должны довольствоваться средней прибылью. Индивидуальный капиталист стремится к добавочной прибыли и получает ее путем сокращения индивидуальных издержек ниже средних по отрасли. Причем таким образом, что переменный капитал </a:t>
            </a:r>
            <a:r>
              <a:rPr lang="en-US" sz="1000" dirty="0">
                <a:latin typeface="Times New Roman"/>
              </a:rPr>
              <a:t>K</a:t>
            </a:r>
            <a:r>
              <a:rPr lang="en-US" sz="1000" baseline="-25000" dirty="0">
                <a:latin typeface="Times New Roman"/>
              </a:rPr>
              <a:t>V</a:t>
            </a:r>
            <a:r>
              <a:rPr lang="en-US" sz="1000" dirty="0">
                <a:latin typeface="Times New Roman"/>
              </a:rPr>
              <a:t> </a:t>
            </a:r>
            <a:r>
              <a:rPr lang="ru" sz="1000" dirty="0">
                <a:latin typeface="Times New Roman"/>
              </a:rPr>
              <a:t>сокращается быстрее, чем растет постоянный К</a:t>
            </a:r>
            <a:r>
              <a:rPr lang="ru" sz="1000" baseline="-25000" dirty="0">
                <a:latin typeface="Times New Roman"/>
              </a:rPr>
              <a:t>с</a:t>
            </a:r>
            <a:r>
              <a:rPr lang="ru" sz="1000" dirty="0">
                <a:latin typeface="Times New Roman"/>
              </a:rPr>
              <a:t>.</a:t>
            </a:r>
          </a:p>
          <a:p>
            <a:pPr indent="190500" algn="just"/>
            <a:r>
              <a:rPr lang="ru" sz="1000" dirty="0">
                <a:latin typeface="Times New Roman"/>
              </a:rPr>
              <a:t>2. Анализируется сердцевина общественного капитала — «репрезентативная» отрасль со средним оргстроением (Кс/Ку), в которой цены</a:t>
            </a:r>
          </a:p>
        </p:txBody>
      </p:sp>
      <p:sp>
        <p:nvSpPr>
          <p:cNvPr id="3" name="Прямоугольник 2"/>
          <p:cNvSpPr/>
          <p:nvPr/>
        </p:nvSpPr>
        <p:spPr>
          <a:xfrm>
            <a:off x="4605528" y="6946392"/>
            <a:ext cx="118872" cy="112776"/>
          </a:xfrm>
          <a:prstGeom prst="rect">
            <a:avLst/>
          </a:prstGeom>
          <a:solidFill>
            <a:srgbClr val="FFFFFF"/>
          </a:solidFill>
        </p:spPr>
        <p:txBody>
          <a:bodyPr wrap="none" lIns="0" tIns="0" rIns="0" bIns="0">
            <a:noAutofit/>
          </a:bodyPr>
          <a:lstStyle/>
          <a:p>
            <a:pPr indent="0"/>
            <a:r>
              <a:rPr lang="ru" sz="800">
                <a:latin typeface="Times New Roman"/>
              </a:rPr>
              <a:t>31</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591312"/>
            <a:ext cx="4142232" cy="6288024"/>
          </a:xfrm>
          <a:prstGeom prst="rect">
            <a:avLst/>
          </a:prstGeom>
          <a:solidFill>
            <a:srgbClr val="FFFFFF"/>
          </a:solidFill>
        </p:spPr>
        <p:txBody>
          <a:bodyPr lIns="0" tIns="0" rIns="0" bIns="0">
            <a:noAutofit/>
          </a:bodyPr>
          <a:lstStyle/>
          <a:p>
            <a:pPr indent="0" algn="just"/>
            <a:r>
              <a:rPr lang="ru" sz="1000" dirty="0">
                <a:latin typeface="Times New Roman"/>
              </a:rPr>
              <a:t>производства </a:t>
            </a:r>
            <a:r>
              <a:rPr lang="en-US" sz="1000" i="1" dirty="0">
                <a:latin typeface="Times New Roman"/>
              </a:rPr>
              <a:t>(</a:t>
            </a:r>
            <a:r>
              <a:rPr lang="en-US" sz="950" i="1" dirty="0">
                <a:latin typeface="Times New Roman"/>
              </a:rPr>
              <a:t>k</a:t>
            </a:r>
            <a:r>
              <a:rPr lang="en-US" sz="1000" dirty="0">
                <a:latin typeface="Times New Roman"/>
              </a:rPr>
              <a:t> </a:t>
            </a:r>
            <a:r>
              <a:rPr lang="ru" sz="1000" dirty="0">
                <a:latin typeface="Times New Roman"/>
              </a:rPr>
              <a:t>+ </a:t>
            </a:r>
            <a:r>
              <a:rPr lang="ru" sz="950" i="1" dirty="0">
                <a:latin typeface="Times New Roman"/>
              </a:rPr>
              <a:t>р</a:t>
            </a:r>
            <a:r>
              <a:rPr lang="ru" sz="950" i="1" baseline="-25000" dirty="0">
                <a:latin typeface="Times New Roman"/>
              </a:rPr>
              <a:t>ср</a:t>
            </a:r>
            <a:r>
              <a:rPr lang="ru" sz="1000" i="1" dirty="0">
                <a:latin typeface="Times New Roman"/>
              </a:rPr>
              <a:t>)</a:t>
            </a:r>
            <a:r>
              <a:rPr lang="ru" sz="1000" dirty="0">
                <a:latin typeface="Times New Roman"/>
              </a:rPr>
              <a:t> совпадают со стоимостями </a:t>
            </a:r>
            <a:r>
              <a:rPr lang="en-US" sz="1000" i="1" dirty="0">
                <a:latin typeface="Times New Roman"/>
              </a:rPr>
              <a:t>(</a:t>
            </a:r>
            <a:r>
              <a:rPr lang="en-US" sz="950" i="1" dirty="0">
                <a:latin typeface="Times New Roman"/>
              </a:rPr>
              <a:t>k</a:t>
            </a:r>
            <a:r>
              <a:rPr lang="en-US" sz="1000" dirty="0">
                <a:latin typeface="Times New Roman"/>
              </a:rPr>
              <a:t> </a:t>
            </a:r>
            <a:r>
              <a:rPr lang="ru" sz="1000" dirty="0">
                <a:latin typeface="Times New Roman"/>
              </a:rPr>
              <a:t>+ </a:t>
            </a:r>
            <a:r>
              <a:rPr lang="ru" sz="950" i="1" dirty="0">
                <a:latin typeface="Times New Roman"/>
              </a:rPr>
              <a:t>т</a:t>
            </a:r>
            <a:r>
              <a:rPr lang="ru" sz="1000" i="1" dirty="0">
                <a:latin typeface="Times New Roman"/>
              </a:rPr>
              <a:t>),</a:t>
            </a:r>
            <a:r>
              <a:rPr lang="ru" sz="1000" dirty="0">
                <a:latin typeface="Times New Roman"/>
              </a:rPr>
              <a:t> а прибавочная стоимость </a:t>
            </a:r>
            <a:r>
              <a:rPr lang="en-US" sz="1000" dirty="0">
                <a:latin typeface="Times New Roman"/>
              </a:rPr>
              <a:t>(M) </a:t>
            </a:r>
            <a:r>
              <a:rPr lang="ru" sz="1000" dirty="0">
                <a:latin typeface="Times New Roman"/>
              </a:rPr>
              <a:t>с прибылью (</a:t>
            </a:r>
            <a:r>
              <a:rPr lang="ru" sz="950" i="1" dirty="0">
                <a:latin typeface="Times New Roman"/>
              </a:rPr>
              <a:t>р</a:t>
            </a:r>
            <a:r>
              <a:rPr lang="ru" sz="1000" dirty="0">
                <a:latin typeface="Times New Roman"/>
              </a:rPr>
              <a:t>).</a:t>
            </a:r>
          </a:p>
          <a:p>
            <a:pPr indent="190500" algn="just"/>
            <a:r>
              <a:rPr lang="ru" sz="1000" dirty="0">
                <a:latin typeface="Times New Roman"/>
              </a:rPr>
              <a:t>3. Результатом стремления к добавочной прибыли является повышение среднего оргстроения капитала.</a:t>
            </a:r>
          </a:p>
          <a:p>
            <a:pPr indent="190500" algn="just"/>
            <a:r>
              <a:rPr lang="ru" sz="1000" dirty="0">
                <a:latin typeface="Times New Roman"/>
              </a:rPr>
              <a:t>4. Рост оргстроения общественного капитала приводит к понижению нормы прибыли, которая рассчитывается по формуле </a:t>
            </a:r>
            <a:r>
              <a:rPr lang="ru" sz="950" i="1" dirty="0">
                <a:latin typeface="Times New Roman"/>
              </a:rPr>
              <a:t>р</a:t>
            </a:r>
            <a:r>
              <a:rPr lang="ru" sz="1000" dirty="0">
                <a:latin typeface="Times New Roman"/>
              </a:rPr>
              <a:t> = </a:t>
            </a:r>
            <a:r>
              <a:rPr lang="en-US" sz="950" i="1" dirty="0" err="1">
                <a:latin typeface="Times New Roman"/>
              </a:rPr>
              <a:t>mn</a:t>
            </a:r>
            <a:r>
              <a:rPr lang="en-US" sz="1000" i="1" dirty="0">
                <a:latin typeface="Times New Roman"/>
              </a:rPr>
              <a:t>/(1+</a:t>
            </a:r>
            <a:r>
              <a:rPr lang="en-US" sz="950" i="1" dirty="0">
                <a:latin typeface="Times New Roman"/>
              </a:rPr>
              <a:t>S</a:t>
            </a:r>
            <a:r>
              <a:rPr lang="en-US" sz="1000" i="1" dirty="0">
                <a:latin typeface="Times New Roman"/>
              </a:rPr>
              <a:t>), </a:t>
            </a:r>
            <a:r>
              <a:rPr lang="ru" sz="1000" dirty="0">
                <a:latin typeface="Times New Roman"/>
              </a:rPr>
              <a:t>где </a:t>
            </a:r>
            <a:r>
              <a:rPr lang="en-US" sz="950" i="1" dirty="0">
                <a:latin typeface="Times New Roman"/>
              </a:rPr>
              <a:t>n</a:t>
            </a:r>
            <a:r>
              <a:rPr lang="en-US" sz="1000" dirty="0">
                <a:latin typeface="Times New Roman"/>
              </a:rPr>
              <a:t> </a:t>
            </a:r>
            <a:r>
              <a:rPr lang="ru" sz="1000" dirty="0">
                <a:latin typeface="Times New Roman"/>
              </a:rPr>
              <a:t>— число оборотов, </a:t>
            </a:r>
            <a:r>
              <a:rPr lang="en-US" sz="950" i="1" dirty="0">
                <a:latin typeface="Times New Roman"/>
              </a:rPr>
              <a:t>S</a:t>
            </a:r>
            <a:r>
              <a:rPr lang="en-US" sz="1000" dirty="0">
                <a:latin typeface="Times New Roman"/>
              </a:rPr>
              <a:t> </a:t>
            </a:r>
            <a:r>
              <a:rPr lang="ru" sz="1000" dirty="0">
                <a:latin typeface="Times New Roman"/>
              </a:rPr>
              <a:t>— стоимостное строение капитала </a:t>
            </a:r>
            <a:r>
              <a:rPr lang="en-US" sz="1000" dirty="0">
                <a:latin typeface="Times New Roman"/>
              </a:rPr>
              <a:t>(Kc/</a:t>
            </a:r>
            <a:r>
              <a:rPr lang="en-US" sz="1000" dirty="0" err="1">
                <a:latin typeface="Times New Roman"/>
              </a:rPr>
              <a:t>Kv</a:t>
            </a:r>
            <a:r>
              <a:rPr lang="en-US" sz="1000" dirty="0">
                <a:latin typeface="Times New Roman"/>
              </a:rPr>
              <a:t>).</a:t>
            </a:r>
          </a:p>
          <a:p>
            <a:pPr indent="190500" algn="just"/>
            <a:r>
              <a:rPr lang="ru" sz="1000" dirty="0">
                <a:latin typeface="Times New Roman"/>
              </a:rPr>
              <a:t>5. Индивидуальный капитал может компенсировать падение нормы прибыли за счет увеличения действующего капитала путем концентрации и централизации (слияний и поглощений).</a:t>
            </a:r>
          </a:p>
          <a:p>
            <a:pPr indent="190500" algn="just"/>
            <a:r>
              <a:rPr lang="ru" sz="1000" dirty="0">
                <a:latin typeface="Times New Roman"/>
              </a:rPr>
              <a:t>6. Растет минимальная величина нового авансируемого капитала.</a:t>
            </a:r>
          </a:p>
          <a:p>
            <a:pPr indent="190500" algn="just"/>
            <a:r>
              <a:rPr lang="ru" sz="1000" dirty="0">
                <a:latin typeface="Times New Roman"/>
              </a:rPr>
              <a:t>Пока капитал не достиг необходимых размеров, он не может быть вложен как промышленный, поскольку для него понижение нормы прибыли еще не уравновешивается ее массой. Этот «избыточный» капитал используется в спекулятивных целях для приобретения акций, облигаций и других ценных бумаг. Растет капитализация, формируется «финансовый пузырь».</a:t>
            </a:r>
          </a:p>
          <a:p>
            <a:pPr indent="190500" algn="just"/>
            <a:r>
              <a:rPr lang="ru" sz="1000" b="1" dirty="0">
                <a:latin typeface="Times New Roman"/>
              </a:rPr>
              <a:t>Предкризисный период. </a:t>
            </a:r>
            <a:r>
              <a:rPr lang="ru" sz="1000" dirty="0">
                <a:latin typeface="Times New Roman"/>
              </a:rPr>
              <a:t>Наконец, капитал достигает необходимых размеров и вкладывается как промышленный в одну или несколько отраслей. К общественному капиталу К добавляется ∆К. И хотя накопление капитала — это вложение в Кс и </a:t>
            </a:r>
            <a:r>
              <a:rPr lang="en-US" sz="1000" dirty="0" err="1">
                <a:latin typeface="Times New Roman"/>
              </a:rPr>
              <a:t>Kv</a:t>
            </a:r>
            <a:r>
              <a:rPr lang="en-US" sz="1000" dirty="0">
                <a:latin typeface="Times New Roman"/>
              </a:rPr>
              <a:t>, </a:t>
            </a:r>
            <a:r>
              <a:rPr lang="ru" sz="1000" dirty="0">
                <a:latin typeface="Times New Roman"/>
              </a:rPr>
              <a:t>а инвестиции — только в Кс, в статистике этот момент должен отражаться </a:t>
            </a:r>
            <a:r>
              <a:rPr lang="ru" sz="1000" b="1" dirty="0">
                <a:latin typeface="Times New Roman"/>
              </a:rPr>
              <a:t>(1) резким ростом инвестиций</a:t>
            </a:r>
            <a:r>
              <a:rPr lang="ru" sz="1000" dirty="0">
                <a:latin typeface="Times New Roman"/>
              </a:rPr>
              <a:t>.</a:t>
            </a:r>
          </a:p>
          <a:p>
            <a:pPr indent="190500" algn="just"/>
            <a:r>
              <a:rPr lang="ru" sz="1000" dirty="0">
                <a:latin typeface="Times New Roman"/>
              </a:rPr>
              <a:t>Накопление капитала увеличивает спрос на рабочую силу, каким бы ни было его органическое строение. Но если накопление осуществляется при неизменном оргстроении капитала (при неизменной технологии), то занятость </a:t>
            </a:r>
            <a:r>
              <a:rPr lang="en-US" sz="1000" dirty="0">
                <a:latin typeface="Times New Roman"/>
              </a:rPr>
              <a:t>(</a:t>
            </a:r>
            <a:r>
              <a:rPr lang="en-US" sz="1000" dirty="0" err="1">
                <a:latin typeface="Times New Roman"/>
              </a:rPr>
              <a:t>Kv</a:t>
            </a:r>
            <a:r>
              <a:rPr lang="en-US" sz="1000" dirty="0">
                <a:latin typeface="Times New Roman"/>
              </a:rPr>
              <a:t>) </a:t>
            </a:r>
            <a:r>
              <a:rPr lang="ru" sz="1000" dirty="0">
                <a:latin typeface="Times New Roman"/>
              </a:rPr>
              <a:t>растет в той же пропорции, что и инвестиции (Кс), или, по словам Кейнса, «занятость может возрастать только </a:t>
            </a:r>
            <a:r>
              <a:rPr lang="en-US" sz="950" i="1" dirty="0" err="1">
                <a:latin typeface="Times New Roman"/>
              </a:rPr>
              <a:t>pari</a:t>
            </a:r>
            <a:r>
              <a:rPr lang="en-US" sz="950" i="1" dirty="0">
                <a:latin typeface="Times New Roman"/>
              </a:rPr>
              <a:t> passu</a:t>
            </a:r>
            <a:r>
              <a:rPr lang="en-US" sz="1000" dirty="0">
                <a:latin typeface="Times New Roman"/>
              </a:rPr>
              <a:t> </a:t>
            </a:r>
            <a:r>
              <a:rPr lang="ru" sz="1000" dirty="0">
                <a:latin typeface="Times New Roman"/>
              </a:rPr>
              <a:t>с увеличением инвестиций» [Кейнс, с. 112].</a:t>
            </a:r>
          </a:p>
          <a:p>
            <a:pPr indent="190500" algn="just"/>
            <a:r>
              <a:rPr lang="ru" sz="1000" dirty="0">
                <a:latin typeface="Times New Roman"/>
              </a:rPr>
              <a:t>Если накопление идет при растущем оргстроении капитала, то занятость растет медленнее, чем инвестиции. В статистике этот момент отражается </a:t>
            </a:r>
            <a:r>
              <a:rPr lang="ru" sz="1000" b="1" dirty="0">
                <a:latin typeface="Times New Roman"/>
              </a:rPr>
              <a:t>(2) ростом занятости </a:t>
            </a:r>
            <a:r>
              <a:rPr lang="ru" sz="1000" b="1" i="1" dirty="0">
                <a:latin typeface="Times New Roman"/>
              </a:rPr>
              <a:t>более медленными темпами, чем рост инвестиций.</a:t>
            </a:r>
          </a:p>
          <a:p>
            <a:pPr indent="190500" algn="just"/>
            <a:r>
              <a:rPr lang="ru" sz="1000" dirty="0">
                <a:latin typeface="Times New Roman"/>
              </a:rPr>
              <a:t>Спрос на труд растет, и наиболее рельефным его показателем является </a:t>
            </a:r>
            <a:r>
              <a:rPr lang="ru" sz="1000" b="1" dirty="0">
                <a:latin typeface="Times New Roman"/>
              </a:rPr>
              <a:t>(3) резкое сокращение безработицы</a:t>
            </a:r>
            <a:r>
              <a:rPr lang="ru" sz="1000" dirty="0">
                <a:latin typeface="Times New Roman"/>
              </a:rPr>
              <a:t>. Поначалу возросшая потребность в рабочей силе покрывается за счет привлечения незанятого населения при прежнем уровне заработной платы. Если потенциал незанятого населения исчерпан, но нехватка рабочей силы сохраняется, то дефицит может компенсироваться </a:t>
            </a:r>
            <a:r>
              <a:rPr lang="ru" sz="1000" b="1" dirty="0">
                <a:latin typeface="Times New Roman"/>
              </a:rPr>
              <a:t>ростом продолжительности рабочего дня </a:t>
            </a:r>
            <a:r>
              <a:rPr lang="ru" sz="1000" dirty="0">
                <a:latin typeface="Times New Roman"/>
              </a:rPr>
              <a:t>занятых (сверхурочные и т.п.), т.е. ростом нормы прибавочной стоимости (</a:t>
            </a:r>
            <a:r>
              <a:rPr lang="ru" sz="950" i="1" dirty="0">
                <a:latin typeface="Times New Roman"/>
              </a:rPr>
              <a:t>т</a:t>
            </a:r>
            <a:r>
              <a:rPr lang="ru" sz="1000" dirty="0">
                <a:latin typeface="Times New Roman"/>
              </a:rPr>
              <a:t>'). Но этот фактор, очевидно, ограничен.</a:t>
            </a:r>
          </a:p>
          <a:p>
            <a:pPr indent="190500" algn="just"/>
            <a:r>
              <a:rPr lang="ru" sz="1000" dirty="0">
                <a:latin typeface="Times New Roman"/>
              </a:rPr>
              <a:t>Наступает момент, когда привлечение рабочей силы становится возможным лишь при повышении зарплаты выше стоимости рабочей силы. Новые капиталы повышают зарплату для того, чтобы переманить занятых с других предприятий. Старые капиталы вынуждены повышать заработную плату, чтобы удержать занятых (особенно высококвалифици¬</a:t>
            </a:r>
          </a:p>
        </p:txBody>
      </p:sp>
      <p:sp>
        <p:nvSpPr>
          <p:cNvPr id="3" name="Прямоугольник 2"/>
          <p:cNvSpPr/>
          <p:nvPr/>
        </p:nvSpPr>
        <p:spPr>
          <a:xfrm>
            <a:off x="600456" y="6946392"/>
            <a:ext cx="124968" cy="112776"/>
          </a:xfrm>
          <a:prstGeom prst="rect">
            <a:avLst/>
          </a:prstGeom>
          <a:solidFill>
            <a:srgbClr val="FFFFFF"/>
          </a:solidFill>
        </p:spPr>
        <p:txBody>
          <a:bodyPr wrap="none" lIns="0" tIns="0" rIns="0" bIns="0">
            <a:noAutofit/>
          </a:bodyPr>
          <a:lstStyle/>
          <a:p>
            <a:pPr indent="0"/>
            <a:r>
              <a:rPr lang="ru" sz="800">
                <a:latin typeface="Times New Roman"/>
              </a:rPr>
              <a:t>32</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591312"/>
            <a:ext cx="4139184" cy="5846064"/>
          </a:xfrm>
          <a:prstGeom prst="rect">
            <a:avLst/>
          </a:prstGeom>
          <a:solidFill>
            <a:srgbClr val="FFFFFF"/>
          </a:solidFill>
        </p:spPr>
        <p:txBody>
          <a:bodyPr lIns="0" tIns="0" rIns="0" bIns="0">
            <a:noAutofit/>
          </a:bodyPr>
          <a:lstStyle/>
          <a:p>
            <a:pPr indent="0" algn="just"/>
            <a:r>
              <a:rPr lang="ru" sz="1000" dirty="0">
                <a:latin typeface="Times New Roman"/>
              </a:rPr>
              <a:t>рованных). Этот момент в статистике отражается </a:t>
            </a:r>
            <a:r>
              <a:rPr lang="ru" sz="1000" b="1" dirty="0">
                <a:latin typeface="Times New Roman"/>
              </a:rPr>
              <a:t>(4) резким повышением заработной платы</a:t>
            </a:r>
            <a:r>
              <a:rPr lang="ru" sz="1000" dirty="0">
                <a:latin typeface="Times New Roman"/>
              </a:rPr>
              <a:t>.</a:t>
            </a:r>
          </a:p>
          <a:p>
            <a:pPr indent="190500" algn="just"/>
            <a:r>
              <a:rPr lang="ru" sz="1000" dirty="0">
                <a:latin typeface="Times New Roman"/>
              </a:rPr>
              <a:t>Дополнительный капитал ∆К характеризуется (а) большими размерами — минимальный капитал постоянно возрастает, (б) высоким орг-строением, т.е. капиталом с меньшей долей </a:t>
            </a:r>
            <a:r>
              <a:rPr lang="en-US" sz="1000" dirty="0">
                <a:latin typeface="Times New Roman"/>
              </a:rPr>
              <a:t>K</a:t>
            </a:r>
            <a:r>
              <a:rPr lang="en-US" sz="1000" baseline="-25000" dirty="0">
                <a:latin typeface="Times New Roman"/>
              </a:rPr>
              <a:t>V</a:t>
            </a:r>
            <a:r>
              <a:rPr lang="en-US" sz="1000" dirty="0">
                <a:latin typeface="Times New Roman"/>
              </a:rPr>
              <a:t>, </a:t>
            </a:r>
            <a:r>
              <a:rPr lang="ru" sz="1000" dirty="0">
                <a:latin typeface="Times New Roman"/>
              </a:rPr>
              <a:t>(в) меньшим вкладом в совокупную добавленную и соответственно прибавочную стоимость (М = Ку</a:t>
            </a:r>
            <a:r>
              <a:rPr lang="ru" sz="950" i="1" dirty="0">
                <a:latin typeface="Times New Roman"/>
              </a:rPr>
              <a:t>да</a:t>
            </a:r>
            <a:r>
              <a:rPr lang="ru" sz="1000" dirty="0">
                <a:latin typeface="Times New Roman"/>
              </a:rPr>
              <a:t>').</a:t>
            </a:r>
          </a:p>
          <a:p>
            <a:pPr indent="190500" algn="just"/>
            <a:r>
              <a:rPr lang="ru" sz="1000" b="1" dirty="0">
                <a:latin typeface="Times New Roman"/>
              </a:rPr>
              <a:t>Вход в кризис. </a:t>
            </a:r>
            <a:r>
              <a:rPr lang="ru" sz="1000" dirty="0">
                <a:latin typeface="Times New Roman"/>
              </a:rPr>
              <a:t>Общая (средняя) норма прибыли до появления нового капитала была равна </a:t>
            </a:r>
            <a:r>
              <a:rPr lang="en-US" sz="950" i="1" dirty="0">
                <a:latin typeface="Times New Roman"/>
              </a:rPr>
              <a:t>p</a:t>
            </a:r>
            <a:r>
              <a:rPr lang="en-US" sz="1000" dirty="0">
                <a:latin typeface="Times New Roman"/>
              </a:rPr>
              <a:t> </a:t>
            </a:r>
            <a:r>
              <a:rPr lang="ru" sz="1000" dirty="0">
                <a:latin typeface="Times New Roman"/>
              </a:rPr>
              <a:t>= </a:t>
            </a:r>
            <a:r>
              <a:rPr lang="en-US" sz="1000" dirty="0">
                <a:latin typeface="Times New Roman"/>
              </a:rPr>
              <a:t>M/K, </a:t>
            </a:r>
            <a:r>
              <a:rPr lang="ru" sz="1000" dirty="0">
                <a:latin typeface="Times New Roman"/>
              </a:rPr>
              <a:t>а после его появления </a:t>
            </a:r>
            <a:r>
              <a:rPr lang="en-US" sz="950" i="1" dirty="0">
                <a:latin typeface="Times New Roman"/>
              </a:rPr>
              <a:t>p</a:t>
            </a:r>
            <a:r>
              <a:rPr lang="en-US" sz="1000" dirty="0">
                <a:latin typeface="Times New Roman"/>
              </a:rPr>
              <a:t> </a:t>
            </a:r>
            <a:r>
              <a:rPr lang="ru" sz="1000" dirty="0">
                <a:latin typeface="Times New Roman"/>
              </a:rPr>
              <a:t>= (М+∆М)/(К+ ∆К). Прибыль здесь — агрегат, она включает промышленную прибыль, процент и ренту.</a:t>
            </a:r>
          </a:p>
          <a:p>
            <a:pPr indent="190500" algn="just">
              <a:lnSpc>
                <a:spcPct val="105000"/>
              </a:lnSpc>
            </a:pPr>
            <a:r>
              <a:rPr lang="ru" sz="950" i="1" dirty="0">
                <a:latin typeface="Times New Roman"/>
              </a:rPr>
              <a:t>Кризис — это сильное и внезапное понижение общей нормы прибыли </a:t>
            </a:r>
            <a:r>
              <a:rPr lang="en-US" sz="950" i="1" dirty="0">
                <a:latin typeface="Times New Roman"/>
              </a:rPr>
              <a:t>p </a:t>
            </a:r>
            <a:r>
              <a:rPr lang="ru" sz="950" i="1" dirty="0">
                <a:latin typeface="Times New Roman"/>
              </a:rPr>
              <a:t>как результат перенакопления капитала</a:t>
            </a:r>
            <a:r>
              <a:rPr lang="ru" sz="1000" i="1" dirty="0">
                <a:latin typeface="Times New Roman"/>
              </a:rPr>
              <a:t>.</a:t>
            </a:r>
          </a:p>
          <a:p>
            <a:pPr indent="190500" algn="just"/>
            <a:r>
              <a:rPr lang="ru" sz="1000" dirty="0">
                <a:latin typeface="Times New Roman"/>
              </a:rPr>
              <a:t>Абсолютное перенакопление капитала, которое охватывало бы все сферы производства, возникает в том случае, если вклад ∆К в производство М стремился бы к нулю, а новая норма прибыли была бы равна </a:t>
            </a:r>
            <a:r>
              <a:rPr lang="en-US" sz="950" i="1" dirty="0">
                <a:latin typeface="Times New Roman"/>
              </a:rPr>
              <a:t>p</a:t>
            </a:r>
            <a:r>
              <a:rPr lang="en-US" sz="1000" dirty="0">
                <a:latin typeface="Times New Roman"/>
              </a:rPr>
              <a:t> </a:t>
            </a:r>
            <a:r>
              <a:rPr lang="ru" sz="1000" dirty="0">
                <a:latin typeface="Times New Roman"/>
              </a:rPr>
              <a:t>= (М+0)/(К+ ∆К). В современных условиях глобальной взаимозависимости случай, рассмотренный в «Капитале», применим к мировым экономическим кризисам. Средняя норма прибыли — отношение суммы прибавочной стоимости, создаваемой в разных странах, к совокупному капиталу этих стран. Укрыться от кризиса в «тихой гавани» невозможно — средняя норма прибыли определяется на мировом уровне, а ее падение охватывает все страны. От отдельных стран непосредственно зависит первая часть цены производства — издержки производства. Вторая часть — средняя прибыль — результат глобальных межстрановых процессов, включающих перераспределение стоимостного богатства, созданного в странах с трудоемкими производствами (низким органическим строением) в пользу стран с высокотехнологичным производством (высоким органическим строением).</a:t>
            </a:r>
          </a:p>
          <a:p>
            <a:pPr indent="190500" algn="just"/>
            <a:r>
              <a:rPr lang="ru" sz="1000" b="1" dirty="0">
                <a:latin typeface="Times New Roman"/>
              </a:rPr>
              <a:t>Выход из кризиса. </a:t>
            </a:r>
            <a:r>
              <a:rPr lang="ru" sz="1000" dirty="0">
                <a:latin typeface="Times New Roman"/>
              </a:rPr>
              <a:t>«Каким же образом может быть устранен этот конфликт?.. Способ устранения содержится уже в самом выражении того конфликта, об устранении которого идет речь. Он заключается в том, что капитал, равный по стоимости всему дополнительному капиталу ДК или по крайней мере его части, лежит без движения и отчасти даже уничтожается... Убыток распределяется. очень неравномерно и в очень разнообразных формах, так что один капитал бездействует, другой уничтожается, третий терпит только относительные убытки или подвергается лишь временному обесценению и т.д.» [Маркс, 1967, с. 278].</a:t>
            </a:r>
          </a:p>
          <a:p>
            <a:pPr indent="190500" algn="just"/>
            <a:r>
              <a:rPr lang="ru" sz="1000" dirty="0">
                <a:latin typeface="Times New Roman"/>
              </a:rPr>
              <a:t>Обесценению</a:t>
            </a:r>
            <a:r>
              <a:rPr lang="ru" sz="1000" baseline="30000" dirty="0">
                <a:latin typeface="Times New Roman"/>
              </a:rPr>
              <a:t>1</a:t>
            </a:r>
            <a:r>
              <a:rPr lang="ru" sz="1000" dirty="0">
                <a:latin typeface="Times New Roman"/>
              </a:rPr>
              <a:t> подвергаются все формы капитала.</a:t>
            </a:r>
          </a:p>
          <a:p>
            <a:pPr indent="190500" algn="just"/>
            <a:r>
              <a:rPr lang="ru" sz="1000" dirty="0">
                <a:latin typeface="Times New Roman"/>
              </a:rPr>
              <a:t>Д — денежный капитал. Очевидным является обесценение банковского капитала: списание долгов и т.п. Наиболее острым является обесценение</a:t>
            </a:r>
          </a:p>
        </p:txBody>
      </p:sp>
      <p:sp>
        <p:nvSpPr>
          <p:cNvPr id="3" name="Прямоугольник 2"/>
          <p:cNvSpPr/>
          <p:nvPr/>
        </p:nvSpPr>
        <p:spPr>
          <a:xfrm>
            <a:off x="594360" y="6876288"/>
            <a:ext cx="4133088" cy="252984"/>
          </a:xfrm>
          <a:prstGeom prst="rect">
            <a:avLst/>
          </a:prstGeom>
          <a:solidFill>
            <a:srgbClr val="FFFFFF"/>
          </a:solidFill>
        </p:spPr>
        <p:txBody>
          <a:bodyPr lIns="0" tIns="0" rIns="0" bIns="0">
            <a:noAutofit/>
          </a:bodyPr>
          <a:lstStyle/>
          <a:p>
            <a:pPr indent="190500" algn="just"/>
            <a:r>
              <a:rPr lang="ru" sz="800" baseline="30000" dirty="0">
                <a:latin typeface="Times New Roman"/>
              </a:rPr>
              <a:t>1</a:t>
            </a:r>
            <a:r>
              <a:rPr lang="ru" sz="800" dirty="0">
                <a:latin typeface="Times New Roman"/>
              </a:rPr>
              <a:t> Здесь «обесценение» — это не потеря цены, а потеря стоимости, означающая, что капитал перестает быть капиталом.</a:t>
            </a:r>
          </a:p>
        </p:txBody>
      </p:sp>
      <p:sp>
        <p:nvSpPr>
          <p:cNvPr id="4" name="Прямоугольник 3"/>
          <p:cNvSpPr/>
          <p:nvPr/>
        </p:nvSpPr>
        <p:spPr>
          <a:xfrm>
            <a:off x="4605528" y="6946392"/>
            <a:ext cx="124968" cy="112776"/>
          </a:xfrm>
          <a:prstGeom prst="rect">
            <a:avLst/>
          </a:prstGeom>
          <a:solidFill>
            <a:srgbClr val="FFFFFF"/>
          </a:solidFill>
        </p:spPr>
        <p:txBody>
          <a:bodyPr wrap="none" lIns="0" tIns="0" rIns="0" bIns="0">
            <a:noAutofit/>
          </a:bodyPr>
          <a:lstStyle/>
          <a:p>
            <a:pPr indent="0"/>
            <a:r>
              <a:rPr lang="ru" sz="800">
                <a:latin typeface="Times New Roman"/>
              </a:rPr>
              <a:t>33</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39184" cy="6467856"/>
          </a:xfrm>
          <a:prstGeom prst="rect">
            <a:avLst/>
          </a:prstGeom>
          <a:solidFill>
            <a:srgbClr val="FFFFFF"/>
          </a:solidFill>
        </p:spPr>
        <p:txBody>
          <a:bodyPr lIns="0" tIns="0" rIns="0" bIns="0">
            <a:noAutofit/>
          </a:bodyPr>
          <a:lstStyle/>
          <a:p>
            <a:pPr indent="0" algn="just"/>
            <a:r>
              <a:rPr lang="ru" sz="1000">
                <a:latin typeface="Times New Roman"/>
              </a:rPr>
              <a:t>капитальной стоимости, находящейся в форме свидетельств в будущем доли прибавочной стоимости, прибыли (ценных бумаг). Разрывается цепь платежных обязательств, парализуется функция денег как средства платежа, и кредитная система вступает в полосу потрясений. Происходит падение курса акций. Денежный капитал перестает выполнять свою основную функцию авансирования. Запланированные инвестиции замораживаются, новые не осуществляются, т.е. деньги не используются как капитал. При резком падении нормы прибыли инвестиции невыгодны.</a:t>
            </a:r>
          </a:p>
          <a:p>
            <a:pPr indent="190500" algn="just"/>
            <a:r>
              <a:rPr lang="ru" sz="1000">
                <a:latin typeface="Times New Roman"/>
              </a:rPr>
              <a:t>П — производительный капитал, по натуральной форме — функционирующая рабочая сила и средства производства. Если он не функционирует, то это означает его обесценение. Примеры: закрытие предприятий; сокращение числа смен; прекращение работы на неделю, месяц и т.д. в сочетании с (неоплачиваемыми) отпусками и т.п.</a:t>
            </a:r>
          </a:p>
          <a:p>
            <a:pPr indent="190500" algn="just"/>
            <a:r>
              <a:rPr lang="ru" sz="1000">
                <a:latin typeface="Times New Roman"/>
              </a:rPr>
              <a:t>Т — товарный капитал, по натуральной форме — товары на складе (средства производства и жизненные средства, недвижимость). Если они не реализуются или реализуются по более низким ценам, то товарный капитал теряет свою стоимость.</a:t>
            </a:r>
          </a:p>
          <a:p>
            <a:pPr indent="190500" algn="just"/>
            <a:r>
              <a:rPr lang="ru" sz="1000">
                <a:latin typeface="Times New Roman"/>
              </a:rPr>
              <a:t>Марксистская политическая экономия акцентирует третий момент. По Марксу, действительно «перепроизводство капитала... означает... не что иное, как перенакопление капитала», при этом «перепроизводство капитала всегда включает перепроизводство товаров» [Маркс, 1961, с. 275]. Но перепроизводство товаров, т.е. перенакопление товарного капитала, не единственная форма перенакопления, поэтому кризисы не сводятся к «циклическим кризисам общего перепроизводства» товаров, а перенакопление капитала не тождественно «недоиспользованию производственных мощностей» [Экономическая энциклопедия, 1980, с. 499—450]. В статье в БСЭ кризис также начинается не с падения нормы прибыли, а с перепроизводства товаров. «Поскольку производство товаров переходит границу, поставленную узкими рамками платежеспособного спроса населения, экономический кризис приобретает характер всеобщего перепроизводства товаров и перенакопления капитала» [БСЭ].</a:t>
            </a:r>
          </a:p>
          <a:p>
            <a:pPr indent="190500" algn="just"/>
            <a:r>
              <a:rPr lang="ru" sz="1000">
                <a:latin typeface="Times New Roman"/>
              </a:rPr>
              <a:t>Для выхода из кризиса </a:t>
            </a:r>
            <a:r>
              <a:rPr lang="ru" sz="950" i="1">
                <a:latin typeface="Times New Roman"/>
              </a:rPr>
              <a:t>убыток,</a:t>
            </a:r>
            <a:r>
              <a:rPr lang="ru" sz="1000">
                <a:latin typeface="Times New Roman"/>
              </a:rPr>
              <a:t> равный ДК, </a:t>
            </a:r>
            <a:r>
              <a:rPr lang="ru" sz="950" i="1">
                <a:latin typeface="Times New Roman"/>
              </a:rPr>
              <a:t>неизбежен</a:t>
            </a:r>
            <a:r>
              <a:rPr lang="ru" sz="1000" i="1">
                <a:latin typeface="Times New Roman"/>
              </a:rPr>
              <a:t>,</a:t>
            </a:r>
            <a:r>
              <a:rPr lang="ru" sz="1000">
                <a:latin typeface="Times New Roman"/>
              </a:rPr>
              <a:t> но какой капитал (старый или новый, денежный, производительный, товарный и т.п.) будет обесценен — это решает конкуренция. При неизменном выпуске могут падать цены, при неизменных ценах может происходить обесценение капитала в производительной форме. А если обесценения в производительной и товарной форме не происходит (производство сохраняется, а цены не падают), то убыток принимает на себя денежный капитал и происходит обесценение денег. На начало 2009 г. (кризис разразился в сентябре 2008 г.) «совокупные потери в стоимости активов оценивались в 50 трлн долл. — это эквивалентно размеру мирового ВВП» [Греф, с. 8].</a:t>
            </a:r>
          </a:p>
          <a:p>
            <a:pPr indent="190500" algn="just">
              <a:lnSpc>
                <a:spcPct val="128000"/>
              </a:lnSpc>
            </a:pPr>
            <a:r>
              <a:rPr lang="ru" sz="1000">
                <a:latin typeface="Times New Roman"/>
              </a:rPr>
              <a:t>Но «одновременно действовали бы другие факторы. [Занятым. — </a:t>
            </a:r>
            <a:r>
              <a:rPr lang="ru" sz="950" i="1">
                <a:latin typeface="Times New Roman"/>
              </a:rPr>
              <a:t>С. А.</a:t>
            </a:r>
            <a:r>
              <a:rPr lang="ru" sz="1000" i="1">
                <a:latin typeface="Times New Roman"/>
              </a:rPr>
              <a:t>] </a:t>
            </a:r>
            <a:r>
              <a:rPr lang="ru" sz="1000">
                <a:latin typeface="Times New Roman"/>
              </a:rPr>
              <a:t>пришлось бы мириться с понижением заработной платы даже ниже сред-</a:t>
            </a:r>
            <a:r>
              <a:rPr lang="ru" sz="800">
                <a:latin typeface="Times New Roman"/>
              </a:rPr>
              <a:t>34</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6266688"/>
          </a:xfrm>
          <a:prstGeom prst="rect">
            <a:avLst/>
          </a:prstGeom>
          <a:solidFill>
            <a:srgbClr val="FFFFFF"/>
          </a:solidFill>
        </p:spPr>
        <p:txBody>
          <a:bodyPr lIns="0" tIns="0" rIns="0" bIns="0">
            <a:noAutofit/>
          </a:bodyPr>
          <a:lstStyle/>
          <a:p>
            <a:pPr indent="0" algn="just">
              <a:spcBef>
                <a:spcPts val="560"/>
              </a:spcBef>
            </a:pPr>
            <a:r>
              <a:rPr lang="ru" sz="1000">
                <a:latin typeface="Times New Roman"/>
              </a:rPr>
              <a:t>него уровня... падение цен и конкурентная борьба побуждали бы каждого капиталиста понижать индивидуальную стоимость всего своего продукта ниже общей стоимости этого продукта посредством применения новых машин, новых усовершенствованных методов труда, новых комбинаций. обесценение элементов постоянного капитала само сделалось бы элементом, влекущим за собой повышение нормы прибыли. И таким образом круг был бы пройден снова. Часть капитала, обесценившаяся вследствие приостановки функционирования, снова приобрела бы свою прежнюю стоимость» [Маркс, 1967, с. 279- 280].</a:t>
            </a:r>
          </a:p>
          <a:p>
            <a:pPr indent="190500" algn="just"/>
            <a:r>
              <a:rPr lang="ru" sz="1000">
                <a:latin typeface="Times New Roman"/>
              </a:rPr>
              <a:t>Процесс выхода из кризиса отражается в статистике (1) </a:t>
            </a:r>
            <a:r>
              <a:rPr lang="ru" sz="950" i="1">
                <a:latin typeface="Times New Roman"/>
              </a:rPr>
              <a:t>сокращением инвестиций,</a:t>
            </a:r>
            <a:r>
              <a:rPr lang="ru" sz="1000">
                <a:latin typeface="Times New Roman"/>
              </a:rPr>
              <a:t> (2) </a:t>
            </a:r>
            <a:r>
              <a:rPr lang="ru" sz="950" i="1">
                <a:latin typeface="Times New Roman"/>
              </a:rPr>
              <a:t>сокращением занятости,</a:t>
            </a:r>
            <a:r>
              <a:rPr lang="ru" sz="1000">
                <a:latin typeface="Times New Roman"/>
              </a:rPr>
              <a:t> (3) </a:t>
            </a:r>
            <a:r>
              <a:rPr lang="ru" sz="950" i="1">
                <a:latin typeface="Times New Roman"/>
              </a:rPr>
              <a:t>ростом безработицы,</a:t>
            </a:r>
            <a:r>
              <a:rPr lang="ru" sz="1000">
                <a:latin typeface="Times New Roman"/>
              </a:rPr>
              <a:t> (4) </a:t>
            </a:r>
            <a:r>
              <a:rPr lang="ru" sz="950" i="1">
                <a:latin typeface="Times New Roman"/>
              </a:rPr>
              <a:t>понижением заработной платы</a:t>
            </a:r>
            <a:r>
              <a:rPr lang="ru" sz="1000" i="1">
                <a:latin typeface="Times New Roman"/>
              </a:rPr>
              <a:t>.</a:t>
            </a:r>
          </a:p>
          <a:p>
            <a:pPr indent="190500" algn="just"/>
            <a:r>
              <a:rPr lang="ru" sz="1000">
                <a:latin typeface="Times New Roman"/>
              </a:rPr>
              <a:t>Логика кризиса: перенакопление капитала — падение нормы прибыли — обесценение капитала — восстановление докризисного (или близкого к нему) уровня нормы прибыли — переход на новый виток спирали накопления, рост инвестиций. «Как небесные тела, однажды начавшие определенное движение, постоянно повторяют его, совершенно так же и общественное производство, раз оно вовлечено в движение попеременного расширения и сокращения, постоянно повторяет это движение. Следствия, в свою очередь, становятся причинами, и сменяющиеся фазы всего процесса, который постоянно воспроизводит свои собственные условия, принимают форму периодичности» [Маркс, 1960, с. 647-648].</a:t>
            </a:r>
          </a:p>
          <a:p>
            <a:pPr indent="190500" algn="just"/>
            <a:r>
              <a:rPr lang="ru" sz="1000" b="1">
                <a:latin typeface="Times New Roman"/>
              </a:rPr>
              <a:t>Алгоритм прогноза на примере кризиса 2008 г. Индикатор опасности наступления кризиса. </a:t>
            </a:r>
            <a:r>
              <a:rPr lang="ru" sz="1000">
                <a:latin typeface="Times New Roman"/>
              </a:rPr>
              <a:t>Продолжительность периодов перенакопления капитала строго не установлена. Во времена Маркса «характерный жизненный путь современной промышленности» имел «форму десятилетнего цикла периодов среднего оживления, производства под высоким давлением, кризиса и застоя, цикла, прерываемого более мелкими колебаниями» [Маркс, 1960, с. 647]. Опыт последних десятилетий показывает, что кризисы не приходят «по расписанию». Но их можно заблаговременно прогнозировать. Если имеет место (1) рост инвестиций, (2) более медленный рост занятости, (3) сокращение безработицы и (4) рост заработной платы, то такая динамика </a:t>
            </a:r>
            <a:r>
              <a:rPr lang="ru" sz="950" i="1">
                <a:latin typeface="Times New Roman"/>
              </a:rPr>
              <a:t>связки</a:t>
            </a:r>
            <a:r>
              <a:rPr lang="ru" sz="1000">
                <a:latin typeface="Times New Roman"/>
              </a:rPr>
              <a:t> показателей является индикатором наступления кризиса. Математически несложно разработать агрегатный индикатор «зеленого», «желтого», «оранжевого» и «красного» уровня опасности кризиса. Чем дольше длится период предкризисной динамики показателей и чем больше их интенсивность, тем выше опасность наступления мирового кризиса.</a:t>
            </a:r>
          </a:p>
          <a:p>
            <a:pPr indent="190500" algn="just"/>
            <a:r>
              <a:rPr lang="ru" sz="1000">
                <a:latin typeface="Times New Roman"/>
              </a:rPr>
              <a:t>Динамика статистических показателей потоков прямых иностранных инвестиций в мире (рис. 1), занятости (рис. 2), соотношения темпов роста ПИИ и занятости (рис. 3) безработицы (рис. 4) и среднегодовых темпов роста заработной платы в мире (рис. 5) в 2003-2007 гг. подтверждает выводы о предкризисном состоянии экономики и возможности про¬</a:t>
            </a:r>
          </a:p>
        </p:txBody>
      </p:sp>
      <p:sp>
        <p:nvSpPr>
          <p:cNvPr id="3" name="Прямоугольник 2"/>
          <p:cNvSpPr/>
          <p:nvPr/>
        </p:nvSpPr>
        <p:spPr>
          <a:xfrm>
            <a:off x="591312" y="6964680"/>
            <a:ext cx="4142232" cy="94488"/>
          </a:xfrm>
          <a:prstGeom prst="rect">
            <a:avLst/>
          </a:prstGeom>
          <a:solidFill>
            <a:srgbClr val="FFFFFF"/>
          </a:solidFill>
        </p:spPr>
        <p:txBody>
          <a:bodyPr wrap="none" lIns="0" tIns="0" rIns="0" bIns="0">
            <a:noAutofit/>
          </a:bodyPr>
          <a:lstStyle/>
          <a:p>
            <a:pPr indent="0" algn="r"/>
            <a:r>
              <a:rPr lang="ru" sz="800">
                <a:latin typeface="Times New Roman"/>
              </a:rPr>
              <a:t>35</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7408" y="591312"/>
            <a:ext cx="4136136" cy="1752600"/>
          </a:xfrm>
          <a:prstGeom prst="rect">
            <a:avLst/>
          </a:prstGeom>
          <a:solidFill>
            <a:srgbClr val="FFFFFF"/>
          </a:solidFill>
        </p:spPr>
        <p:txBody>
          <a:bodyPr lIns="0" tIns="0" rIns="0" bIns="0">
            <a:noAutofit/>
          </a:bodyPr>
          <a:lstStyle/>
          <a:p>
            <a:pPr indent="0" algn="just"/>
            <a:r>
              <a:rPr lang="ru" sz="1000">
                <a:latin typeface="Times New Roman"/>
              </a:rPr>
              <a:t>гноза кризиса. Схемы — формализация данных за период 1997-2017 гг. (табл. 1).</a:t>
            </a:r>
          </a:p>
          <a:p>
            <a:pPr indent="190500" algn="just"/>
            <a:r>
              <a:rPr lang="ru" sz="1000">
                <a:latin typeface="Times New Roman"/>
              </a:rPr>
              <a:t>Нарастание опасности наступления мирового кризиса происходило с 2003 по сентябрь 2007 г. Этот более чем четырехлетний период предкризисной динамики связки четырех показателей вполне мог послужить (но не послужил) основанием для прогноза кризиса. Прогноз возможен в том случае, если экзотерический метод количественного анализа дополняется эзотерическим методом качественного анализа.</a:t>
            </a:r>
          </a:p>
          <a:p>
            <a:pPr indent="190500" algn="just">
              <a:spcAft>
                <a:spcPts val="560"/>
              </a:spcAft>
            </a:pPr>
            <a:r>
              <a:rPr lang="ru" sz="1000">
                <a:latin typeface="Times New Roman"/>
              </a:rPr>
              <a:t>Автор опирался на общедоступные (хотя и не всегда полные) статистические данные.</a:t>
            </a:r>
          </a:p>
          <a:p>
            <a:pPr indent="0" algn="r"/>
            <a:r>
              <a:rPr lang="ru" sz="850" i="1">
                <a:latin typeface="Times New Roman"/>
              </a:rPr>
              <a:t>Таблица 1</a:t>
            </a:r>
          </a:p>
        </p:txBody>
      </p:sp>
      <p:sp>
        <p:nvSpPr>
          <p:cNvPr id="3" name="Прямоугольник 2"/>
          <p:cNvSpPr/>
          <p:nvPr/>
        </p:nvSpPr>
        <p:spPr>
          <a:xfrm>
            <a:off x="691896" y="2383536"/>
            <a:ext cx="3944112" cy="304800"/>
          </a:xfrm>
          <a:prstGeom prst="rect">
            <a:avLst/>
          </a:prstGeom>
          <a:solidFill>
            <a:srgbClr val="FFFFFF"/>
          </a:solidFill>
        </p:spPr>
        <p:txBody>
          <a:bodyPr lIns="0" tIns="0" rIns="0" bIns="0">
            <a:noAutofit/>
          </a:bodyPr>
          <a:lstStyle/>
          <a:p>
            <a:pPr indent="0" algn="ctr"/>
            <a:r>
              <a:rPr lang="ru" sz="1000" b="1">
                <a:latin typeface="Times New Roman"/>
              </a:rPr>
              <a:t>Динамика инвестиций, занятости, безработицы и темпы роста зарплаты в мире, 1997-2017 гг.</a:t>
            </a:r>
          </a:p>
        </p:txBody>
      </p:sp>
      <p:graphicFrame>
        <p:nvGraphicFramePr>
          <p:cNvPr id="4" name="Таблица 3"/>
          <p:cNvGraphicFramePr>
            <a:graphicFrameLocks noGrp="1"/>
          </p:cNvGraphicFramePr>
          <p:nvPr>
            <p:extLst>
              <p:ext uri="{D42A27DB-BD31-4B8C-83A1-F6EECF244321}">
                <p14:modId xmlns:p14="http://schemas.microsoft.com/office/powerpoint/2010/main" val="2314083288"/>
              </p:ext>
            </p:extLst>
          </p:nvPr>
        </p:nvGraphicFramePr>
        <p:xfrm>
          <a:off x="609600" y="2734056"/>
          <a:ext cx="4108704" cy="4108704"/>
        </p:xfrm>
        <a:graphic>
          <a:graphicData uri="http://schemas.openxmlformats.org/drawingml/2006/table">
            <a:tbl>
              <a:tblPr/>
              <a:tblGrid>
                <a:gridCol w="350520">
                  <a:extLst>
                    <a:ext uri="{9D8B030D-6E8A-4147-A177-3AD203B41FA5}">
                      <a16:colId xmlns:a16="http://schemas.microsoft.com/office/drawing/2014/main" val="20000"/>
                    </a:ext>
                  </a:extLst>
                </a:gridCol>
                <a:gridCol w="101803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728472">
                  <a:extLst>
                    <a:ext uri="{9D8B030D-6E8A-4147-A177-3AD203B41FA5}">
                      <a16:colId xmlns:a16="http://schemas.microsoft.com/office/drawing/2014/main" val="20003"/>
                    </a:ext>
                  </a:extLst>
                </a:gridCol>
                <a:gridCol w="658368">
                  <a:extLst>
                    <a:ext uri="{9D8B030D-6E8A-4147-A177-3AD203B41FA5}">
                      <a16:colId xmlns:a16="http://schemas.microsoft.com/office/drawing/2014/main" val="20004"/>
                    </a:ext>
                  </a:extLst>
                </a:gridCol>
                <a:gridCol w="667512">
                  <a:extLst>
                    <a:ext uri="{9D8B030D-6E8A-4147-A177-3AD203B41FA5}">
                      <a16:colId xmlns:a16="http://schemas.microsoft.com/office/drawing/2014/main" val="20005"/>
                    </a:ext>
                  </a:extLst>
                </a:gridCol>
              </a:tblGrid>
              <a:tr h="527304">
                <a:tc>
                  <a:txBody>
                    <a:bodyPr/>
                    <a:lstStyle/>
                    <a:p>
                      <a:pPr indent="0" algn="ctr"/>
                      <a:r>
                        <a:rPr lang="ru" sz="800" b="1">
                          <a:latin typeface="Times New Roman"/>
                        </a:rPr>
                        <a:t>Годы</a:t>
                      </a:r>
                    </a:p>
                  </a:txBody>
                  <a:tcPr marL="0" marR="0" marT="0" marB="0" anchor="ctr"/>
                </a:tc>
                <a:tc>
                  <a:txBody>
                    <a:bodyPr/>
                    <a:lstStyle/>
                    <a:p>
                      <a:pPr indent="0" algn="ctr"/>
                      <a:r>
                        <a:rPr lang="ru" sz="800" b="1">
                          <a:latin typeface="Times New Roman"/>
                        </a:rPr>
                        <a:t>Прямые иностранные инвестиции в мире (млн долл.) *</a:t>
                      </a:r>
                    </a:p>
                  </a:txBody>
                  <a:tcPr marL="0" marR="0" marT="0" marB="0" anchor="b"/>
                </a:tc>
                <a:tc>
                  <a:txBody>
                    <a:bodyPr/>
                    <a:lstStyle/>
                    <a:p>
                      <a:pPr indent="0" algn="ctr"/>
                      <a:r>
                        <a:rPr lang="ru" sz="800" b="1">
                          <a:latin typeface="Times New Roman"/>
                        </a:rPr>
                        <a:t>Занятость в мире (млн чел.) **</a:t>
                      </a:r>
                    </a:p>
                  </a:txBody>
                  <a:tcPr marL="0" marR="0" marT="0" marB="0" anchor="ctr"/>
                </a:tc>
                <a:tc>
                  <a:txBody>
                    <a:bodyPr/>
                    <a:lstStyle/>
                    <a:p>
                      <a:pPr indent="0" algn="ctr"/>
                      <a:r>
                        <a:rPr lang="ru" sz="800" b="1">
                          <a:latin typeface="Times New Roman"/>
                        </a:rPr>
                        <a:t>Безработица в мире (млн чел.) **</a:t>
                      </a:r>
                    </a:p>
                  </a:txBody>
                  <a:tcPr marL="0" marR="0" marT="0" marB="0" anchor="ctr"/>
                </a:tc>
                <a:tc gridSpan="2">
                  <a:txBody>
                    <a:bodyPr/>
                    <a:lstStyle/>
                    <a:p>
                      <a:pPr indent="0" algn="ctr"/>
                      <a:r>
                        <a:rPr lang="ru" sz="800" b="1" dirty="0">
                          <a:latin typeface="Times New Roman"/>
                        </a:rPr>
                        <a:t>Среднегодовые темпы роста заработной платы в мире***</a:t>
                      </a:r>
                    </a:p>
                  </a:txBody>
                  <a:tcPr marL="0" marR="0" marT="0" marB="0" anchor="ctr"/>
                </a:tc>
                <a:tc hMerge="1">
                  <a:txBody>
                    <a:bodyPr/>
                    <a:lstStyle/>
                    <a:p>
                      <a:endParaRPr sz="2500"/>
                    </a:p>
                  </a:txBody>
                  <a:tcPr marL="0" marR="0" marT="0" marB="0"/>
                </a:tc>
                <a:extLst>
                  <a:ext uri="{0D108BD9-81ED-4DB2-BD59-A6C34878D82A}">
                    <a16:rowId xmlns:a16="http://schemas.microsoft.com/office/drawing/2014/main" val="10000"/>
                  </a:ext>
                </a:extLst>
              </a:tr>
              <a:tr h="289560">
                <a:tc>
                  <a:txBody>
                    <a:bodyPr/>
                    <a:lstStyle/>
                    <a:p>
                      <a:pPr algn="ctr"/>
                      <a:endParaRPr sz="1400"/>
                    </a:p>
                  </a:txBody>
                  <a:tcPr marL="0" marR="0" marT="0" marB="0"/>
                </a:tc>
                <a:tc>
                  <a:txBody>
                    <a:bodyPr/>
                    <a:lstStyle/>
                    <a:p>
                      <a:endParaRPr sz="1400"/>
                    </a:p>
                  </a:txBody>
                  <a:tcPr marL="0" marR="0" marT="0" marB="0"/>
                </a:tc>
                <a:tc>
                  <a:txBody>
                    <a:bodyPr/>
                    <a:lstStyle/>
                    <a:p>
                      <a:endParaRPr sz="1400"/>
                    </a:p>
                  </a:txBody>
                  <a:tcPr marL="0" marR="0" marT="0" marB="0"/>
                </a:tc>
                <a:tc>
                  <a:txBody>
                    <a:bodyPr/>
                    <a:lstStyle/>
                    <a:p>
                      <a:endParaRPr sz="1400"/>
                    </a:p>
                  </a:txBody>
                  <a:tcPr marL="0" marR="0" marT="0" marB="0"/>
                </a:tc>
                <a:tc>
                  <a:txBody>
                    <a:bodyPr/>
                    <a:lstStyle/>
                    <a:p>
                      <a:pPr indent="0" algn="ctr"/>
                      <a:r>
                        <a:rPr lang="ru" sz="800">
                          <a:latin typeface="Times New Roman"/>
                        </a:rPr>
                        <a:t>С учетом Китая</a:t>
                      </a:r>
                    </a:p>
                  </a:txBody>
                  <a:tcPr marL="0" marR="0" marT="0" marB="0" anchor="b"/>
                </a:tc>
                <a:tc>
                  <a:txBody>
                    <a:bodyPr/>
                    <a:lstStyle/>
                    <a:p>
                      <a:pPr indent="0" algn="ctr"/>
                      <a:r>
                        <a:rPr lang="ru" sz="800">
                          <a:latin typeface="Times New Roman"/>
                        </a:rPr>
                        <a:t>Без учета Китая</a:t>
                      </a:r>
                    </a:p>
                  </a:txBody>
                  <a:tcPr marL="0" marR="0" marT="0" marB="0" anchor="b"/>
                </a:tc>
                <a:extLst>
                  <a:ext uri="{0D108BD9-81ED-4DB2-BD59-A6C34878D82A}">
                    <a16:rowId xmlns:a16="http://schemas.microsoft.com/office/drawing/2014/main" val="10001"/>
                  </a:ext>
                </a:extLst>
              </a:tr>
              <a:tr h="173736">
                <a:tc>
                  <a:txBody>
                    <a:bodyPr/>
                    <a:lstStyle/>
                    <a:p>
                      <a:pPr indent="0" algn="ctr"/>
                      <a:r>
                        <a:rPr lang="ru" sz="800">
                          <a:latin typeface="Times New Roman"/>
                        </a:rPr>
                        <a:t>1997</a:t>
                      </a:r>
                    </a:p>
                  </a:txBody>
                  <a:tcPr marL="0" marR="0" marT="0" marB="0" anchor="b"/>
                </a:tc>
                <a:tc>
                  <a:txBody>
                    <a:bodyPr/>
                    <a:lstStyle/>
                    <a:p>
                      <a:pPr indent="0" algn="ctr"/>
                      <a:r>
                        <a:rPr lang="ru" sz="800">
                          <a:latin typeface="Times New Roman"/>
                        </a:rPr>
                        <a:t>481 491,5</a:t>
                      </a:r>
                    </a:p>
                  </a:txBody>
                  <a:tcPr marL="0" marR="0" marT="0" marB="0" anchor="b"/>
                </a:tc>
                <a:tc>
                  <a:txBody>
                    <a:bodyPr/>
                    <a:lstStyle/>
                    <a:p>
                      <a:pPr indent="0" algn="ctr"/>
                      <a:r>
                        <a:rPr lang="ru" sz="800">
                          <a:latin typeface="Times New Roman"/>
                        </a:rPr>
                        <a:t>2487,1</a:t>
                      </a:r>
                    </a:p>
                  </a:txBody>
                  <a:tcPr marL="0" marR="0" marT="0" marB="0" anchor="b"/>
                </a:tc>
                <a:tc>
                  <a:txBody>
                    <a:bodyPr/>
                    <a:lstStyle/>
                    <a:p>
                      <a:pPr indent="0" algn="ctr"/>
                      <a:r>
                        <a:rPr lang="ru" sz="800">
                          <a:latin typeface="Times New Roman"/>
                        </a:rPr>
                        <a:t>162,6</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2"/>
                  </a:ext>
                </a:extLst>
              </a:tr>
              <a:tr h="173736">
                <a:tc>
                  <a:txBody>
                    <a:bodyPr/>
                    <a:lstStyle/>
                    <a:p>
                      <a:pPr indent="0" algn="ctr"/>
                      <a:r>
                        <a:rPr lang="ru" sz="800">
                          <a:latin typeface="Times New Roman"/>
                        </a:rPr>
                        <a:t>1998</a:t>
                      </a:r>
                    </a:p>
                  </a:txBody>
                  <a:tcPr marL="0" marR="0" marT="0" marB="0" anchor="b"/>
                </a:tc>
                <a:tc>
                  <a:txBody>
                    <a:bodyPr/>
                    <a:lstStyle/>
                    <a:p>
                      <a:pPr indent="0" algn="ctr"/>
                      <a:r>
                        <a:rPr lang="ru" sz="800">
                          <a:latin typeface="Times New Roman"/>
                        </a:rPr>
                        <a:t>690 693,9</a:t>
                      </a:r>
                    </a:p>
                  </a:txBody>
                  <a:tcPr marL="0" marR="0" marT="0" marB="0" anchor="b"/>
                </a:tc>
                <a:tc>
                  <a:txBody>
                    <a:bodyPr/>
                    <a:lstStyle/>
                    <a:p>
                      <a:pPr indent="0" algn="ctr"/>
                      <a:r>
                        <a:rPr lang="ru" sz="800">
                          <a:latin typeface="Times New Roman"/>
                        </a:rPr>
                        <a:t>2520,5</a:t>
                      </a:r>
                    </a:p>
                  </a:txBody>
                  <a:tcPr marL="0" marR="0" marT="0" marB="0" anchor="b"/>
                </a:tc>
                <a:tc>
                  <a:txBody>
                    <a:bodyPr/>
                    <a:lstStyle/>
                    <a:p>
                      <a:pPr indent="0" algn="ctr"/>
                      <a:r>
                        <a:rPr lang="ru" sz="800">
                          <a:latin typeface="Times New Roman"/>
                        </a:rPr>
                        <a:t>170,4</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3"/>
                  </a:ext>
                </a:extLst>
              </a:tr>
              <a:tr h="170688">
                <a:tc>
                  <a:txBody>
                    <a:bodyPr/>
                    <a:lstStyle/>
                    <a:p>
                      <a:pPr indent="0" algn="ctr"/>
                      <a:r>
                        <a:rPr lang="ru" sz="800">
                          <a:latin typeface="Times New Roman"/>
                        </a:rPr>
                        <a:t>1999</a:t>
                      </a:r>
                    </a:p>
                  </a:txBody>
                  <a:tcPr marL="0" marR="0" marT="0" marB="0" anchor="b"/>
                </a:tc>
                <a:tc>
                  <a:txBody>
                    <a:bodyPr/>
                    <a:lstStyle/>
                    <a:p>
                      <a:pPr indent="0" algn="ctr"/>
                      <a:r>
                        <a:rPr lang="ru" sz="800">
                          <a:latin typeface="Times New Roman"/>
                        </a:rPr>
                        <a:t>1 076 319,3</a:t>
                      </a:r>
                    </a:p>
                  </a:txBody>
                  <a:tcPr marL="0" marR="0" marT="0" marB="0" anchor="b"/>
                </a:tc>
                <a:tc>
                  <a:txBody>
                    <a:bodyPr/>
                    <a:lstStyle/>
                    <a:p>
                      <a:pPr indent="0" algn="ctr"/>
                      <a:r>
                        <a:rPr lang="ru" sz="800">
                          <a:latin typeface="Times New Roman"/>
                        </a:rPr>
                        <a:t>2563,3</a:t>
                      </a:r>
                    </a:p>
                  </a:txBody>
                  <a:tcPr marL="0" marR="0" marT="0" marB="0" anchor="b"/>
                </a:tc>
                <a:tc>
                  <a:txBody>
                    <a:bodyPr/>
                    <a:lstStyle/>
                    <a:p>
                      <a:pPr indent="0" algn="ctr"/>
                      <a:r>
                        <a:rPr lang="ru" sz="800">
                          <a:latin typeface="Times New Roman"/>
                        </a:rPr>
                        <a:t>175,6</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4"/>
                  </a:ext>
                </a:extLst>
              </a:tr>
              <a:tr h="173736">
                <a:tc>
                  <a:txBody>
                    <a:bodyPr/>
                    <a:lstStyle/>
                    <a:p>
                      <a:pPr indent="0" algn="ctr"/>
                      <a:r>
                        <a:rPr lang="ru" sz="800">
                          <a:latin typeface="Times New Roman"/>
                        </a:rPr>
                        <a:t>2000</a:t>
                      </a:r>
                    </a:p>
                  </a:txBody>
                  <a:tcPr marL="0" marR="0" marT="0" marB="0" anchor="b"/>
                </a:tc>
                <a:tc>
                  <a:txBody>
                    <a:bodyPr/>
                    <a:lstStyle/>
                    <a:p>
                      <a:pPr indent="0" algn="ctr"/>
                      <a:r>
                        <a:rPr lang="ru" sz="800">
                          <a:latin typeface="Times New Roman"/>
                        </a:rPr>
                        <a:t>1 358 613,3</a:t>
                      </a:r>
                    </a:p>
                  </a:txBody>
                  <a:tcPr marL="0" marR="0" marT="0" marB="0" anchor="b"/>
                </a:tc>
                <a:tc>
                  <a:txBody>
                    <a:bodyPr/>
                    <a:lstStyle/>
                    <a:p>
                      <a:pPr indent="0" algn="ctr"/>
                      <a:r>
                        <a:rPr lang="ru" sz="800">
                          <a:latin typeface="Times New Roman"/>
                        </a:rPr>
                        <a:t>2606,8</a:t>
                      </a:r>
                    </a:p>
                  </a:txBody>
                  <a:tcPr marL="0" marR="0" marT="0" marB="0" anchor="b"/>
                </a:tc>
                <a:tc>
                  <a:txBody>
                    <a:bodyPr/>
                    <a:lstStyle/>
                    <a:p>
                      <a:pPr indent="0" algn="ctr"/>
                      <a:r>
                        <a:rPr lang="ru" sz="800">
                          <a:latin typeface="Times New Roman"/>
                        </a:rPr>
                        <a:t>176,9</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5"/>
                  </a:ext>
                </a:extLst>
              </a:tr>
              <a:tr h="173736">
                <a:tc>
                  <a:txBody>
                    <a:bodyPr/>
                    <a:lstStyle/>
                    <a:p>
                      <a:pPr indent="0" algn="ctr"/>
                      <a:r>
                        <a:rPr lang="ru" sz="800">
                          <a:latin typeface="Times New Roman"/>
                        </a:rPr>
                        <a:t>2001</a:t>
                      </a:r>
                    </a:p>
                  </a:txBody>
                  <a:tcPr marL="0" marR="0" marT="0" marB="0" anchor="b"/>
                </a:tc>
                <a:tc>
                  <a:txBody>
                    <a:bodyPr/>
                    <a:lstStyle/>
                    <a:p>
                      <a:pPr indent="0" algn="ctr"/>
                      <a:r>
                        <a:rPr lang="ru" sz="800">
                          <a:latin typeface="Times New Roman"/>
                        </a:rPr>
                        <a:t>772 661,6</a:t>
                      </a:r>
                    </a:p>
                  </a:txBody>
                  <a:tcPr marL="0" marR="0" marT="0" marB="0" anchor="b"/>
                </a:tc>
                <a:tc>
                  <a:txBody>
                    <a:bodyPr/>
                    <a:lstStyle/>
                    <a:p>
                      <a:pPr indent="0" algn="ctr"/>
                      <a:r>
                        <a:rPr lang="ru" sz="800">
                          <a:latin typeface="Times New Roman"/>
                        </a:rPr>
                        <a:t>2650,7</a:t>
                      </a:r>
                    </a:p>
                  </a:txBody>
                  <a:tcPr marL="0" marR="0" marT="0" marB="0" anchor="b"/>
                </a:tc>
                <a:tc>
                  <a:txBody>
                    <a:bodyPr/>
                    <a:lstStyle/>
                    <a:p>
                      <a:pPr indent="0" algn="ctr"/>
                      <a:r>
                        <a:rPr lang="ru" sz="800">
                          <a:latin typeface="Times New Roman"/>
                        </a:rPr>
                        <a:t>175,3</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6"/>
                  </a:ext>
                </a:extLst>
              </a:tr>
              <a:tr h="173736">
                <a:tc>
                  <a:txBody>
                    <a:bodyPr/>
                    <a:lstStyle/>
                    <a:p>
                      <a:pPr indent="0" algn="ctr"/>
                      <a:r>
                        <a:rPr lang="ru" sz="800">
                          <a:latin typeface="Times New Roman"/>
                        </a:rPr>
                        <a:t>2002</a:t>
                      </a:r>
                    </a:p>
                  </a:txBody>
                  <a:tcPr marL="0" marR="0" marT="0" marB="0" anchor="b"/>
                </a:tc>
                <a:tc>
                  <a:txBody>
                    <a:bodyPr/>
                    <a:lstStyle/>
                    <a:p>
                      <a:pPr indent="0" algn="ctr"/>
                      <a:r>
                        <a:rPr lang="ru" sz="800">
                          <a:latin typeface="Times New Roman"/>
                        </a:rPr>
                        <a:t>589 835,6</a:t>
                      </a:r>
                    </a:p>
                  </a:txBody>
                  <a:tcPr marL="0" marR="0" marT="0" marB="0" anchor="b"/>
                </a:tc>
                <a:tc>
                  <a:txBody>
                    <a:bodyPr/>
                    <a:lstStyle/>
                    <a:p>
                      <a:pPr indent="0" algn="ctr"/>
                      <a:r>
                        <a:rPr lang="ru" sz="800">
                          <a:latin typeface="Times New Roman"/>
                        </a:rPr>
                        <a:t>2693</a:t>
                      </a:r>
                    </a:p>
                  </a:txBody>
                  <a:tcPr marL="0" marR="0" marT="0" marB="0" anchor="b"/>
                </a:tc>
                <a:tc>
                  <a:txBody>
                    <a:bodyPr/>
                    <a:lstStyle/>
                    <a:p>
                      <a:pPr indent="0" algn="ctr"/>
                      <a:r>
                        <a:rPr lang="ru" sz="800">
                          <a:latin typeface="Times New Roman"/>
                        </a:rPr>
                        <a:t>180,1</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7"/>
                  </a:ext>
                </a:extLst>
              </a:tr>
              <a:tr h="170688">
                <a:tc>
                  <a:txBody>
                    <a:bodyPr/>
                    <a:lstStyle/>
                    <a:p>
                      <a:pPr indent="0" algn="ctr"/>
                      <a:r>
                        <a:rPr lang="ru" sz="800" b="1">
                          <a:latin typeface="Times New Roman"/>
                        </a:rPr>
                        <a:t>2003</a:t>
                      </a:r>
                    </a:p>
                  </a:txBody>
                  <a:tcPr marL="0" marR="0" marT="0" marB="0" anchor="b"/>
                </a:tc>
                <a:tc>
                  <a:txBody>
                    <a:bodyPr/>
                    <a:lstStyle/>
                    <a:p>
                      <a:pPr indent="0" algn="ctr"/>
                      <a:r>
                        <a:rPr lang="ru" sz="800" b="1">
                          <a:latin typeface="Times New Roman"/>
                        </a:rPr>
                        <a:t>550 633,0</a:t>
                      </a:r>
                    </a:p>
                  </a:txBody>
                  <a:tcPr marL="0" marR="0" marT="0" marB="0" anchor="b"/>
                </a:tc>
                <a:tc>
                  <a:txBody>
                    <a:bodyPr/>
                    <a:lstStyle/>
                    <a:p>
                      <a:pPr indent="0" algn="ctr"/>
                      <a:r>
                        <a:rPr lang="ru" sz="800" b="1">
                          <a:latin typeface="Times New Roman"/>
                        </a:rPr>
                        <a:t>2738,8</a:t>
                      </a:r>
                    </a:p>
                  </a:txBody>
                  <a:tcPr marL="0" marR="0" marT="0" marB="0" anchor="b"/>
                </a:tc>
                <a:tc>
                  <a:txBody>
                    <a:bodyPr/>
                    <a:lstStyle/>
                    <a:p>
                      <a:pPr indent="0" algn="ctr"/>
                      <a:r>
                        <a:rPr lang="ru" sz="800" b="1">
                          <a:latin typeface="Times New Roman"/>
                        </a:rPr>
                        <a:t>182,1</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8"/>
                  </a:ext>
                </a:extLst>
              </a:tr>
              <a:tr h="173736">
                <a:tc>
                  <a:txBody>
                    <a:bodyPr/>
                    <a:lstStyle/>
                    <a:p>
                      <a:pPr indent="0" algn="ctr"/>
                      <a:r>
                        <a:rPr lang="ru" sz="800" b="1">
                          <a:latin typeface="Times New Roman"/>
                        </a:rPr>
                        <a:t>2004</a:t>
                      </a:r>
                    </a:p>
                  </a:txBody>
                  <a:tcPr marL="0" marR="0" marT="0" marB="0" anchor="b"/>
                </a:tc>
                <a:tc>
                  <a:txBody>
                    <a:bodyPr/>
                    <a:lstStyle/>
                    <a:p>
                      <a:pPr indent="0" algn="ctr"/>
                      <a:r>
                        <a:rPr lang="ru" sz="800" b="1">
                          <a:latin typeface="Times New Roman"/>
                        </a:rPr>
                        <a:t>692 597,6</a:t>
                      </a:r>
                    </a:p>
                  </a:txBody>
                  <a:tcPr marL="0" marR="0" marT="0" marB="0" anchor="b"/>
                </a:tc>
                <a:tc>
                  <a:txBody>
                    <a:bodyPr/>
                    <a:lstStyle/>
                    <a:p>
                      <a:pPr indent="0" algn="ctr"/>
                      <a:r>
                        <a:rPr lang="ru" sz="800" b="1">
                          <a:latin typeface="Times New Roman"/>
                        </a:rPr>
                        <a:t>2791,1</a:t>
                      </a:r>
                    </a:p>
                  </a:txBody>
                  <a:tcPr marL="0" marR="0" marT="0" marB="0" anchor="b"/>
                </a:tc>
                <a:tc>
                  <a:txBody>
                    <a:bodyPr/>
                    <a:lstStyle/>
                    <a:p>
                      <a:pPr indent="0" algn="ctr"/>
                      <a:r>
                        <a:rPr lang="ru" sz="800" b="1">
                          <a:latin typeface="Times New Roman"/>
                        </a:rPr>
                        <a:t>181</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9"/>
                  </a:ext>
                </a:extLst>
              </a:tr>
              <a:tr h="170688">
                <a:tc>
                  <a:txBody>
                    <a:bodyPr/>
                    <a:lstStyle/>
                    <a:p>
                      <a:pPr indent="0" algn="ctr"/>
                      <a:r>
                        <a:rPr lang="ru" sz="800" b="1">
                          <a:latin typeface="Times New Roman"/>
                        </a:rPr>
                        <a:t>2005</a:t>
                      </a:r>
                    </a:p>
                  </a:txBody>
                  <a:tcPr marL="0" marR="0" marT="0" marB="0" anchor="b"/>
                </a:tc>
                <a:tc>
                  <a:txBody>
                    <a:bodyPr/>
                    <a:lstStyle/>
                    <a:p>
                      <a:pPr indent="0" algn="ctr"/>
                      <a:r>
                        <a:rPr lang="ru" sz="800" b="1">
                          <a:latin typeface="Times New Roman"/>
                        </a:rPr>
                        <a:t>948 933,0</a:t>
                      </a:r>
                    </a:p>
                  </a:txBody>
                  <a:tcPr marL="0" marR="0" marT="0" marB="0" anchor="b"/>
                </a:tc>
                <a:tc>
                  <a:txBody>
                    <a:bodyPr/>
                    <a:lstStyle/>
                    <a:p>
                      <a:pPr indent="0" algn="ctr"/>
                      <a:r>
                        <a:rPr lang="ru" sz="800" b="1">
                          <a:latin typeface="Times New Roman"/>
                        </a:rPr>
                        <a:t>2845,2</a:t>
                      </a:r>
                    </a:p>
                  </a:txBody>
                  <a:tcPr marL="0" marR="0" marT="0" marB="0" anchor="b"/>
                </a:tc>
                <a:tc>
                  <a:txBody>
                    <a:bodyPr/>
                    <a:lstStyle/>
                    <a:p>
                      <a:pPr indent="0" algn="ctr"/>
                      <a:r>
                        <a:rPr lang="ru" sz="800" b="1">
                          <a:latin typeface="Times New Roman"/>
                        </a:rPr>
                        <a:t>180,2</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10"/>
                  </a:ext>
                </a:extLst>
              </a:tr>
              <a:tr h="170688">
                <a:tc>
                  <a:txBody>
                    <a:bodyPr/>
                    <a:lstStyle/>
                    <a:p>
                      <a:pPr indent="0" algn="ctr"/>
                      <a:r>
                        <a:rPr lang="ru" sz="800" b="1">
                          <a:latin typeface="Times New Roman"/>
                        </a:rPr>
                        <a:t>2006</a:t>
                      </a:r>
                    </a:p>
                  </a:txBody>
                  <a:tcPr marL="0" marR="0" marT="0" marB="0" anchor="b"/>
                </a:tc>
                <a:tc>
                  <a:txBody>
                    <a:bodyPr/>
                    <a:lstStyle/>
                    <a:p>
                      <a:pPr indent="0" algn="ctr"/>
                      <a:r>
                        <a:rPr lang="ru" sz="800" b="1">
                          <a:latin typeface="Times New Roman"/>
                        </a:rPr>
                        <a:t>1 403 547,7</a:t>
                      </a:r>
                    </a:p>
                  </a:txBody>
                  <a:tcPr marL="0" marR="0" marT="0" marB="0" anchor="b"/>
                </a:tc>
                <a:tc>
                  <a:txBody>
                    <a:bodyPr/>
                    <a:lstStyle/>
                    <a:p>
                      <a:pPr indent="0" algn="ctr"/>
                      <a:r>
                        <a:rPr lang="ru" sz="800" b="1">
                          <a:latin typeface="Times New Roman"/>
                        </a:rPr>
                        <a:t>2891,6</a:t>
                      </a:r>
                    </a:p>
                  </a:txBody>
                  <a:tcPr marL="0" marR="0" marT="0" marB="0" anchor="b"/>
                </a:tc>
                <a:tc>
                  <a:txBody>
                    <a:bodyPr/>
                    <a:lstStyle/>
                    <a:p>
                      <a:pPr indent="0" algn="ctr"/>
                      <a:r>
                        <a:rPr lang="ru" sz="800" b="1">
                          <a:latin typeface="Times New Roman"/>
                        </a:rPr>
                        <a:t>172,6</a:t>
                      </a:r>
                    </a:p>
                  </a:txBody>
                  <a:tcPr marL="0" marR="0" marT="0" marB="0" anchor="b"/>
                </a:tc>
                <a:tc>
                  <a:txBody>
                    <a:bodyPr/>
                    <a:lstStyle/>
                    <a:p>
                      <a:pPr indent="0" algn="ctr"/>
                      <a:r>
                        <a:rPr lang="ru" sz="800" b="1">
                          <a:latin typeface="Times New Roman"/>
                        </a:rPr>
                        <a:t>2,8</a:t>
                      </a:r>
                    </a:p>
                  </a:txBody>
                  <a:tcPr marL="0" marR="0" marT="0" marB="0" anchor="b"/>
                </a:tc>
                <a:tc>
                  <a:txBody>
                    <a:bodyPr/>
                    <a:lstStyle/>
                    <a:p>
                      <a:pPr indent="0" algn="ctr"/>
                      <a:r>
                        <a:rPr lang="ru" sz="800" b="1">
                          <a:latin typeface="Times New Roman"/>
                        </a:rPr>
                        <a:t>2,2</a:t>
                      </a:r>
                    </a:p>
                  </a:txBody>
                  <a:tcPr marL="0" marR="0" marT="0" marB="0" anchor="b"/>
                </a:tc>
                <a:extLst>
                  <a:ext uri="{0D108BD9-81ED-4DB2-BD59-A6C34878D82A}">
                    <a16:rowId xmlns:a16="http://schemas.microsoft.com/office/drawing/2014/main" val="10011"/>
                  </a:ext>
                </a:extLst>
              </a:tr>
              <a:tr h="173736">
                <a:tc>
                  <a:txBody>
                    <a:bodyPr/>
                    <a:lstStyle/>
                    <a:p>
                      <a:pPr indent="0" algn="ctr"/>
                      <a:r>
                        <a:rPr lang="ru" sz="800" b="1">
                          <a:latin typeface="Times New Roman"/>
                        </a:rPr>
                        <a:t>2007</a:t>
                      </a:r>
                    </a:p>
                  </a:txBody>
                  <a:tcPr marL="0" marR="0" marT="0" marB="0" anchor="b"/>
                </a:tc>
                <a:tc>
                  <a:txBody>
                    <a:bodyPr/>
                    <a:lstStyle/>
                    <a:p>
                      <a:pPr indent="0" algn="ctr"/>
                      <a:r>
                        <a:rPr lang="ru" sz="800" b="1">
                          <a:latin typeface="Times New Roman"/>
                        </a:rPr>
                        <a:t>1 893 815,2</a:t>
                      </a:r>
                    </a:p>
                  </a:txBody>
                  <a:tcPr marL="0" marR="0" marT="0" marB="0" anchor="b"/>
                </a:tc>
                <a:tc>
                  <a:txBody>
                    <a:bodyPr/>
                    <a:lstStyle/>
                    <a:p>
                      <a:pPr indent="0" algn="ctr"/>
                      <a:r>
                        <a:rPr lang="ru" sz="800" b="1">
                          <a:latin typeface="Times New Roman"/>
                        </a:rPr>
                        <a:t>2936,4</a:t>
                      </a:r>
                    </a:p>
                  </a:txBody>
                  <a:tcPr marL="0" marR="0" marT="0" marB="0" anchor="b"/>
                </a:tc>
                <a:tc>
                  <a:txBody>
                    <a:bodyPr/>
                    <a:lstStyle/>
                    <a:p>
                      <a:pPr indent="0" algn="ctr"/>
                      <a:r>
                        <a:rPr lang="ru" sz="800" b="1">
                          <a:latin typeface="Times New Roman"/>
                        </a:rPr>
                        <a:t>164,9</a:t>
                      </a:r>
                    </a:p>
                  </a:txBody>
                  <a:tcPr marL="0" marR="0" marT="0" marB="0" anchor="b"/>
                </a:tc>
                <a:tc>
                  <a:txBody>
                    <a:bodyPr/>
                    <a:lstStyle/>
                    <a:p>
                      <a:pPr indent="0" algn="ctr"/>
                      <a:r>
                        <a:rPr lang="ru" sz="800" b="1">
                          <a:latin typeface="Times New Roman"/>
                        </a:rPr>
                        <a:t>3,4</a:t>
                      </a:r>
                    </a:p>
                  </a:txBody>
                  <a:tcPr marL="0" marR="0" marT="0" marB="0" anchor="b"/>
                </a:tc>
                <a:tc>
                  <a:txBody>
                    <a:bodyPr/>
                    <a:lstStyle/>
                    <a:p>
                      <a:pPr indent="0" algn="ctr"/>
                      <a:r>
                        <a:rPr lang="ru" sz="800" b="1">
                          <a:latin typeface="Times New Roman"/>
                        </a:rPr>
                        <a:t>2,6</a:t>
                      </a:r>
                    </a:p>
                  </a:txBody>
                  <a:tcPr marL="0" marR="0" marT="0" marB="0" anchor="b"/>
                </a:tc>
                <a:extLst>
                  <a:ext uri="{0D108BD9-81ED-4DB2-BD59-A6C34878D82A}">
                    <a16:rowId xmlns:a16="http://schemas.microsoft.com/office/drawing/2014/main" val="10012"/>
                  </a:ext>
                </a:extLst>
              </a:tr>
              <a:tr h="173736">
                <a:tc>
                  <a:txBody>
                    <a:bodyPr/>
                    <a:lstStyle/>
                    <a:p>
                      <a:pPr indent="0" algn="ctr"/>
                      <a:r>
                        <a:rPr lang="ru" sz="800">
                          <a:latin typeface="Times New Roman"/>
                        </a:rPr>
                        <a:t>2008</a:t>
                      </a:r>
                    </a:p>
                  </a:txBody>
                  <a:tcPr marL="0" marR="0" marT="0" marB="0" anchor="b"/>
                </a:tc>
                <a:tc>
                  <a:txBody>
                    <a:bodyPr/>
                    <a:lstStyle/>
                    <a:p>
                      <a:pPr indent="0" algn="ctr"/>
                      <a:r>
                        <a:rPr lang="ru" sz="800">
                          <a:latin typeface="Times New Roman"/>
                        </a:rPr>
                        <a:t>1 485 205,3</a:t>
                      </a:r>
                    </a:p>
                  </a:txBody>
                  <a:tcPr marL="0" marR="0" marT="0" marB="0" anchor="b"/>
                </a:tc>
                <a:tc>
                  <a:txBody>
                    <a:bodyPr/>
                    <a:lstStyle/>
                    <a:p>
                      <a:pPr indent="0" algn="ctr"/>
                      <a:r>
                        <a:rPr lang="ru" sz="800">
                          <a:latin typeface="Times New Roman"/>
                        </a:rPr>
                        <a:t>2964,2</a:t>
                      </a:r>
                    </a:p>
                  </a:txBody>
                  <a:tcPr marL="0" marR="0" marT="0" marB="0" anchor="b"/>
                </a:tc>
                <a:tc>
                  <a:txBody>
                    <a:bodyPr/>
                    <a:lstStyle/>
                    <a:p>
                      <a:pPr indent="0" algn="ctr"/>
                      <a:r>
                        <a:rPr lang="ru" sz="800">
                          <a:latin typeface="Times New Roman"/>
                        </a:rPr>
                        <a:t>173,4</a:t>
                      </a:r>
                    </a:p>
                  </a:txBody>
                  <a:tcPr marL="0" marR="0" marT="0" marB="0" anchor="b"/>
                </a:tc>
                <a:tc>
                  <a:txBody>
                    <a:bodyPr/>
                    <a:lstStyle/>
                    <a:p>
                      <a:pPr indent="0" algn="ctr"/>
                      <a:r>
                        <a:rPr lang="ru" sz="800">
                          <a:latin typeface="Times New Roman"/>
                        </a:rPr>
                        <a:t>1,5</a:t>
                      </a:r>
                    </a:p>
                  </a:txBody>
                  <a:tcPr marL="0" marR="0" marT="0" marB="0" anchor="b"/>
                </a:tc>
                <a:tc>
                  <a:txBody>
                    <a:bodyPr/>
                    <a:lstStyle/>
                    <a:p>
                      <a:pPr indent="0" algn="ctr"/>
                      <a:r>
                        <a:rPr lang="ru" sz="800">
                          <a:latin typeface="Times New Roman"/>
                        </a:rPr>
                        <a:t>0,7</a:t>
                      </a:r>
                    </a:p>
                  </a:txBody>
                  <a:tcPr marL="0" marR="0" marT="0" marB="0" anchor="b"/>
                </a:tc>
                <a:extLst>
                  <a:ext uri="{0D108BD9-81ED-4DB2-BD59-A6C34878D82A}">
                    <a16:rowId xmlns:a16="http://schemas.microsoft.com/office/drawing/2014/main" val="10013"/>
                  </a:ext>
                </a:extLst>
              </a:tr>
              <a:tr h="173736">
                <a:tc>
                  <a:txBody>
                    <a:bodyPr/>
                    <a:lstStyle/>
                    <a:p>
                      <a:pPr indent="0" algn="ctr"/>
                      <a:r>
                        <a:rPr lang="ru" sz="800">
                          <a:latin typeface="Times New Roman"/>
                        </a:rPr>
                        <a:t>2009</a:t>
                      </a:r>
                    </a:p>
                  </a:txBody>
                  <a:tcPr marL="0" marR="0" marT="0" marB="0" anchor="b"/>
                </a:tc>
                <a:tc>
                  <a:txBody>
                    <a:bodyPr/>
                    <a:lstStyle/>
                    <a:p>
                      <a:pPr indent="0" algn="ctr"/>
                      <a:r>
                        <a:rPr lang="ru" sz="800">
                          <a:latin typeface="Times New Roman"/>
                        </a:rPr>
                        <a:t>1 179 064,3</a:t>
                      </a:r>
                    </a:p>
                  </a:txBody>
                  <a:tcPr marL="0" marR="0" marT="0" marB="0" anchor="b"/>
                </a:tc>
                <a:tc>
                  <a:txBody>
                    <a:bodyPr/>
                    <a:lstStyle/>
                    <a:p>
                      <a:pPr indent="0" algn="ctr"/>
                      <a:r>
                        <a:rPr lang="ru" sz="800">
                          <a:latin typeface="Times New Roman"/>
                        </a:rPr>
                        <a:t>2982,5</a:t>
                      </a:r>
                    </a:p>
                  </a:txBody>
                  <a:tcPr marL="0" marR="0" marT="0" marB="0" anchor="b"/>
                </a:tc>
                <a:tc>
                  <a:txBody>
                    <a:bodyPr/>
                    <a:lstStyle/>
                    <a:p>
                      <a:pPr indent="0" algn="ctr"/>
                      <a:r>
                        <a:rPr lang="ru" sz="800">
                          <a:latin typeface="Times New Roman"/>
                        </a:rPr>
                        <a:t>188,3</a:t>
                      </a:r>
                    </a:p>
                  </a:txBody>
                  <a:tcPr marL="0" marR="0" marT="0" marB="0" anchor="b"/>
                </a:tc>
                <a:tc>
                  <a:txBody>
                    <a:bodyPr/>
                    <a:lstStyle/>
                    <a:p>
                      <a:pPr indent="0" algn="ctr"/>
                      <a:r>
                        <a:rPr lang="ru" sz="800">
                          <a:latin typeface="Times New Roman"/>
                        </a:rPr>
                        <a:t>1,6</a:t>
                      </a:r>
                    </a:p>
                  </a:txBody>
                  <a:tcPr marL="0" marR="0" marT="0" marB="0" anchor="b"/>
                </a:tc>
                <a:tc>
                  <a:txBody>
                    <a:bodyPr/>
                    <a:lstStyle/>
                    <a:p>
                      <a:pPr indent="0" algn="ctr"/>
                      <a:r>
                        <a:rPr lang="ru" sz="800">
                          <a:latin typeface="Times New Roman"/>
                        </a:rPr>
                        <a:t>0,6</a:t>
                      </a:r>
                    </a:p>
                  </a:txBody>
                  <a:tcPr marL="0" marR="0" marT="0" marB="0" anchor="b"/>
                </a:tc>
                <a:extLst>
                  <a:ext uri="{0D108BD9-81ED-4DB2-BD59-A6C34878D82A}">
                    <a16:rowId xmlns:a16="http://schemas.microsoft.com/office/drawing/2014/main" val="10014"/>
                  </a:ext>
                </a:extLst>
              </a:tr>
              <a:tr h="170688">
                <a:tc>
                  <a:txBody>
                    <a:bodyPr/>
                    <a:lstStyle/>
                    <a:p>
                      <a:pPr indent="0" algn="ctr"/>
                      <a:r>
                        <a:rPr lang="ru" sz="800">
                          <a:latin typeface="Times New Roman"/>
                        </a:rPr>
                        <a:t>2010</a:t>
                      </a:r>
                    </a:p>
                  </a:txBody>
                  <a:tcPr marL="0" marR="0" marT="0" marB="0" anchor="b"/>
                </a:tc>
                <a:tc>
                  <a:txBody>
                    <a:bodyPr/>
                    <a:lstStyle/>
                    <a:p>
                      <a:pPr indent="0" algn="ctr"/>
                      <a:r>
                        <a:rPr lang="ru" sz="800">
                          <a:latin typeface="Times New Roman"/>
                        </a:rPr>
                        <a:t>1 371919,4</a:t>
                      </a:r>
                    </a:p>
                  </a:txBody>
                  <a:tcPr marL="0" marR="0" marT="0" marB="0" anchor="b"/>
                </a:tc>
                <a:tc>
                  <a:txBody>
                    <a:bodyPr/>
                    <a:lstStyle/>
                    <a:p>
                      <a:pPr indent="0" algn="ctr"/>
                      <a:r>
                        <a:rPr lang="ru" sz="800">
                          <a:latin typeface="Times New Roman"/>
                        </a:rPr>
                        <a:t>3012,5</a:t>
                      </a:r>
                    </a:p>
                  </a:txBody>
                  <a:tcPr marL="0" marR="0" marT="0" marB="0" anchor="b"/>
                </a:tc>
                <a:tc>
                  <a:txBody>
                    <a:bodyPr/>
                    <a:lstStyle/>
                    <a:p>
                      <a:pPr indent="0" algn="ctr"/>
                      <a:r>
                        <a:rPr lang="ru" sz="800">
                          <a:latin typeface="Times New Roman"/>
                        </a:rPr>
                        <a:t>184,8</a:t>
                      </a:r>
                    </a:p>
                  </a:txBody>
                  <a:tcPr marL="0" marR="0" marT="0" marB="0" anchor="b"/>
                </a:tc>
                <a:tc>
                  <a:txBody>
                    <a:bodyPr/>
                    <a:lstStyle/>
                    <a:p>
                      <a:pPr indent="0" algn="ctr"/>
                      <a:r>
                        <a:rPr lang="ru" sz="800">
                          <a:latin typeface="Times New Roman"/>
                        </a:rPr>
                        <a:t>2,5</a:t>
                      </a:r>
                    </a:p>
                  </a:txBody>
                  <a:tcPr marL="0" marR="0" marT="0" marB="0" anchor="b"/>
                </a:tc>
                <a:tc>
                  <a:txBody>
                    <a:bodyPr/>
                    <a:lstStyle/>
                    <a:p>
                      <a:pPr indent="0" algn="ctr"/>
                      <a:r>
                        <a:rPr lang="ru" sz="800">
                          <a:latin typeface="Times New Roman"/>
                        </a:rPr>
                        <a:t>1,8</a:t>
                      </a:r>
                    </a:p>
                  </a:txBody>
                  <a:tcPr marL="0" marR="0" marT="0" marB="0" anchor="b"/>
                </a:tc>
                <a:extLst>
                  <a:ext uri="{0D108BD9-81ED-4DB2-BD59-A6C34878D82A}">
                    <a16:rowId xmlns:a16="http://schemas.microsoft.com/office/drawing/2014/main" val="10015"/>
                  </a:ext>
                </a:extLst>
              </a:tr>
              <a:tr h="173736">
                <a:tc>
                  <a:txBody>
                    <a:bodyPr/>
                    <a:lstStyle/>
                    <a:p>
                      <a:pPr indent="0" algn="ctr"/>
                      <a:r>
                        <a:rPr lang="ru" sz="800">
                          <a:latin typeface="Times New Roman"/>
                        </a:rPr>
                        <a:t>2011</a:t>
                      </a:r>
                    </a:p>
                  </a:txBody>
                  <a:tcPr marL="0" marR="0" marT="0" marB="0" anchor="b"/>
                </a:tc>
                <a:tc>
                  <a:txBody>
                    <a:bodyPr/>
                    <a:lstStyle/>
                    <a:p>
                      <a:pPr indent="0" algn="ctr"/>
                      <a:r>
                        <a:rPr lang="ru" sz="800">
                          <a:latin typeface="Times New Roman"/>
                        </a:rPr>
                        <a:t>1 567 676,5</a:t>
                      </a:r>
                    </a:p>
                  </a:txBody>
                  <a:tcPr marL="0" marR="0" marT="0" marB="0" anchor="b"/>
                </a:tc>
                <a:tc>
                  <a:txBody>
                    <a:bodyPr/>
                    <a:lstStyle/>
                    <a:p>
                      <a:pPr indent="0" algn="ctr"/>
                      <a:r>
                        <a:rPr lang="ru" sz="800">
                          <a:latin typeface="Times New Roman"/>
                        </a:rPr>
                        <a:t>3051,2</a:t>
                      </a:r>
                    </a:p>
                  </a:txBody>
                  <a:tcPr marL="0" marR="0" marT="0" marB="0" anchor="b"/>
                </a:tc>
                <a:tc>
                  <a:txBody>
                    <a:bodyPr/>
                    <a:lstStyle/>
                    <a:p>
                      <a:pPr indent="0" algn="ctr"/>
                      <a:r>
                        <a:rPr lang="ru" sz="800">
                          <a:latin typeface="Times New Roman"/>
                        </a:rPr>
                        <a:t>181,2</a:t>
                      </a:r>
                    </a:p>
                  </a:txBody>
                  <a:tcPr marL="0" marR="0" marT="0" marB="0" anchor="b"/>
                </a:tc>
                <a:tc>
                  <a:txBody>
                    <a:bodyPr/>
                    <a:lstStyle/>
                    <a:p>
                      <a:pPr indent="0" algn="ctr"/>
                      <a:r>
                        <a:rPr lang="ru" sz="800">
                          <a:latin typeface="Times New Roman"/>
                        </a:rPr>
                        <a:t>1,7</a:t>
                      </a:r>
                    </a:p>
                  </a:txBody>
                  <a:tcPr marL="0" marR="0" marT="0" marB="0" anchor="b"/>
                </a:tc>
                <a:tc>
                  <a:txBody>
                    <a:bodyPr/>
                    <a:lstStyle/>
                    <a:p>
                      <a:pPr indent="0" algn="ctr"/>
                      <a:r>
                        <a:rPr lang="ru" sz="800">
                          <a:latin typeface="Times New Roman"/>
                        </a:rPr>
                        <a:t>0,8</a:t>
                      </a:r>
                    </a:p>
                  </a:txBody>
                  <a:tcPr marL="0" marR="0" marT="0" marB="0" anchor="b"/>
                </a:tc>
                <a:extLst>
                  <a:ext uri="{0D108BD9-81ED-4DB2-BD59-A6C34878D82A}">
                    <a16:rowId xmlns:a16="http://schemas.microsoft.com/office/drawing/2014/main" val="10016"/>
                  </a:ext>
                </a:extLst>
              </a:tr>
              <a:tr h="173736">
                <a:tc>
                  <a:txBody>
                    <a:bodyPr/>
                    <a:lstStyle/>
                    <a:p>
                      <a:pPr indent="0" algn="ctr"/>
                      <a:r>
                        <a:rPr lang="ru" sz="800">
                          <a:latin typeface="Times New Roman"/>
                        </a:rPr>
                        <a:t>2012</a:t>
                      </a:r>
                    </a:p>
                  </a:txBody>
                  <a:tcPr marL="0" marR="0" marT="0" marB="0" anchor="b"/>
                </a:tc>
                <a:tc>
                  <a:txBody>
                    <a:bodyPr/>
                    <a:lstStyle/>
                    <a:p>
                      <a:pPr indent="0" algn="ctr"/>
                      <a:r>
                        <a:rPr lang="ru" sz="800">
                          <a:latin typeface="Times New Roman"/>
                        </a:rPr>
                        <a:t>1 574 711,5</a:t>
                      </a:r>
                    </a:p>
                  </a:txBody>
                  <a:tcPr marL="0" marR="0" marT="0" marB="0" anchor="b"/>
                </a:tc>
                <a:tc>
                  <a:txBody>
                    <a:bodyPr/>
                    <a:lstStyle/>
                    <a:p>
                      <a:pPr indent="0" algn="ctr"/>
                      <a:r>
                        <a:rPr lang="ru" sz="800">
                          <a:latin typeface="Times New Roman"/>
                        </a:rPr>
                        <a:t>3086,2</a:t>
                      </a:r>
                    </a:p>
                  </a:txBody>
                  <a:tcPr marL="0" marR="0" marT="0" marB="0" anchor="b"/>
                </a:tc>
                <a:tc>
                  <a:txBody>
                    <a:bodyPr/>
                    <a:lstStyle/>
                    <a:p>
                      <a:pPr indent="0" algn="ctr"/>
                      <a:r>
                        <a:rPr lang="ru" sz="800">
                          <a:latin typeface="Times New Roman"/>
                        </a:rPr>
                        <a:t>183,4</a:t>
                      </a:r>
                    </a:p>
                  </a:txBody>
                  <a:tcPr marL="0" marR="0" marT="0" marB="0" anchor="b"/>
                </a:tc>
                <a:tc>
                  <a:txBody>
                    <a:bodyPr/>
                    <a:lstStyle/>
                    <a:p>
                      <a:pPr indent="0" algn="ctr"/>
                      <a:r>
                        <a:rPr lang="ru" sz="800">
                          <a:latin typeface="Times New Roman"/>
                        </a:rPr>
                        <a:t>2,5</a:t>
                      </a:r>
                    </a:p>
                  </a:txBody>
                  <a:tcPr marL="0" marR="0" marT="0" marB="0" anchor="b"/>
                </a:tc>
                <a:tc>
                  <a:txBody>
                    <a:bodyPr/>
                    <a:lstStyle/>
                    <a:p>
                      <a:pPr indent="0" algn="ctr"/>
                      <a:r>
                        <a:rPr lang="ru" sz="800">
                          <a:latin typeface="Times New Roman"/>
                        </a:rPr>
                        <a:t>1,6</a:t>
                      </a:r>
                    </a:p>
                  </a:txBody>
                  <a:tcPr marL="0" marR="0" marT="0" marB="0" anchor="b"/>
                </a:tc>
                <a:extLst>
                  <a:ext uri="{0D108BD9-81ED-4DB2-BD59-A6C34878D82A}">
                    <a16:rowId xmlns:a16="http://schemas.microsoft.com/office/drawing/2014/main" val="10017"/>
                  </a:ext>
                </a:extLst>
              </a:tr>
              <a:tr h="173736">
                <a:tc>
                  <a:txBody>
                    <a:bodyPr/>
                    <a:lstStyle/>
                    <a:p>
                      <a:pPr indent="0" algn="ctr"/>
                      <a:r>
                        <a:rPr lang="ru" sz="800">
                          <a:latin typeface="Times New Roman"/>
                        </a:rPr>
                        <a:t>2013</a:t>
                      </a:r>
                    </a:p>
                  </a:txBody>
                  <a:tcPr marL="0" marR="0" marT="0" marB="0" anchor="b"/>
                </a:tc>
                <a:tc>
                  <a:txBody>
                    <a:bodyPr/>
                    <a:lstStyle/>
                    <a:p>
                      <a:pPr indent="0" algn="ctr"/>
                      <a:r>
                        <a:rPr lang="ru" sz="800">
                          <a:latin typeface="Times New Roman"/>
                        </a:rPr>
                        <a:t>1 425 376,6</a:t>
                      </a:r>
                    </a:p>
                  </a:txBody>
                  <a:tcPr marL="0" marR="0" marT="0" marB="0" anchor="b"/>
                </a:tc>
                <a:tc>
                  <a:txBody>
                    <a:bodyPr/>
                    <a:lstStyle/>
                    <a:p>
                      <a:pPr indent="0" algn="ctr"/>
                      <a:r>
                        <a:rPr lang="ru" sz="800">
                          <a:latin typeface="Times New Roman"/>
                        </a:rPr>
                        <a:t>3125,9</a:t>
                      </a:r>
                    </a:p>
                  </a:txBody>
                  <a:tcPr marL="0" marR="0" marT="0" marB="0" anchor="b"/>
                </a:tc>
                <a:tc>
                  <a:txBody>
                    <a:bodyPr/>
                    <a:lstStyle/>
                    <a:p>
                      <a:pPr indent="0" algn="ctr"/>
                      <a:r>
                        <a:rPr lang="ru" sz="800">
                          <a:latin typeface="Times New Roman"/>
                        </a:rPr>
                        <a:t>184,7</a:t>
                      </a:r>
                    </a:p>
                  </a:txBody>
                  <a:tcPr marL="0" marR="0" marT="0" marB="0" anchor="b"/>
                </a:tc>
                <a:tc>
                  <a:txBody>
                    <a:bodyPr/>
                    <a:lstStyle/>
                    <a:p>
                      <a:pPr indent="0" algn="ctr"/>
                      <a:r>
                        <a:rPr lang="ru" sz="800">
                          <a:latin typeface="Times New Roman"/>
                        </a:rPr>
                        <a:t>2,5</a:t>
                      </a:r>
                    </a:p>
                  </a:txBody>
                  <a:tcPr marL="0" marR="0" marT="0" marB="0" anchor="b"/>
                </a:tc>
                <a:tc>
                  <a:txBody>
                    <a:bodyPr/>
                    <a:lstStyle/>
                    <a:p>
                      <a:pPr indent="0" algn="ctr"/>
                      <a:r>
                        <a:rPr lang="ru" sz="800">
                          <a:latin typeface="Times New Roman"/>
                        </a:rPr>
                        <a:t>1,6</a:t>
                      </a:r>
                    </a:p>
                  </a:txBody>
                  <a:tcPr marL="0" marR="0" marT="0" marB="0" anchor="b"/>
                </a:tc>
                <a:extLst>
                  <a:ext uri="{0D108BD9-81ED-4DB2-BD59-A6C34878D82A}">
                    <a16:rowId xmlns:a16="http://schemas.microsoft.com/office/drawing/2014/main" val="10018"/>
                  </a:ext>
                </a:extLst>
              </a:tr>
              <a:tr h="173736">
                <a:tc>
                  <a:txBody>
                    <a:bodyPr/>
                    <a:lstStyle/>
                    <a:p>
                      <a:pPr indent="0" algn="ctr"/>
                      <a:r>
                        <a:rPr lang="ru" sz="800">
                          <a:latin typeface="Times New Roman"/>
                        </a:rPr>
                        <a:t>2014</a:t>
                      </a:r>
                    </a:p>
                  </a:txBody>
                  <a:tcPr marL="0" marR="0" marT="0" marB="0" anchor="b"/>
                </a:tc>
                <a:tc>
                  <a:txBody>
                    <a:bodyPr/>
                    <a:lstStyle/>
                    <a:p>
                      <a:pPr indent="0" algn="ctr"/>
                      <a:r>
                        <a:rPr lang="ru" sz="800">
                          <a:latin typeface="Times New Roman"/>
                        </a:rPr>
                        <a:t>1 338 531,8</a:t>
                      </a:r>
                    </a:p>
                  </a:txBody>
                  <a:tcPr marL="0" marR="0" marT="0" marB="0" anchor="b"/>
                </a:tc>
                <a:tc>
                  <a:txBody>
                    <a:bodyPr/>
                    <a:lstStyle/>
                    <a:p>
                      <a:pPr indent="0" algn="ctr"/>
                      <a:r>
                        <a:rPr lang="ru" sz="800">
                          <a:latin typeface="Times New Roman"/>
                        </a:rPr>
                        <a:t>3166,3</a:t>
                      </a:r>
                    </a:p>
                  </a:txBody>
                  <a:tcPr marL="0" marR="0" marT="0" marB="0" anchor="b"/>
                </a:tc>
                <a:tc>
                  <a:txBody>
                    <a:bodyPr/>
                    <a:lstStyle/>
                    <a:p>
                      <a:pPr indent="0" algn="ctr"/>
                      <a:r>
                        <a:rPr lang="ru" sz="800">
                          <a:latin typeface="Times New Roman"/>
                        </a:rPr>
                        <a:t>182,2</a:t>
                      </a:r>
                    </a:p>
                  </a:txBody>
                  <a:tcPr marL="0" marR="0" marT="0" marB="0" anchor="b"/>
                </a:tc>
                <a:tc>
                  <a:txBody>
                    <a:bodyPr/>
                    <a:lstStyle/>
                    <a:p>
                      <a:pPr indent="0" algn="ctr"/>
                      <a:r>
                        <a:rPr lang="ru" sz="800">
                          <a:latin typeface="Times New Roman"/>
                        </a:rPr>
                        <a:t>1,9</a:t>
                      </a:r>
                    </a:p>
                  </a:txBody>
                  <a:tcPr marL="0" marR="0" marT="0" marB="0" anchor="b"/>
                </a:tc>
                <a:tc>
                  <a:txBody>
                    <a:bodyPr/>
                    <a:lstStyle/>
                    <a:p>
                      <a:pPr indent="0" algn="ctr"/>
                      <a:r>
                        <a:rPr lang="ru" sz="800">
                          <a:latin typeface="Times New Roman"/>
                        </a:rPr>
                        <a:t>1,3</a:t>
                      </a:r>
                    </a:p>
                  </a:txBody>
                  <a:tcPr marL="0" marR="0" marT="0" marB="0" anchor="b"/>
                </a:tc>
                <a:extLst>
                  <a:ext uri="{0D108BD9-81ED-4DB2-BD59-A6C34878D82A}">
                    <a16:rowId xmlns:a16="http://schemas.microsoft.com/office/drawing/2014/main" val="10019"/>
                  </a:ext>
                </a:extLst>
              </a:tr>
              <a:tr h="179832">
                <a:tc>
                  <a:txBody>
                    <a:bodyPr/>
                    <a:lstStyle/>
                    <a:p>
                      <a:pPr indent="0" algn="ctr"/>
                      <a:r>
                        <a:rPr lang="ru" sz="800" dirty="0">
                          <a:latin typeface="Times New Roman"/>
                        </a:rPr>
                        <a:t>2015</a:t>
                      </a:r>
                    </a:p>
                  </a:txBody>
                  <a:tcPr marL="0" marR="0" marT="0" marB="0" anchor="b"/>
                </a:tc>
                <a:tc>
                  <a:txBody>
                    <a:bodyPr/>
                    <a:lstStyle/>
                    <a:p>
                      <a:pPr indent="0" algn="ctr"/>
                      <a:r>
                        <a:rPr lang="ru" sz="800">
                          <a:latin typeface="Times New Roman"/>
                        </a:rPr>
                        <a:t>1 921 305,5</a:t>
                      </a:r>
                    </a:p>
                  </a:txBody>
                  <a:tcPr marL="0" marR="0" marT="0" marB="0" anchor="b"/>
                </a:tc>
                <a:tc>
                  <a:txBody>
                    <a:bodyPr/>
                    <a:lstStyle/>
                    <a:p>
                      <a:pPr indent="0" algn="ctr"/>
                      <a:r>
                        <a:rPr lang="ru" sz="800">
                          <a:latin typeface="Times New Roman"/>
                        </a:rPr>
                        <a:t>3202,9</a:t>
                      </a:r>
                    </a:p>
                  </a:txBody>
                  <a:tcPr marL="0" marR="0" marT="0" marB="0" anchor="b"/>
                </a:tc>
                <a:tc>
                  <a:txBody>
                    <a:bodyPr/>
                    <a:lstStyle/>
                    <a:p>
                      <a:pPr indent="0" algn="ctr"/>
                      <a:r>
                        <a:rPr lang="ru" sz="800">
                          <a:latin typeface="Times New Roman"/>
                        </a:rPr>
                        <a:t>184,6</a:t>
                      </a:r>
                    </a:p>
                  </a:txBody>
                  <a:tcPr marL="0" marR="0" marT="0" marB="0" anchor="b"/>
                </a:tc>
                <a:tc>
                  <a:txBody>
                    <a:bodyPr/>
                    <a:lstStyle/>
                    <a:p>
                      <a:pPr indent="0" algn="ctr"/>
                      <a:r>
                        <a:rPr lang="ru" sz="800">
                          <a:latin typeface="Times New Roman"/>
                        </a:rPr>
                        <a:t>1,7</a:t>
                      </a:r>
                    </a:p>
                  </a:txBody>
                  <a:tcPr marL="0" marR="0" marT="0" marB="0" anchor="b"/>
                </a:tc>
                <a:tc>
                  <a:txBody>
                    <a:bodyPr/>
                    <a:lstStyle/>
                    <a:p>
                      <a:pPr indent="0" algn="ctr"/>
                      <a:r>
                        <a:rPr lang="ru" sz="800" dirty="0">
                          <a:latin typeface="Times New Roman"/>
                        </a:rPr>
                        <a:t>0,9</a:t>
                      </a:r>
                    </a:p>
                  </a:txBody>
                  <a:tcPr marL="0" marR="0" marT="0" marB="0" anchor="b"/>
                </a:tc>
                <a:extLst>
                  <a:ext uri="{0D108BD9-81ED-4DB2-BD59-A6C34878D82A}">
                    <a16:rowId xmlns:a16="http://schemas.microsoft.com/office/drawing/2014/main" val="10020"/>
                  </a:ext>
                </a:extLst>
              </a:tr>
            </a:tbl>
          </a:graphicData>
        </a:graphic>
      </p:graphicFrame>
      <p:sp>
        <p:nvSpPr>
          <p:cNvPr id="5" name="Прямоугольник 4"/>
          <p:cNvSpPr/>
          <p:nvPr/>
        </p:nvSpPr>
        <p:spPr>
          <a:xfrm>
            <a:off x="600456" y="6943344"/>
            <a:ext cx="124968" cy="115824"/>
          </a:xfrm>
          <a:prstGeom prst="rect">
            <a:avLst/>
          </a:prstGeom>
          <a:solidFill>
            <a:srgbClr val="FFFFFF"/>
          </a:solidFill>
        </p:spPr>
        <p:txBody>
          <a:bodyPr wrap="none" lIns="0" tIns="0" rIns="0" bIns="0">
            <a:noAutofit/>
          </a:bodyPr>
          <a:lstStyle/>
          <a:p>
            <a:pPr indent="0"/>
            <a:r>
              <a:rPr lang="ru" sz="800">
                <a:latin typeface="Times New Roman"/>
              </a:rPr>
              <a:t>36</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594360"/>
            <a:ext cx="4160520" cy="5638800"/>
          </a:xfrm>
          <a:prstGeom prst="rect">
            <a:avLst/>
          </a:prstGeom>
          <a:solidFill>
            <a:srgbClr val="FFFFFF"/>
          </a:solidFill>
        </p:spPr>
        <p:txBody>
          <a:bodyPr lIns="0" tIns="0" rIns="0" bIns="0">
            <a:noAutofit/>
          </a:bodyPr>
          <a:lstStyle/>
          <a:p>
            <a:pPr indent="0" algn="just">
              <a:lnSpc>
                <a:spcPct val="106000"/>
              </a:lnSpc>
              <a:spcAft>
                <a:spcPts val="210"/>
              </a:spcAft>
            </a:pPr>
            <a:r>
              <a:rPr lang="en-US" sz="850" i="1">
                <a:latin typeface="Times New Roman"/>
              </a:rPr>
              <a:t>to the revival of interest in the «Capital» of Marx, whose model can be brought into line with the modern level of natural sciences. General economy — a hierarchical multi-level model of the market economy — a significant «upgrade» of the «Capital» of Marx on the basis of the method of constructing the genome of biological species (in it the commodity is not a «cell» but a «DNA molecule») — explains the various micro- and macroeconomic processes in including crises. The model contains an algorithm for forecasting global crises. The crisis is the result of periodic overaccumulation of capital. Harbingers of absolute overaccumulation, or global crisis are investment growth, employment growth, lower investment growth rates, unemployment reduction, and wage growth. Such dynamics of the linkage of indicators was observed in 2003—2007. It serves as a basis for forecasting the crisis and developing an indicator of the danger of the crisis.</a:t>
            </a:r>
          </a:p>
          <a:p>
            <a:pPr indent="190500" algn="just">
              <a:spcAft>
                <a:spcPts val="490"/>
              </a:spcAft>
            </a:pPr>
            <a:r>
              <a:rPr lang="en-US" sz="900" b="1">
                <a:latin typeface="Times New Roman"/>
              </a:rPr>
              <a:t>Key words: </a:t>
            </a:r>
            <a:r>
              <a:rPr lang="en-US" sz="900">
                <a:latin typeface="Times New Roman"/>
              </a:rPr>
              <a:t>world economic crisis, crisis forecasting algorithm, crisis indicator.</a:t>
            </a:r>
          </a:p>
          <a:p>
            <a:pPr indent="190500" algn="just">
              <a:spcAft>
                <a:spcPts val="980"/>
              </a:spcAft>
            </a:pPr>
            <a:r>
              <a:rPr lang="en-US" sz="800">
                <a:latin typeface="Times New Roman"/>
              </a:rPr>
              <a:t>To cite this document: </a:t>
            </a:r>
            <a:r>
              <a:rPr lang="en-US" sz="750" i="1">
                <a:latin typeface="Times New Roman"/>
              </a:rPr>
              <a:t>Sorokin A. V.</a:t>
            </a:r>
            <a:r>
              <a:rPr lang="en-US" sz="800">
                <a:latin typeface="Times New Roman"/>
              </a:rPr>
              <a:t> (2019). General Economy: Algorithm for Forecast ofWorld Economic Crisis (for the Example of 2008). Moscow University Economis Bulletin, (3), 18-41.</a:t>
            </a:r>
          </a:p>
          <a:p>
            <a:pPr indent="190500" algn="just">
              <a:spcAft>
                <a:spcPts val="210"/>
              </a:spcAft>
            </a:pPr>
            <a:r>
              <a:rPr lang="ru" sz="1000" b="1">
                <a:latin typeface="Times New Roman"/>
              </a:rPr>
              <a:t>Введение</a:t>
            </a:r>
          </a:p>
          <a:p>
            <a:pPr indent="190500" algn="just"/>
            <a:r>
              <a:rPr lang="ru" sz="1000">
                <a:latin typeface="Times New Roman"/>
              </a:rPr>
              <a:t>Предположение Р. Лукаса (2003) и Б. Бернанке (2004) о «приручении» циклов [Кругман, с. 25] было опровергнуто глобальным кризисом 2008 г. Он стал неожиданностью для неоклассики. Но и марксистское направление, подчеркивающее неизбежность кризисов вообще, не смогло предсказать наступления кризиса</a:t>
            </a:r>
            <a:r>
              <a:rPr lang="ru" sz="1000" baseline="30000">
                <a:latin typeface="Times New Roman"/>
              </a:rPr>
              <a:t>1</a:t>
            </a:r>
            <a:r>
              <a:rPr lang="ru" sz="1000">
                <a:latin typeface="Times New Roman"/>
              </a:rPr>
              <a:t>. Впрочем, такая задача и не ставилась. Кризис способствовал возрождению интереса к «Капиталу» Маркса. Но поскольку понять природу кризиса, прочитав 15-ю главу третьего тома, невозможно, после кризисов интерес к «Капиталу» ослабевает. Необходимо понимание модели «Капитала» в целом и ее согласование с достижениями естественных наук.</a:t>
            </a:r>
          </a:p>
          <a:p>
            <a:pPr indent="190500" algn="just"/>
            <a:r>
              <a:rPr lang="ru" sz="1000">
                <a:latin typeface="Times New Roman"/>
              </a:rPr>
              <a:t>Цель статьи — познакомить читателя с моделью «общей экономики», представляющей модернизацию </a:t>
            </a:r>
            <a:r>
              <a:rPr lang="en-US" sz="1000">
                <a:latin typeface="Times New Roman"/>
              </a:rPr>
              <a:t>(upgrade) </a:t>
            </a:r>
            <a:r>
              <a:rPr lang="ru" sz="1000">
                <a:latin typeface="Times New Roman"/>
              </a:rPr>
              <a:t>«Капитала» [Сорокин, 2016], и продемонстрировать ее возможности на примере частного случая — объяснения явления экономических кризисов.</a:t>
            </a:r>
          </a:p>
          <a:p>
            <a:pPr indent="190500" algn="just"/>
            <a:r>
              <a:rPr lang="ru" sz="1000">
                <a:latin typeface="Times New Roman"/>
              </a:rPr>
              <a:t>Задача статьи — дать объяснение и алгоритм прогноза мировых экономических кризисов как результата абсолютного перенакопления капитала, поставить вопрос о разработке индикатора опасности наступления кризиса.</a:t>
            </a:r>
          </a:p>
          <a:p>
            <a:pPr indent="190500" algn="just"/>
            <a:r>
              <a:rPr lang="ru" sz="1000">
                <a:latin typeface="Times New Roman"/>
              </a:rPr>
              <a:t>В статье реконструируется предмет экономической науки как единый предмет классики и неоклассики, излагаются два основных метода: эзотерический метод установления внутренней взаимосвязи и экзотерический метод математического описания явлений. Рассматриваются особенности</a:t>
            </a:r>
          </a:p>
        </p:txBody>
      </p:sp>
      <p:sp>
        <p:nvSpPr>
          <p:cNvPr id="3" name="Прямоугольник 2"/>
          <p:cNvSpPr/>
          <p:nvPr/>
        </p:nvSpPr>
        <p:spPr>
          <a:xfrm>
            <a:off x="594360" y="6501384"/>
            <a:ext cx="4133088" cy="374904"/>
          </a:xfrm>
          <a:prstGeom prst="rect">
            <a:avLst/>
          </a:prstGeom>
          <a:solidFill>
            <a:srgbClr val="FFFFFF"/>
          </a:solidFill>
        </p:spPr>
        <p:txBody>
          <a:bodyPr lIns="0" tIns="0" rIns="0" bIns="0">
            <a:noAutofit/>
          </a:bodyPr>
          <a:lstStyle/>
          <a:p>
            <a:pPr indent="190500" algn="just"/>
            <a:r>
              <a:rPr lang="ru" sz="800" baseline="30000">
                <a:latin typeface="Times New Roman"/>
              </a:rPr>
              <a:t>1</a:t>
            </a:r>
            <a:r>
              <a:rPr lang="ru" sz="800">
                <a:latin typeface="Times New Roman"/>
              </a:rPr>
              <a:t> Речь идет исключительно о прогнозе, а не о политико-экономическом анализе кризиса, который дается в монографии В. Т. Рязанова [Рязанов] и ряде статей [Бузгалин, Колганов].</a:t>
            </a:r>
          </a:p>
        </p:txBody>
      </p:sp>
      <p:sp>
        <p:nvSpPr>
          <p:cNvPr id="4" name="Прямоугольник 3"/>
          <p:cNvSpPr/>
          <p:nvPr/>
        </p:nvSpPr>
        <p:spPr>
          <a:xfrm>
            <a:off x="4611624" y="6946392"/>
            <a:ext cx="118872" cy="115824"/>
          </a:xfrm>
          <a:prstGeom prst="rect">
            <a:avLst/>
          </a:prstGeom>
          <a:solidFill>
            <a:srgbClr val="FFFFFF"/>
          </a:solidFill>
        </p:spPr>
        <p:txBody>
          <a:bodyPr wrap="none" lIns="0" tIns="0" rIns="0" bIns="0">
            <a:noAutofit/>
          </a:bodyPr>
          <a:lstStyle/>
          <a:p>
            <a:pPr indent="0" algn="just"/>
            <a:r>
              <a:rPr lang="ru" sz="800">
                <a:latin typeface="Times New Roman"/>
              </a:rPr>
              <a:t>19</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74192" y="2142744"/>
            <a:ext cx="3779520" cy="832104"/>
          </a:xfrm>
          <a:prstGeom prst="rect">
            <a:avLst/>
          </a:prstGeom>
        </p:spPr>
      </p:pic>
      <p:pic>
        <p:nvPicPr>
          <p:cNvPr id="3" name="Рисунок 2"/>
          <p:cNvPicPr>
            <a:picLocks noChangeAspect="1"/>
          </p:cNvPicPr>
          <p:nvPr/>
        </p:nvPicPr>
        <p:blipFill>
          <a:blip r:embed="rId3"/>
          <a:stretch>
            <a:fillRect/>
          </a:stretch>
        </p:blipFill>
        <p:spPr>
          <a:xfrm>
            <a:off x="774192" y="3450336"/>
            <a:ext cx="3779520" cy="780288"/>
          </a:xfrm>
          <a:prstGeom prst="rect">
            <a:avLst/>
          </a:prstGeom>
        </p:spPr>
      </p:pic>
      <p:pic>
        <p:nvPicPr>
          <p:cNvPr id="4" name="Рисунок 3"/>
          <p:cNvPicPr>
            <a:picLocks noChangeAspect="1"/>
          </p:cNvPicPr>
          <p:nvPr/>
        </p:nvPicPr>
        <p:blipFill>
          <a:blip r:embed="rId4"/>
          <a:stretch>
            <a:fillRect/>
          </a:stretch>
        </p:blipFill>
        <p:spPr>
          <a:xfrm>
            <a:off x="826008" y="4617720"/>
            <a:ext cx="3703320" cy="789432"/>
          </a:xfrm>
          <a:prstGeom prst="rect">
            <a:avLst/>
          </a:prstGeom>
        </p:spPr>
      </p:pic>
      <p:pic>
        <p:nvPicPr>
          <p:cNvPr id="5" name="Рисунок 4"/>
          <p:cNvPicPr>
            <a:picLocks noChangeAspect="1"/>
          </p:cNvPicPr>
          <p:nvPr/>
        </p:nvPicPr>
        <p:blipFill>
          <a:blip r:embed="rId5"/>
          <a:stretch>
            <a:fillRect/>
          </a:stretch>
        </p:blipFill>
        <p:spPr>
          <a:xfrm>
            <a:off x="774192" y="5635752"/>
            <a:ext cx="3779520" cy="954024"/>
          </a:xfrm>
          <a:prstGeom prst="rect">
            <a:avLst/>
          </a:prstGeom>
        </p:spPr>
      </p:pic>
      <p:sp>
        <p:nvSpPr>
          <p:cNvPr id="6" name="Прямоугольник 5"/>
          <p:cNvSpPr/>
          <p:nvPr/>
        </p:nvSpPr>
        <p:spPr>
          <a:xfrm>
            <a:off x="3797808" y="594360"/>
            <a:ext cx="932688" cy="118872"/>
          </a:xfrm>
          <a:prstGeom prst="rect">
            <a:avLst/>
          </a:prstGeom>
          <a:solidFill>
            <a:srgbClr val="FFFFFF"/>
          </a:solidFill>
        </p:spPr>
        <p:txBody>
          <a:bodyPr wrap="none" lIns="0" tIns="0" rIns="0" bIns="0">
            <a:noAutofit/>
          </a:bodyPr>
          <a:lstStyle/>
          <a:p>
            <a:pPr indent="0"/>
            <a:r>
              <a:rPr lang="ru" sz="850" i="1">
                <a:latin typeface="Times New Roman"/>
              </a:rPr>
              <a:t>Окончание табл. 1</a:t>
            </a:r>
          </a:p>
        </p:txBody>
      </p:sp>
      <p:graphicFrame>
        <p:nvGraphicFramePr>
          <p:cNvPr id="7" name="Таблица 6"/>
          <p:cNvGraphicFramePr>
            <a:graphicFrameLocks noGrp="1"/>
          </p:cNvGraphicFramePr>
          <p:nvPr/>
        </p:nvGraphicFramePr>
        <p:xfrm>
          <a:off x="609600" y="762000"/>
          <a:ext cx="4108704" cy="1167384"/>
        </p:xfrm>
        <a:graphic>
          <a:graphicData uri="http://schemas.openxmlformats.org/drawingml/2006/table">
            <a:tbl>
              <a:tblPr/>
              <a:tblGrid>
                <a:gridCol w="350520">
                  <a:extLst>
                    <a:ext uri="{9D8B030D-6E8A-4147-A177-3AD203B41FA5}">
                      <a16:colId xmlns:a16="http://schemas.microsoft.com/office/drawing/2014/main" val="20000"/>
                    </a:ext>
                  </a:extLst>
                </a:gridCol>
                <a:gridCol w="101803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728472">
                  <a:extLst>
                    <a:ext uri="{9D8B030D-6E8A-4147-A177-3AD203B41FA5}">
                      <a16:colId xmlns:a16="http://schemas.microsoft.com/office/drawing/2014/main" val="20003"/>
                    </a:ext>
                  </a:extLst>
                </a:gridCol>
                <a:gridCol w="658368">
                  <a:extLst>
                    <a:ext uri="{9D8B030D-6E8A-4147-A177-3AD203B41FA5}">
                      <a16:colId xmlns:a16="http://schemas.microsoft.com/office/drawing/2014/main" val="20004"/>
                    </a:ext>
                  </a:extLst>
                </a:gridCol>
                <a:gridCol w="667512">
                  <a:extLst>
                    <a:ext uri="{9D8B030D-6E8A-4147-A177-3AD203B41FA5}">
                      <a16:colId xmlns:a16="http://schemas.microsoft.com/office/drawing/2014/main" val="20005"/>
                    </a:ext>
                  </a:extLst>
                </a:gridCol>
              </a:tblGrid>
              <a:tr h="524256">
                <a:tc>
                  <a:txBody>
                    <a:bodyPr/>
                    <a:lstStyle/>
                    <a:p>
                      <a:pPr indent="0"/>
                      <a:r>
                        <a:rPr lang="ru" sz="800" b="1">
                          <a:latin typeface="Times New Roman"/>
                        </a:rPr>
                        <a:t>Годы</a:t>
                      </a:r>
                    </a:p>
                  </a:txBody>
                  <a:tcPr marL="0" marR="0" marT="0" marB="0" anchor="ctr"/>
                </a:tc>
                <a:tc>
                  <a:txBody>
                    <a:bodyPr/>
                    <a:lstStyle/>
                    <a:p>
                      <a:pPr indent="0" algn="ctr"/>
                      <a:r>
                        <a:rPr lang="ru" sz="800" b="1">
                          <a:latin typeface="Times New Roman"/>
                        </a:rPr>
                        <a:t>Прямые иностранные инвестиции в мире (млн долл.) *</a:t>
                      </a:r>
                    </a:p>
                  </a:txBody>
                  <a:tcPr marL="0" marR="0" marT="0" marB="0" anchor="b"/>
                </a:tc>
                <a:tc>
                  <a:txBody>
                    <a:bodyPr/>
                    <a:lstStyle/>
                    <a:p>
                      <a:pPr indent="0" algn="ctr"/>
                      <a:r>
                        <a:rPr lang="ru" sz="800" b="1">
                          <a:latin typeface="Times New Roman"/>
                        </a:rPr>
                        <a:t>Занятость в мире (млн чел.) **</a:t>
                      </a:r>
                    </a:p>
                  </a:txBody>
                  <a:tcPr marL="0" marR="0" marT="0" marB="0" anchor="ctr"/>
                </a:tc>
                <a:tc>
                  <a:txBody>
                    <a:bodyPr/>
                    <a:lstStyle/>
                    <a:p>
                      <a:pPr indent="0" algn="ctr"/>
                      <a:r>
                        <a:rPr lang="ru" sz="800" b="1">
                          <a:latin typeface="Times New Roman"/>
                        </a:rPr>
                        <a:t>Безработица в мире (млн чел.) **</a:t>
                      </a:r>
                    </a:p>
                  </a:txBody>
                  <a:tcPr marL="0" marR="0" marT="0" marB="0" anchor="ctr"/>
                </a:tc>
                <a:tc gridSpan="2">
                  <a:txBody>
                    <a:bodyPr/>
                    <a:lstStyle/>
                    <a:p>
                      <a:pPr indent="0" algn="ctr"/>
                      <a:r>
                        <a:rPr lang="ru" sz="800" b="1">
                          <a:latin typeface="Times New Roman"/>
                        </a:rPr>
                        <a:t>Среднегодовые темпы роста заработной платы в мире***</a:t>
                      </a:r>
                    </a:p>
                  </a:txBody>
                  <a:tcPr marL="0" marR="0" marT="0" marB="0" anchor="ctr"/>
                </a:tc>
                <a:tc hMerge="1">
                  <a:txBody>
                    <a:bodyPr/>
                    <a:lstStyle/>
                    <a:p>
                      <a:endParaRPr sz="2500"/>
                    </a:p>
                  </a:txBody>
                  <a:tcPr marL="0" marR="0" marT="0" marB="0"/>
                </a:tc>
                <a:extLst>
                  <a:ext uri="{0D108BD9-81ED-4DB2-BD59-A6C34878D82A}">
                    <a16:rowId xmlns:a16="http://schemas.microsoft.com/office/drawing/2014/main" val="10000"/>
                  </a:ext>
                </a:extLst>
              </a:tr>
              <a:tr h="289560">
                <a:tc>
                  <a:txBody>
                    <a:bodyPr/>
                    <a:lstStyle/>
                    <a:p>
                      <a:endParaRPr sz="1400"/>
                    </a:p>
                  </a:txBody>
                  <a:tcPr marL="0" marR="0" marT="0" marB="0"/>
                </a:tc>
                <a:tc>
                  <a:txBody>
                    <a:bodyPr/>
                    <a:lstStyle/>
                    <a:p>
                      <a:endParaRPr sz="1400"/>
                    </a:p>
                  </a:txBody>
                  <a:tcPr marL="0" marR="0" marT="0" marB="0"/>
                </a:tc>
                <a:tc>
                  <a:txBody>
                    <a:bodyPr/>
                    <a:lstStyle/>
                    <a:p>
                      <a:endParaRPr sz="1400"/>
                    </a:p>
                  </a:txBody>
                  <a:tcPr marL="0" marR="0" marT="0" marB="0"/>
                </a:tc>
                <a:tc>
                  <a:txBody>
                    <a:bodyPr/>
                    <a:lstStyle/>
                    <a:p>
                      <a:endParaRPr sz="1400"/>
                    </a:p>
                  </a:txBody>
                  <a:tcPr marL="0" marR="0" marT="0" marB="0"/>
                </a:tc>
                <a:tc>
                  <a:txBody>
                    <a:bodyPr/>
                    <a:lstStyle/>
                    <a:p>
                      <a:pPr indent="0" algn="ctr"/>
                      <a:r>
                        <a:rPr lang="ru" sz="800">
                          <a:latin typeface="Times New Roman"/>
                        </a:rPr>
                        <a:t>С учетом Китая</a:t>
                      </a:r>
                    </a:p>
                  </a:txBody>
                  <a:tcPr marL="0" marR="0" marT="0" marB="0" anchor="b"/>
                </a:tc>
                <a:tc>
                  <a:txBody>
                    <a:bodyPr/>
                    <a:lstStyle/>
                    <a:p>
                      <a:pPr indent="0" algn="ctr">
                        <a:lnSpc>
                          <a:spcPct val="97000"/>
                        </a:lnSpc>
                      </a:pPr>
                      <a:r>
                        <a:rPr lang="ru" sz="800">
                          <a:latin typeface="Times New Roman"/>
                        </a:rPr>
                        <a:t>Без учета Китая</a:t>
                      </a:r>
                    </a:p>
                  </a:txBody>
                  <a:tcPr marL="0" marR="0" marT="0" marB="0" anchor="b"/>
                </a:tc>
                <a:extLst>
                  <a:ext uri="{0D108BD9-81ED-4DB2-BD59-A6C34878D82A}">
                    <a16:rowId xmlns:a16="http://schemas.microsoft.com/office/drawing/2014/main" val="10001"/>
                  </a:ext>
                </a:extLst>
              </a:tr>
              <a:tr h="173736">
                <a:tc>
                  <a:txBody>
                    <a:bodyPr/>
                    <a:lstStyle/>
                    <a:p>
                      <a:pPr indent="0"/>
                      <a:r>
                        <a:rPr lang="ru" sz="800">
                          <a:latin typeface="Times New Roman"/>
                        </a:rPr>
                        <a:t>2016</a:t>
                      </a:r>
                    </a:p>
                  </a:txBody>
                  <a:tcPr marL="0" marR="0" marT="0" marB="0" anchor="b"/>
                </a:tc>
                <a:tc>
                  <a:txBody>
                    <a:bodyPr/>
                    <a:lstStyle/>
                    <a:p>
                      <a:pPr indent="0" algn="ctr"/>
                      <a:r>
                        <a:rPr lang="ru" sz="800">
                          <a:latin typeface="Times New Roman"/>
                        </a:rPr>
                        <a:t>1 867 532,7</a:t>
                      </a:r>
                    </a:p>
                  </a:txBody>
                  <a:tcPr marL="0" marR="0" marT="0" marB="0" anchor="b"/>
                </a:tc>
                <a:tc>
                  <a:txBody>
                    <a:bodyPr/>
                    <a:lstStyle/>
                    <a:p>
                      <a:pPr indent="190500"/>
                      <a:r>
                        <a:rPr lang="ru" sz="800">
                          <a:latin typeface="Times New Roman"/>
                        </a:rPr>
                        <a:t>3240,1</a:t>
                      </a:r>
                    </a:p>
                  </a:txBody>
                  <a:tcPr marL="0" marR="0" marT="0" marB="0" anchor="b"/>
                </a:tc>
                <a:tc>
                  <a:txBody>
                    <a:bodyPr/>
                    <a:lstStyle/>
                    <a:p>
                      <a:pPr indent="0" algn="ctr"/>
                      <a:r>
                        <a:rPr lang="ru" sz="800">
                          <a:latin typeface="Times New Roman"/>
                        </a:rPr>
                        <a:t>190,1</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2"/>
                  </a:ext>
                </a:extLst>
              </a:tr>
              <a:tr h="179832">
                <a:tc>
                  <a:txBody>
                    <a:bodyPr/>
                    <a:lstStyle/>
                    <a:p>
                      <a:pPr indent="0"/>
                      <a:r>
                        <a:rPr lang="ru" sz="800">
                          <a:latin typeface="Times New Roman"/>
                        </a:rPr>
                        <a:t>2017</a:t>
                      </a:r>
                    </a:p>
                  </a:txBody>
                  <a:tcPr marL="0" marR="0" marT="0" marB="0" anchor="b"/>
                </a:tc>
                <a:tc>
                  <a:txBody>
                    <a:bodyPr/>
                    <a:lstStyle/>
                    <a:p>
                      <a:pPr indent="0" algn="ctr"/>
                      <a:r>
                        <a:rPr lang="ru" sz="800">
                          <a:latin typeface="Times New Roman"/>
                        </a:rPr>
                        <a:t>1 429 807,4</a:t>
                      </a:r>
                    </a:p>
                  </a:txBody>
                  <a:tcPr marL="0" marR="0" marT="0" marB="0" anchor="b"/>
                </a:tc>
                <a:tc>
                  <a:txBody>
                    <a:bodyPr/>
                    <a:lstStyle/>
                    <a:p>
                      <a:pPr indent="190500"/>
                      <a:r>
                        <a:rPr lang="ru" sz="800">
                          <a:latin typeface="Times New Roman"/>
                        </a:rPr>
                        <a:t>3272,2</a:t>
                      </a:r>
                    </a:p>
                  </a:txBody>
                  <a:tcPr marL="0" marR="0" marT="0" marB="0" anchor="b"/>
                </a:tc>
                <a:tc>
                  <a:txBody>
                    <a:bodyPr/>
                    <a:lstStyle/>
                    <a:p>
                      <a:pPr indent="0" algn="ctr"/>
                      <a:r>
                        <a:rPr lang="ru" sz="800">
                          <a:latin typeface="Times New Roman"/>
                        </a:rPr>
                        <a:t>192,7</a:t>
                      </a:r>
                    </a:p>
                  </a:txBody>
                  <a:tcPr marL="0" marR="0" marT="0" marB="0" anchor="b"/>
                </a:tc>
                <a:tc>
                  <a:txBody>
                    <a:bodyPr/>
                    <a:lstStyle/>
                    <a:p>
                      <a:endParaRPr sz="900"/>
                    </a:p>
                  </a:txBody>
                  <a:tcPr marL="0" marR="0" marT="0" marB="0"/>
                </a:tc>
                <a:tc>
                  <a:txBody>
                    <a:bodyPr/>
                    <a:lstStyle/>
                    <a:p>
                      <a:endParaRPr sz="900"/>
                    </a:p>
                  </a:txBody>
                  <a:tcPr marL="0" marR="0" marT="0" marB="0"/>
                </a:tc>
                <a:extLst>
                  <a:ext uri="{0D108BD9-81ED-4DB2-BD59-A6C34878D82A}">
                    <a16:rowId xmlns:a16="http://schemas.microsoft.com/office/drawing/2014/main" val="10003"/>
                  </a:ext>
                </a:extLst>
              </a:tr>
            </a:tbl>
          </a:graphicData>
        </a:graphic>
      </p:graphicFrame>
      <p:sp>
        <p:nvSpPr>
          <p:cNvPr id="8" name="Прямоугольник 7"/>
          <p:cNvSpPr/>
          <p:nvPr/>
        </p:nvSpPr>
        <p:spPr>
          <a:xfrm>
            <a:off x="774192" y="1978152"/>
            <a:ext cx="3267456" cy="128016"/>
          </a:xfrm>
          <a:prstGeom prst="rect">
            <a:avLst/>
          </a:prstGeom>
          <a:solidFill>
            <a:srgbClr val="FFFFFF"/>
          </a:solidFill>
        </p:spPr>
        <p:txBody>
          <a:bodyPr wrap="none" lIns="0" tIns="0" rIns="0" bIns="0">
            <a:noAutofit/>
          </a:bodyPr>
          <a:lstStyle/>
          <a:p>
            <a:pPr indent="0"/>
            <a:r>
              <a:rPr lang="ru" sz="750" i="1">
                <a:latin typeface="Times New Roman"/>
              </a:rPr>
              <a:t>Источники:</a:t>
            </a:r>
            <a:r>
              <a:rPr lang="ru" sz="800">
                <a:latin typeface="Times New Roman"/>
              </a:rPr>
              <a:t> </a:t>
            </a:r>
            <a:r>
              <a:rPr lang="en-US" sz="800">
                <a:latin typeface="Times New Roman"/>
              </a:rPr>
              <a:t>*[UNCTAD], «[International Labour Office], *** </a:t>
            </a:r>
            <a:r>
              <a:rPr lang="ru" sz="800">
                <a:latin typeface="Times New Roman"/>
              </a:rPr>
              <a:t>[МОТ, с. 7].</a:t>
            </a:r>
          </a:p>
        </p:txBody>
      </p:sp>
      <p:sp>
        <p:nvSpPr>
          <p:cNvPr id="9" name="Прямоугольник 8"/>
          <p:cNvSpPr/>
          <p:nvPr/>
        </p:nvSpPr>
        <p:spPr>
          <a:xfrm>
            <a:off x="914400" y="3005328"/>
            <a:ext cx="3493008" cy="371856"/>
          </a:xfrm>
          <a:prstGeom prst="rect">
            <a:avLst/>
          </a:prstGeom>
          <a:solidFill>
            <a:srgbClr val="FFFFFF"/>
          </a:solidFill>
        </p:spPr>
        <p:txBody>
          <a:bodyPr lIns="0" tIns="0" rIns="0" bIns="0">
            <a:noAutofit/>
          </a:bodyPr>
          <a:lstStyle/>
          <a:p>
            <a:pPr indent="0" algn="ctr"/>
            <a:r>
              <a:rPr lang="ru" sz="750" i="1">
                <a:latin typeface="Times New Roman"/>
              </a:rPr>
              <a:t>Рис. 1.</a:t>
            </a:r>
            <a:r>
              <a:rPr lang="ru" sz="800">
                <a:latin typeface="Times New Roman"/>
              </a:rPr>
              <a:t> Глобальные потоки прямых иностранных инвестиций (ПИИ) в мире, (млн долл.), 1998-2017 гг.</a:t>
            </a:r>
          </a:p>
          <a:p>
            <a:pPr indent="0" algn="ctr">
              <a:lnSpc>
                <a:spcPct val="111000"/>
              </a:lnSpc>
            </a:pPr>
            <a:r>
              <a:rPr lang="ru" sz="750" i="1">
                <a:latin typeface="Times New Roman"/>
              </a:rPr>
              <a:t>Источник</a:t>
            </a:r>
            <a:r>
              <a:rPr lang="ru" sz="800" i="1">
                <a:latin typeface="Times New Roman"/>
              </a:rPr>
              <a:t>:</a:t>
            </a:r>
            <a:r>
              <a:rPr lang="ru" sz="800">
                <a:latin typeface="Times New Roman"/>
              </a:rPr>
              <a:t> </a:t>
            </a:r>
            <a:r>
              <a:rPr lang="en-US" sz="800">
                <a:latin typeface="Times New Roman"/>
              </a:rPr>
              <a:t>[UNCTAD].</a:t>
            </a:r>
          </a:p>
        </p:txBody>
      </p:sp>
      <p:sp>
        <p:nvSpPr>
          <p:cNvPr id="10" name="Прямоугольник 9"/>
          <p:cNvSpPr/>
          <p:nvPr/>
        </p:nvSpPr>
        <p:spPr>
          <a:xfrm>
            <a:off x="1533144" y="4261104"/>
            <a:ext cx="2252472" cy="249936"/>
          </a:xfrm>
          <a:prstGeom prst="rect">
            <a:avLst/>
          </a:prstGeom>
          <a:solidFill>
            <a:srgbClr val="FFFFFF"/>
          </a:solidFill>
        </p:spPr>
        <p:txBody>
          <a:bodyPr lIns="0" tIns="0" rIns="0" bIns="0">
            <a:noAutofit/>
          </a:bodyPr>
          <a:lstStyle/>
          <a:p>
            <a:pPr indent="0" algn="ctr">
              <a:lnSpc>
                <a:spcPct val="108000"/>
              </a:lnSpc>
            </a:pPr>
            <a:r>
              <a:rPr lang="ru" sz="750" i="1">
                <a:latin typeface="Times New Roman"/>
              </a:rPr>
              <a:t>Рис. 2.</a:t>
            </a:r>
            <a:r>
              <a:rPr lang="ru" sz="800">
                <a:latin typeface="Times New Roman"/>
              </a:rPr>
              <a:t> Занятость в мире (млн чел.), 1998-2017 гг. </a:t>
            </a:r>
            <a:r>
              <a:rPr lang="ru" sz="750" i="1">
                <a:latin typeface="Times New Roman"/>
              </a:rPr>
              <a:t>Источник</a:t>
            </a:r>
            <a:r>
              <a:rPr lang="ru" sz="800" i="1">
                <a:latin typeface="Times New Roman"/>
              </a:rPr>
              <a:t>:</a:t>
            </a:r>
            <a:r>
              <a:rPr lang="ru" sz="800">
                <a:latin typeface="Times New Roman"/>
              </a:rPr>
              <a:t> </a:t>
            </a:r>
            <a:r>
              <a:rPr lang="en-US" sz="800">
                <a:latin typeface="Times New Roman"/>
              </a:rPr>
              <a:t>[International Labour Office].</a:t>
            </a:r>
          </a:p>
        </p:txBody>
      </p:sp>
      <p:sp>
        <p:nvSpPr>
          <p:cNvPr id="11" name="Прямоугольник 10"/>
          <p:cNvSpPr/>
          <p:nvPr/>
        </p:nvSpPr>
        <p:spPr>
          <a:xfrm>
            <a:off x="1975104" y="5343144"/>
            <a:ext cx="569976" cy="100584"/>
          </a:xfrm>
          <a:prstGeom prst="rect">
            <a:avLst/>
          </a:prstGeom>
          <a:solidFill>
            <a:srgbClr val="FFFFFF"/>
          </a:solidFill>
        </p:spPr>
        <p:txBody>
          <a:bodyPr wrap="none" lIns="0" tIns="0" rIns="0" bIns="0">
            <a:noAutofit/>
          </a:bodyPr>
          <a:lstStyle/>
          <a:p>
            <a:pPr indent="0"/>
            <a:r>
              <a:rPr lang="ru" sz="1000">
                <a:solidFill>
                  <a:srgbClr val="616161"/>
                </a:solidFill>
                <a:latin typeface="Times New Roman"/>
              </a:rPr>
              <a:t>ПИИ к пред году</a:t>
            </a:r>
          </a:p>
        </p:txBody>
      </p:sp>
      <p:sp>
        <p:nvSpPr>
          <p:cNvPr id="12" name="Прямоугольник 11"/>
          <p:cNvSpPr/>
          <p:nvPr/>
        </p:nvSpPr>
        <p:spPr>
          <a:xfrm>
            <a:off x="2828544" y="5343144"/>
            <a:ext cx="768096" cy="100584"/>
          </a:xfrm>
          <a:prstGeom prst="rect">
            <a:avLst/>
          </a:prstGeom>
          <a:solidFill>
            <a:srgbClr val="FFFFFF"/>
          </a:solidFill>
        </p:spPr>
        <p:txBody>
          <a:bodyPr wrap="none" lIns="0" tIns="0" rIns="0" bIns="0">
            <a:noAutofit/>
          </a:bodyPr>
          <a:lstStyle/>
          <a:p>
            <a:pPr indent="0"/>
            <a:r>
              <a:rPr lang="ru" sz="1000">
                <a:solidFill>
                  <a:srgbClr val="616161"/>
                </a:solidFill>
                <a:latin typeface="Times New Roman"/>
              </a:rPr>
              <a:t>Занятость к пред, году</a:t>
            </a:r>
          </a:p>
        </p:txBody>
      </p:sp>
      <p:sp>
        <p:nvSpPr>
          <p:cNvPr id="13" name="Прямоугольник 12"/>
          <p:cNvSpPr/>
          <p:nvPr/>
        </p:nvSpPr>
        <p:spPr>
          <a:xfrm>
            <a:off x="1091184" y="5495544"/>
            <a:ext cx="3136392" cy="128016"/>
          </a:xfrm>
          <a:prstGeom prst="rect">
            <a:avLst/>
          </a:prstGeom>
          <a:solidFill>
            <a:srgbClr val="FFFFFF"/>
          </a:solidFill>
        </p:spPr>
        <p:txBody>
          <a:bodyPr wrap="none" lIns="0" tIns="0" rIns="0" bIns="0">
            <a:noAutofit/>
          </a:bodyPr>
          <a:lstStyle/>
          <a:p>
            <a:pPr indent="0" algn="ctr"/>
            <a:r>
              <a:rPr lang="ru" sz="750" i="1">
                <a:latin typeface="Times New Roman"/>
              </a:rPr>
              <a:t>Рис. 3.</a:t>
            </a:r>
            <a:r>
              <a:rPr lang="ru" sz="800">
                <a:latin typeface="Times New Roman"/>
              </a:rPr>
              <a:t> Соотношение темпов роста ПИИ и занятости, 1998 — 2017 гг.</a:t>
            </a:r>
          </a:p>
        </p:txBody>
      </p:sp>
      <p:sp>
        <p:nvSpPr>
          <p:cNvPr id="14" name="Прямоугольник 13"/>
          <p:cNvSpPr/>
          <p:nvPr/>
        </p:nvSpPr>
        <p:spPr>
          <a:xfrm>
            <a:off x="1475232" y="6620256"/>
            <a:ext cx="2368296" cy="249936"/>
          </a:xfrm>
          <a:prstGeom prst="rect">
            <a:avLst/>
          </a:prstGeom>
          <a:solidFill>
            <a:srgbClr val="FFFFFF"/>
          </a:solidFill>
        </p:spPr>
        <p:txBody>
          <a:bodyPr lIns="0" tIns="0" rIns="0" bIns="0">
            <a:noAutofit/>
          </a:bodyPr>
          <a:lstStyle/>
          <a:p>
            <a:pPr indent="0" algn="ctr">
              <a:lnSpc>
                <a:spcPct val="108000"/>
              </a:lnSpc>
            </a:pPr>
            <a:r>
              <a:rPr lang="ru" sz="750" i="1">
                <a:latin typeface="Times New Roman"/>
              </a:rPr>
              <a:t>Рис. 4.</a:t>
            </a:r>
            <a:r>
              <a:rPr lang="ru" sz="800">
                <a:latin typeface="Times New Roman"/>
              </a:rPr>
              <a:t> Безработица в мире (млн чел.), 1998-2017 гг. </a:t>
            </a:r>
            <a:r>
              <a:rPr lang="ru" sz="750" i="1">
                <a:latin typeface="Times New Roman"/>
              </a:rPr>
              <a:t>Источник</a:t>
            </a:r>
            <a:r>
              <a:rPr lang="ru" sz="800" i="1">
                <a:latin typeface="Times New Roman"/>
              </a:rPr>
              <a:t>:</a:t>
            </a:r>
            <a:r>
              <a:rPr lang="ru" sz="800">
                <a:latin typeface="Times New Roman"/>
              </a:rPr>
              <a:t> </a:t>
            </a:r>
            <a:r>
              <a:rPr lang="en-US" sz="800">
                <a:latin typeface="Times New Roman"/>
              </a:rPr>
              <a:t>[International Labour Office].</a:t>
            </a:r>
          </a:p>
        </p:txBody>
      </p:sp>
      <p:sp>
        <p:nvSpPr>
          <p:cNvPr id="15" name="Прямоугольник 14"/>
          <p:cNvSpPr/>
          <p:nvPr/>
        </p:nvSpPr>
        <p:spPr>
          <a:xfrm>
            <a:off x="4605528" y="6946392"/>
            <a:ext cx="124968" cy="112776"/>
          </a:xfrm>
          <a:prstGeom prst="rect">
            <a:avLst/>
          </a:prstGeom>
          <a:solidFill>
            <a:srgbClr val="FFFFFF"/>
          </a:solidFill>
        </p:spPr>
        <p:txBody>
          <a:bodyPr wrap="none" lIns="0" tIns="0" rIns="0" bIns="0">
            <a:noAutofit/>
          </a:bodyPr>
          <a:lstStyle/>
          <a:p>
            <a:pPr indent="0"/>
            <a:r>
              <a:rPr lang="ru" sz="800">
                <a:latin typeface="Times New Roman"/>
              </a:rPr>
              <a:t>37</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926592" y="673608"/>
            <a:ext cx="3578352" cy="262128"/>
          </a:xfrm>
          <a:prstGeom prst="rect">
            <a:avLst/>
          </a:prstGeom>
        </p:spPr>
      </p:pic>
      <p:sp>
        <p:nvSpPr>
          <p:cNvPr id="3" name="Прямоугольник 2"/>
          <p:cNvSpPr/>
          <p:nvPr/>
        </p:nvSpPr>
        <p:spPr>
          <a:xfrm>
            <a:off x="1014984" y="1005840"/>
            <a:ext cx="3401568" cy="304800"/>
          </a:xfrm>
          <a:prstGeom prst="rect">
            <a:avLst/>
          </a:prstGeom>
          <a:solidFill>
            <a:srgbClr val="FFFFFF"/>
          </a:solidFill>
        </p:spPr>
        <p:txBody>
          <a:bodyPr lIns="0" tIns="0" rIns="0" bIns="0">
            <a:noAutofit/>
          </a:bodyPr>
          <a:lstStyle/>
          <a:p>
            <a:pPr indent="419100" algn="just">
              <a:spcAft>
                <a:spcPts val="280"/>
              </a:spcAft>
            </a:pPr>
            <a:r>
              <a:rPr lang="ru" sz="1000">
                <a:solidFill>
                  <a:srgbClr val="616161"/>
                </a:solidFill>
                <a:latin typeface="Times New Roman"/>
              </a:rPr>
              <a:t>2006     2007     2008     2009     2010     2011     2012     2013     2014     2015</a:t>
            </a:r>
          </a:p>
          <a:p>
            <a:pPr indent="0" algn="ctr"/>
            <a:r>
              <a:rPr lang="ru" sz="1000">
                <a:solidFill>
                  <a:srgbClr val="616161"/>
                </a:solidFill>
                <a:latin typeface="Times New Roman"/>
              </a:rPr>
              <a:t>■ С учетом Китая </a:t>
            </a:r>
            <a:r>
              <a:rPr lang="ru" sz="1000">
                <a:solidFill>
                  <a:srgbClr val="AFAFAF"/>
                </a:solidFill>
                <a:latin typeface="Times New Roman"/>
              </a:rPr>
              <a:t>■ </a:t>
            </a:r>
            <a:r>
              <a:rPr lang="ru" sz="1000">
                <a:solidFill>
                  <a:srgbClr val="616161"/>
                </a:solidFill>
                <a:latin typeface="Times New Roman"/>
              </a:rPr>
              <a:t>Без учета Китая</a:t>
            </a:r>
          </a:p>
        </p:txBody>
      </p:sp>
      <p:sp>
        <p:nvSpPr>
          <p:cNvPr id="4" name="Прямоугольник 3"/>
          <p:cNvSpPr/>
          <p:nvPr/>
        </p:nvSpPr>
        <p:spPr>
          <a:xfrm>
            <a:off x="920496" y="1386840"/>
            <a:ext cx="3477768" cy="256032"/>
          </a:xfrm>
          <a:prstGeom prst="rect">
            <a:avLst/>
          </a:prstGeom>
          <a:solidFill>
            <a:srgbClr val="FFFFFF"/>
          </a:solidFill>
        </p:spPr>
        <p:txBody>
          <a:bodyPr lIns="0" tIns="0" rIns="0" bIns="0">
            <a:noAutofit/>
          </a:bodyPr>
          <a:lstStyle/>
          <a:p>
            <a:pPr indent="0" algn="ctr">
              <a:lnSpc>
                <a:spcPct val="111000"/>
              </a:lnSpc>
            </a:pPr>
            <a:r>
              <a:rPr lang="ru" sz="750" i="1">
                <a:latin typeface="Times New Roman"/>
              </a:rPr>
              <a:t>Рис. 5.</a:t>
            </a:r>
            <a:r>
              <a:rPr lang="ru" sz="800">
                <a:latin typeface="Times New Roman"/>
              </a:rPr>
              <a:t> Среднегодовые темпы роста реальной зарплаты в мире, 2006—2015 гг. </a:t>
            </a:r>
            <a:r>
              <a:rPr lang="ru" sz="750" i="1">
                <a:latin typeface="Times New Roman"/>
              </a:rPr>
              <a:t>Источник</a:t>
            </a:r>
            <a:r>
              <a:rPr lang="ru" sz="800" i="1">
                <a:latin typeface="Times New Roman"/>
              </a:rPr>
              <a:t>:</a:t>
            </a:r>
            <a:r>
              <a:rPr lang="ru" sz="800">
                <a:latin typeface="Times New Roman"/>
              </a:rPr>
              <a:t> [МОТ].</a:t>
            </a:r>
          </a:p>
        </p:txBody>
      </p:sp>
      <p:sp>
        <p:nvSpPr>
          <p:cNvPr id="5" name="Прямоугольник 4"/>
          <p:cNvSpPr/>
          <p:nvPr/>
        </p:nvSpPr>
        <p:spPr>
          <a:xfrm>
            <a:off x="594360" y="1825752"/>
            <a:ext cx="4139184" cy="5053584"/>
          </a:xfrm>
          <a:prstGeom prst="rect">
            <a:avLst/>
          </a:prstGeom>
          <a:solidFill>
            <a:srgbClr val="FFFFFF"/>
          </a:solidFill>
        </p:spPr>
        <p:txBody>
          <a:bodyPr lIns="0" tIns="0" rIns="0" bIns="0">
            <a:noAutofit/>
          </a:bodyPr>
          <a:lstStyle/>
          <a:p>
            <a:pPr indent="190500" algn="just">
              <a:spcAft>
                <a:spcPts val="280"/>
              </a:spcAft>
            </a:pPr>
            <a:r>
              <a:rPr lang="ru" sz="1000" b="1">
                <a:latin typeface="Times New Roman"/>
              </a:rPr>
              <a:t>Заключение</a:t>
            </a:r>
          </a:p>
          <a:p>
            <a:pPr indent="190500" algn="just"/>
            <a:r>
              <a:rPr lang="ru" sz="1000">
                <a:latin typeface="Times New Roman"/>
              </a:rPr>
              <a:t>Кризис — результат периодического перенакопления капитала. Кризисы не приходят «по расписанию», но их можно прогнозировать путем мониторинга статистических данных. Предвестниками абсолютного перенакопления, или мирового кризиса, являются (1) резкий рост инвестиций, (2) рост занятости ниже темпов роста инвестиций, (3) резкое сокращение безработицы и (4) резкий рост заработной платы.</a:t>
            </a:r>
          </a:p>
          <a:p>
            <a:pPr indent="190500" algn="just"/>
            <a:r>
              <a:rPr lang="ru" sz="1000">
                <a:latin typeface="Times New Roman"/>
              </a:rPr>
              <a:t>Предкризисная динамика связки четырех показателей наблюдалась с 2003 по 2007 г., т.е. кризис можно было предсказать заранее. Это относится и к менее масштабным кризисам 2000, 2014 гг., особенности которых здесь не рассматривались.</a:t>
            </a:r>
          </a:p>
          <a:p>
            <a:pPr indent="190500" algn="just"/>
            <a:r>
              <a:rPr lang="ru" sz="1000">
                <a:latin typeface="Times New Roman"/>
              </a:rPr>
              <a:t>Аналогичная, но более продолжительная и интенсивная, динамика имела место в США в период «просперити» в 1922—1929 гг. Продолжительность и интенсивность динамики связки показателей должны учитываться при разработке «индикатора опасности наступления кризиса».</a:t>
            </a:r>
          </a:p>
          <a:p>
            <a:pPr indent="190500" algn="just">
              <a:spcAft>
                <a:spcPts val="910"/>
              </a:spcAft>
            </a:pPr>
            <a:r>
              <a:rPr lang="ru" sz="1000">
                <a:latin typeface="Times New Roman"/>
              </a:rPr>
              <a:t>Алгоритм объяснения и прогноза применим к прошлым и будущим кризисам. Проблема постоянного отслеживании статистических данных могла бы быть решена с помощью технологии </a:t>
            </a:r>
            <a:r>
              <a:rPr lang="en-US" sz="1000">
                <a:latin typeface="Times New Roman"/>
              </a:rPr>
              <a:t>Big Date. </a:t>
            </a:r>
            <a:r>
              <a:rPr lang="ru" sz="1000">
                <a:latin typeface="Times New Roman"/>
              </a:rPr>
              <a:t>Разработка прогнозного алгоритма мировых экономических кризисов может стать перспективным направлением цифровизации.</a:t>
            </a:r>
          </a:p>
          <a:p>
            <a:pPr indent="0" algn="ctr">
              <a:spcAft>
                <a:spcPts val="280"/>
              </a:spcAft>
            </a:pPr>
            <a:r>
              <a:rPr lang="ru" sz="1000" b="1">
                <a:latin typeface="Times New Roman"/>
              </a:rPr>
              <a:t>Список литературы</a:t>
            </a:r>
          </a:p>
          <a:p>
            <a:pPr marL="383100" indent="-228600" algn="just">
              <a:lnSpc>
                <a:spcPct val="107000"/>
              </a:lnSpc>
            </a:pPr>
            <a:r>
              <a:rPr lang="ru" sz="850">
                <a:latin typeface="Times New Roman"/>
              </a:rPr>
              <a:t>1.   </a:t>
            </a:r>
            <a:r>
              <a:rPr lang="ru" sz="800" i="1">
                <a:latin typeface="Times New Roman"/>
              </a:rPr>
              <a:t>Ананьин О. И.</a:t>
            </a:r>
            <a:r>
              <a:rPr lang="ru" sz="850">
                <a:latin typeface="Times New Roman"/>
              </a:rPr>
              <a:t> Экономика: наука и/или искусство // Вопросы экономики. — 2007. — №11.</a:t>
            </a:r>
          </a:p>
          <a:p>
            <a:pPr marL="383100" indent="-228600" algn="just">
              <a:lnSpc>
                <a:spcPct val="107000"/>
              </a:lnSpc>
            </a:pPr>
            <a:r>
              <a:rPr lang="ru" sz="850">
                <a:latin typeface="Times New Roman"/>
              </a:rPr>
              <a:t>2.   </a:t>
            </a:r>
            <a:r>
              <a:rPr lang="ru" sz="800" i="1">
                <a:latin typeface="Times New Roman"/>
              </a:rPr>
              <a:t>Бузгалин А. В., Колганов А. И.</a:t>
            </a:r>
            <a:r>
              <a:rPr lang="ru" sz="850">
                <a:latin typeface="Times New Roman"/>
              </a:rPr>
              <a:t> Мировой экономический кризис и сценарии посткризисного развития: марксистский анализ // Вопросы экономики. — 2009. — № 1.</a:t>
            </a:r>
          </a:p>
          <a:p>
            <a:pPr marL="383100" indent="-228600" algn="just">
              <a:lnSpc>
                <a:spcPct val="107000"/>
              </a:lnSpc>
            </a:pPr>
            <a:r>
              <a:rPr lang="ru" sz="850">
                <a:latin typeface="Times New Roman"/>
              </a:rPr>
              <a:t>3.   </a:t>
            </a:r>
            <a:r>
              <a:rPr lang="ru" sz="800" i="1">
                <a:latin typeface="Times New Roman"/>
              </a:rPr>
              <a:t>Греф Г.</a:t>
            </a:r>
            <a:r>
              <a:rPr lang="ru" sz="850">
                <a:latin typeface="Times New Roman"/>
              </a:rPr>
              <a:t> Предисловие к российскому изданию // Кругман П. Возвращение Великой депрессии? Мировой кризис глазами нобелевского лауреата. — М.: Эксмо, 2009. — 336 с.</a:t>
            </a:r>
          </a:p>
          <a:p>
            <a:pPr marL="383100" indent="-228600" algn="just">
              <a:lnSpc>
                <a:spcPct val="107000"/>
              </a:lnSpc>
            </a:pPr>
            <a:r>
              <a:rPr lang="ru" sz="850">
                <a:latin typeface="Times New Roman"/>
              </a:rPr>
              <a:t>4.   </a:t>
            </a:r>
            <a:r>
              <a:rPr lang="ru" sz="800" i="1">
                <a:latin typeface="Times New Roman"/>
              </a:rPr>
              <a:t>Капелюшников Р. И.</a:t>
            </a:r>
            <a:r>
              <a:rPr lang="ru" sz="850">
                <a:latin typeface="Times New Roman"/>
              </a:rPr>
              <a:t> О современном состоянии экономической науки: полу-социологические наблюдения // Вопросы экономики. —2018. — № 5.</a:t>
            </a:r>
          </a:p>
          <a:p>
            <a:pPr marL="383100" indent="-228600" algn="just">
              <a:lnSpc>
                <a:spcPct val="107000"/>
              </a:lnSpc>
            </a:pPr>
            <a:r>
              <a:rPr lang="ru" sz="850">
                <a:latin typeface="Times New Roman"/>
              </a:rPr>
              <a:t>5.   </a:t>
            </a:r>
            <a:r>
              <a:rPr lang="ru" sz="800" i="1">
                <a:latin typeface="Times New Roman"/>
              </a:rPr>
              <a:t>Некипелов А. Д.</a:t>
            </a:r>
            <a:r>
              <a:rPr lang="ru" sz="850">
                <a:latin typeface="Times New Roman"/>
              </a:rPr>
              <a:t> Кризис в экономической науке — природа и пути преодоления// Вестник Российской академии наук. — 2019. — Т. 89. — № 1.</a:t>
            </a:r>
          </a:p>
        </p:txBody>
      </p:sp>
      <p:sp>
        <p:nvSpPr>
          <p:cNvPr id="6" name="Прямоугольник 5"/>
          <p:cNvSpPr/>
          <p:nvPr/>
        </p:nvSpPr>
        <p:spPr>
          <a:xfrm>
            <a:off x="600456" y="6946392"/>
            <a:ext cx="124968" cy="112776"/>
          </a:xfrm>
          <a:prstGeom prst="rect">
            <a:avLst/>
          </a:prstGeom>
          <a:solidFill>
            <a:srgbClr val="FFFFFF"/>
          </a:solidFill>
        </p:spPr>
        <p:txBody>
          <a:bodyPr wrap="none" lIns="0" tIns="0" rIns="0" bIns="0">
            <a:noAutofit/>
          </a:bodyPr>
          <a:lstStyle/>
          <a:p>
            <a:pPr indent="0"/>
            <a:r>
              <a:rPr lang="ru" sz="800">
                <a:latin typeface="Times New Roman"/>
              </a:rPr>
              <a:t>38</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4192" y="591312"/>
            <a:ext cx="3959352" cy="6288024"/>
          </a:xfrm>
          <a:prstGeom prst="rect">
            <a:avLst/>
          </a:prstGeom>
          <a:solidFill>
            <a:srgbClr val="FFFFFF"/>
          </a:solidFill>
        </p:spPr>
        <p:txBody>
          <a:bodyPr lIns="0" tIns="0" rIns="0" bIns="0">
            <a:noAutofit/>
          </a:bodyPr>
          <a:lstStyle/>
          <a:p>
            <a:pPr marL="241368" indent="-266700" algn="just"/>
            <a:r>
              <a:rPr lang="ru" sz="850">
                <a:latin typeface="Times New Roman"/>
              </a:rPr>
              <a:t>6.   </a:t>
            </a:r>
            <a:r>
              <a:rPr lang="ru" sz="800" i="1">
                <a:latin typeface="Times New Roman"/>
              </a:rPr>
              <a:t>Фридмен М.</a:t>
            </a:r>
            <a:r>
              <a:rPr lang="ru" sz="850">
                <a:latin typeface="Times New Roman"/>
              </a:rPr>
              <a:t> Маршаллианская кривая спроса // Вехи экономической мысли. Теория потребительского поведения и спроса. Т. 1. — СПб., 1999.</a:t>
            </a:r>
          </a:p>
          <a:p>
            <a:pPr marL="241368" indent="-266700" algn="just"/>
            <a:r>
              <a:rPr lang="ru" sz="850">
                <a:latin typeface="Times New Roman"/>
              </a:rPr>
              <a:t>7.   </a:t>
            </a:r>
            <a:r>
              <a:rPr lang="ru" sz="800" i="1">
                <a:latin typeface="Times New Roman"/>
              </a:rPr>
              <a:t>Галилей Г.</a:t>
            </a:r>
            <a:r>
              <a:rPr lang="ru" sz="850">
                <a:latin typeface="Times New Roman"/>
              </a:rPr>
              <a:t> Диалог о двух главнейших системах мира: птолемеевой и коперниковой. — М.-Л.: ОГИЗ, 1948.</a:t>
            </a:r>
          </a:p>
          <a:p>
            <a:pPr marL="241368" indent="-266700" algn="just"/>
            <a:r>
              <a:rPr lang="ru" sz="850">
                <a:latin typeface="Times New Roman"/>
              </a:rPr>
              <a:t>8.   </a:t>
            </a:r>
            <a:r>
              <a:rPr lang="ru" sz="800" i="1">
                <a:latin typeface="Times New Roman"/>
              </a:rPr>
              <a:t>Кейнс Дж.-М.</a:t>
            </a:r>
            <a:r>
              <a:rPr lang="ru" sz="850">
                <a:latin typeface="Times New Roman"/>
              </a:rPr>
              <a:t> Общая теория занятости, процента и денег. — М.: Гелиос АРВ, 1999.</a:t>
            </a:r>
          </a:p>
          <a:p>
            <a:pPr indent="190500" algn="just"/>
            <a:r>
              <a:rPr lang="ru" sz="850">
                <a:latin typeface="Times New Roman"/>
              </a:rPr>
              <a:t>9.   </a:t>
            </a:r>
            <a:r>
              <a:rPr lang="ru" sz="800" i="1">
                <a:latin typeface="Times New Roman"/>
              </a:rPr>
              <a:t>Клайн М.</a:t>
            </a:r>
            <a:r>
              <a:rPr lang="ru" sz="850">
                <a:latin typeface="Times New Roman"/>
              </a:rPr>
              <a:t> Математика. Поиск истины. — М.: Мир, 1988.</a:t>
            </a:r>
          </a:p>
          <a:p>
            <a:pPr marL="241368" indent="-266700" algn="just"/>
            <a:r>
              <a:rPr lang="ru" sz="850">
                <a:latin typeface="Times New Roman"/>
              </a:rPr>
              <a:t>10.  </a:t>
            </a:r>
            <a:r>
              <a:rPr lang="ru" sz="800" i="1">
                <a:latin typeface="Times New Roman"/>
              </a:rPr>
              <a:t>Кругман П.</a:t>
            </a:r>
            <a:r>
              <a:rPr lang="ru" sz="850">
                <a:latin typeface="Times New Roman"/>
              </a:rPr>
              <a:t> Возвращение Великой депрессии? Мировой кризис глазами нобелевского лауреата. —М.: Эксмо, 2009. — 336 с.</a:t>
            </a:r>
          </a:p>
          <a:p>
            <a:pPr marL="241368" indent="-266700" algn="just"/>
            <a:r>
              <a:rPr lang="ru" sz="850">
                <a:latin typeface="Times New Roman"/>
              </a:rPr>
              <a:t>11.  </a:t>
            </a:r>
            <a:r>
              <a:rPr lang="ru" sz="800" i="1">
                <a:latin typeface="Times New Roman"/>
              </a:rPr>
              <a:t>Маркс К.</a:t>
            </a:r>
            <a:r>
              <a:rPr lang="ru" sz="850">
                <a:latin typeface="Times New Roman"/>
              </a:rPr>
              <a:t> К критике политической экономии. Предисловие // Маркс К., Энгельс Ф. Соч. 2-е изд. Т. 13. — М.: Политиздат, 1959.</a:t>
            </a:r>
          </a:p>
          <a:p>
            <a:pPr marL="241368" indent="-266700" algn="just"/>
            <a:r>
              <a:rPr lang="ru" sz="850">
                <a:latin typeface="Times New Roman"/>
              </a:rPr>
              <a:t>12.  </a:t>
            </a:r>
            <a:r>
              <a:rPr lang="ru" sz="800" i="1">
                <a:latin typeface="Times New Roman"/>
              </a:rPr>
              <a:t>Маркс К.</a:t>
            </a:r>
            <a:r>
              <a:rPr lang="ru" sz="850">
                <a:latin typeface="Times New Roman"/>
              </a:rPr>
              <a:t> Капитал. Критика политической экономии. Т. I // Маркс К., Энгельс Ф. Соч. 2-е изд. Т. 23. — М.: Политиздат, 1960.</a:t>
            </a:r>
          </a:p>
          <a:p>
            <a:pPr marL="241368" indent="-266700" algn="just"/>
            <a:r>
              <a:rPr lang="ru" sz="850">
                <a:latin typeface="Times New Roman"/>
              </a:rPr>
              <a:t>13.  </a:t>
            </a:r>
            <a:r>
              <a:rPr lang="ru" sz="800" i="1">
                <a:latin typeface="Times New Roman"/>
              </a:rPr>
              <a:t>Маркс К.</a:t>
            </a:r>
            <a:r>
              <a:rPr lang="ru" sz="850">
                <a:latin typeface="Times New Roman"/>
              </a:rPr>
              <a:t> Капитал. Критика политической экономии. Т. III // Маркс К., Энгельс Ф. Соч. 2-е изд. Т. 25. Ч. 1. — М.: Политиздат, 1961.</a:t>
            </a:r>
          </a:p>
          <a:p>
            <a:pPr marL="241368" indent="-266700" algn="just"/>
            <a:r>
              <a:rPr lang="ru" sz="850">
                <a:latin typeface="Times New Roman"/>
              </a:rPr>
              <a:t>14.  </a:t>
            </a:r>
            <a:r>
              <a:rPr lang="ru" sz="800" i="1">
                <a:latin typeface="Times New Roman"/>
              </a:rPr>
              <a:t>Маркс К.</a:t>
            </a:r>
            <a:r>
              <a:rPr lang="ru" sz="850">
                <a:latin typeface="Times New Roman"/>
              </a:rPr>
              <a:t> Капитал. Критика политической экономии. Т. III // Маркс К., Энгельс Ф. Соч. 2-е изд. Т. 25. Ч. II. — М.: Политиздат, 1962.</a:t>
            </a:r>
          </a:p>
          <a:p>
            <a:pPr marL="241368" indent="-266700" algn="just"/>
            <a:r>
              <a:rPr lang="ru" sz="850">
                <a:latin typeface="Times New Roman"/>
              </a:rPr>
              <a:t>15.  </a:t>
            </a:r>
            <a:r>
              <a:rPr lang="ru" sz="800" i="1">
                <a:latin typeface="Times New Roman"/>
              </a:rPr>
              <a:t>Маркс К.</a:t>
            </a:r>
            <a:r>
              <a:rPr lang="ru" sz="850">
                <a:latin typeface="Times New Roman"/>
              </a:rPr>
              <a:t> Теории прибавочной стоимости // Маркс К., Энгельс Ф. Соч. 2-е изд. Т. 25. Ч. II. — М.: Политиздат, 1963.</a:t>
            </a:r>
          </a:p>
          <a:p>
            <a:pPr indent="190500" algn="just"/>
            <a:r>
              <a:rPr lang="ru" sz="850">
                <a:latin typeface="Times New Roman"/>
              </a:rPr>
              <a:t>16.  </a:t>
            </a:r>
            <a:r>
              <a:rPr lang="ru" sz="800" i="1">
                <a:latin typeface="Times New Roman"/>
              </a:rPr>
              <a:t>Милль Дж. С.</a:t>
            </a:r>
            <a:r>
              <a:rPr lang="ru" sz="850">
                <a:latin typeface="Times New Roman"/>
              </a:rPr>
              <a:t> Принципы политической экономии. — М.: Эксмо, 2007.</a:t>
            </a:r>
          </a:p>
          <a:p>
            <a:pPr marL="241368" indent="-266700" algn="just"/>
            <a:r>
              <a:rPr lang="ru" sz="850">
                <a:latin typeface="Times New Roman"/>
              </a:rPr>
              <a:t>17.  </a:t>
            </a:r>
            <a:r>
              <a:rPr lang="ru" sz="800" i="1">
                <a:latin typeface="Times New Roman"/>
              </a:rPr>
              <a:t>Некипелов А. Д.</a:t>
            </a:r>
            <a:r>
              <a:rPr lang="ru" sz="850">
                <a:latin typeface="Times New Roman"/>
              </a:rPr>
              <a:t> Становление и функционирование экономических институтов: от «робинзонады» до рыночной экономики, основанной на индивидуальном производстве. — М.: Экономистъ, 2006. — 328 с.</a:t>
            </a:r>
          </a:p>
          <a:p>
            <a:pPr marL="241368" indent="-266700" algn="just"/>
            <a:r>
              <a:rPr lang="ru" sz="850">
                <a:latin typeface="Times New Roman"/>
              </a:rPr>
              <a:t>18.  </a:t>
            </a:r>
            <a:r>
              <a:rPr lang="ru" sz="800" i="1">
                <a:latin typeface="Times New Roman"/>
              </a:rPr>
              <a:t>Некипелов А. Д.</a:t>
            </a:r>
            <a:r>
              <a:rPr lang="ru" sz="850">
                <a:latin typeface="Times New Roman"/>
              </a:rPr>
              <a:t> Общая теория рыночной экономики. — М.: Магистр, 2017. — 784 с.</a:t>
            </a:r>
          </a:p>
          <a:p>
            <a:pPr marL="241368" indent="-266700" algn="just"/>
            <a:r>
              <a:rPr lang="ru" sz="850">
                <a:latin typeface="Times New Roman"/>
              </a:rPr>
              <a:t>19.  </a:t>
            </a:r>
            <a:r>
              <a:rPr lang="ru" sz="800" i="1">
                <a:latin typeface="Times New Roman"/>
              </a:rPr>
              <a:t>Рязанов В. Т.</a:t>
            </a:r>
            <a:r>
              <a:rPr lang="ru" sz="850">
                <a:latin typeface="Times New Roman"/>
              </a:rPr>
              <a:t> (Не)Реальный капитализм. Политэкономия кризиса и его последствий для мирового хозяйства и России. — М.: Экономика, 2016. — 695 с.</a:t>
            </a:r>
          </a:p>
          <a:p>
            <a:pPr marL="241368" indent="-266700" algn="just"/>
            <a:r>
              <a:rPr lang="ru" sz="850">
                <a:latin typeface="Times New Roman"/>
              </a:rPr>
              <a:t>20.  </a:t>
            </a:r>
            <a:r>
              <a:rPr lang="ru" sz="800" i="1">
                <a:latin typeface="Times New Roman"/>
              </a:rPr>
              <a:t>Сорокин А. В.</a:t>
            </a:r>
            <a:r>
              <a:rPr lang="ru" sz="850">
                <a:latin typeface="Times New Roman"/>
              </a:rPr>
              <a:t> Общая экономика: бакалавриат, магистратура, аспирантура. — М.—Берлин: Директ-Медиа, 2016. — 640 с.</a:t>
            </a:r>
          </a:p>
          <a:p>
            <a:pPr indent="190500" algn="just"/>
            <a:r>
              <a:rPr lang="ru" sz="850">
                <a:latin typeface="Times New Roman"/>
              </a:rPr>
              <a:t>21.  </a:t>
            </a:r>
            <a:r>
              <a:rPr lang="ru" sz="800" i="1">
                <a:latin typeface="Times New Roman"/>
              </a:rPr>
              <a:t>Шумпетер Й.</a:t>
            </a:r>
            <a:r>
              <a:rPr lang="ru" sz="850">
                <a:latin typeface="Times New Roman"/>
              </a:rPr>
              <a:t> Социализм, капитализм и демократия. — М.: Экономика, 1995.</a:t>
            </a:r>
          </a:p>
          <a:p>
            <a:pPr marL="241368" indent="-266700" algn="just"/>
            <a:r>
              <a:rPr lang="ru" sz="850">
                <a:latin typeface="Times New Roman"/>
              </a:rPr>
              <a:t>22.  Экономическая энциклопедия «Политическая экономия». Т. 3. — М.: Советская энциклопедия, 1979.</a:t>
            </a:r>
          </a:p>
          <a:p>
            <a:pPr marL="241368" indent="-266700" algn="just"/>
            <a:r>
              <a:rPr lang="ru" sz="850">
                <a:latin typeface="Times New Roman"/>
              </a:rPr>
              <a:t>23.  Экономическая энциклопедия «Политическая экономия». Т. 4. — М.: Советская энциклопедия, 1980.</a:t>
            </a:r>
          </a:p>
          <a:p>
            <a:pPr marL="241368" indent="-266700" algn="just"/>
            <a:r>
              <a:rPr lang="ru" sz="850">
                <a:latin typeface="Times New Roman"/>
              </a:rPr>
              <a:t>24.  </a:t>
            </a:r>
            <a:r>
              <a:rPr lang="en-US" sz="800" i="1">
                <a:latin typeface="Times New Roman"/>
              </a:rPr>
              <a:t>McCulloch J. R.</a:t>
            </a:r>
            <a:r>
              <a:rPr lang="en-US" sz="850">
                <a:latin typeface="Times New Roman"/>
              </a:rPr>
              <a:t> The Principles of Political Economy, with a sketch of the rise and progress of the science. — L., 1825.</a:t>
            </a:r>
          </a:p>
          <a:p>
            <a:pPr indent="190500" algn="just"/>
            <a:r>
              <a:rPr lang="en-US" sz="850">
                <a:latin typeface="Times New Roman"/>
              </a:rPr>
              <a:t>25.  </a:t>
            </a:r>
            <a:r>
              <a:rPr lang="en-US" sz="800" i="1">
                <a:latin typeface="Times New Roman"/>
              </a:rPr>
              <a:t>Mill J.</a:t>
            </a:r>
            <a:r>
              <a:rPr lang="en-US" sz="850">
                <a:latin typeface="Times New Roman"/>
              </a:rPr>
              <a:t> Elements of Political Economy. — L., 1821.</a:t>
            </a:r>
          </a:p>
          <a:p>
            <a:pPr marL="241368" indent="-266700" algn="just"/>
            <a:r>
              <a:rPr lang="en-US" sz="850">
                <a:latin typeface="Times New Roman"/>
              </a:rPr>
              <a:t>26.   </a:t>
            </a:r>
            <a:r>
              <a:rPr lang="en-US" sz="800" i="1">
                <a:latin typeface="Times New Roman"/>
              </a:rPr>
              <a:t>Say J.-B.</a:t>
            </a:r>
            <a:r>
              <a:rPr lang="en-US" sz="850">
                <a:latin typeface="Times New Roman"/>
              </a:rPr>
              <a:t> Traitc d’Cconomie politique ou simple exposition de la manic re dont se forment, se distribuent ou se consomment les richesses. — P.,1803.</a:t>
            </a:r>
          </a:p>
          <a:p>
            <a:pPr marL="241368" indent="-266700" algn="just"/>
            <a:r>
              <a:rPr lang="en-US" sz="850">
                <a:latin typeface="Times New Roman"/>
              </a:rPr>
              <a:t>27.  </a:t>
            </a:r>
            <a:r>
              <a:rPr lang="ru" sz="850">
                <a:latin typeface="Times New Roman"/>
              </a:rPr>
              <a:t>Экономические кризисы // Большая советская энциклопедия. </a:t>
            </a:r>
            <a:r>
              <a:rPr lang="en-US" sz="850">
                <a:latin typeface="Times New Roman"/>
              </a:rPr>
              <a:t>URL: http:// bse.sci-lib.com/article125647.html</a:t>
            </a:r>
          </a:p>
          <a:p>
            <a:pPr marL="241368" indent="-266700" algn="just"/>
            <a:r>
              <a:rPr lang="ru" sz="850">
                <a:latin typeface="Times New Roman"/>
              </a:rPr>
              <a:t>28.  Заработная плата в мире в 2016-2017 гг. М.: МОТ, 2017. — С. 7. </a:t>
            </a:r>
            <a:r>
              <a:rPr lang="en-US" sz="850">
                <a:latin typeface="Times New Roman"/>
              </a:rPr>
              <a:t>URL: http:// </a:t>
            </a:r>
            <a:r>
              <a:rPr lang="en-US" sz="850">
                <a:latin typeface="Times New Roman"/>
                <a:hlinkClick r:id="rId2"/>
              </a:rPr>
              <a:t>www.ilo.org</a:t>
            </a:r>
            <a:r>
              <a:rPr lang="en-US" sz="850">
                <a:latin typeface="Times New Roman"/>
              </a:rPr>
              <a:t>.</a:t>
            </a:r>
          </a:p>
          <a:p>
            <a:pPr marL="241368" indent="-266700" algn="just"/>
            <a:r>
              <a:rPr lang="ru" sz="850">
                <a:latin typeface="Times New Roman"/>
              </a:rPr>
              <a:t>29.  Самая большая ошибка экономистов / </a:t>
            </a:r>
            <a:r>
              <a:rPr lang="en-US" sz="850">
                <a:latin typeface="Times New Roman"/>
              </a:rPr>
              <a:t>Insider PRO, </a:t>
            </a:r>
            <a:r>
              <a:rPr lang="ru" sz="850">
                <a:latin typeface="Times New Roman"/>
              </a:rPr>
              <a:t>10.03.2015. </a:t>
            </a:r>
            <a:r>
              <a:rPr lang="en-US" sz="850">
                <a:latin typeface="Times New Roman"/>
              </a:rPr>
              <a:t>URL: https:// ru.insider.pro/economics/2015-03-10/samaia-bolshaia-oshibka-ekonomistov</a:t>
            </a:r>
          </a:p>
          <a:p>
            <a:pPr marL="241368" indent="-266700" algn="just"/>
            <a:r>
              <a:rPr lang="en-US" sz="850">
                <a:latin typeface="Times New Roman"/>
              </a:rPr>
              <a:t>30.  International Labour Office, Trends Econometric Models. Trends 2018. URL: </a:t>
            </a:r>
            <a:r>
              <a:rPr lang="en-US" sz="850">
                <a:latin typeface="Times New Roman"/>
                <a:hlinkClick r:id="rId3"/>
              </a:rPr>
              <a:t>http://www.ilo.org/wesodata</a:t>
            </a:r>
          </a:p>
          <a:p>
            <a:pPr marL="241368" indent="-266700" algn="just"/>
            <a:r>
              <a:rPr lang="en-US" sz="850">
                <a:latin typeface="Times New Roman"/>
              </a:rPr>
              <a:t>31.  UNCTAD, World Investment Report: Annex Tables. FDI inflows, by region and economy, 1990-2017, Jun 2018. URL: </a:t>
            </a:r>
            <a:r>
              <a:rPr lang="en-US" sz="850">
                <a:latin typeface="Times New Roman"/>
                <a:hlinkClick r:id="rId4"/>
              </a:rPr>
              <a:t>http://www.unctad.org</a:t>
            </a:r>
          </a:p>
        </p:txBody>
      </p:sp>
      <p:sp>
        <p:nvSpPr>
          <p:cNvPr id="3" name="Прямоугольник 2"/>
          <p:cNvSpPr/>
          <p:nvPr/>
        </p:nvSpPr>
        <p:spPr>
          <a:xfrm>
            <a:off x="4605528" y="6946392"/>
            <a:ext cx="124968" cy="115824"/>
          </a:xfrm>
          <a:prstGeom prst="rect">
            <a:avLst/>
          </a:prstGeom>
          <a:solidFill>
            <a:srgbClr val="FFFFFF"/>
          </a:solidFill>
        </p:spPr>
        <p:txBody>
          <a:bodyPr wrap="none" lIns="0" tIns="0" rIns="0" bIns="0">
            <a:noAutofit/>
          </a:bodyPr>
          <a:lstStyle/>
          <a:p>
            <a:pPr indent="0"/>
            <a:r>
              <a:rPr lang="en-US" sz="800">
                <a:latin typeface="Times New Roman"/>
              </a:rPr>
              <a:t>39</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4192" y="591312"/>
            <a:ext cx="3959352" cy="6284976"/>
          </a:xfrm>
          <a:prstGeom prst="rect">
            <a:avLst/>
          </a:prstGeom>
          <a:solidFill>
            <a:srgbClr val="FFFFFF"/>
          </a:solidFill>
        </p:spPr>
        <p:txBody>
          <a:bodyPr lIns="0" tIns="0" rIns="0" bIns="0">
            <a:noAutofit/>
          </a:bodyPr>
          <a:lstStyle/>
          <a:p>
            <a:pPr indent="0" algn="ctr">
              <a:lnSpc>
                <a:spcPct val="109000"/>
              </a:lnSpc>
              <a:spcAft>
                <a:spcPts val="280"/>
              </a:spcAft>
            </a:pPr>
            <a:r>
              <a:rPr lang="en-US" sz="1000" b="1">
                <a:latin typeface="Times New Roman"/>
              </a:rPr>
              <a:t>The List of References in Cyrillic Transliterated into Latin Alphabet</a:t>
            </a:r>
          </a:p>
          <a:p>
            <a:pPr marL="241368" indent="-266700" algn="just">
              <a:lnSpc>
                <a:spcPct val="109000"/>
              </a:lnSpc>
            </a:pPr>
            <a:r>
              <a:rPr lang="en-US" sz="850">
                <a:latin typeface="Times New Roman"/>
              </a:rPr>
              <a:t>1.    </a:t>
            </a:r>
            <a:r>
              <a:rPr lang="en-US" sz="800" i="1">
                <a:latin typeface="Times New Roman"/>
              </a:rPr>
              <a:t>Anan’in O. I.</a:t>
            </a:r>
            <a:r>
              <a:rPr lang="en-US" sz="850">
                <a:latin typeface="Times New Roman"/>
              </a:rPr>
              <a:t> 'Ekonomika: nauka i/ili iskusstvo </a:t>
            </a:r>
            <a:r>
              <a:rPr lang="ru" sz="850">
                <a:latin typeface="Times New Roman"/>
              </a:rPr>
              <a:t>// </a:t>
            </a:r>
            <a:r>
              <a:rPr lang="en-US" sz="850">
                <a:latin typeface="Times New Roman"/>
              </a:rPr>
              <a:t>Voprosy 'ekonomiki. — 2007. — № 11.</a:t>
            </a:r>
          </a:p>
          <a:p>
            <a:pPr marL="241368" indent="-266700" algn="just">
              <a:lnSpc>
                <a:spcPct val="109000"/>
              </a:lnSpc>
            </a:pPr>
            <a:r>
              <a:rPr lang="en-US" sz="850">
                <a:latin typeface="Times New Roman"/>
              </a:rPr>
              <a:t>2.    </a:t>
            </a:r>
            <a:r>
              <a:rPr lang="en-US" sz="800" i="1">
                <a:latin typeface="Times New Roman"/>
              </a:rPr>
              <a:t>Buzgalin A. V., Kolganov A. I.</a:t>
            </a:r>
            <a:r>
              <a:rPr lang="en-US" sz="850">
                <a:latin typeface="Times New Roman"/>
              </a:rPr>
              <a:t> Mirovoj 'ekonomicheskij krizis i stsenarii postkrizis-nogo razvitia: marksistski analiz </a:t>
            </a:r>
            <a:r>
              <a:rPr lang="ru" sz="850">
                <a:latin typeface="Times New Roman"/>
              </a:rPr>
              <a:t>// </a:t>
            </a:r>
            <a:r>
              <a:rPr lang="en-US" sz="850">
                <a:latin typeface="Times New Roman"/>
              </a:rPr>
              <a:t>Voprosy 'ekonomiki. — 2009. — № 1.</a:t>
            </a:r>
          </a:p>
          <a:p>
            <a:pPr marL="241368" indent="-266700" algn="just">
              <a:lnSpc>
                <a:spcPct val="109000"/>
              </a:lnSpc>
            </a:pPr>
            <a:r>
              <a:rPr lang="en-US" sz="850">
                <a:latin typeface="Times New Roman"/>
              </a:rPr>
              <a:t>3.    </a:t>
            </a:r>
            <a:r>
              <a:rPr lang="en-US" sz="800" i="1">
                <a:latin typeface="Times New Roman"/>
              </a:rPr>
              <a:t>Gref G.</a:t>
            </a:r>
            <a:r>
              <a:rPr lang="en-US" sz="850">
                <a:latin typeface="Times New Roman"/>
              </a:rPr>
              <a:t> Predislovie k rossi skomu izdaniu </a:t>
            </a:r>
            <a:r>
              <a:rPr lang="ru" sz="850">
                <a:latin typeface="Times New Roman"/>
              </a:rPr>
              <a:t>// </a:t>
            </a:r>
            <a:r>
              <a:rPr lang="en-US" sz="850">
                <a:latin typeface="Times New Roman"/>
              </a:rPr>
              <a:t>Krugman P. Vozvraschenie Velikoj depressii? Mirovoj krizis glazami nobelevskogo laureata. — M.: 'Eksmo, 2009. — 336 s.</a:t>
            </a:r>
          </a:p>
          <a:p>
            <a:pPr marL="241368" indent="-266700" algn="just">
              <a:lnSpc>
                <a:spcPct val="109000"/>
              </a:lnSpc>
            </a:pPr>
            <a:r>
              <a:rPr lang="en-US" sz="850">
                <a:latin typeface="Times New Roman"/>
              </a:rPr>
              <a:t>4.    </a:t>
            </a:r>
            <a:r>
              <a:rPr lang="en-US" sz="800" i="1">
                <a:latin typeface="Times New Roman"/>
              </a:rPr>
              <a:t>Kapeljushnikov R. I.</a:t>
            </a:r>
            <a:r>
              <a:rPr lang="en-US" sz="850">
                <a:latin typeface="Times New Roman"/>
              </a:rPr>
              <a:t> O sovremennom sostojanii 'ekonomicheskoj nauki: polusotsio-logicheskie nabljudenia </a:t>
            </a:r>
            <a:r>
              <a:rPr lang="ru" sz="850">
                <a:latin typeface="Times New Roman"/>
              </a:rPr>
              <a:t>// </a:t>
            </a:r>
            <a:r>
              <a:rPr lang="en-US" sz="850">
                <a:latin typeface="Times New Roman"/>
              </a:rPr>
              <a:t>Voprosy 'ekonomiki. — 2018. — № 5.</a:t>
            </a:r>
          </a:p>
          <a:p>
            <a:pPr marL="241368" indent="-266700" algn="just">
              <a:lnSpc>
                <a:spcPct val="109000"/>
              </a:lnSpc>
            </a:pPr>
            <a:r>
              <a:rPr lang="en-US" sz="850">
                <a:latin typeface="Times New Roman"/>
              </a:rPr>
              <a:t>5.   </a:t>
            </a:r>
            <a:r>
              <a:rPr lang="en-US" sz="800" i="1">
                <a:latin typeface="Times New Roman"/>
              </a:rPr>
              <a:t>Nekipelov A.D.</a:t>
            </a:r>
            <a:r>
              <a:rPr lang="en-US" sz="850">
                <a:latin typeface="Times New Roman"/>
              </a:rPr>
              <a:t> Krizis v jekonomicheskoj nauke — priroda i puti preodolenia// Vestnik Rossiskoj akademii nauk. — 2019. — T. 89. — № 1.</a:t>
            </a:r>
          </a:p>
          <a:p>
            <a:pPr marL="241368" indent="-266700" algn="just">
              <a:lnSpc>
                <a:spcPct val="109000"/>
              </a:lnSpc>
            </a:pPr>
            <a:r>
              <a:rPr lang="en-US" sz="850">
                <a:latin typeface="Times New Roman"/>
              </a:rPr>
              <a:t>6.    </a:t>
            </a:r>
            <a:r>
              <a:rPr lang="en-US" sz="800" i="1">
                <a:latin typeface="Times New Roman"/>
              </a:rPr>
              <a:t>Fridmen M.</a:t>
            </a:r>
            <a:r>
              <a:rPr lang="en-US" sz="850">
                <a:latin typeface="Times New Roman"/>
              </a:rPr>
              <a:t> Marshallianskaja krivaja sprosa//Vehi 'ekonomicheskoj mysli. Teorii a potrebitel’skogo povedenia i sprosa. T. 1. — SPb., 1999.</a:t>
            </a:r>
          </a:p>
          <a:p>
            <a:pPr marL="241368" indent="-266700" algn="just">
              <a:lnSpc>
                <a:spcPct val="109000"/>
              </a:lnSpc>
            </a:pPr>
            <a:r>
              <a:rPr lang="en-US" sz="850">
                <a:latin typeface="Times New Roman"/>
              </a:rPr>
              <a:t>7.    </a:t>
            </a:r>
            <a:r>
              <a:rPr lang="en-US" sz="800" i="1">
                <a:latin typeface="Times New Roman"/>
              </a:rPr>
              <a:t>Galilej G.</a:t>
            </a:r>
            <a:r>
              <a:rPr lang="en-US" sz="850">
                <a:latin typeface="Times New Roman"/>
              </a:rPr>
              <a:t> Dialog o dvuh glavnejshih sistemah mira: ptolemeevoj i koper-nikovoj. — M.-L.: OGIZ, 1948.</a:t>
            </a:r>
          </a:p>
          <a:p>
            <a:pPr indent="190500" algn="just">
              <a:lnSpc>
                <a:spcPct val="109000"/>
              </a:lnSpc>
            </a:pPr>
            <a:r>
              <a:rPr lang="en-US" sz="850">
                <a:latin typeface="Times New Roman"/>
              </a:rPr>
              <a:t>8.    </a:t>
            </a:r>
            <a:r>
              <a:rPr lang="en-US" sz="800" i="1">
                <a:latin typeface="Times New Roman"/>
              </a:rPr>
              <a:t>KejnsDzh M.</a:t>
            </a:r>
            <a:r>
              <a:rPr lang="en-US" sz="850">
                <a:latin typeface="Times New Roman"/>
              </a:rPr>
              <a:t> Obschaja teorija zanjatosti, protsenta i deneg. — M.: Gelios ARV 1999.</a:t>
            </a:r>
          </a:p>
          <a:p>
            <a:pPr indent="190500" algn="just">
              <a:lnSpc>
                <a:spcPct val="109000"/>
              </a:lnSpc>
            </a:pPr>
            <a:r>
              <a:rPr lang="en-US" sz="850">
                <a:latin typeface="Times New Roman"/>
              </a:rPr>
              <a:t>9.    </a:t>
            </a:r>
            <a:r>
              <a:rPr lang="en-US" sz="800" i="1">
                <a:latin typeface="Times New Roman"/>
              </a:rPr>
              <a:t>Klajn M.</a:t>
            </a:r>
            <a:r>
              <a:rPr lang="en-US" sz="850">
                <a:latin typeface="Times New Roman"/>
              </a:rPr>
              <a:t> Matematika. Poisk istiny. — M., 1988.</a:t>
            </a:r>
          </a:p>
          <a:p>
            <a:pPr marL="241368" indent="-266700" algn="just">
              <a:lnSpc>
                <a:spcPct val="109000"/>
              </a:lnSpc>
            </a:pPr>
            <a:r>
              <a:rPr lang="en-US" sz="850">
                <a:latin typeface="Times New Roman"/>
              </a:rPr>
              <a:t>10.   </a:t>
            </a:r>
            <a:r>
              <a:rPr lang="en-US" sz="800" i="1">
                <a:latin typeface="Times New Roman"/>
              </a:rPr>
              <a:t>Krugman P.</a:t>
            </a:r>
            <a:r>
              <a:rPr lang="en-US" sz="850">
                <a:latin typeface="Times New Roman"/>
              </a:rPr>
              <a:t> Vozvraschenie Velikoj depressii? Mirovoj krizis glazami nobelevskogo laureata. — M.: 'Eksmo, 2009. — 336 s.</a:t>
            </a:r>
          </a:p>
          <a:p>
            <a:pPr marL="241368" indent="-266700" algn="just">
              <a:lnSpc>
                <a:spcPct val="109000"/>
              </a:lnSpc>
            </a:pPr>
            <a:r>
              <a:rPr lang="en-US" sz="850">
                <a:latin typeface="Times New Roman"/>
              </a:rPr>
              <a:t>11.   </a:t>
            </a:r>
            <a:r>
              <a:rPr lang="en-US" sz="800" i="1">
                <a:latin typeface="Times New Roman"/>
              </a:rPr>
              <a:t>Marks K.</a:t>
            </a:r>
            <a:r>
              <a:rPr lang="en-US" sz="850">
                <a:latin typeface="Times New Roman"/>
              </a:rPr>
              <a:t> K kritike politicheskoj 'ekonomii. Predislovie//Marks K., 'Engel’s F. Soch. </a:t>
            </a:r>
            <a:r>
              <a:rPr lang="ru" sz="850">
                <a:latin typeface="Times New Roman"/>
              </a:rPr>
              <a:t>2-е </a:t>
            </a:r>
            <a:r>
              <a:rPr lang="en-US" sz="850">
                <a:latin typeface="Times New Roman"/>
              </a:rPr>
              <a:t>izd. T. 13. — M.: Politizdat, 1959.</a:t>
            </a:r>
          </a:p>
          <a:p>
            <a:pPr marL="241368" indent="-266700" algn="just">
              <a:lnSpc>
                <a:spcPct val="109000"/>
              </a:lnSpc>
            </a:pPr>
            <a:r>
              <a:rPr lang="en-US" sz="850">
                <a:latin typeface="Times New Roman"/>
              </a:rPr>
              <a:t>12.   </a:t>
            </a:r>
            <a:r>
              <a:rPr lang="en-US" sz="800" i="1">
                <a:latin typeface="Times New Roman"/>
              </a:rPr>
              <a:t>Marks K.</a:t>
            </a:r>
            <a:r>
              <a:rPr lang="en-US" sz="850">
                <a:latin typeface="Times New Roman"/>
              </a:rPr>
              <a:t> Kapital. Kritika politicheskoj 'ekonomii. T. I </a:t>
            </a:r>
            <a:r>
              <a:rPr lang="ru" sz="850">
                <a:latin typeface="Times New Roman"/>
              </a:rPr>
              <a:t>// </a:t>
            </a:r>
            <a:r>
              <a:rPr lang="en-US" sz="850">
                <a:latin typeface="Times New Roman"/>
              </a:rPr>
              <a:t>Marks K., 'Engel’s F. Soch. 2-e izd. T. 23. — M.: Politizdat, 1960.</a:t>
            </a:r>
          </a:p>
          <a:p>
            <a:pPr marL="241368" indent="-266700" algn="just">
              <a:lnSpc>
                <a:spcPct val="109000"/>
              </a:lnSpc>
            </a:pPr>
            <a:r>
              <a:rPr lang="en-US" sz="850">
                <a:latin typeface="Times New Roman"/>
              </a:rPr>
              <a:t>13.   Marks K. Kapital. Kritika politicheskoj 'ekonomii. T. III </a:t>
            </a:r>
            <a:r>
              <a:rPr lang="ru" sz="850">
                <a:latin typeface="Times New Roman"/>
              </a:rPr>
              <a:t>// </a:t>
            </a:r>
            <a:r>
              <a:rPr lang="en-US" sz="850">
                <a:latin typeface="Times New Roman"/>
              </a:rPr>
              <a:t>Marks K., 'Engel’s F. Soch. 2-e izd. T. 25. Ch. 1. — M.: Politizdat, 1961.</a:t>
            </a:r>
          </a:p>
          <a:p>
            <a:pPr marL="241368" indent="-266700" algn="just">
              <a:lnSpc>
                <a:spcPct val="109000"/>
              </a:lnSpc>
            </a:pPr>
            <a:r>
              <a:rPr lang="en-US" sz="850">
                <a:latin typeface="Times New Roman"/>
              </a:rPr>
              <a:t>14.   </a:t>
            </a:r>
            <a:r>
              <a:rPr lang="en-US" sz="800" i="1">
                <a:latin typeface="Times New Roman"/>
              </a:rPr>
              <a:t>Marks K.</a:t>
            </a:r>
            <a:r>
              <a:rPr lang="en-US" sz="850">
                <a:latin typeface="Times New Roman"/>
              </a:rPr>
              <a:t> Kapital. Kritika politicheskoj 'ekonomii. T. III </a:t>
            </a:r>
            <a:r>
              <a:rPr lang="ru" sz="850">
                <a:latin typeface="Times New Roman"/>
              </a:rPr>
              <a:t>// </a:t>
            </a:r>
            <a:r>
              <a:rPr lang="en-US" sz="850">
                <a:latin typeface="Times New Roman"/>
              </a:rPr>
              <a:t>Marks K., 'Engel’s F. Soch. 2-e izd. T. 25. Ch. II. — M.: Politizdat, 1962.</a:t>
            </a:r>
          </a:p>
          <a:p>
            <a:pPr marL="241368" indent="-266700" algn="just">
              <a:lnSpc>
                <a:spcPct val="109000"/>
              </a:lnSpc>
            </a:pPr>
            <a:r>
              <a:rPr lang="en-US" sz="850">
                <a:latin typeface="Times New Roman"/>
              </a:rPr>
              <a:t>15.   </a:t>
            </a:r>
            <a:r>
              <a:rPr lang="en-US" sz="800" i="1">
                <a:latin typeface="Times New Roman"/>
              </a:rPr>
              <a:t>MarksK.</a:t>
            </a:r>
            <a:r>
              <a:rPr lang="en-US" sz="850">
                <a:latin typeface="Times New Roman"/>
              </a:rPr>
              <a:t> Teorii pribavochnoj stoimosti </a:t>
            </a:r>
            <a:r>
              <a:rPr lang="ru" sz="850">
                <a:latin typeface="Times New Roman"/>
              </a:rPr>
              <a:t>// </a:t>
            </a:r>
            <a:r>
              <a:rPr lang="en-US" sz="850">
                <a:latin typeface="Times New Roman"/>
              </a:rPr>
              <a:t>Marks K., 'Engel’s F. Soch. 2-e izd. T. 25. Ch. II. — M.: Politizdat, 1963.</a:t>
            </a:r>
          </a:p>
          <a:p>
            <a:pPr indent="190500" algn="just">
              <a:lnSpc>
                <a:spcPct val="109000"/>
              </a:lnSpc>
            </a:pPr>
            <a:r>
              <a:rPr lang="en-US" sz="850">
                <a:latin typeface="Times New Roman"/>
              </a:rPr>
              <a:t>16.   </a:t>
            </a:r>
            <a:r>
              <a:rPr lang="en-US" sz="800" i="1">
                <a:latin typeface="Times New Roman"/>
              </a:rPr>
              <a:t>Mill’Dzh. S.</a:t>
            </a:r>
            <a:r>
              <a:rPr lang="en-US" sz="850">
                <a:latin typeface="Times New Roman"/>
              </a:rPr>
              <a:t> Printsipy politicheskoj 'ekonomii. — M.: 'Eksmo, 2007.</a:t>
            </a:r>
          </a:p>
          <a:p>
            <a:pPr marL="241368" indent="-266700" algn="just">
              <a:lnSpc>
                <a:spcPct val="109000"/>
              </a:lnSpc>
            </a:pPr>
            <a:r>
              <a:rPr lang="en-US" sz="850">
                <a:latin typeface="Times New Roman"/>
              </a:rPr>
              <a:t>17.   </a:t>
            </a:r>
            <a:r>
              <a:rPr lang="en-US" sz="800" i="1">
                <a:latin typeface="Times New Roman"/>
              </a:rPr>
              <a:t>Nekipelov A. D.</a:t>
            </a:r>
            <a:r>
              <a:rPr lang="en-US" sz="850">
                <a:latin typeface="Times New Roman"/>
              </a:rPr>
              <a:t> Stanovlenie i funkcionirovanie jekonomicheskih institutov: ot «rob-inzonady» do rynochnoj jekonomiki, osnovannoj na individual’nom proizvod-stve. — M.: Jekonomist#, 2006. — 328 s.</a:t>
            </a:r>
          </a:p>
          <a:p>
            <a:pPr marL="241368" indent="-266700" algn="just">
              <a:lnSpc>
                <a:spcPct val="109000"/>
              </a:lnSpc>
            </a:pPr>
            <a:r>
              <a:rPr lang="en-US" sz="850">
                <a:latin typeface="Times New Roman"/>
              </a:rPr>
              <a:t>18.  </a:t>
            </a:r>
            <a:r>
              <a:rPr lang="en-US" sz="800" i="1">
                <a:latin typeface="Times New Roman"/>
              </a:rPr>
              <a:t>Nekipelov A.D.</a:t>
            </a:r>
            <a:r>
              <a:rPr lang="en-US" sz="850">
                <a:latin typeface="Times New Roman"/>
              </a:rPr>
              <a:t> Obshhaja teoiij a rynochnojjekonomiki. — M.: Magistr, 2017. — 784 s.</a:t>
            </a:r>
          </a:p>
          <a:p>
            <a:pPr marL="241368" indent="-266700" algn="just">
              <a:lnSpc>
                <a:spcPct val="109000"/>
              </a:lnSpc>
            </a:pPr>
            <a:r>
              <a:rPr lang="en-US" sz="850">
                <a:latin typeface="Times New Roman"/>
              </a:rPr>
              <a:t>19.   </a:t>
            </a:r>
            <a:r>
              <a:rPr lang="en-US" sz="800" i="1">
                <a:latin typeface="Times New Roman"/>
              </a:rPr>
              <a:t>Rjazanov V. T</a:t>
            </a:r>
            <a:r>
              <a:rPr lang="en-US" sz="850">
                <a:latin typeface="Times New Roman"/>
              </a:rPr>
              <a:t> (Ne)Real’nyj kapitalizm. Polit'ekonomija krizisa i ego posledstvi dlja mirovogo hozjajstva i Rossii. — M.: 'Ekonomika, 2016. — 695 s.</a:t>
            </a:r>
          </a:p>
          <a:p>
            <a:pPr indent="190500" algn="just">
              <a:lnSpc>
                <a:spcPct val="109000"/>
              </a:lnSpc>
            </a:pPr>
            <a:r>
              <a:rPr lang="en-US" sz="850">
                <a:latin typeface="Times New Roman"/>
              </a:rPr>
              <a:t>20.  </a:t>
            </a:r>
            <a:r>
              <a:rPr lang="en-US" sz="800" i="1">
                <a:latin typeface="Times New Roman"/>
              </a:rPr>
              <a:t>Shumpeter J.</a:t>
            </a:r>
            <a:r>
              <a:rPr lang="en-US" sz="850">
                <a:latin typeface="Times New Roman"/>
              </a:rPr>
              <a:t> Sotsializm, kapitalizm i demokratia. — M.: 'Ekonomika, 1995.</a:t>
            </a:r>
          </a:p>
          <a:p>
            <a:pPr marL="241368" indent="-266700" algn="just">
              <a:lnSpc>
                <a:spcPct val="109000"/>
              </a:lnSpc>
            </a:pPr>
            <a:r>
              <a:rPr lang="en-US" sz="850">
                <a:latin typeface="Times New Roman"/>
              </a:rPr>
              <a:t>21.   </a:t>
            </a:r>
            <a:r>
              <a:rPr lang="en-US" sz="800" i="1">
                <a:latin typeface="Times New Roman"/>
              </a:rPr>
              <a:t>Sorokin A. V.</a:t>
            </a:r>
            <a:r>
              <a:rPr lang="en-US" sz="850">
                <a:latin typeface="Times New Roman"/>
              </a:rPr>
              <a:t> Obshchaya ekonomika: bakalavriat. magistratura. aspirantura. — M.— Berlin: Direkt-Media. 2016. - 640 s.</a:t>
            </a:r>
          </a:p>
          <a:p>
            <a:pPr marL="241368" indent="-266700" algn="just">
              <a:lnSpc>
                <a:spcPct val="109000"/>
              </a:lnSpc>
            </a:pPr>
            <a:r>
              <a:rPr lang="en-US" sz="850">
                <a:latin typeface="Times New Roman"/>
              </a:rPr>
              <a:t>22.   'Ekonomicheskaja 'entsiklopedia «Politicheskaja 'ekonomija». T. 3. - M.: Sovets-kaja 'entsiklopedia, 1979.</a:t>
            </a:r>
          </a:p>
          <a:p>
            <a:pPr marL="241368" indent="-266700" algn="just">
              <a:lnSpc>
                <a:spcPct val="109000"/>
              </a:lnSpc>
            </a:pPr>
            <a:r>
              <a:rPr lang="en-US" sz="850">
                <a:latin typeface="Times New Roman"/>
              </a:rPr>
              <a:t>23.   'Ekonomicheskaja 'entsiklopedi a «Politicheskaja 'ekonomi a». T. 4. - M.: Sovets-kaja 'entsiklopedia, 1980.</a:t>
            </a:r>
          </a:p>
        </p:txBody>
      </p:sp>
      <p:sp>
        <p:nvSpPr>
          <p:cNvPr id="3" name="Прямоугольник 2"/>
          <p:cNvSpPr/>
          <p:nvPr/>
        </p:nvSpPr>
        <p:spPr>
          <a:xfrm>
            <a:off x="597408" y="6946392"/>
            <a:ext cx="128016" cy="112776"/>
          </a:xfrm>
          <a:prstGeom prst="rect">
            <a:avLst/>
          </a:prstGeom>
          <a:solidFill>
            <a:srgbClr val="FFFFFF"/>
          </a:solidFill>
        </p:spPr>
        <p:txBody>
          <a:bodyPr wrap="none" lIns="0" tIns="0" rIns="0" bIns="0">
            <a:noAutofit/>
          </a:bodyPr>
          <a:lstStyle/>
          <a:p>
            <a:pPr indent="0"/>
            <a:r>
              <a:rPr lang="en-US" sz="800">
                <a:latin typeface="Times New Roman"/>
              </a:rPr>
              <a:t>40</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4192" y="591312"/>
            <a:ext cx="3959352" cy="786384"/>
          </a:xfrm>
          <a:prstGeom prst="rect">
            <a:avLst/>
          </a:prstGeom>
          <a:solidFill>
            <a:srgbClr val="FFFFFF"/>
          </a:solidFill>
        </p:spPr>
        <p:txBody>
          <a:bodyPr lIns="0" tIns="0" rIns="0" bIns="0">
            <a:noAutofit/>
          </a:bodyPr>
          <a:lstStyle/>
          <a:p>
            <a:pPr marL="241368" indent="-266700" algn="just">
              <a:lnSpc>
                <a:spcPct val="107000"/>
              </a:lnSpc>
            </a:pPr>
            <a:r>
              <a:rPr lang="ru" sz="850">
                <a:latin typeface="Times New Roman"/>
              </a:rPr>
              <a:t>24.   </a:t>
            </a:r>
            <a:r>
              <a:rPr lang="en-US" sz="850">
                <a:latin typeface="Times New Roman"/>
              </a:rPr>
              <a:t>'Ekonomicheskie krizisy//Bol’shaja sovetskaja 'entsiklopedija. URL: </a:t>
            </a:r>
            <a:r>
              <a:rPr lang="en-US" sz="850">
                <a:latin typeface="Times New Roman"/>
                <a:hlinkClick r:id="rId2"/>
              </a:rPr>
              <a:t>http://bse</a:t>
            </a:r>
            <a:r>
              <a:rPr lang="en-US" sz="850">
                <a:latin typeface="Times New Roman"/>
              </a:rPr>
              <a:t>. sci-lib.com/article125647.html</a:t>
            </a:r>
          </a:p>
          <a:p>
            <a:pPr marL="241368" indent="-266700" algn="just">
              <a:lnSpc>
                <a:spcPct val="107000"/>
              </a:lnSpc>
            </a:pPr>
            <a:r>
              <a:rPr lang="en-US" sz="850">
                <a:latin typeface="Times New Roman"/>
              </a:rPr>
              <a:t>25.  Zarabotnaja plata v mire v 2016-2017 gg. Moskva: MOT, 2017. s. 7. URL: http:// </a:t>
            </a:r>
            <a:r>
              <a:rPr lang="en-US" sz="850">
                <a:latin typeface="Times New Roman"/>
                <a:hlinkClick r:id="rId3"/>
              </a:rPr>
              <a:t>www.ilo.org</a:t>
            </a:r>
            <a:r>
              <a:rPr lang="en-US" sz="850">
                <a:latin typeface="Times New Roman"/>
              </a:rPr>
              <a:t>.</a:t>
            </a:r>
          </a:p>
          <a:p>
            <a:pPr marL="241368" indent="-266700" algn="just">
              <a:lnSpc>
                <a:spcPct val="107000"/>
              </a:lnSpc>
            </a:pPr>
            <a:r>
              <a:rPr lang="en-US" sz="850">
                <a:latin typeface="Times New Roman"/>
              </a:rPr>
              <a:t>26.  Samaja bol’shaja oshibka 'ekonomistov/ Insider PRO, 10.03.2015. URL: https:// ru.insider.pro/economics/2015-03-10/samaia-bolshaia-oshibka-ekonomistov</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5236464"/>
          </a:xfrm>
          <a:prstGeom prst="rect">
            <a:avLst/>
          </a:prstGeom>
          <a:solidFill>
            <a:srgbClr val="FFFFFF"/>
          </a:solidFill>
        </p:spPr>
        <p:txBody>
          <a:bodyPr lIns="0" tIns="0" rIns="0" bIns="0">
            <a:noAutofit/>
          </a:bodyPr>
          <a:lstStyle/>
          <a:p>
            <a:pPr indent="0" algn="just">
              <a:spcAft>
                <a:spcPts val="910"/>
              </a:spcAft>
            </a:pPr>
            <a:r>
              <a:rPr lang="ru" sz="1000">
                <a:latin typeface="Times New Roman"/>
              </a:rPr>
              <a:t>метода общей модели рыночной экономики (общей экономики) и его отличие от метода «Капитала» Маркса. Дается краткое изложение модели общей экономики и определение категорий, предшествующих анализу кризиса. Выделяются предпосылки кризиса. Рассматриваются предкризисный период, вход в кризис и выход из кризиса. Предлагается алгоритм прогноза кризисов на основе мониторинга общедоступных статистических данных (на примере кризиса 2008 г.). Ставится вопрос о разработке индикатора опасности наступления кризиса.</a:t>
            </a:r>
          </a:p>
          <a:p>
            <a:pPr indent="190500" algn="just">
              <a:spcAft>
                <a:spcPts val="280"/>
              </a:spcAft>
            </a:pPr>
            <a:r>
              <a:rPr lang="ru" sz="1000" b="1">
                <a:latin typeface="Times New Roman"/>
              </a:rPr>
              <a:t>Основная часть</a:t>
            </a:r>
          </a:p>
          <a:p>
            <a:pPr indent="190500" algn="just"/>
            <a:r>
              <a:rPr lang="ru" sz="1000">
                <a:latin typeface="Times New Roman"/>
              </a:rPr>
              <a:t>Согласно </a:t>
            </a:r>
            <a:r>
              <a:rPr lang="en-US" sz="1000">
                <a:latin typeface="Times New Roman"/>
              </a:rPr>
              <a:t>U. K. Telegraph, </a:t>
            </a:r>
            <a:r>
              <a:rPr lang="ru" sz="1000">
                <a:latin typeface="Times New Roman"/>
              </a:rPr>
              <a:t>в Лондонской школе экономики... Королева спросила: «Почему никто не заметил этого?» Профессор Луис Гарикано, директор по исследованиям. Лондонской школы экономики, объяснил происхождение и последствия кредитного кризиса. «Она спрашивала меня: если эти изменения были настолько масштабны, почему все их проглядели?» [Самая большая ошибка экономистов]. Неспособность к предсказанию кризиса породила волну критики, появились утверждения о том, что экономическая наука «потерпела фиаско» [Ананьин, с. 23].</a:t>
            </a:r>
          </a:p>
          <a:p>
            <a:pPr indent="190500" algn="just"/>
            <a:r>
              <a:rPr lang="ru" sz="1000">
                <a:latin typeface="Times New Roman"/>
              </a:rPr>
              <a:t>Упреки к макроэкономистам-неоклассикам беспочвенны. Макроэкономика не предназначена для прогноза, задача неоклассики — математическое описание непосредственно наблюдаемых явлений, а не выяснение внутренних законов развития рыночного экономического организма, без которых прогноз невозможен. Прогноз — задача «больших теорий», имевших в качестве своей предметной области экономику как целое и долгосрочные траектории ее эволюции» [Ананьин, с. 22]. Но эпоха больших теорий прошла, а появление новых крупных (классических и неоклассических) теорий маловероятно</a:t>
            </a:r>
            <a:r>
              <a:rPr lang="ru" sz="1000" baseline="30000">
                <a:latin typeface="Times New Roman"/>
              </a:rPr>
              <a:t>1</a:t>
            </a:r>
            <a:r>
              <a:rPr lang="ru" sz="1000">
                <a:latin typeface="Times New Roman"/>
              </a:rPr>
              <a:t>.</a:t>
            </a:r>
          </a:p>
          <a:p>
            <a:pPr indent="190500" algn="just"/>
            <a:r>
              <a:rPr lang="ru" sz="1000">
                <a:latin typeface="Times New Roman"/>
              </a:rPr>
              <a:t>Означает ли это, что следует отказаться от надежды прогноза кризисов? Если новых теорий не предвидится, то можно попытаться модернизировать старые по двум направлениям: предмету и методу. Предмет экономической науки (отношения, опосредующие воспроизводство жизни индивидов в обществе) не изменился, он нуждается в реконструкции, а не в модернизации. А вот метод может и должен быть модернизирован, т.е. приведен в соответствие с современным уровнем развития естественных наук (и прежде всего с достижениями геномики).</a:t>
            </a:r>
          </a:p>
        </p:txBody>
      </p:sp>
      <p:sp>
        <p:nvSpPr>
          <p:cNvPr id="3" name="Прямоугольник 2"/>
          <p:cNvSpPr/>
          <p:nvPr/>
        </p:nvSpPr>
        <p:spPr>
          <a:xfrm>
            <a:off x="594360" y="6013704"/>
            <a:ext cx="4139184" cy="844296"/>
          </a:xfrm>
          <a:prstGeom prst="rect">
            <a:avLst/>
          </a:prstGeom>
          <a:solidFill>
            <a:srgbClr val="FFFFFF"/>
          </a:solidFill>
        </p:spPr>
        <p:txBody>
          <a:bodyPr lIns="0" tIns="0" rIns="0" bIns="0">
            <a:noAutofit/>
          </a:bodyPr>
          <a:lstStyle/>
          <a:p>
            <a:pPr indent="190500" algn="just"/>
            <a:r>
              <a:rPr lang="ru" sz="800" baseline="30000">
                <a:latin typeface="Times New Roman"/>
              </a:rPr>
              <a:t>1</a:t>
            </a:r>
            <a:r>
              <a:rPr lang="ru" sz="800">
                <a:latin typeface="Times New Roman"/>
              </a:rPr>
              <a:t> «То, что мы видим в настоящее время в экономической науке, трудно назвать триумфом, но трудно назвать и кризисом: это будничное рабочее состояние. Правда, не слишком вдохновляющее, сильно зарегулированное и не сулящее больших концептуальных прорывов — если я прав в том, что эпоха новых крупных теоретических идей в экономической науке миновала, что крен в сторону атеоретичности будет в ней только усиливаться и что чем дальше, тем все более интервенционистской она будет становиться» [Капелюшников, с. 127].</a:t>
            </a:r>
          </a:p>
        </p:txBody>
      </p:sp>
      <p:sp>
        <p:nvSpPr>
          <p:cNvPr id="4" name="Прямоугольник 3"/>
          <p:cNvSpPr/>
          <p:nvPr/>
        </p:nvSpPr>
        <p:spPr>
          <a:xfrm>
            <a:off x="594360" y="6964680"/>
            <a:ext cx="4139184" cy="94488"/>
          </a:xfrm>
          <a:prstGeom prst="rect">
            <a:avLst/>
          </a:prstGeom>
          <a:solidFill>
            <a:srgbClr val="FFFFFF"/>
          </a:solidFill>
        </p:spPr>
        <p:txBody>
          <a:bodyPr wrap="none" lIns="0" tIns="0" rIns="0" bIns="0">
            <a:noAutofit/>
          </a:bodyPr>
          <a:lstStyle/>
          <a:p>
            <a:pPr indent="0"/>
            <a:r>
              <a:rPr lang="ru" sz="800">
                <a:latin typeface="Times New Roman"/>
              </a:rPr>
              <a:t>20</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4360"/>
            <a:ext cx="4142232" cy="6284976"/>
          </a:xfrm>
          <a:prstGeom prst="rect">
            <a:avLst/>
          </a:prstGeom>
          <a:solidFill>
            <a:srgbClr val="FFFFFF"/>
          </a:solidFill>
        </p:spPr>
        <p:txBody>
          <a:bodyPr lIns="0" tIns="0" rIns="0" bIns="0">
            <a:noAutofit/>
          </a:bodyPr>
          <a:lstStyle/>
          <a:p>
            <a:pPr indent="190500" algn="just">
              <a:lnSpc>
                <a:spcPct val="105000"/>
              </a:lnSpc>
              <a:spcAft>
                <a:spcPts val="420"/>
              </a:spcAft>
            </a:pPr>
            <a:r>
              <a:rPr lang="ru" sz="1000" b="1">
                <a:latin typeface="Times New Roman"/>
              </a:rPr>
              <a:t>Классика и неоклассика: один предмет, два метода</a:t>
            </a:r>
          </a:p>
          <a:p>
            <a:pPr indent="190500" algn="just">
              <a:lnSpc>
                <a:spcPct val="105000"/>
              </a:lnSpc>
              <a:spcAft>
                <a:spcPts val="420"/>
              </a:spcAft>
            </a:pPr>
            <a:r>
              <a:rPr lang="ru" sz="1000" b="1">
                <a:latin typeface="Times New Roman"/>
              </a:rPr>
              <a:t>Предмет</a:t>
            </a:r>
          </a:p>
          <a:p>
            <a:pPr marL="840300" indent="0" algn="just">
              <a:lnSpc>
                <a:spcPct val="111000"/>
              </a:lnSpc>
              <a:spcAft>
                <a:spcPts val="420"/>
              </a:spcAft>
            </a:pPr>
            <a:r>
              <a:rPr lang="ru" sz="800">
                <a:latin typeface="Times New Roman"/>
              </a:rPr>
              <a:t>«В общественном производстве своей </a:t>
            </a:r>
            <a:r>
              <a:rPr lang="ru" sz="750" b="1" i="1">
                <a:latin typeface="Times New Roman"/>
              </a:rPr>
              <a:t>жизни</a:t>
            </a:r>
            <a:r>
              <a:rPr lang="ru" sz="800">
                <a:latin typeface="Times New Roman"/>
              </a:rPr>
              <a:t> люди вступают в... производственные отношения... </a:t>
            </a:r>
            <a:r>
              <a:rPr lang="ru" sz="750" b="1" i="1">
                <a:latin typeface="Times New Roman"/>
              </a:rPr>
              <a:t>Способ производства</a:t>
            </a:r>
            <a:r>
              <a:rPr lang="ru" sz="800">
                <a:latin typeface="Times New Roman"/>
              </a:rPr>
              <a:t> материальной </a:t>
            </a:r>
            <a:r>
              <a:rPr lang="ru" sz="750" b="1" i="1">
                <a:latin typeface="Times New Roman"/>
              </a:rPr>
              <a:t>жизни </a:t>
            </a:r>
            <a:r>
              <a:rPr lang="ru" sz="800">
                <a:latin typeface="Times New Roman"/>
              </a:rPr>
              <a:t>обусловливает социальный, политический и духовный процессы жизни вообще» [Маркс, 1959, с. 6].</a:t>
            </a:r>
          </a:p>
          <a:p>
            <a:pPr indent="190500" algn="just">
              <a:lnSpc>
                <a:spcPct val="105000"/>
              </a:lnSpc>
            </a:pPr>
            <a:r>
              <a:rPr lang="ru" sz="1000">
                <a:latin typeface="Times New Roman"/>
              </a:rPr>
              <a:t>Предмет экономической науки вообще — производственные отношения, или отношения, опосредующие воспроизводство материальной жизни людей. Те отношения, которые в «Немецкой идеологии» Маркс называл «отношениями общения».</a:t>
            </a:r>
          </a:p>
          <a:p>
            <a:pPr indent="190500" algn="just">
              <a:lnSpc>
                <a:spcPct val="105000"/>
              </a:lnSpc>
            </a:pPr>
            <a:r>
              <a:rPr lang="ru" sz="1000">
                <a:latin typeface="Times New Roman"/>
              </a:rPr>
              <a:t>В российской сельской общине на сходе определялось количество «едоков» и «работников». Семьям с большим количеством едоков выделялись наиболее плодородные полоски земли. Дорыночные производственные отношения были отношениями личной (взаимо)зависимости. Особенность рыночной экономики — фетишизм: носителем производственных отношений здесь становится общественное богатство, «богатство народов», товары, деньги, капитал. В какие отношения должны вступать индивиды, чтобы обеспечить воспроизводство своей жизни в рыночной экономике? Наемный работник, свободный собственник своей рабочей силы, вступает в отношение с нанимателем. Категория, отражающая это производственное отношение, — </a:t>
            </a:r>
            <a:r>
              <a:rPr lang="ru" sz="950" i="1">
                <a:latin typeface="Times New Roman"/>
              </a:rPr>
              <a:t>заработная плата</a:t>
            </a:r>
            <a:r>
              <a:rPr lang="ru" sz="1000" i="1">
                <a:latin typeface="Times New Roman"/>
              </a:rPr>
              <a:t>.</a:t>
            </a:r>
            <a:r>
              <a:rPr lang="ru" sz="1000">
                <a:latin typeface="Times New Roman"/>
              </a:rPr>
              <a:t> Капиталист (денежный и функционирующий капиталист — предприниматель) авансирует капитал, обеспечивает его сохранение и возрастание по сравнению с авансом, вступает в отношение с наемными рабочими на рынке труда и с другими капиталистами на рынке средств производства, несет издержки производства товаров, реализует товары и получает </a:t>
            </a:r>
            <a:r>
              <a:rPr lang="ru" sz="950" i="1">
                <a:latin typeface="Times New Roman"/>
              </a:rPr>
              <a:t>прибыль</a:t>
            </a:r>
            <a:r>
              <a:rPr lang="ru" sz="1000" i="1">
                <a:latin typeface="Times New Roman"/>
              </a:rPr>
              <a:t>.</a:t>
            </a:r>
            <a:r>
              <a:rPr lang="ru" sz="1000">
                <a:latin typeface="Times New Roman"/>
              </a:rPr>
              <a:t> Земельный собственник сдает землю в аренду и получает </a:t>
            </a:r>
            <a:r>
              <a:rPr lang="ru" sz="950" i="1">
                <a:latin typeface="Times New Roman"/>
              </a:rPr>
              <a:t>ренту</a:t>
            </a:r>
            <a:r>
              <a:rPr lang="ru" sz="1000" i="1">
                <a:latin typeface="Times New Roman"/>
              </a:rPr>
              <a:t>.</a:t>
            </a:r>
            <a:r>
              <a:rPr lang="ru" sz="1000">
                <a:latin typeface="Times New Roman"/>
              </a:rPr>
              <a:t> Заработная плата, прибыль и рента — производственные отношения. Для их реализации необходимы товары, деньги и т.п. В «Капитале», микро- и макроэкономике рассматривается один и тот же набор категорий, что подтверждает единство предмета.</a:t>
            </a:r>
          </a:p>
          <a:p>
            <a:pPr indent="190500" algn="just">
              <a:lnSpc>
                <a:spcPct val="105000"/>
              </a:lnSpc>
            </a:pPr>
            <a:r>
              <a:rPr lang="ru" sz="1000">
                <a:latin typeface="Times New Roman"/>
              </a:rPr>
              <a:t>По Марксу, «производственные отношения — отношения, в которые вступают люди в своем общественном </a:t>
            </a:r>
            <a:r>
              <a:rPr lang="ru" sz="950" i="1">
                <a:latin typeface="Times New Roman"/>
              </a:rPr>
              <a:t>жизненном</a:t>
            </a:r>
            <a:r>
              <a:rPr lang="ru" sz="1000">
                <a:latin typeface="Times New Roman"/>
              </a:rPr>
              <a:t> процессе, в производстве своей общественной </a:t>
            </a:r>
            <a:r>
              <a:rPr lang="ru" sz="950" i="1">
                <a:latin typeface="Times New Roman"/>
              </a:rPr>
              <a:t>жизни</a:t>
            </a:r>
            <a:r>
              <a:rPr lang="ru" sz="1000" i="1">
                <a:latin typeface="Times New Roman"/>
              </a:rPr>
              <a:t>»</a:t>
            </a:r>
            <a:r>
              <a:rPr lang="ru" sz="1000">
                <a:latin typeface="Times New Roman"/>
              </a:rPr>
              <a:t> [Маркс, 1962, с. 450]. В экономической энциклопедии «Политическая экономия» находим: «Производственные отношения — объективно складывающиеся отношения между людьми в процессе производства, распределения, обмена и потребления жизненных благ» [Экономическая энциклопедия, 1979, с. 372]. Отношения в производстве </a:t>
            </a:r>
            <a:r>
              <a:rPr lang="ru" sz="950" i="1">
                <a:latin typeface="Times New Roman"/>
              </a:rPr>
              <a:t>вещей,</a:t>
            </a:r>
            <a:r>
              <a:rPr lang="ru" sz="1000">
                <a:latin typeface="Times New Roman"/>
              </a:rPr>
              <a:t> конечно, входят в состав отношений производства </a:t>
            </a:r>
            <a:r>
              <a:rPr lang="ru" sz="950" i="1">
                <a:latin typeface="Times New Roman"/>
              </a:rPr>
              <a:t>жизни людей</a:t>
            </a:r>
            <a:r>
              <a:rPr lang="ru" sz="1000" i="1">
                <a:latin typeface="Times New Roman"/>
              </a:rPr>
              <a:t>,</a:t>
            </a:r>
            <a:r>
              <a:rPr lang="ru" sz="1000">
                <a:latin typeface="Times New Roman"/>
              </a:rPr>
              <a:t> но не сводятся к ним</a:t>
            </a:r>
            <a:r>
              <a:rPr lang="ru" sz="950" i="1">
                <a:latin typeface="Times New Roman"/>
              </a:rPr>
              <a:t>.</a:t>
            </a:r>
          </a:p>
        </p:txBody>
      </p:sp>
      <p:sp>
        <p:nvSpPr>
          <p:cNvPr id="3" name="Прямоугольник 2"/>
          <p:cNvSpPr/>
          <p:nvPr/>
        </p:nvSpPr>
        <p:spPr>
          <a:xfrm>
            <a:off x="4602480" y="6946392"/>
            <a:ext cx="121920" cy="109728"/>
          </a:xfrm>
          <a:prstGeom prst="rect">
            <a:avLst/>
          </a:prstGeom>
          <a:solidFill>
            <a:srgbClr val="FFFFFF"/>
          </a:solidFill>
        </p:spPr>
        <p:txBody>
          <a:bodyPr wrap="none" lIns="0" tIns="0" rIns="0" bIns="0">
            <a:noAutofit/>
          </a:bodyPr>
          <a:lstStyle/>
          <a:p>
            <a:pPr indent="0"/>
            <a:r>
              <a:rPr lang="ru" sz="800">
                <a:latin typeface="Times New Roman"/>
              </a:rPr>
              <a:t>21</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6288024"/>
          </a:xfrm>
          <a:prstGeom prst="rect">
            <a:avLst/>
          </a:prstGeom>
          <a:solidFill>
            <a:srgbClr val="FFFFFF"/>
          </a:solidFill>
        </p:spPr>
        <p:txBody>
          <a:bodyPr lIns="0" tIns="0" rIns="0" bIns="0">
            <a:noAutofit/>
          </a:bodyPr>
          <a:lstStyle/>
          <a:p>
            <a:pPr indent="190500" algn="just">
              <a:lnSpc>
                <a:spcPct val="108000"/>
              </a:lnSpc>
            </a:pPr>
            <a:r>
              <a:rPr lang="ru" sz="1000" dirty="0">
                <a:latin typeface="Times New Roman"/>
              </a:rPr>
              <a:t>Отношения материального производства и отношения производства материальной жизни не одно и то же. Сокращение сферы материального производства отнюдь не означает «исчезновения» предмета. Пока сохраняются прибыль, заработная плата, рента и их носители товары и деньги, предмет — совокупность производственных отношений капиталистического способа производства жизни — остается неизменным.</a:t>
            </a:r>
          </a:p>
          <a:p>
            <a:pPr indent="190500" algn="just">
              <a:lnSpc>
                <a:spcPct val="108000"/>
              </a:lnSpc>
            </a:pPr>
            <a:r>
              <a:rPr lang="ru" sz="1000" dirty="0">
                <a:latin typeface="Times New Roman"/>
              </a:rPr>
              <a:t>Автором принятого в марксистской политэкономии определения предмета был Ж.-Б. Сэй, популяризатор А. Смита на континенте. Оно содержится в названии работы «Трактат по политической экономии, или Простое изложение того, как образуются, распределяются и потребляются богатства» </a:t>
            </a:r>
            <a:r>
              <a:rPr lang="en-US" sz="1000" dirty="0">
                <a:latin typeface="Times New Roman"/>
              </a:rPr>
              <a:t>[Say].</a:t>
            </a:r>
          </a:p>
          <a:p>
            <a:pPr indent="190500" algn="just">
              <a:lnSpc>
                <a:spcPct val="108000"/>
              </a:lnSpc>
              <a:spcAft>
                <a:spcPts val="630"/>
              </a:spcAft>
            </a:pPr>
            <a:r>
              <a:rPr lang="ru" sz="1000" dirty="0">
                <a:latin typeface="Times New Roman"/>
              </a:rPr>
              <a:t>Эту трактовку разделяли экономисты первой половины XIX в. По Джеймсу Миллю (1821) предмет политэкономии — «законы, управляющие производством, распределением, потреблением и обменом товаров или продуктов труда» </a:t>
            </a:r>
            <a:r>
              <a:rPr lang="en-US" sz="1000" dirty="0">
                <a:latin typeface="Times New Roman"/>
              </a:rPr>
              <a:t>[Mill]. </a:t>
            </a:r>
            <a:r>
              <a:rPr lang="ru" sz="1000" dirty="0">
                <a:latin typeface="Times New Roman"/>
              </a:rPr>
              <a:t>Дж. Р. Мак-Куллох (1825) определяет политэкономию как «науку о законах, регулирующих производство, накопление, распределение и потребление полезных... вещей или продуктов, обладающих меновой стоимостью» </a:t>
            </a:r>
            <a:r>
              <a:rPr lang="en-US" sz="1000" dirty="0">
                <a:latin typeface="Times New Roman"/>
              </a:rPr>
              <a:t>[McCulloch]. </a:t>
            </a:r>
            <a:r>
              <a:rPr lang="ru" sz="1000" dirty="0">
                <a:latin typeface="Times New Roman"/>
              </a:rPr>
              <a:t>По Дж. С. Миллю (1848), «предмет политической экономии — богатство. исследование сущности богатства, законов его производства и распределения» [Милль, с. 87].</a:t>
            </a:r>
          </a:p>
          <a:p>
            <a:pPr indent="190500" algn="just">
              <a:lnSpc>
                <a:spcPct val="108000"/>
              </a:lnSpc>
              <a:spcAft>
                <a:spcPts val="280"/>
              </a:spcAft>
            </a:pPr>
            <a:r>
              <a:rPr lang="ru" sz="1000" b="1" dirty="0">
                <a:latin typeface="Times New Roman"/>
              </a:rPr>
              <a:t>Метод</a:t>
            </a:r>
          </a:p>
          <a:p>
            <a:pPr marL="840300" indent="0" algn="just">
              <a:lnSpc>
                <a:spcPct val="115000"/>
              </a:lnSpc>
              <a:spcAft>
                <a:spcPts val="420"/>
              </a:spcAft>
            </a:pPr>
            <a:r>
              <a:rPr lang="ru" sz="800" dirty="0">
                <a:latin typeface="Times New Roman"/>
              </a:rPr>
              <a:t>«Преемники Смита. могут беспрепятственно продвигаться вперед в своих специальных исследованиях и рассуждениях и всякий раз рассматривать А. Смита как свою основу, независимо от того, примыкают ли они к эзотерической или к экзотерической части его произведения.» [Маркс, 1963, с. 187].</a:t>
            </a:r>
          </a:p>
          <a:p>
            <a:pPr indent="190500" algn="just">
              <a:lnSpc>
                <a:spcPct val="108000"/>
              </a:lnSpc>
            </a:pPr>
            <a:r>
              <a:rPr lang="ru" sz="1000" b="1" dirty="0">
                <a:latin typeface="Times New Roman"/>
              </a:rPr>
              <a:t>Два метода экономической науки. </a:t>
            </a:r>
            <a:r>
              <a:rPr lang="ru" sz="1000" dirty="0">
                <a:latin typeface="Times New Roman"/>
              </a:rPr>
              <a:t>В экономической науке (как и других науках) два основных метода. Метод математического описания явлений, который называется экзотерическим (от др.-греч. </a:t>
            </a:r>
            <a:r>
              <a:rPr lang="el-GR" sz="1100" b="0" i="0" u="none" strike="noStrike" baseline="0" dirty="0">
                <a:latin typeface="Newton-Regular"/>
              </a:rPr>
              <a:t>εξωτερικός</a:t>
            </a:r>
            <a:r>
              <a:rPr lang="ru" sz="1000" dirty="0">
                <a:latin typeface="Times New Roman"/>
              </a:rPr>
              <a:t>— внешний), и метод выяснения внутренней взаимосвязи, или природы явлений, который называется эзотерическим (от др.-греч. </a:t>
            </a:r>
            <a:r>
              <a:rPr lang="el-GR" sz="1050" b="0" i="0" u="none" strike="noStrike" baseline="0" dirty="0">
                <a:latin typeface="Newton-Regular"/>
              </a:rPr>
              <a:t>εσωτερικός</a:t>
            </a:r>
            <a:r>
              <a:rPr lang="ru" sz="1050" dirty="0">
                <a:latin typeface="Times New Roman"/>
              </a:rPr>
              <a:t> </a:t>
            </a:r>
            <a:r>
              <a:rPr lang="ru" sz="1000" dirty="0">
                <a:latin typeface="Times New Roman"/>
              </a:rPr>
              <a:t>— внутренний).</a:t>
            </a:r>
          </a:p>
          <a:p>
            <a:pPr indent="190500" algn="just">
              <a:lnSpc>
                <a:spcPct val="108000"/>
              </a:lnSpc>
            </a:pPr>
            <a:r>
              <a:rPr lang="ru" sz="1000" dirty="0">
                <a:latin typeface="Times New Roman"/>
              </a:rPr>
              <a:t>Экзотерический метод, пионерный метод любой науки, в физике впервые был применен Г. Галилеем, его использовал И. Ньютон. Галилей в молодости надеялся открыть природу силы тяготения. Его не устраивало объяснение природы тяготения Аристотелем (камень падает вниз потому, что стремится занять свое естественное место; пламя огня устремляется вверх, потому что там естественное место пламени). Он понимал, что открытие эзотерической природы тяготения позволило бы создать фунда¬</a:t>
            </a:r>
          </a:p>
        </p:txBody>
      </p:sp>
      <p:sp>
        <p:nvSpPr>
          <p:cNvPr id="3" name="Прямоугольник 2"/>
          <p:cNvSpPr/>
          <p:nvPr/>
        </p:nvSpPr>
        <p:spPr>
          <a:xfrm>
            <a:off x="591312" y="7260717"/>
            <a:ext cx="128016" cy="109728"/>
          </a:xfrm>
          <a:prstGeom prst="rect">
            <a:avLst/>
          </a:prstGeom>
          <a:solidFill>
            <a:srgbClr val="FFFFFF"/>
          </a:solidFill>
        </p:spPr>
        <p:txBody>
          <a:bodyPr wrap="none" lIns="0" tIns="0" rIns="0" bIns="0">
            <a:noAutofit/>
          </a:bodyPr>
          <a:lstStyle/>
          <a:p>
            <a:pPr indent="0"/>
            <a:r>
              <a:rPr lang="ru" sz="800" dirty="0">
                <a:latin typeface="Times New Roman"/>
              </a:rPr>
              <a:t>22</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4535424"/>
          </a:xfrm>
          <a:prstGeom prst="rect">
            <a:avLst/>
          </a:prstGeom>
          <a:solidFill>
            <a:srgbClr val="FFFFFF"/>
          </a:solidFill>
        </p:spPr>
        <p:txBody>
          <a:bodyPr lIns="0" tIns="0" rIns="0" bIns="0">
            <a:noAutofit/>
          </a:bodyPr>
          <a:lstStyle/>
          <a:p>
            <a:pPr indent="0" algn="just"/>
            <a:r>
              <a:rPr lang="ru" sz="1000" dirty="0">
                <a:latin typeface="Times New Roman"/>
              </a:rPr>
              <a:t>ментальную физическую модель</a:t>
            </a:r>
            <a:r>
              <a:rPr lang="ru" sz="1000" baseline="30000" dirty="0">
                <a:latin typeface="Times New Roman"/>
              </a:rPr>
              <a:t>1</a:t>
            </a:r>
            <a:r>
              <a:rPr lang="ru" sz="1000" dirty="0">
                <a:latin typeface="Times New Roman"/>
              </a:rPr>
              <a:t>. Но поскольку открыть природу тяготения ему не удалось, то пришлось ограничиться математическим описанием непосредственно наблюдаемых явлений.</a:t>
            </a:r>
          </a:p>
          <a:p>
            <a:pPr indent="190500" algn="just"/>
            <a:r>
              <a:rPr lang="ru" sz="1000" dirty="0">
                <a:latin typeface="Times New Roman"/>
              </a:rPr>
              <a:t>По свидетельству профессора математики Нью-Йоркского университета Мориса Клайна, «новаторский подход Галилея... состоял в том, чтобы получить количественные описания явлений, независимо от каких бы то ни было физических объяснений. Мяч, выпущенный из руки, падает на землю. Расстояние. и время. называются переменными. Галилей попытался найти математическое соотношение между этими переменными. Формула имеет вид </a:t>
            </a:r>
            <a:r>
              <a:rPr lang="ru" sz="950" i="1" dirty="0">
                <a:latin typeface="Times New Roman"/>
              </a:rPr>
              <a:t>5</a:t>
            </a:r>
            <a:r>
              <a:rPr lang="ru" sz="1000" dirty="0">
                <a:latin typeface="Times New Roman"/>
              </a:rPr>
              <a:t> = </a:t>
            </a:r>
            <a:r>
              <a:rPr lang="en-US" sz="950" i="1" dirty="0" err="1">
                <a:latin typeface="Times New Roman"/>
              </a:rPr>
              <a:t>gt</a:t>
            </a:r>
            <a:r>
              <a:rPr lang="en-US" sz="1000" dirty="0">
                <a:latin typeface="Times New Roman"/>
              </a:rPr>
              <a:t> </a:t>
            </a:r>
            <a:r>
              <a:rPr lang="ru" sz="1000" baseline="30000" dirty="0">
                <a:latin typeface="Times New Roman"/>
              </a:rPr>
              <a:t>2</a:t>
            </a:r>
            <a:r>
              <a:rPr lang="ru" sz="1000" dirty="0">
                <a:latin typeface="Times New Roman"/>
              </a:rPr>
              <a:t>/2. Формула компактна, точна и отличается количественной полнотой. При любом значении одной переменной. позволяет точно вычислить соответствующее значение другой. Следует подчеркнуть, однако, одно важное обстоятельство: эта математическая формула описывает то, что происходит, не объясняя причинной связи, т.е. ничего не говорит о том, почему мяч падает. Она лишь дает нам количественную информацию о том, как происходит падение мяча. Обычно ученый пытается установить математическую зависимость (выражаемую формулой) между переменными, которые, как он надеется, имеют причинноследственную связь. Но для успешного решения этой задачи — установления математической зависимости между переменными — ученому вовсе не обязательно исследовать или понимать причинную зависимость. И это отчетливо понимал Галилей, отстаивая приоритет математического описания перед менее успешным качественным исследованием и поиском причинных связей в природе. Галилей настоятельно советовал естествоиспытателям: не рассуждайте о том, почему происходит какое-то явление — описывайте его количественно [Клайн, с. 111—112].</a:t>
            </a:r>
          </a:p>
          <a:p>
            <a:pPr indent="190500" algn="just"/>
            <a:r>
              <a:rPr lang="ru" sz="1000" dirty="0">
                <a:latin typeface="Times New Roman"/>
              </a:rPr>
              <a:t>Смит использовал оба метода. Эзотерический метод заявлен в названии работы «Исследование </a:t>
            </a:r>
            <a:r>
              <a:rPr lang="ru" sz="950" i="1" dirty="0">
                <a:latin typeface="Times New Roman"/>
              </a:rPr>
              <a:t>о природе</a:t>
            </a:r>
            <a:r>
              <a:rPr lang="ru" sz="1000" dirty="0">
                <a:latin typeface="Times New Roman"/>
              </a:rPr>
              <a:t> и причинах богатства народов». Он, с одной стороны, должен был описать, дать названия и каталогизировать экономические явления так, как они проявляются в непосредственном наблюдении (экзотерика). С другой — исследовать природу богатства, вы¬</a:t>
            </a:r>
          </a:p>
        </p:txBody>
      </p:sp>
      <p:sp>
        <p:nvSpPr>
          <p:cNvPr id="3" name="Прямоугольник 2"/>
          <p:cNvSpPr/>
          <p:nvPr/>
        </p:nvSpPr>
        <p:spPr>
          <a:xfrm>
            <a:off x="588264" y="5453633"/>
            <a:ext cx="4142232" cy="1210056"/>
          </a:xfrm>
          <a:prstGeom prst="rect">
            <a:avLst/>
          </a:prstGeom>
          <a:solidFill>
            <a:srgbClr val="FFFFFF"/>
          </a:solidFill>
        </p:spPr>
        <p:txBody>
          <a:bodyPr lIns="0" tIns="0" rIns="0" bIns="0">
            <a:noAutofit/>
          </a:bodyPr>
          <a:lstStyle/>
          <a:p>
            <a:pPr indent="190500" algn="just"/>
            <a:r>
              <a:rPr lang="ru" sz="800" baseline="30000" dirty="0">
                <a:latin typeface="Times New Roman"/>
              </a:rPr>
              <a:t>1</a:t>
            </a:r>
            <a:r>
              <a:rPr lang="ru" sz="800" dirty="0">
                <a:latin typeface="Times New Roman"/>
              </a:rPr>
              <a:t> </a:t>
            </a:r>
            <a:r>
              <a:rPr lang="ru" sz="800" i="1" dirty="0">
                <a:latin typeface="Times New Roman"/>
              </a:rPr>
              <a:t>«</a:t>
            </a:r>
            <a:r>
              <a:rPr lang="ru" sz="750" i="1" dirty="0">
                <a:latin typeface="Times New Roman"/>
              </a:rPr>
              <a:t>Сальвиати</a:t>
            </a:r>
            <a:r>
              <a:rPr lang="ru" sz="800" i="1" dirty="0">
                <a:latin typeface="Times New Roman"/>
              </a:rPr>
              <a:t>:</a:t>
            </a:r>
            <a:r>
              <a:rPr lang="ru" sz="800" dirty="0">
                <a:latin typeface="Times New Roman"/>
              </a:rPr>
              <a:t> ...И если он [автор] определит мне природу движителя одного из этих движущихся тел, то я обязуюсь доказать ему, что заставляет двигаться Землю. И более того, я сделаю то же самое, если он сумеет объяснить мне, что именно движет частицы Земли вниз.</a:t>
            </a:r>
          </a:p>
          <a:p>
            <a:pPr indent="190500" algn="just"/>
            <a:r>
              <a:rPr lang="ru" sz="750" i="1" dirty="0">
                <a:latin typeface="Times New Roman"/>
              </a:rPr>
              <a:t>Симпличио</a:t>
            </a:r>
            <a:r>
              <a:rPr lang="ru" sz="800" i="1" dirty="0">
                <a:latin typeface="Times New Roman"/>
              </a:rPr>
              <a:t>:</a:t>
            </a:r>
            <a:r>
              <a:rPr lang="ru" sz="800" dirty="0">
                <a:latin typeface="Times New Roman"/>
              </a:rPr>
              <a:t> Причина этого явления общеизвестна, и всякий знает, что это тяжесть.</a:t>
            </a:r>
          </a:p>
          <a:p>
            <a:pPr indent="190500" algn="just"/>
            <a:r>
              <a:rPr lang="ru" sz="750" i="1" dirty="0">
                <a:latin typeface="Times New Roman"/>
              </a:rPr>
              <a:t>Сальвиати</a:t>
            </a:r>
            <a:r>
              <a:rPr lang="ru" sz="800" i="1" dirty="0">
                <a:latin typeface="Times New Roman"/>
              </a:rPr>
              <a:t>:</a:t>
            </a:r>
            <a:r>
              <a:rPr lang="ru" sz="800" dirty="0">
                <a:latin typeface="Times New Roman"/>
              </a:rPr>
              <a:t> Вы ошибаетесь, синьор Симпличио, вы .должны были бы сказать — всякий знает, что это называется тяжестью, но я вас спрашиваю не о названии, а о сущности вещи; об этой сущности вы знаете ничуть не больше, чем о сущности того, что движет звезды по кругу, за исключением названия, которое было к нему приложено и стало привычным и ходячим благодаря опыту, повторяющемуся на наших глазах тысячу раз в день.</a:t>
            </a:r>
          </a:p>
        </p:txBody>
      </p:sp>
      <p:sp>
        <p:nvSpPr>
          <p:cNvPr id="4" name="Прямоугольник 3"/>
          <p:cNvSpPr/>
          <p:nvPr/>
        </p:nvSpPr>
        <p:spPr>
          <a:xfrm>
            <a:off x="591312" y="6522720"/>
            <a:ext cx="4142232" cy="353568"/>
          </a:xfrm>
          <a:prstGeom prst="rect">
            <a:avLst/>
          </a:prstGeom>
          <a:solidFill>
            <a:srgbClr val="FFFFFF"/>
          </a:solidFill>
        </p:spPr>
        <p:txBody>
          <a:bodyPr lIns="0" tIns="0" rIns="0" bIns="0">
            <a:noAutofit/>
          </a:bodyPr>
          <a:lstStyle/>
          <a:p>
            <a:pPr indent="190500" algn="just"/>
            <a:r>
              <a:rPr lang="ru" sz="800">
                <a:latin typeface="Times New Roman"/>
              </a:rPr>
              <a:t>Но это не значит, что мы в большей степени понимали и знали принцип или ту силу, которая движет книзу камень. Мы не знаем ничего, за исключением, как я сказал, названия, которое для данного специального случая известно как «тяжесть» [Галиле'й, с. 179].</a:t>
            </a:r>
          </a:p>
        </p:txBody>
      </p:sp>
      <p:sp>
        <p:nvSpPr>
          <p:cNvPr id="5" name="Прямоугольник 4"/>
          <p:cNvSpPr/>
          <p:nvPr/>
        </p:nvSpPr>
        <p:spPr>
          <a:xfrm>
            <a:off x="4602480" y="6946392"/>
            <a:ext cx="128016" cy="112776"/>
          </a:xfrm>
          <a:prstGeom prst="rect">
            <a:avLst/>
          </a:prstGeom>
          <a:solidFill>
            <a:srgbClr val="FFFFFF"/>
          </a:solidFill>
        </p:spPr>
        <p:txBody>
          <a:bodyPr wrap="none" lIns="0" tIns="0" rIns="0" bIns="0">
            <a:noAutofit/>
          </a:bodyPr>
          <a:lstStyle/>
          <a:p>
            <a:pPr indent="0"/>
            <a:r>
              <a:rPr lang="ru" sz="800">
                <a:latin typeface="Times New Roman"/>
              </a:rPr>
              <a:t>23</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6278880"/>
          </a:xfrm>
          <a:prstGeom prst="rect">
            <a:avLst/>
          </a:prstGeom>
          <a:solidFill>
            <a:srgbClr val="FFFFFF"/>
          </a:solidFill>
        </p:spPr>
        <p:txBody>
          <a:bodyPr lIns="0" tIns="0" rIns="0" bIns="0">
            <a:noAutofit/>
          </a:bodyPr>
          <a:lstStyle/>
          <a:p>
            <a:pPr indent="0" algn="just"/>
            <a:r>
              <a:rPr lang="ru" sz="1000">
                <a:latin typeface="Times New Roman"/>
              </a:rPr>
              <a:t>явить внутреннюю связь экономических категорий (эзотерика). Два метода противоречили друг другу (как если бы параллельно излагались геоцентрическая и гелиоцентрическая системы мира).</a:t>
            </a:r>
          </a:p>
          <a:p>
            <a:pPr indent="203200" algn="just"/>
            <a:r>
              <a:rPr lang="ru" sz="1000">
                <a:latin typeface="Times New Roman"/>
              </a:rPr>
              <a:t>Рикардо прерывает параллельное использование двух методов. Но он пытается непосредственным образом доказать совпадение эзо- и экзотерических категорий друг с другом (аналогия: найти подтверждение гелиоцентрической модели непосредственно в геоцентрической).</a:t>
            </a:r>
          </a:p>
          <a:p>
            <a:pPr indent="203200" algn="just"/>
            <a:r>
              <a:rPr lang="ru" sz="1000">
                <a:latin typeface="Times New Roman"/>
              </a:rPr>
              <a:t>Смит и Рикардо сделали важный шаг, но им не удалось открыть природу богатства. Они остановились на «трудовой теории стоимости», свели стоимость товара к новой стоимости (догма Смита) без учета «старой» стоимости. Теория, согласно которой «цены прямо пропорциональны количеству человеко-часов» [Шумпетер, с. 59], противоречила практике и не могла устроить экономистов. Им пришлось отказаться от поисков эзотерической природы богатства. На вооружение был принят один из двух методов Смита — экзотерический, а направление, ставшее прямым продолжением классики Смита, получило название неоклассического.</a:t>
            </a:r>
          </a:p>
          <a:p>
            <a:pPr indent="203200" algn="just"/>
            <a:r>
              <a:rPr lang="ru" sz="1000">
                <a:latin typeface="Times New Roman"/>
              </a:rPr>
              <a:t>Исключение составил Маркс, которому удалось завершить открытие эзотерической природы общественного богатства (стоимости) и создать многоуровневую иерархическую модель рыночной экономики, в которой экзотерические формы богатства (потребительные стоимости) представлены в их внутренней (стоимостной) эзотерической взаимосвязи.</a:t>
            </a:r>
          </a:p>
          <a:p>
            <a:pPr indent="203200" algn="just"/>
            <a:r>
              <a:rPr lang="ru" sz="1000">
                <a:latin typeface="Times New Roman"/>
              </a:rPr>
              <a:t>Эзо- и экзотерический методы применялись как взаимодополняющие в их единстве. Непосредственно ненаблюдаемая природа богатства (стоимость) через ряд опосредующих звеньев была представлена в ее внешних, непосредственно наблюдаемых проявлениях. По аналогии можно сказать, что строилась фундаментальная гелиоцентрическая модель, а ее задача была не в том, чтобы доказать, что земной наблюдатель «неправильно видит мир и строит неправильные модели», а в том, чтобы через ряд опосредующих звеньев доказать/объяснить, почему земному наблюдателю система мира </a:t>
            </a:r>
            <a:r>
              <a:rPr lang="ru" sz="950" i="1">
                <a:latin typeface="Times New Roman"/>
              </a:rPr>
              <a:t>должна</a:t>
            </a:r>
            <a:r>
              <a:rPr lang="ru" sz="1000">
                <a:latin typeface="Times New Roman"/>
              </a:rPr>
              <a:t> представляться именно так, а не иначе.</a:t>
            </a:r>
          </a:p>
          <a:p>
            <a:pPr indent="203200" algn="just"/>
            <a:r>
              <a:rPr lang="ru" sz="1000">
                <a:latin typeface="Times New Roman"/>
              </a:rPr>
              <a:t>«Капитал» — образец синтеза классики и неоклассики. Маркс дал определения через два фактора микро- и макроэкономическим категориям, бывшим в то время в научном обороте: деньги, цена, капитал, заработная плата, издержки, прибыль, процент и т.д. Однако открытие природы богатства — стоимости — осталось незамеченным (чему способствовали особенности метода Маркса, а именно акцент на форме стоимости). После выхода в свет «Капитала» микро- и макроэкономика накапливали экзотерический материал, появлялись новые категории — инвестиции, сбережения, потребление, спрос и величина спроса, предложение и величина предложения, макроэкономические тождества и т.п. Марксистско-ленинская политическая экономия квалифицировала эти категории как буржуазные. Задача синтеза или включения новых категорий в модель «Капитала» была надолго снята с повестки дня.</a:t>
            </a:r>
          </a:p>
        </p:txBody>
      </p:sp>
      <p:sp>
        <p:nvSpPr>
          <p:cNvPr id="3" name="Прямоугольник 2"/>
          <p:cNvSpPr/>
          <p:nvPr/>
        </p:nvSpPr>
        <p:spPr>
          <a:xfrm>
            <a:off x="597408" y="6946392"/>
            <a:ext cx="131064" cy="109728"/>
          </a:xfrm>
          <a:prstGeom prst="rect">
            <a:avLst/>
          </a:prstGeom>
          <a:solidFill>
            <a:srgbClr val="FFFFFF"/>
          </a:solidFill>
        </p:spPr>
        <p:txBody>
          <a:bodyPr wrap="none" lIns="0" tIns="0" rIns="0" bIns="0">
            <a:noAutofit/>
          </a:bodyPr>
          <a:lstStyle/>
          <a:p>
            <a:pPr indent="0"/>
            <a:r>
              <a:rPr lang="ru" sz="800">
                <a:latin typeface="Times New Roman"/>
              </a:rPr>
              <a:t>24</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5380863"/>
          </a:xfrm>
          <a:prstGeom prst="rect">
            <a:avLst/>
          </a:prstGeom>
          <a:solidFill>
            <a:srgbClr val="FFFFFF"/>
          </a:solidFill>
        </p:spPr>
        <p:txBody>
          <a:bodyPr lIns="0" tIns="0" rIns="0" bIns="0">
            <a:noAutofit/>
          </a:bodyPr>
          <a:lstStyle/>
          <a:p>
            <a:pPr indent="215900" algn="just"/>
            <a:r>
              <a:rPr lang="ru" sz="1000" dirty="0">
                <a:latin typeface="Times New Roman"/>
              </a:rPr>
              <a:t>«Твердым ядром» развития неоклассики было и остается математическое описание непосредственно наблюдаемых явлений, удачно сформулированное М. Фридменом: «Факты следует описывать, а не объяснять» [Фридмен, с. 294]. Неоклассика продолжает выполнять важнейшую дескриптивную функцию науки. Тезис о ее ограниченности, или «фиаско», не имеет под собой оснований. Но экономисты-неоклассики, как правило, не довольствуются простым описанием и стремятся найти причину отдельного явления или дать понятное объяснение отдельным количественным закономерностям. Этот естественный момент процесса познания отражен в гипотетических теориях. Гипотезы-объяснения различны, но их объединяет то, что они не основаны на понимании «природы богатства народов». Рациональное или нерациональное поведение, ожидания, психология, информация и т.п. не являются природой богатства. Экзотерические теории помогают ориентироваться в сложном мире экономики и зачастую носят дидактический характер. Одни теории устаревают, появляются новые — это нормальный процесс.</a:t>
            </a:r>
          </a:p>
          <a:p>
            <a:pPr indent="215900" algn="just"/>
            <a:r>
              <a:rPr lang="ru" sz="1000" dirty="0">
                <a:latin typeface="Times New Roman"/>
              </a:rPr>
              <a:t>Выяснение причинной связи между явлениями выходит за рамки экзотерики. В объяснении и/или обосновании количественных закономерностей нет необходимости. Так, кейнсианское равенство сбережений инвестициям </a:t>
            </a:r>
            <a:r>
              <a:rPr lang="en-US" sz="1000" i="1" dirty="0">
                <a:latin typeface="Times New Roman"/>
              </a:rPr>
              <a:t>(</a:t>
            </a:r>
            <a:r>
              <a:rPr lang="en-US" sz="950" i="1" dirty="0">
                <a:latin typeface="Times New Roman"/>
              </a:rPr>
              <a:t>S</a:t>
            </a:r>
            <a:r>
              <a:rPr lang="en-US" sz="1000" dirty="0">
                <a:latin typeface="Times New Roman"/>
              </a:rPr>
              <a:t> </a:t>
            </a:r>
            <a:r>
              <a:rPr lang="ru" sz="1000" dirty="0">
                <a:latin typeface="Times New Roman"/>
              </a:rPr>
              <a:t>= </a:t>
            </a:r>
            <a:r>
              <a:rPr lang="ru" sz="950" i="1" dirty="0">
                <a:latin typeface="Times New Roman"/>
              </a:rPr>
              <a:t>I</a:t>
            </a:r>
            <a:r>
              <a:rPr lang="ru" sz="1000" i="1" dirty="0">
                <a:latin typeface="Times New Roman"/>
              </a:rPr>
              <a:t>)</a:t>
            </a:r>
            <a:r>
              <a:rPr lang="ru" sz="1000" dirty="0">
                <a:latin typeface="Times New Roman"/>
              </a:rPr>
              <a:t> и основное макроэкономическое тождество для закрытой экономики </a:t>
            </a:r>
            <a:r>
              <a:rPr lang="en-US" sz="1000" i="1" dirty="0">
                <a:latin typeface="Times New Roman"/>
              </a:rPr>
              <a:t>(</a:t>
            </a:r>
            <a:r>
              <a:rPr lang="en-US" sz="950" i="1" dirty="0">
                <a:latin typeface="Times New Roman"/>
              </a:rPr>
              <a:t>S</a:t>
            </a:r>
            <a:r>
              <a:rPr lang="en-US" sz="1000" dirty="0">
                <a:latin typeface="Times New Roman"/>
              </a:rPr>
              <a:t> </a:t>
            </a:r>
            <a:r>
              <a:rPr lang="ru" sz="1000" dirty="0">
                <a:latin typeface="Times New Roman"/>
              </a:rPr>
              <a:t>+ </a:t>
            </a:r>
            <a:r>
              <a:rPr lang="en-US" sz="950" i="1" dirty="0">
                <a:latin typeface="Times New Roman"/>
              </a:rPr>
              <a:t>C</a:t>
            </a:r>
            <a:r>
              <a:rPr lang="en-US" sz="1000" dirty="0">
                <a:latin typeface="Times New Roman"/>
              </a:rPr>
              <a:t> </a:t>
            </a:r>
            <a:r>
              <a:rPr lang="ru" sz="1000" dirty="0">
                <a:latin typeface="Times New Roman"/>
              </a:rPr>
              <a:t>= </a:t>
            </a:r>
            <a:r>
              <a:rPr lang="en-US" sz="950" i="1" dirty="0">
                <a:latin typeface="Times New Roman"/>
              </a:rPr>
              <a:t>I</a:t>
            </a:r>
            <a:r>
              <a:rPr lang="en-US" sz="1000" dirty="0">
                <a:latin typeface="Times New Roman"/>
              </a:rPr>
              <a:t> </a:t>
            </a:r>
            <a:r>
              <a:rPr lang="ru" sz="1000" dirty="0">
                <a:latin typeface="Times New Roman"/>
              </a:rPr>
              <a:t>+ </a:t>
            </a:r>
            <a:r>
              <a:rPr lang="en-US" sz="950" i="1" dirty="0">
                <a:latin typeface="Times New Roman"/>
              </a:rPr>
              <a:t>C</a:t>
            </a:r>
            <a:r>
              <a:rPr lang="en-US" sz="1000" dirty="0">
                <a:latin typeface="Times New Roman"/>
              </a:rPr>
              <a:t>) </a:t>
            </a:r>
            <a:r>
              <a:rPr lang="ru" sz="1000" dirty="0">
                <a:latin typeface="Times New Roman"/>
              </a:rPr>
              <a:t>не нуждаются в специальном математическом обосновании, а констатируются как «закон природы». Математика в микро- и макроэкономике абсолютно необходима, но математизация «гипотез-обоснований» реальных количественных закономерностей во всех случаях избыточна.</a:t>
            </a:r>
          </a:p>
          <a:p>
            <a:pPr indent="215900" algn="just"/>
            <a:r>
              <a:rPr lang="ru" sz="1000" b="1" dirty="0">
                <a:latin typeface="Times New Roman"/>
              </a:rPr>
              <a:t>Метод общей модели рыночной экономики и его отличие от метода «Капитала» Маркса. </a:t>
            </a:r>
            <a:r>
              <a:rPr lang="ru" sz="1000" dirty="0">
                <a:latin typeface="Times New Roman"/>
              </a:rPr>
              <a:t>Общая экономика опирается на «Капитал», но отличается от него по методу</a:t>
            </a:r>
            <a:r>
              <a:rPr lang="ru" sz="1000" baseline="30000" dirty="0">
                <a:latin typeface="Times New Roman"/>
              </a:rPr>
              <a:t>1</a:t>
            </a:r>
            <a:r>
              <a:rPr lang="ru" sz="1000" dirty="0">
                <a:latin typeface="Times New Roman"/>
              </a:rPr>
              <a:t>.</a:t>
            </a:r>
          </a:p>
          <a:p>
            <a:pPr indent="215900" algn="just"/>
            <a:r>
              <a:rPr lang="ru" sz="1000" dirty="0">
                <a:latin typeface="Times New Roman"/>
              </a:rPr>
              <a:t>Маркс дает ключ к методу в предисловии к первому изданию первого тома «Капитала», где говорится об «экономической клеточке». Анализ текста показывает, что речь идет о согласовании метода с прогрессивной по тем временам клеточной теорией Т. Шванна (1839) и Р. Вирхова (1858). Согласно этой теории развитие организмов происходит в результате деления клетки, обладающей самостоятельным существованием. В качестве экономической клеточки Маркс принимает товарную форму продукта труда, или форму стоимости, получающую свой законченный вид в денежной форме (деньги), имеющую самостоятельное историческое сущест¬</a:t>
            </a:r>
          </a:p>
        </p:txBody>
      </p:sp>
      <p:sp>
        <p:nvSpPr>
          <p:cNvPr id="3" name="Прямоугольник 2"/>
          <p:cNvSpPr/>
          <p:nvPr/>
        </p:nvSpPr>
        <p:spPr>
          <a:xfrm>
            <a:off x="525780" y="6440424"/>
            <a:ext cx="4139184" cy="740664"/>
          </a:xfrm>
          <a:prstGeom prst="rect">
            <a:avLst/>
          </a:prstGeom>
          <a:solidFill>
            <a:srgbClr val="FFFFFF"/>
          </a:solidFill>
        </p:spPr>
        <p:txBody>
          <a:bodyPr lIns="0" tIns="0" rIns="0" bIns="0">
            <a:noAutofit/>
          </a:bodyPr>
          <a:lstStyle/>
          <a:p>
            <a:pPr indent="190500" algn="just"/>
            <a:r>
              <a:rPr lang="ru" sz="800" baseline="30000" dirty="0">
                <a:latin typeface="Times New Roman"/>
              </a:rPr>
              <a:t>1</a:t>
            </a:r>
            <a:r>
              <a:rPr lang="ru" sz="800" dirty="0">
                <a:latin typeface="Times New Roman"/>
              </a:rPr>
              <a:t> Построение модели общей экономики велось в общем русле с пионерной разработкой общей экономической теории академиком А. Д. Некипеловым [Некипелов, 2006, 2017], но отличалось от нее по предмету и методу.</a:t>
            </a:r>
          </a:p>
          <a:p>
            <a:pPr indent="190500" algn="just"/>
            <a:r>
              <a:rPr lang="ru" sz="800" dirty="0">
                <a:latin typeface="Times New Roman"/>
              </a:rPr>
              <a:t>Мы разделяем подход, нзложеннын в его программной статье [Некипелов, 2019], в которой ставится вопрос о кризисе в экономической науке, а его преодоление связывается с построением общей экономической теории на принципах «чистой науки».</a:t>
            </a:r>
          </a:p>
        </p:txBody>
      </p:sp>
      <p:sp>
        <p:nvSpPr>
          <p:cNvPr id="4" name="Прямоугольник 3"/>
          <p:cNvSpPr/>
          <p:nvPr/>
        </p:nvSpPr>
        <p:spPr>
          <a:xfrm>
            <a:off x="4602480" y="6946392"/>
            <a:ext cx="124968" cy="112776"/>
          </a:xfrm>
          <a:prstGeom prst="rect">
            <a:avLst/>
          </a:prstGeom>
          <a:solidFill>
            <a:srgbClr val="FFFFFF"/>
          </a:solidFill>
        </p:spPr>
        <p:txBody>
          <a:bodyPr wrap="none" lIns="0" tIns="0" rIns="0" bIns="0">
            <a:noAutofit/>
          </a:bodyPr>
          <a:lstStyle/>
          <a:p>
            <a:pPr indent="0"/>
            <a:r>
              <a:rPr lang="ru" sz="800">
                <a:latin typeface="Times New Roman"/>
              </a:rPr>
              <a:t>25</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39184" cy="6281928"/>
          </a:xfrm>
          <a:prstGeom prst="rect">
            <a:avLst/>
          </a:prstGeom>
          <a:solidFill>
            <a:srgbClr val="FFFFFF"/>
          </a:solidFill>
        </p:spPr>
        <p:txBody>
          <a:bodyPr lIns="0" tIns="0" rIns="0" bIns="0">
            <a:noAutofit/>
          </a:bodyPr>
          <a:lstStyle/>
          <a:p>
            <a:pPr indent="0" algn="just"/>
            <a:r>
              <a:rPr lang="ru" sz="1000">
                <a:latin typeface="Times New Roman"/>
              </a:rPr>
              <a:t>вование в течение 2000 лет и в то же время являющуюся простейшей категорией развитого целого. Товар — единство двух факторов — потребительной стоимости и стоимости. В формуле денежной формы стоимости (Т — Д) «экономическая клеточка» делится на две клетки: товар как (исключительно) потребительная стоимость и деньги как (исключительно) стоимость, точнее воплощение, или материализация, стоимости. В результате отпадает необходимость использования категории «стоимость» с ее собственными единицами измерения. В дальнейшем стоимость </a:t>
            </a:r>
            <a:r>
              <a:rPr lang="ru" sz="950" i="1">
                <a:latin typeface="Times New Roman"/>
              </a:rPr>
              <a:t>де-факто </a:t>
            </a:r>
            <a:r>
              <a:rPr lang="ru" sz="1000">
                <a:latin typeface="Times New Roman"/>
              </a:rPr>
              <a:t>начинает измеряться деньгами.</a:t>
            </a:r>
          </a:p>
          <a:p>
            <a:pPr indent="203200" algn="just"/>
            <a:r>
              <a:rPr lang="ru" sz="1000">
                <a:latin typeface="Times New Roman"/>
              </a:rPr>
              <a:t>Общая экономика согласуется с современной геномикой, в которой делению клетки предшествует редупликация, или удвоение, молекулы ДНК. Происходит деление на две клетки, обладающие полным набором наследственной информации. Поэтому в общей экономике и товар, и деньги, и капитал и все прочие категории содержат два фактора-гена.</a:t>
            </a:r>
          </a:p>
          <a:p>
            <a:pPr indent="203200" algn="just"/>
            <a:r>
              <a:rPr lang="ru" sz="1000">
                <a:latin typeface="Times New Roman"/>
              </a:rPr>
              <a:t>Для построения модели генома нет необходимости поиска исходной категории, которая (1) имела бы самостоятельное историческое существование и (2) была простейшей категорией развитого целого. Как и в геномике, анализ начинается с конкретного развитого организма, в каждой клетке которого обнаруживается «экономическая молекула ДНК».</a:t>
            </a:r>
          </a:p>
          <a:p>
            <a:pPr indent="203200" algn="just"/>
            <a:r>
              <a:rPr lang="ru" sz="1000">
                <a:latin typeface="Times New Roman"/>
              </a:rPr>
              <a:t>Потребительная стоимость и стоимость — минимальный набор генов, который дает рыночный организм. Клетки многоклеточного организма обладают тотипотентностью, т.е. одинаковым полным фондом генетического материала, всеми возможными потенциями для проявления этого материала, но в разных клетках одни и те же гены могут находиться или в активном или в репрессированном состоянии. Пример тотипотентности — овечка Долли: молекула ДНК развитого организма, помещенная в исходную клетку (зиготу) взамен существующей, дала клон развитого организма.</a:t>
            </a:r>
          </a:p>
          <a:p>
            <a:pPr indent="203200" algn="just">
              <a:spcAft>
                <a:spcPts val="560"/>
              </a:spcAft>
            </a:pPr>
            <a:r>
              <a:rPr lang="ru" sz="1000">
                <a:latin typeface="Times New Roman"/>
              </a:rPr>
              <a:t>«Экономическая молекула ДНК» содержит в потенции и капитал, и издержки, и прибыль, и ренту, и процент, и заработную плату, т.е. все категории модели. Определение минимального набора генов — результат анализа общественного экономического организма без микроскопа и скальпеля, методом последовательной абстракции.</a:t>
            </a:r>
          </a:p>
          <a:p>
            <a:pPr indent="203200" algn="just"/>
            <a:r>
              <a:rPr lang="ru" sz="1000" b="1">
                <a:latin typeface="Times New Roman"/>
              </a:rPr>
              <a:t>Характеристика модели общей экономики и определение категорий, предшествующих анализу кризиса</a:t>
            </a:r>
          </a:p>
          <a:p>
            <a:pPr indent="203200" algn="just"/>
            <a:r>
              <a:rPr lang="ru" sz="1000">
                <a:latin typeface="Times New Roman"/>
              </a:rPr>
              <a:t>В общей экономике (как и у Маркса) нет отдельной «теории кризисов». В ней представлена единая многоуровневая модель рыночной экономики, в которой объективные законы возникновения кризисов рассматриваются на третьем структурном уровне (в «Капитале» — в 3-м отделе III тома).</a:t>
            </a:r>
          </a:p>
          <a:p>
            <a:pPr indent="203200" algn="just"/>
            <a:r>
              <a:rPr lang="ru" sz="1000" b="1">
                <a:latin typeface="Times New Roman"/>
              </a:rPr>
              <a:t>Анализ. </a:t>
            </a:r>
            <a:r>
              <a:rPr lang="ru" sz="1000">
                <a:latin typeface="Times New Roman"/>
              </a:rPr>
              <a:t>В общей экономике применяется общенаучный двухэтапный метод движения от конкретного к абстрактному (анализ) и обратного движения от абстрактного к конкретному (синтез). Анализ начинается не с отдельного товара, а с годичного совокупного общественного про¬</a:t>
            </a:r>
          </a:p>
        </p:txBody>
      </p:sp>
      <p:sp>
        <p:nvSpPr>
          <p:cNvPr id="3" name="Прямоугольник 2"/>
          <p:cNvSpPr/>
          <p:nvPr/>
        </p:nvSpPr>
        <p:spPr>
          <a:xfrm>
            <a:off x="597408" y="6943344"/>
            <a:ext cx="128016" cy="115824"/>
          </a:xfrm>
          <a:prstGeom prst="rect">
            <a:avLst/>
          </a:prstGeom>
          <a:solidFill>
            <a:srgbClr val="FFFFFF"/>
          </a:solidFill>
        </p:spPr>
        <p:txBody>
          <a:bodyPr wrap="none" lIns="0" tIns="0" rIns="0" bIns="0">
            <a:noAutofit/>
          </a:bodyPr>
          <a:lstStyle/>
          <a:p>
            <a:pPr indent="0"/>
            <a:r>
              <a:rPr lang="ru" sz="800">
                <a:latin typeface="Times New Roman"/>
              </a:rPr>
              <a:t>26</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10266</Words>
  <Application>Microsoft Office PowerPoint</Application>
  <PresentationFormat>Произвольный</PresentationFormat>
  <Paragraphs>359</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Calibri</vt:lpstr>
      <vt:lpstr>Courier New</vt:lpstr>
      <vt:lpstr>Newton-Regular</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&lt;C2E5F1F2EDE8EA5F332E696E6462&gt;</dc:title>
  <dc:subject/>
  <dc:creator>Alexsey</dc:creator>
  <cp:keywords/>
  <cp:lastModifiedBy>Сорокин Александр</cp:lastModifiedBy>
  <cp:revision>9</cp:revision>
  <dcterms:modified xsi:type="dcterms:W3CDTF">2021-01-31T09:00:34Z</dcterms:modified>
</cp:coreProperties>
</file>