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1" r:id="rId4"/>
    <p:sldId id="257" r:id="rId5"/>
    <p:sldId id="258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A6"/>
    <a:srgbClr val="03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50"/>
  </p:normalViewPr>
  <p:slideViewPr>
    <p:cSldViewPr snapToGrid="0" snapToObjects="1">
      <p:cViewPr varScale="1">
        <p:scale>
          <a:sx n="108" d="100"/>
          <a:sy n="108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549B-6F65-2D4C-A940-DA66508FAA58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989F-BACA-404E-AF3B-6F43655F0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5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989F-BACA-404E-AF3B-6F43655F09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3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989F-BACA-404E-AF3B-6F43655F09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3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989F-BACA-404E-AF3B-6F43655F09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5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989F-BACA-404E-AF3B-6F43655F09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2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E9F31-90FE-C445-AC48-06F8205A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3D80B3-9AD6-B34E-A82C-12F54969E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A49D9-A13C-4943-90D3-EE43806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3A0DA-A077-4842-9A76-4F812C04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28D4E-093A-BB47-9EE4-B5B2936B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70F90-3A67-A346-9F37-78EA0F6F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7C17C1-E7C1-844C-80AF-BA7193833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C4ABA-7739-4144-B3D7-E98667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4A97D-5F55-DF40-9CA8-FB140EBC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85BD1-21AB-B34C-BD9B-18703873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4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96C27E-0707-0F40-B4C5-82205594E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B76B3E-7A85-C547-9C63-CB3E571C8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B5E79-353B-BE4B-BE91-6AEA00D9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2B10C-A28C-D64C-9770-DE3ACD88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69FD2-CDCB-B642-A9B9-AA3E66B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B7228-C380-F14F-AD98-3E9EF5A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9C7BE-3A57-714D-BB9A-A4B7AF82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DDB7C-8F27-924B-970F-0FA177B1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7D748-9D18-BB4D-9207-478B8B07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35354-577F-BD48-922E-6C38E36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3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D0FF4-3AB5-064F-8710-1B9F385C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8E3F0-D314-7B40-AA11-E8D33F2D1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A007-19CC-854B-A0BE-F6F83574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159D4-7BAD-B747-97B5-ACE91EBF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EA43C-1AB9-1D4A-8D92-CDE601CB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7183E-26BE-8F41-8E2F-752EBE4E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180F6-29FF-B844-967E-C64E4E118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476BF-0D49-AD4C-94A3-3A7F2BBD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587D7-A394-A646-B2C1-81F39452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B9475-8BFB-C444-A615-757EC190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DAFD7-A85D-924C-8C05-9F1A5762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0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AA415-6D26-0245-8D5D-9B909F49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0CD3F-45AF-B949-B040-730AA6D1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B560B-9F38-CD43-93B3-33C725326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ACAC3-108F-A14E-BCFD-136FF4E27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6EE28C-9785-C94C-B543-001394D4D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EF63C7-2ED7-604D-82D3-9DBA9542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AAA3C3-E584-CA43-B260-38FE6EF7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D552D8-E66E-3C46-8721-A5B9EA56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7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D08B-CCB7-7E4A-9F5E-97A55CE5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7E1F9A-9CA0-B24B-9DF7-C44EA796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63E9D5-3865-4C44-9456-F9A0000B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6BD172-1575-CB41-A820-CAD876CC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9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6C5BA-13D0-864B-8147-2FC63E35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2EE5C0-E5C0-EA4A-8DE0-58876AFF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885AE4-4EF8-E340-BEE3-C181C5EA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62C6-AA0F-5D4C-A780-EB25CCCF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8FA82-0A2C-E943-B0C7-94D832B9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2D55F7-B673-D148-BE5C-5CEBE0D35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9D63CD-C741-9B45-BB4A-09F15550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5D6B92-1513-664E-B704-6F4ED8F5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A542A5-0A5E-CC46-B966-CA307AF1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C5E4B-3E76-0A46-9103-510521DE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44CFBE-442E-0243-81B8-788505D6B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CAEA6-6977-B143-875B-1DC3A74F6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32FF06-4D24-9546-B66F-5E285CC4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D6BDEA-0D27-B347-A3B8-2E97E817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1DD5FA-D0A0-0B4F-A497-E9B8D16F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3B411-99BA-D14B-9FD3-FE3AAE99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63923-2CA5-5345-A468-775778AE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0410-BF68-7B45-B797-B0F47813D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6827-D37D-5849-BA6E-69C27408BA2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6B7DB-25DD-7A40-9F2B-AA0B091F2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038E5-337C-F342-8E9D-7B7AC76D4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9179-416F-2A4F-8A95-5FE53009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k@econ.m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2DE99E-2F1E-954B-905E-4F88D69A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E084FA-4E0E-554A-8B7D-FB040EFD203D}"/>
              </a:ext>
            </a:extLst>
          </p:cNvPr>
          <p:cNvSpPr/>
          <p:nvPr/>
        </p:nvSpPr>
        <p:spPr>
          <a:xfrm>
            <a:off x="148590" y="2948940"/>
            <a:ext cx="8949690" cy="1645920"/>
          </a:xfrm>
          <a:prstGeom prst="rect">
            <a:avLst/>
          </a:prstGeom>
          <a:solidFill>
            <a:srgbClr val="0373B6"/>
          </a:solidFill>
          <a:ln>
            <a:solidFill>
              <a:srgbClr val="037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cs typeface="Arial" panose="020B0604020202020204" pitchFamily="34" charset="0"/>
              </a:rPr>
              <a:t>Национальные модели </a:t>
            </a:r>
          </a:p>
          <a:p>
            <a:pPr algn="ctr"/>
            <a:r>
              <a:rPr lang="ru-RU" sz="4000" dirty="0">
                <a:cs typeface="Arial" panose="020B0604020202020204" pitchFamily="34" charset="0"/>
              </a:rPr>
              <a:t>устойчивого развития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26A50A-921E-F44C-BEF0-F94582089AB7}"/>
              </a:ext>
            </a:extLst>
          </p:cNvPr>
          <p:cNvSpPr/>
          <p:nvPr/>
        </p:nvSpPr>
        <p:spPr>
          <a:xfrm>
            <a:off x="415290" y="4953000"/>
            <a:ext cx="3630930" cy="373380"/>
          </a:xfrm>
          <a:prstGeom prst="rect">
            <a:avLst/>
          </a:prstGeom>
          <a:solidFill>
            <a:srgbClr val="0373B6"/>
          </a:solidFill>
          <a:ln>
            <a:solidFill>
              <a:srgbClr val="037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cs typeface="Arial" panose="020B0604020202020204" pitchFamily="34" charset="0"/>
              </a:rPr>
              <a:t>Онлайн-ДОД, 7 ноября 2021</a:t>
            </a:r>
          </a:p>
        </p:txBody>
      </p:sp>
    </p:spTree>
    <p:extLst>
      <p:ext uri="{BB962C8B-B14F-4D97-AF65-F5344CB8AC3E}">
        <p14:creationId xmlns:p14="http://schemas.microsoft.com/office/powerpoint/2010/main" val="148433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1A9E1-EFE6-404A-BF97-F3AFFB2C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2EF9D-B04D-2448-AA38-10653670C6A5}"/>
              </a:ext>
            </a:extLst>
          </p:cNvPr>
          <p:cNvSpPr txBox="1"/>
          <p:nvPr/>
        </p:nvSpPr>
        <p:spPr>
          <a:xfrm>
            <a:off x="254833" y="253848"/>
            <a:ext cx="7330190" cy="584775"/>
          </a:xfrm>
          <a:prstGeom prst="rect">
            <a:avLst/>
          </a:prstGeom>
          <a:solidFill>
            <a:srgbClr val="006FA6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Что дает программа?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D44F7-3FC0-D747-AF17-B253E93FEA52}"/>
              </a:ext>
            </a:extLst>
          </p:cNvPr>
          <p:cNvSpPr txBox="1"/>
          <p:nvPr/>
        </p:nvSpPr>
        <p:spPr>
          <a:xfrm>
            <a:off x="254833" y="1244871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 ПРОГРАММЫ ЖДУТ</a:t>
            </a:r>
            <a:r>
              <a:rPr lang="ru-RU" sz="2000" b="1" dirty="0">
                <a:effectLst/>
              </a:rPr>
              <a:t> </a:t>
            </a:r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3B3A9-FAFC-4E40-978F-C3D2BEEBA028}"/>
              </a:ext>
            </a:extLst>
          </p:cNvPr>
          <p:cNvSpPr txBox="1"/>
          <p:nvPr/>
        </p:nvSpPr>
        <p:spPr>
          <a:xfrm>
            <a:off x="254833" y="1797379"/>
            <a:ext cx="8412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/>
              <a:t>Отечественные и зарубежные компании</a:t>
            </a:r>
            <a:r>
              <a:rPr lang="ru-RU" dirty="0"/>
              <a:t>, работающие в России, нацеленные на обеспечение эффективного устойчивого развития;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/>
              <a:t>Государственные орган</a:t>
            </a:r>
            <a:r>
              <a:rPr lang="ru-RU" dirty="0"/>
              <a:t>ы всех уровней – от федерального до муниципального, – отвечающие за ресурсное, законодательное и административное обеспечение внедрения и развития устойчивого развития;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/>
              <a:t>Некоммерческие российские и международные общественные организации</a:t>
            </a:r>
            <a:r>
              <a:rPr lang="ru-RU" dirty="0"/>
              <a:t>, содействующие бизнесу и государству в развитии устойчивого государства;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/>
              <a:t>Университеты России и стран СНГ</a:t>
            </a:r>
            <a:r>
              <a:rPr lang="ru-RU" dirty="0"/>
              <a:t> как преподавателей экономики и исследователей современных проблем экономического развития;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/>
              <a:t>Аспирантура МГУ имени М.В. Ломоносова   </a:t>
            </a:r>
            <a:r>
              <a:rPr lang="ru-RU" dirty="0"/>
              <a:t>и других университетов России, а также институтов Российской академии наук для подготовки кандидатских диссертаций и получения ученой степени кандидата экономических наук.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ECDEFE-65E3-C742-9F27-E77C2C8CF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482" y="2791211"/>
            <a:ext cx="3282724" cy="25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3D95DBD-CA88-D64C-9585-0C4B2F7D87A4}"/>
              </a:ext>
            </a:extLst>
          </p:cNvPr>
          <p:cNvSpPr/>
          <p:nvPr/>
        </p:nvSpPr>
        <p:spPr>
          <a:xfrm>
            <a:off x="9605828" y="4214668"/>
            <a:ext cx="2398930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908C3A-B731-AD49-BDD3-96CE24486AAC}"/>
              </a:ext>
            </a:extLst>
          </p:cNvPr>
          <p:cNvSpPr/>
          <p:nvPr/>
        </p:nvSpPr>
        <p:spPr>
          <a:xfrm>
            <a:off x="9605828" y="1590264"/>
            <a:ext cx="2398930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6B85CF0-41C6-B342-B83B-236C7E6ED944}"/>
              </a:ext>
            </a:extLst>
          </p:cNvPr>
          <p:cNvSpPr/>
          <p:nvPr/>
        </p:nvSpPr>
        <p:spPr>
          <a:xfrm>
            <a:off x="6850001" y="1590264"/>
            <a:ext cx="2398930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75346A-A67A-F44A-871B-170361BFF249}"/>
              </a:ext>
            </a:extLst>
          </p:cNvPr>
          <p:cNvSpPr/>
          <p:nvPr/>
        </p:nvSpPr>
        <p:spPr>
          <a:xfrm>
            <a:off x="2785460" y="4214668"/>
            <a:ext cx="2173574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445DF6F-8254-7840-A92E-2A60F3434B79}"/>
              </a:ext>
            </a:extLst>
          </p:cNvPr>
          <p:cNvSpPr/>
          <p:nvPr/>
        </p:nvSpPr>
        <p:spPr>
          <a:xfrm>
            <a:off x="307300" y="4214668"/>
            <a:ext cx="2173574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0E9FA9E-6737-354B-AE24-D8254AC346E1}"/>
              </a:ext>
            </a:extLst>
          </p:cNvPr>
          <p:cNvSpPr/>
          <p:nvPr/>
        </p:nvSpPr>
        <p:spPr>
          <a:xfrm>
            <a:off x="2791397" y="1590264"/>
            <a:ext cx="2173574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A4CF981-6222-3F4E-A700-ED64AA149692}"/>
              </a:ext>
            </a:extLst>
          </p:cNvPr>
          <p:cNvSpPr/>
          <p:nvPr/>
        </p:nvSpPr>
        <p:spPr>
          <a:xfrm>
            <a:off x="316102" y="1590264"/>
            <a:ext cx="2173574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9430D0-66BE-2942-B8A7-7FAEAD73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EC168-E62A-4A48-818F-B247A486BD0F}"/>
              </a:ext>
            </a:extLst>
          </p:cNvPr>
          <p:cNvSpPr txBox="1"/>
          <p:nvPr/>
        </p:nvSpPr>
        <p:spPr>
          <a:xfrm>
            <a:off x="254833" y="253848"/>
            <a:ext cx="7330190" cy="584775"/>
          </a:xfrm>
          <a:prstGeom prst="rect">
            <a:avLst/>
          </a:prstGeom>
          <a:solidFill>
            <a:srgbClr val="006FA6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Преподаватели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4C3C2-9137-F845-A91E-3071818A5737}"/>
              </a:ext>
            </a:extLst>
          </p:cNvPr>
          <p:cNvSpPr txBox="1"/>
          <p:nvPr/>
        </p:nvSpPr>
        <p:spPr>
          <a:xfrm>
            <a:off x="477032" y="1100789"/>
            <a:ext cx="434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СОВЕТ ПРОГРАММЫ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4B90B-69F7-F644-A2FB-D75B3D3F61EB}"/>
              </a:ext>
            </a:extLst>
          </p:cNvPr>
          <p:cNvSpPr txBox="1"/>
          <p:nvPr/>
        </p:nvSpPr>
        <p:spPr>
          <a:xfrm>
            <a:off x="7305702" y="1104490"/>
            <a:ext cx="434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НАБЛЮДАТЕЛЬНЫЙ СОВЕТ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5C32B-92FC-ED48-97AF-01ACCBE23AB9}"/>
              </a:ext>
            </a:extLst>
          </p:cNvPr>
          <p:cNvSpPr txBox="1"/>
          <p:nvPr/>
        </p:nvSpPr>
        <p:spPr>
          <a:xfrm>
            <a:off x="3055340" y="3710500"/>
            <a:ext cx="1768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ПАТРОН П.А.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A6A0F-729C-1B48-9B73-2D70C873639C}"/>
              </a:ext>
            </a:extLst>
          </p:cNvPr>
          <p:cNvSpPr txBox="1"/>
          <p:nvPr/>
        </p:nvSpPr>
        <p:spPr>
          <a:xfrm>
            <a:off x="529892" y="3710500"/>
            <a:ext cx="1768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ТЕНЯКОВ И. 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44CAA-9CD3-E84C-A691-EE1FD94A1CFE}"/>
              </a:ext>
            </a:extLst>
          </p:cNvPr>
          <p:cNvSpPr txBox="1"/>
          <p:nvPr/>
        </p:nvSpPr>
        <p:spPr>
          <a:xfrm>
            <a:off x="729467" y="6312225"/>
            <a:ext cx="13468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ПАЛТ М. 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1ABF8-7BF7-5746-9DC1-6278F8DEDE7B}"/>
              </a:ext>
            </a:extLst>
          </p:cNvPr>
          <p:cNvSpPr txBox="1"/>
          <p:nvPr/>
        </p:nvSpPr>
        <p:spPr>
          <a:xfrm>
            <a:off x="6970503" y="3710500"/>
            <a:ext cx="2157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ПОРОХОВСКИЙ А. 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AA471-5E37-5A44-8349-AB4FF2380A12}"/>
              </a:ext>
            </a:extLst>
          </p:cNvPr>
          <p:cNvSpPr txBox="1"/>
          <p:nvPr/>
        </p:nvSpPr>
        <p:spPr>
          <a:xfrm>
            <a:off x="2982887" y="6312225"/>
            <a:ext cx="1913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МАЛИКОВА О. 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EA1B6-B61C-364E-88F2-207F549D9951}"/>
              </a:ext>
            </a:extLst>
          </p:cNvPr>
          <p:cNvSpPr txBox="1"/>
          <p:nvPr/>
        </p:nvSpPr>
        <p:spPr>
          <a:xfrm>
            <a:off x="9841830" y="3710500"/>
            <a:ext cx="1926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БОБЫЛЕВ С. Н.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ED63F-DDDD-4C42-A903-67858D85683C}"/>
              </a:ext>
            </a:extLst>
          </p:cNvPr>
          <p:cNvSpPr txBox="1"/>
          <p:nvPr/>
        </p:nvSpPr>
        <p:spPr>
          <a:xfrm>
            <a:off x="10017052" y="6312225"/>
            <a:ext cx="1656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КУДИНА М. В.</a:t>
            </a:r>
          </a:p>
        </p:txBody>
      </p:sp>
      <p:pic>
        <p:nvPicPr>
          <p:cNvPr id="16" name="Рисунок 15" descr="Изображение выглядит как человек, занавеск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0264CB3-4928-504B-BD84-5825F0FBD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0"/>
          <a:stretch/>
        </p:blipFill>
        <p:spPr>
          <a:xfrm>
            <a:off x="10001184" y="1860884"/>
            <a:ext cx="1694463" cy="19007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ловек, внутренний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733CA54-CD97-2444-B397-0A1121117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02" y="1839431"/>
            <a:ext cx="1465830" cy="19222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EE9C132-0F5F-A64D-92D5-F7492EE9E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7" r="2317" b="11185"/>
          <a:stretch/>
        </p:blipFill>
        <p:spPr>
          <a:xfrm>
            <a:off x="10065885" y="4462828"/>
            <a:ext cx="1608129" cy="187978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ловек, мужчина, очки&#10;&#10;Автоматически созданное описание">
            <a:extLst>
              <a:ext uri="{FF2B5EF4-FFF2-40B4-BE49-F238E27FC236}">
                <a16:creationId xmlns:a16="http://schemas.microsoft.com/office/drawing/2014/main" id="{57F00329-3C32-0147-8635-3DD521DE9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88" y="1839431"/>
            <a:ext cx="1593850" cy="19222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еловек, галстук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7C837CE-DA20-ED46-BC86-FFB21D193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120" y="1850157"/>
            <a:ext cx="1523615" cy="192223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к, мужчина, костю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D3B1DF7-42D3-6C4A-84D8-719E3F0530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472"/>
          <a:stretch/>
        </p:blipFill>
        <p:spPr>
          <a:xfrm>
            <a:off x="563388" y="4428519"/>
            <a:ext cx="1647850" cy="1943472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75B2138-D0DE-024F-8CB5-CF43C45F5972}"/>
              </a:ext>
            </a:extLst>
          </p:cNvPr>
          <p:cNvSpPr/>
          <p:nvPr/>
        </p:nvSpPr>
        <p:spPr>
          <a:xfrm>
            <a:off x="6850001" y="4214668"/>
            <a:ext cx="2398930" cy="2540734"/>
          </a:xfrm>
          <a:prstGeom prst="rect">
            <a:avLst/>
          </a:prstGeom>
          <a:solidFill>
            <a:srgbClr val="006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3452C5-3F34-464C-AAE1-8F17A6FA75E5}"/>
              </a:ext>
            </a:extLst>
          </p:cNvPr>
          <p:cNvSpPr txBox="1"/>
          <p:nvPr/>
        </p:nvSpPr>
        <p:spPr>
          <a:xfrm>
            <a:off x="6970503" y="6334904"/>
            <a:ext cx="2157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РОЗИНСКИЙ И.А.</a:t>
            </a:r>
          </a:p>
        </p:txBody>
      </p:sp>
      <p:pic>
        <p:nvPicPr>
          <p:cNvPr id="3" name="Рисунок 2" descr="Изображение выглядит как человек, мужчина, костюм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1E543FF1-5885-474A-838D-838A902A4F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803" t="6186" r="9350"/>
          <a:stretch/>
        </p:blipFill>
        <p:spPr>
          <a:xfrm>
            <a:off x="7316551" y="4444527"/>
            <a:ext cx="1465830" cy="194347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очки&#10;&#10;Автоматически созданное описание">
            <a:extLst>
              <a:ext uri="{FF2B5EF4-FFF2-40B4-BE49-F238E27FC236}">
                <a16:creationId xmlns:a16="http://schemas.microsoft.com/office/drawing/2014/main" id="{1F292A5D-18A7-B843-BF6E-B046F5A3B6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40" r="7140" b="6679"/>
          <a:stretch/>
        </p:blipFill>
        <p:spPr>
          <a:xfrm>
            <a:off x="3158120" y="4462828"/>
            <a:ext cx="1570964" cy="19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B8A9D-7C70-9E4A-8D9D-1BEEECB6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98A1AB-A21D-EB41-9ECA-3A6B987DEB09}"/>
              </a:ext>
            </a:extLst>
          </p:cNvPr>
          <p:cNvSpPr txBox="1"/>
          <p:nvPr/>
        </p:nvSpPr>
        <p:spPr>
          <a:xfrm>
            <a:off x="145191" y="1188830"/>
            <a:ext cx="11890289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экономистов-аналитиков,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способных системно решать теоретические и практические проблемы устойчивого развития на корпоративном и государственном уровнях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международных и общественных организациях, продолжить научные исследования в аспирантуре, стать преподавателем вузов России и других стран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0F63ACC-1B73-BD41-AB21-1D71CAFC4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18444"/>
              </p:ext>
            </p:extLst>
          </p:nvPr>
        </p:nvGraphicFramePr>
        <p:xfrm>
          <a:off x="394282" y="3375055"/>
          <a:ext cx="11098470" cy="28393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05848">
                  <a:extLst>
                    <a:ext uri="{9D8B030D-6E8A-4147-A177-3AD203B41FA5}">
                      <a16:colId xmlns:a16="http://schemas.microsoft.com/office/drawing/2014/main" val="1767558143"/>
                    </a:ext>
                  </a:extLst>
                </a:gridCol>
                <a:gridCol w="4093132">
                  <a:extLst>
                    <a:ext uri="{9D8B030D-6E8A-4147-A177-3AD203B41FA5}">
                      <a16:colId xmlns:a16="http://schemas.microsoft.com/office/drawing/2014/main" val="670605233"/>
                    </a:ext>
                  </a:extLst>
                </a:gridCol>
                <a:gridCol w="3699490">
                  <a:extLst>
                    <a:ext uri="{9D8B030D-6E8A-4147-A177-3AD203B41FA5}">
                      <a16:colId xmlns:a16="http://schemas.microsoft.com/office/drawing/2014/main" val="977596740"/>
                    </a:ext>
                  </a:extLst>
                </a:gridCol>
              </a:tblGrid>
              <a:tr h="412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БАЗОВЫЕ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ОБЩАЯ ЭКОНОМИКА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НАУЧНЫЙ СЕМИНАР</a:t>
                      </a:r>
                    </a:p>
                  </a:txBody>
                  <a:tcPr marL="68580" marR="68580" marT="0" marB="0" anchor="ctr">
                    <a:solidFill>
                      <a:srgbClr val="006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75934"/>
                  </a:ext>
                </a:extLst>
              </a:tr>
              <a:tr h="63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Микроэкономика-3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Политическая экономия глобальных процессов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Обсуждение современных проблем устойчивого развития (климат, углеродная нейтральность, роль </a:t>
                      </a:r>
                      <a:r>
                        <a:rPr lang="en-US" sz="1600" b="1" dirty="0">
                          <a:effectLst/>
                        </a:rPr>
                        <a:t>ESG</a:t>
                      </a:r>
                      <a:r>
                        <a:rPr lang="ru-RU" sz="1600" b="1" dirty="0">
                          <a:effectLst/>
                        </a:rPr>
                        <a:t>)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2719146"/>
                  </a:ext>
                </a:extLst>
              </a:tr>
              <a:tr h="96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Макроэкономика-3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Национальная экономика: общие черты                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Обсуждение реальных проблем экономического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социального развития с представителями бизнеса, науки, государственного аппарата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5919393"/>
                  </a:ext>
                </a:extLst>
              </a:tr>
              <a:tr h="31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Эконометрика   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Теория экономического роста и развития           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Подготовка магистерских диссертаций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335229"/>
                  </a:ext>
                </a:extLst>
              </a:tr>
              <a:tr h="31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Иностранный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Экономика устойчивого развития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77020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388502-3F13-344F-B9B6-1904BC6470E0}"/>
              </a:ext>
            </a:extLst>
          </p:cNvPr>
          <p:cNvSpPr txBox="1"/>
          <p:nvPr/>
        </p:nvSpPr>
        <p:spPr>
          <a:xfrm>
            <a:off x="145191" y="27046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ОБЯЗАТЕЛЬНЫЕ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val="383190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9E2C7-6DEC-654B-B4EC-60DF31F5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6CB33-8386-FA45-BCCC-7FC950F8FEA4}"/>
              </a:ext>
            </a:extLst>
          </p:cNvPr>
          <p:cNvSpPr txBox="1"/>
          <p:nvPr/>
        </p:nvSpPr>
        <p:spPr>
          <a:xfrm>
            <a:off x="161365" y="1240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ДИСЦИПЛИНЫ ПО ВЫБОРУ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64DAE-EEBF-1E4B-AE56-C031964BA0BC}"/>
              </a:ext>
            </a:extLst>
          </p:cNvPr>
          <p:cNvSpPr txBox="1"/>
          <p:nvPr/>
        </p:nvSpPr>
        <p:spPr>
          <a:xfrm>
            <a:off x="161365" y="1758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компании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47B39-3838-D44C-BB2A-8C7CF5D41BA0}"/>
              </a:ext>
            </a:extLst>
          </p:cNvPr>
          <p:cNvSpPr txBox="1"/>
          <p:nvPr/>
        </p:nvSpPr>
        <p:spPr>
          <a:xfrm>
            <a:off x="6372520" y="1758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 «Устойчивое развитие национальной экономики»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21A4E-0753-BD41-9165-47E483E14CDA}"/>
              </a:ext>
            </a:extLst>
          </p:cNvPr>
          <p:cNvSpPr txBox="1"/>
          <p:nvPr/>
        </p:nvSpPr>
        <p:spPr>
          <a:xfrm>
            <a:off x="161365" y="2127633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Бизнес в условиях экономических санкций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Динамика человеческого капитала в условиях цифровизации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ESG </a:t>
            </a:r>
            <a:r>
              <a:rPr lang="ru-RU" b="1" dirty="0"/>
              <a:t>– </a:t>
            </a:r>
            <a:r>
              <a:rPr lang="ru-RU" dirty="0"/>
              <a:t>трансформация бизнеса: практика и инструменты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Зеленый бизнес и устойчивое развитие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Искусственный интеллект: потенциал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Корпоративный культурный код: вызовы зеленой трансформации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Корпоративная социальная ответственность и стандарты </a:t>
            </a:r>
            <a:r>
              <a:rPr lang="en-US" dirty="0"/>
              <a:t>GRI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Отраслевые рынки в экономике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Перспективные технологии информационных систем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человеческого потенциала и управление кадровыми ресурсами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экологического менеджмента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275F3-EFEF-F849-B248-988573EA373B}"/>
              </a:ext>
            </a:extLst>
          </p:cNvPr>
          <p:cNvSpPr txBox="1"/>
          <p:nvPr/>
        </p:nvSpPr>
        <p:spPr>
          <a:xfrm>
            <a:off x="6096000" y="2127633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Азиатская экономическая модель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Влияние регионов на национальную конкурентоспособность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Демографические вызовы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Евразийская экономическая интеграция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Индикаторы устойчивого развития и оценка природных благ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Институциональные основы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Конкуренция и устойчивое развитие: национальный и международный уровни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Модель экономического развития ЕС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Национальная и международная логистика товарных грузов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Национальная экономическая безопасность: международные сравнения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Национальные «правила игры»: роль государства </a:t>
            </a:r>
          </a:p>
        </p:txBody>
      </p:sp>
    </p:spTree>
    <p:extLst>
      <p:ext uri="{BB962C8B-B14F-4D97-AF65-F5344CB8AC3E}">
        <p14:creationId xmlns:p14="http://schemas.microsoft.com/office/powerpoint/2010/main" val="35051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9E2C7-6DEC-654B-B4EC-60DF31F5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6CB33-8386-FA45-BCCC-7FC950F8FEA4}"/>
              </a:ext>
            </a:extLst>
          </p:cNvPr>
          <p:cNvSpPr txBox="1"/>
          <p:nvPr/>
        </p:nvSpPr>
        <p:spPr>
          <a:xfrm>
            <a:off x="161365" y="12407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ДИСЦИПЛИНЫ ПО ВЫБОРУ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64DAE-EEBF-1E4B-AE56-C031964BA0BC}"/>
              </a:ext>
            </a:extLst>
          </p:cNvPr>
          <p:cNvSpPr txBox="1"/>
          <p:nvPr/>
        </p:nvSpPr>
        <p:spPr>
          <a:xfrm>
            <a:off x="161365" y="1758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компании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47B39-3838-D44C-BB2A-8C7CF5D41BA0}"/>
              </a:ext>
            </a:extLst>
          </p:cNvPr>
          <p:cNvSpPr txBox="1"/>
          <p:nvPr/>
        </p:nvSpPr>
        <p:spPr>
          <a:xfrm>
            <a:off x="6372520" y="17583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 «Устойчивое развитие национальной экономики»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21A4E-0753-BD41-9165-47E483E14CDA}"/>
              </a:ext>
            </a:extLst>
          </p:cNvPr>
          <p:cNvSpPr txBox="1"/>
          <p:nvPr/>
        </p:nvSpPr>
        <p:spPr>
          <a:xfrm>
            <a:off x="161365" y="2275881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Стратегическое управление компании как фактор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Трансформация собственности в современной экономике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предприятием с использованием информационных технологий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Устойчивая энергетика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Устойчивое развитие территорий (на англ.)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Устойчивость городской агломерации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Финансы в экономике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Цифровые технологии в современной экономике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Экономика замкнутого цикла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Этические аспекты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Язык деловой коммуникации на национальном и международном уровнях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C5E49-91FC-1444-A136-94F0933888F2}"/>
              </a:ext>
            </a:extLst>
          </p:cNvPr>
          <p:cNvSpPr txBox="1"/>
          <p:nvPr/>
        </p:nvSpPr>
        <p:spPr>
          <a:xfrm>
            <a:off x="6096000" y="2127633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Общественное богатство: человеческие и природные ресурсы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Проблемы и перспективы развития БРИКС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Пространственная экономика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Российская экономическая модель: путь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Таможенные тарифы и устойчивость мировой торговли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Трудовая миграция: проблемы и решения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технологическим развитием экономики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Экономика природного капитала (на англ.)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Экономическая мысль об устойчивом развитии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Экономическая история России: уроки для современности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259851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FD4F3-6108-AA41-A40E-EC6FBD32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EB460-4C3E-C840-A28F-8E91CFB607E8}"/>
              </a:ext>
            </a:extLst>
          </p:cNvPr>
          <p:cNvSpPr txBox="1"/>
          <p:nvPr/>
        </p:nvSpPr>
        <p:spPr>
          <a:xfrm>
            <a:off x="254832" y="253848"/>
            <a:ext cx="9099029" cy="584775"/>
          </a:xfrm>
          <a:prstGeom prst="rect">
            <a:avLst/>
          </a:prstGeom>
          <a:solidFill>
            <a:srgbClr val="006FA6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Где могут работать выпускники программы?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6ADFC9-B5F3-B34D-A5D4-4B243BD25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08" y="1660752"/>
            <a:ext cx="1955800" cy="195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5C549-F6E0-1C4A-9D77-BB5F07859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32" y="1981439"/>
            <a:ext cx="723900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F9A24-CF9A-4B43-ADFB-0F763B6237A9}"/>
              </a:ext>
            </a:extLst>
          </p:cNvPr>
          <p:cNvSpPr txBox="1"/>
          <p:nvPr/>
        </p:nvSpPr>
        <p:spPr>
          <a:xfrm>
            <a:off x="254832" y="1288534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Компании, корпорации, предприятия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F79BE-AD97-4C4A-968F-FEF5ED08D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1" y="4768524"/>
            <a:ext cx="723900" cy="72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E9F415-D690-FE4B-B5E5-ABCAFADA54B4}"/>
              </a:ext>
            </a:extLst>
          </p:cNvPr>
          <p:cNvSpPr txBox="1"/>
          <p:nvPr/>
        </p:nvSpPr>
        <p:spPr>
          <a:xfrm>
            <a:off x="355546" y="3571083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Консалтинг, рейтинговые агентства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84758-5B8A-AB48-B480-BB38F9666C18}"/>
              </a:ext>
            </a:extLst>
          </p:cNvPr>
          <p:cNvSpPr txBox="1"/>
          <p:nvPr/>
        </p:nvSpPr>
        <p:spPr>
          <a:xfrm>
            <a:off x="4633414" y="4312304"/>
            <a:ext cx="265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Наука и образование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EA3BD-3B2E-3940-8303-5C9220B32035}"/>
              </a:ext>
            </a:extLst>
          </p:cNvPr>
          <p:cNvSpPr txBox="1"/>
          <p:nvPr/>
        </p:nvSpPr>
        <p:spPr>
          <a:xfrm>
            <a:off x="7098468" y="1288534"/>
            <a:ext cx="509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Банки, инвестиционные и страховые компании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CBAC7-5F18-5B4D-80F2-4CC8B57A1DEC}"/>
              </a:ext>
            </a:extLst>
          </p:cNvPr>
          <p:cNvSpPr txBox="1"/>
          <p:nvPr/>
        </p:nvSpPr>
        <p:spPr>
          <a:xfrm>
            <a:off x="7937456" y="3883464"/>
            <a:ext cx="391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Органы государственной и региональной власти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5319B1-9E1E-A84C-8062-F0B63526B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283" y="5130474"/>
            <a:ext cx="781593" cy="7815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2A4F30-144B-1640-AE15-2B7A18E30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283" y="2424279"/>
            <a:ext cx="781593" cy="7815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3FD823-C058-9D4F-BAEA-6979029EF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542" y="5812771"/>
            <a:ext cx="804875" cy="8048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430328-7245-374B-9344-55DE99C706E2}"/>
              </a:ext>
            </a:extLst>
          </p:cNvPr>
          <p:cNvSpPr txBox="1"/>
          <p:nvPr/>
        </p:nvSpPr>
        <p:spPr>
          <a:xfrm>
            <a:off x="1198378" y="1700795"/>
            <a:ext cx="3605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Разработка и реализация стратегий устойчивого развития, </a:t>
            </a:r>
            <a:r>
              <a:rPr lang="en-US" dirty="0"/>
              <a:t>ESG-</a:t>
            </a:r>
            <a:r>
              <a:rPr lang="ru-RU" dirty="0"/>
              <a:t>отчётность, оценка экологических и климатических рисков, аналитическая деятельность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90D4B9-9016-064A-AB94-90175F8658FC}"/>
              </a:ext>
            </a:extLst>
          </p:cNvPr>
          <p:cNvSpPr txBox="1"/>
          <p:nvPr/>
        </p:nvSpPr>
        <p:spPr>
          <a:xfrm>
            <a:off x="1191661" y="4063443"/>
            <a:ext cx="3378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Бизнес-консалтинг по нефинансовой части бизнеса, разработка стратегий устойчивого развития, внедрение экологического менеджмента в компаниях, деятельность по повышению </a:t>
            </a:r>
            <a:r>
              <a:rPr lang="en-US" dirty="0"/>
              <a:t>ESG</a:t>
            </a:r>
            <a:r>
              <a:rPr lang="ru-RU" dirty="0"/>
              <a:t>-рейтингов компании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797F33-700A-E645-BDEA-DEFB932EADF6}"/>
              </a:ext>
            </a:extLst>
          </p:cNvPr>
          <p:cNvSpPr txBox="1"/>
          <p:nvPr/>
        </p:nvSpPr>
        <p:spPr>
          <a:xfrm>
            <a:off x="4744185" y="4757415"/>
            <a:ext cx="288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Научные исследования и преподавание в области устойчивого развития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5134B8-9207-6143-9B9F-13D2F5A02A7F}"/>
              </a:ext>
            </a:extLst>
          </p:cNvPr>
          <p:cNvSpPr txBox="1"/>
          <p:nvPr/>
        </p:nvSpPr>
        <p:spPr>
          <a:xfrm>
            <a:off x="7098468" y="1686726"/>
            <a:ext cx="4313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Бизнес аналитика инвестиционных проектов с точки зрения их соответствия принципам устойчивого развития, анализ </a:t>
            </a:r>
            <a:r>
              <a:rPr lang="en-US" dirty="0"/>
              <a:t>ESG</a:t>
            </a:r>
            <a:r>
              <a:rPr lang="ru-RU" dirty="0"/>
              <a:t>-рисков портфелей и  нефинансовой отчётности компаний, работа в области предоставления «зеленого» финансирования/страхования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F8C1D-061F-5A4F-8BDE-07D73EDEF8D0}"/>
              </a:ext>
            </a:extLst>
          </p:cNvPr>
          <p:cNvSpPr txBox="1"/>
          <p:nvPr/>
        </p:nvSpPr>
        <p:spPr>
          <a:xfrm>
            <a:off x="7620570" y="4570692"/>
            <a:ext cx="3941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Разработка и реализация национальных и региональных программ устойчивого развития, моделирование социально-экономического развития, построение моделей и сценариев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0603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FD899-8F32-104A-A2D0-B874BA1D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B9D22-67CB-3B4B-B6B1-91DFD79AF7EB}"/>
              </a:ext>
            </a:extLst>
          </p:cNvPr>
          <p:cNvSpPr txBox="1"/>
          <p:nvPr/>
        </p:nvSpPr>
        <p:spPr>
          <a:xfrm>
            <a:off x="254832" y="253848"/>
            <a:ext cx="9099029" cy="584775"/>
          </a:xfrm>
          <a:prstGeom prst="rect">
            <a:avLst/>
          </a:prstGeom>
          <a:solidFill>
            <a:srgbClr val="006FA6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Поступление на программу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989E1-C580-CC4C-B47C-43CD0952ECA9}"/>
              </a:ext>
            </a:extLst>
          </p:cNvPr>
          <p:cNvSpPr txBox="1"/>
          <p:nvPr/>
        </p:nvSpPr>
        <p:spPr>
          <a:xfrm>
            <a:off x="254832" y="1346321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ПРОГРАММУ МОЖНО ПОСТУПИТЬ: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98421-7E31-224F-B0CA-B479317B781C}"/>
              </a:ext>
            </a:extLst>
          </p:cNvPr>
          <p:cNvSpPr txBox="1"/>
          <p:nvPr/>
        </p:nvSpPr>
        <p:spPr>
          <a:xfrm>
            <a:off x="254832" y="1969500"/>
            <a:ext cx="3505800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приемную кампанию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магистратуру экономического факультета, сдав в экзамен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английскому 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 программы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составленной в рамках бакалавриата по экономике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04632-CA89-E148-9C04-3E6CC30CF442}"/>
              </a:ext>
            </a:extLst>
          </p:cNvPr>
          <p:cNvSpPr txBox="1"/>
          <p:nvPr/>
        </p:nvSpPr>
        <p:spPr>
          <a:xfrm>
            <a:off x="4188080" y="1969500"/>
            <a:ext cx="359642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 или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получить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целевое направление от российских университетов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обучение в магистратуре с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последующей работой в указанных региональных вузах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21927-B928-C340-BD10-47546C2946F1}"/>
              </a:ext>
            </a:extLst>
          </p:cNvPr>
          <p:cNvSpPr txBox="1"/>
          <p:nvPr/>
        </p:nvSpPr>
        <p:spPr>
          <a:xfrm>
            <a:off x="8211955" y="1969501"/>
            <a:ext cx="3596424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целевое обучение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магистратуре экономического факультета МГУ могут также направить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 бакалавриата или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вузов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органы регионов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2959BF-9A07-4F45-B908-C92A436D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65" y="5011102"/>
            <a:ext cx="3331335" cy="1798921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E40A8F51-71B8-3A43-82A1-10588F6A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06334"/>
              </p:ext>
            </p:extLst>
          </p:nvPr>
        </p:nvGraphicFramePr>
        <p:xfrm>
          <a:off x="458382" y="55369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175922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63817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8387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1679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План приема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На бюджет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 договору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Иностранцы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238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2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45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EEFFE-F353-024E-BAAD-9C964CA8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6EF2A-7A91-8C41-9F58-54E944E7E517}"/>
              </a:ext>
            </a:extLst>
          </p:cNvPr>
          <p:cNvSpPr txBox="1"/>
          <p:nvPr/>
        </p:nvSpPr>
        <p:spPr>
          <a:xfrm>
            <a:off x="254832" y="253848"/>
            <a:ext cx="9099029" cy="584775"/>
          </a:xfrm>
          <a:prstGeom prst="rect">
            <a:avLst/>
          </a:prstGeom>
          <a:solidFill>
            <a:srgbClr val="006FA6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Информация и контакты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5609FD-E9CD-2B44-82BD-3D12EF22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2" y="2948283"/>
            <a:ext cx="5156525" cy="3534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97C657-BF50-9940-A9B5-0BC90A36D590}"/>
              </a:ext>
            </a:extLst>
          </p:cNvPr>
          <p:cNvSpPr txBox="1"/>
          <p:nvPr/>
        </p:nvSpPr>
        <p:spPr>
          <a:xfrm>
            <a:off x="5557805" y="5095680"/>
            <a:ext cx="3656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Ссылка на группу в ВК:</a:t>
            </a:r>
          </a:p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vk.com</a:t>
            </a:r>
            <a:r>
              <a:rPr lang="ru-RU" dirty="0"/>
              <a:t>/</a:t>
            </a:r>
            <a:r>
              <a:rPr lang="ru-RU" dirty="0" err="1"/>
              <a:t>abitur_mag_ef_mgu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77F9B-FBAB-4943-9B8E-B5203BC4964A}"/>
              </a:ext>
            </a:extLst>
          </p:cNvPr>
          <p:cNvSpPr txBox="1"/>
          <p:nvPr/>
        </p:nvSpPr>
        <p:spPr>
          <a:xfrm>
            <a:off x="162714" y="1184857"/>
            <a:ext cx="1186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Информация о поступлении в 2022 году будет постепенно появляться на сайте Экономического факультета МГУ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3A422-DF3E-F04C-9A45-5DA16063AF52}"/>
              </a:ext>
            </a:extLst>
          </p:cNvPr>
          <p:cNvSpPr txBox="1"/>
          <p:nvPr/>
        </p:nvSpPr>
        <p:spPr>
          <a:xfrm>
            <a:off x="162714" y="1565145"/>
            <a:ext cx="7549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Отдел приема:</a:t>
            </a:r>
          </a:p>
          <a:p>
            <a:r>
              <a:rPr lang="ru-RU" dirty="0"/>
              <a:t>Ленинские горы, 3-й учебный корпус, экономический факультет, ауд. 229</a:t>
            </a:r>
            <a:br>
              <a:rPr lang="ru-RU" dirty="0"/>
            </a:br>
            <a:r>
              <a:rPr lang="ru-RU" dirty="0"/>
              <a:t>Тел. (495) 939-32-98</a:t>
            </a:r>
            <a:br>
              <a:rPr lang="ru-RU" dirty="0"/>
            </a:br>
            <a:r>
              <a:rPr lang="en-US" dirty="0"/>
              <a:t>E-mail</a:t>
            </a:r>
            <a:r>
              <a:rPr lang="ru-RU" dirty="0"/>
              <a:t>:  </a:t>
            </a:r>
            <a:r>
              <a:rPr lang="en" dirty="0">
                <a:hlinkClick r:id="rId4"/>
              </a:rPr>
              <a:t>pk@econ.msu.ru</a:t>
            </a:r>
            <a:r>
              <a:rPr lang="en" dirty="0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472EE-1FAF-A440-98D4-DF83EE0150F8}"/>
              </a:ext>
            </a:extLst>
          </p:cNvPr>
          <p:cNvSpPr txBox="1"/>
          <p:nvPr/>
        </p:nvSpPr>
        <p:spPr>
          <a:xfrm>
            <a:off x="5557805" y="4392227"/>
            <a:ext cx="529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Сайт приема в магистратуру ЭФ МГУ:</a:t>
            </a:r>
          </a:p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www.econ.msu.ru</a:t>
            </a:r>
            <a:r>
              <a:rPr lang="ru-RU" dirty="0"/>
              <a:t>/</a:t>
            </a:r>
            <a:r>
              <a:rPr lang="ru-RU" dirty="0" err="1"/>
              <a:t>entrance</a:t>
            </a:r>
            <a:r>
              <a:rPr lang="ru-RU" dirty="0"/>
              <a:t>/</a:t>
            </a:r>
            <a:r>
              <a:rPr lang="ru-RU" dirty="0" err="1"/>
              <a:t>masters</a:t>
            </a:r>
            <a:r>
              <a:rPr lang="ru-RU" dirty="0"/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EFA66-3C73-A141-B1CD-A86588341E45}"/>
              </a:ext>
            </a:extLst>
          </p:cNvPr>
          <p:cNvSpPr txBox="1"/>
          <p:nvPr/>
        </p:nvSpPr>
        <p:spPr>
          <a:xfrm>
            <a:off x="5557805" y="2776430"/>
            <a:ext cx="647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не пропустить новую информацию и получать информацию первым, можно следить за новостями в официальной группе абитуриентов магистратуры ЭФ МГУ и подписаться на </a:t>
            </a:r>
            <a:r>
              <a:rPr lang="en-US" dirty="0"/>
              <a:t>e-mail </a:t>
            </a:r>
            <a:r>
              <a:rPr lang="ru-RU" dirty="0"/>
              <a:t>рассылку новостей</a:t>
            </a:r>
            <a:r>
              <a:rPr lang="en-US" dirty="0"/>
              <a:t> </a:t>
            </a:r>
            <a:r>
              <a:rPr lang="ru-RU" dirty="0"/>
              <a:t>от Приемной комиссии (ПК)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0645D-F2C9-5D48-A354-0C8BC627720A}"/>
              </a:ext>
            </a:extLst>
          </p:cNvPr>
          <p:cNvSpPr txBox="1"/>
          <p:nvPr/>
        </p:nvSpPr>
        <p:spPr>
          <a:xfrm>
            <a:off x="5557805" y="5799133"/>
            <a:ext cx="6831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Ссылка на рассылку ПК ЭФ МГУ:</a:t>
            </a:r>
          </a:p>
          <a:p>
            <a:r>
              <a:rPr lang="en" dirty="0"/>
              <a:t>https://</a:t>
            </a:r>
            <a:r>
              <a:rPr lang="en" dirty="0" err="1"/>
              <a:t>docs.google.com</a:t>
            </a:r>
            <a:r>
              <a:rPr lang="en" dirty="0"/>
              <a:t>/forms/d/e/1FAIpQLSf-L04D78eTqP6gR0FbMdRqbIJnvhgDxtK1nYyuVfh0MEAy6Q/</a:t>
            </a:r>
            <a:r>
              <a:rPr lang="en" dirty="0" err="1"/>
              <a:t>viewform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61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895</Words>
  <Application>Microsoft Office PowerPoint</Application>
  <PresentationFormat>Широкоэкранный</PresentationFormat>
  <Paragraphs>130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Loginova</dc:creator>
  <cp:lastModifiedBy>Иван Теняков</cp:lastModifiedBy>
  <cp:revision>5</cp:revision>
  <dcterms:created xsi:type="dcterms:W3CDTF">2021-10-29T06:50:50Z</dcterms:created>
  <dcterms:modified xsi:type="dcterms:W3CDTF">2021-10-29T19:04:04Z</dcterms:modified>
</cp:coreProperties>
</file>