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29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33351887930234703"/>
          <c:y val="0.206060606060606"/>
          <c:w val="0.48872808238241"/>
          <c:h val="0.54577352472089302"/>
        </c:manualLayout>
      </c:layout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I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4B1F6F"/>
              </a:solidFill>
              <a:ln>
                <a:noFill/>
              </a:ln>
            </c:spPr>
          </c:dPt>
          <c:dPt>
            <c:idx val="9"/>
            <c:bubble3D val="0"/>
            <c:spPr>
              <a:solidFill>
                <a:srgbClr val="FF950E"/>
              </a:solidFill>
              <a:ln>
                <a:noFill/>
              </a:ln>
            </c:spPr>
          </c:dPt>
          <c:dPt>
            <c:idx val="10"/>
            <c:bubble3D val="0"/>
            <c:spPr>
              <a:solidFill>
                <a:srgbClr val="C5000B"/>
              </a:solidFill>
              <a:ln>
                <a:noFill/>
              </a:ln>
            </c:spPr>
          </c:dPt>
          <c:dPt>
            <c:idx val="11"/>
            <c:bubble3D val="0"/>
            <c:spPr>
              <a:solidFill>
                <a:srgbClr val="0084D1"/>
              </a:solidFill>
              <a:ln>
                <a:noFill/>
              </a:ln>
            </c:spPr>
          </c:dPt>
          <c:dPt>
            <c:idx val="12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Lbls>
            <c:dLblPos val="ctr"/>
            <c:showLegendKey val="0"/>
            <c:showVal val="1"/>
            <c:showCatName val="0"/>
            <c:showSerName val="0"/>
            <c:showPercent val="0"/>
            <c:showBubbleSize val="1"/>
            <c:showLeaderLines val="0"/>
          </c:dLbls>
          <c:cat>
            <c:strRef>
              <c:f>categories</c:f>
              <c:strCache>
                <c:ptCount val="13"/>
                <c:pt idx="0">
                  <c:v>77</c:v>
                </c:pt>
                <c:pt idx="1">
                  <c:v>50</c:v>
                </c:pt>
                <c:pt idx="2">
                  <c:v>8</c:v>
                </c:pt>
                <c:pt idx="3">
                  <c:v>26</c:v>
                </c:pt>
                <c:pt idx="4">
                  <c:v>61</c:v>
                </c:pt>
                <c:pt idx="5">
                  <c:v>39</c:v>
                </c:pt>
                <c:pt idx="6">
                  <c:v>23</c:v>
                </c:pt>
                <c:pt idx="7">
                  <c:v>2</c:v>
                </c:pt>
                <c:pt idx="8">
                  <c:v>33</c:v>
                </c:pt>
                <c:pt idx="9">
                  <c:v>5</c:v>
                </c:pt>
                <c:pt idx="10">
                  <c:v>36</c:v>
                </c:pt>
                <c:pt idx="11">
                  <c:v>17</c:v>
                </c:pt>
                <c:pt idx="12">
                  <c:v>63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3"/>
                <c:pt idx="0">
                  <c:v>6</c:v>
                </c:pt>
                <c:pt idx="1">
                  <c:v>2</c:v>
                </c:pt>
                <c:pt idx="3">
                  <c:v>1</c:v>
                </c:pt>
                <c:pt idx="4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legend>
      <c:legendPos val="r"/>
      <c:layout>
        <c:manualLayout>
          <c:xMode val="edge"/>
          <c:yMode val="edge"/>
          <c:x val="1.94678780012979E-2"/>
          <c:y val="4.1838928394245099E-2"/>
          <c:w val="0.17159543895429699"/>
          <c:h val="0.9348437241607410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 b="1" strike="noStrike" spc="-1">
              <a:solidFill>
                <a:srgbClr val="000000"/>
              </a:solidFill>
              <a:latin typeface="Arial"/>
              <a:ea typeface="DejaVu Sans"/>
            </a:defRPr>
          </a:pPr>
          <a:endParaRPr lang="ru-RU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0"/>
  <c:style val="2"/>
  <c:chart>
    <c:autoTitleDeleted val="1"/>
    <c:plotArea>
      <c:layout/>
      <c:pieChart>
        <c:varyColors val="1"/>
        <c:ser>
          <c:idx val="0"/>
          <c:order val="0"/>
          <c:tx>
            <c:strRef>
              <c:f>label 0</c:f>
              <c:strCache>
                <c:ptCount val="1"/>
                <c:pt idx="0">
                  <c:v>Столбец J</c:v>
                </c:pt>
              </c:strCache>
            </c:strRef>
          </c:tx>
          <c:spPr>
            <a:solidFill>
              <a:srgbClr val="004586"/>
            </a:solidFill>
            <a:ln>
              <a:noFill/>
            </a:ln>
          </c:spPr>
          <c:dPt>
            <c:idx val="0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rgbClr val="FF420E"/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rgbClr val="FFD320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rgbClr val="579D1C"/>
              </a:solidFill>
              <a:ln>
                <a:noFill/>
              </a:ln>
            </c:spPr>
          </c:dPt>
          <c:dPt>
            <c:idx val="4"/>
            <c:bubble3D val="0"/>
            <c:spPr>
              <a:solidFill>
                <a:srgbClr val="7E0021"/>
              </a:solidFill>
              <a:ln>
                <a:noFill/>
              </a:ln>
            </c:spPr>
          </c:dPt>
          <c:dPt>
            <c:idx val="5"/>
            <c:bubble3D val="0"/>
            <c:spPr>
              <a:solidFill>
                <a:srgbClr val="83CAFF"/>
              </a:solidFill>
              <a:ln>
                <a:noFill/>
              </a:ln>
            </c:spPr>
          </c:dPt>
          <c:dPt>
            <c:idx val="6"/>
            <c:bubble3D val="0"/>
            <c:spPr>
              <a:solidFill>
                <a:srgbClr val="314004"/>
              </a:solidFill>
              <a:ln>
                <a:noFill/>
              </a:ln>
            </c:spPr>
          </c:dPt>
          <c:dPt>
            <c:idx val="7"/>
            <c:bubble3D val="0"/>
            <c:spPr>
              <a:solidFill>
                <a:srgbClr val="AECF00"/>
              </a:solidFill>
              <a:ln>
                <a:noFill/>
              </a:ln>
            </c:spPr>
          </c:dPt>
          <c:dPt>
            <c:idx val="8"/>
            <c:bubble3D val="0"/>
            <c:spPr>
              <a:solidFill>
                <a:srgbClr val="4B1F6F"/>
              </a:solidFill>
              <a:ln>
                <a:noFill/>
              </a:ln>
            </c:spPr>
          </c:dPt>
          <c:dPt>
            <c:idx val="9"/>
            <c:bubble3D val="0"/>
            <c:spPr>
              <a:solidFill>
                <a:srgbClr val="FF950E"/>
              </a:solidFill>
              <a:ln>
                <a:noFill/>
              </a:ln>
            </c:spPr>
          </c:dPt>
          <c:dPt>
            <c:idx val="10"/>
            <c:bubble3D val="0"/>
            <c:spPr>
              <a:solidFill>
                <a:srgbClr val="C5000B"/>
              </a:solidFill>
              <a:ln>
                <a:noFill/>
              </a:ln>
            </c:spPr>
          </c:dPt>
          <c:dPt>
            <c:idx val="11"/>
            <c:bubble3D val="0"/>
            <c:spPr>
              <a:solidFill>
                <a:srgbClr val="0084D1"/>
              </a:solidFill>
              <a:ln>
                <a:noFill/>
              </a:ln>
            </c:spPr>
          </c:dPt>
          <c:dPt>
            <c:idx val="12"/>
            <c:bubble3D val="0"/>
            <c:spPr>
              <a:solidFill>
                <a:srgbClr val="004586"/>
              </a:solidFill>
              <a:ln>
                <a:noFill/>
              </a:ln>
            </c:spPr>
          </c:dPt>
          <c:dLbls>
            <c:dLblPos val="ctr"/>
            <c:showLegendKey val="0"/>
            <c:showVal val="1"/>
            <c:showCatName val="0"/>
            <c:showSerName val="0"/>
            <c:showPercent val="0"/>
            <c:showBubbleSize val="1"/>
            <c:showLeaderLines val="0"/>
          </c:dLbls>
          <c:cat>
            <c:strRef>
              <c:f>categories</c:f>
              <c:strCache>
                <c:ptCount val="13"/>
                <c:pt idx="0">
                  <c:v>77</c:v>
                </c:pt>
                <c:pt idx="1">
                  <c:v>50</c:v>
                </c:pt>
                <c:pt idx="2">
                  <c:v>8</c:v>
                </c:pt>
                <c:pt idx="3">
                  <c:v>26</c:v>
                </c:pt>
                <c:pt idx="4">
                  <c:v>61</c:v>
                </c:pt>
                <c:pt idx="5">
                  <c:v>39</c:v>
                </c:pt>
                <c:pt idx="6">
                  <c:v>23</c:v>
                </c:pt>
                <c:pt idx="7">
                  <c:v>2</c:v>
                </c:pt>
                <c:pt idx="8">
                  <c:v>33</c:v>
                </c:pt>
                <c:pt idx="9">
                  <c:v>5</c:v>
                </c:pt>
                <c:pt idx="10">
                  <c:v>36</c:v>
                </c:pt>
                <c:pt idx="11">
                  <c:v>17</c:v>
                </c:pt>
                <c:pt idx="12">
                  <c:v>63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13"/>
                <c:pt idx="0">
                  <c:v>11</c:v>
                </c:pt>
                <c:pt idx="1">
                  <c:v>4</c:v>
                </c:pt>
                <c:pt idx="2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</c:spPr>
    </c:plotArea>
    <c:plotVisOnly val="1"/>
    <c:dispBlanksAs val="zero"/>
    <c:showDLblsOverMax val="1"/>
  </c:chart>
  <c:spPr>
    <a:noFill/>
    <a:ln>
      <a:noFill/>
    </a:ln>
  </c:spPr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21040"/>
            <a:ext cx="109724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1523880" y="1122480"/>
            <a:ext cx="9141840" cy="2385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ctr">
              <a:lnSpc>
                <a:spcPct val="90000"/>
              </a:lnSpc>
            </a:pPr>
            <a:r>
              <a:rPr lang="ru-RU" sz="5000" b="1" strike="noStrike" spc="-1">
                <a:solidFill>
                  <a:srgbClr val="000000"/>
                </a:solidFill>
                <a:latin typeface="Lucida Bright"/>
                <a:ea typeface="DejaVu Sans"/>
              </a:rPr>
              <a:t>МИРОВАЯ ЭКОНОМИКА</a:t>
            </a:r>
            <a:endParaRPr lang="ru-RU" sz="5000" b="0" strike="noStrike" spc="-1">
              <a:latin typeface="Arial"/>
            </a:endParaRPr>
          </a:p>
        </p:txBody>
      </p:sp>
      <p:graphicFrame>
        <p:nvGraphicFramePr>
          <p:cNvPr id="77" name="Table 2"/>
          <p:cNvGraphicFramePr/>
          <p:nvPr>
            <p:extLst>
              <p:ext uri="{D42A27DB-BD31-4B8C-83A1-F6EECF244321}">
                <p14:modId xmlns:p14="http://schemas.microsoft.com/office/powerpoint/2010/main" val="4146067848"/>
              </p:ext>
            </p:extLst>
          </p:nvPr>
        </p:nvGraphicFramePr>
        <p:xfrm>
          <a:off x="1853280" y="3732840"/>
          <a:ext cx="8519400" cy="1828800"/>
        </p:xfrm>
        <a:graphic>
          <a:graphicData uri="http://schemas.openxmlformats.org/drawingml/2006/table">
            <a:tbl>
              <a:tblPr/>
              <a:tblGrid>
                <a:gridCol w="8519400"/>
              </a:tblGrid>
              <a:tr h="1636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Статистика поступлений</a:t>
                      </a:r>
                      <a:endParaRPr lang="ru-RU" sz="24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400" b="1" strike="noStrike" spc="-1" dirty="0">
                          <a:solidFill>
                            <a:srgbClr val="000000"/>
                          </a:solidFill>
                          <a:latin typeface="Calibri"/>
                        </a:rPr>
                        <a:t>2018</a:t>
                      </a:r>
                      <a:endParaRPr lang="ru-RU" sz="24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2896920" y="2118240"/>
            <a:ext cx="1083240" cy="545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ru-RU" sz="3000" b="1" strike="noStrike" spc="-1">
                <a:solidFill>
                  <a:srgbClr val="000000"/>
                </a:solidFill>
                <a:latin typeface="Lucida Bright"/>
                <a:ea typeface="DejaVu Sans"/>
              </a:rPr>
              <a:t>23</a:t>
            </a:r>
            <a:endParaRPr lang="ru-RU" sz="3000" b="0" strike="noStrike" spc="-1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8443080" y="2142720"/>
            <a:ext cx="1048320" cy="54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3000" b="1" strike="noStrike" spc="-1">
                <a:solidFill>
                  <a:srgbClr val="000000"/>
                </a:solidFill>
                <a:latin typeface="Lucida Bright"/>
                <a:ea typeface="DejaVu Sans"/>
              </a:rPr>
              <a:t>14</a:t>
            </a:r>
            <a:endParaRPr lang="ru-RU" sz="3000" b="0" strike="noStrike" spc="-1">
              <a:latin typeface="Arial"/>
            </a:endParaRPr>
          </a:p>
        </p:txBody>
      </p:sp>
      <p:pic>
        <p:nvPicPr>
          <p:cNvPr id="80" name="Google Shape;72;p15"/>
          <p:cNvPicPr/>
          <p:nvPr/>
        </p:nvPicPr>
        <p:blipFill>
          <a:blip r:embed="rId2"/>
          <a:srcRect l="47067"/>
          <a:stretch/>
        </p:blipFill>
        <p:spPr>
          <a:xfrm>
            <a:off x="2376000" y="2808000"/>
            <a:ext cx="1618200" cy="2527560"/>
          </a:xfrm>
          <a:prstGeom prst="rect">
            <a:avLst/>
          </a:prstGeom>
          <a:ln>
            <a:noFill/>
          </a:ln>
        </p:spPr>
      </p:pic>
      <p:pic>
        <p:nvPicPr>
          <p:cNvPr id="81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8352000" y="2799360"/>
            <a:ext cx="1355400" cy="2527560"/>
          </a:xfrm>
          <a:prstGeom prst="rect">
            <a:avLst/>
          </a:prstGeom>
          <a:ln>
            <a:noFill/>
          </a:ln>
        </p:spPr>
      </p:pic>
      <p:sp>
        <p:nvSpPr>
          <p:cNvPr id="82" name="CustomShape 3"/>
          <p:cNvSpPr/>
          <p:nvPr/>
        </p:nvSpPr>
        <p:spPr>
          <a:xfrm>
            <a:off x="4536000" y="3299400"/>
            <a:ext cx="3010320" cy="130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4800" b="0" strike="noStrike" spc="-1">
                <a:solidFill>
                  <a:srgbClr val="000000"/>
                </a:solidFill>
                <a:latin typeface="Lucida Bright"/>
                <a:ea typeface="DejaVu Sans"/>
              </a:rPr>
              <a:t>vs</a:t>
            </a:r>
            <a:endParaRPr lang="ru-RU" sz="4800" b="0" strike="noStrike" spc="-1">
              <a:latin typeface="Arial"/>
            </a:endParaRPr>
          </a:p>
        </p:txBody>
      </p:sp>
      <p:graphicFrame>
        <p:nvGraphicFramePr>
          <p:cNvPr id="83" name="Table 4"/>
          <p:cNvGraphicFramePr/>
          <p:nvPr/>
        </p:nvGraphicFramePr>
        <p:xfrm>
          <a:off x="4083120" y="331200"/>
          <a:ext cx="3741120" cy="1560960"/>
        </p:xfrm>
        <a:graphic>
          <a:graphicData uri="http://schemas.openxmlformats.org/drawingml/2006/table">
            <a:tbl>
              <a:tblPr/>
              <a:tblGrid>
                <a:gridCol w="3741120"/>
              </a:tblGrid>
              <a:tr h="840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44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37 человек</a:t>
                      </a:r>
                      <a:endParaRPr lang="ru-RU" sz="4400" b="0" strike="noStrike" spc="-1">
                        <a:latin typeface="Arial"/>
                      </a:endParaRPr>
                    </a:p>
                  </a:txBody>
                  <a:tcPr marL="90000" marR="90000"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0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принято в 2018 году</a:t>
                      </a:r>
                      <a:endParaRPr lang="ru-RU" sz="2000" b="0" strike="noStrike" spc="-1">
                        <a:latin typeface="Arial"/>
                      </a:endParaRPr>
                    </a:p>
                  </a:txBody>
                  <a:tcPr marL="90000" marR="90000">
                    <a:lnT w="720">
                      <a:solidFill>
                        <a:srgbClr val="000000"/>
                      </a:solidFill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936000" y="288000"/>
            <a:ext cx="11158920" cy="70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800" b="1" i="1" strike="noStrike" spc="-1">
                <a:solidFill>
                  <a:srgbClr val="000000"/>
                </a:solidFill>
                <a:latin typeface="Lucida Bright"/>
                <a:ea typeface="DejaVu Sans"/>
              </a:rPr>
              <a:t>Доля студентов программы, проживающих в общежитии</a:t>
            </a:r>
            <a:endParaRPr lang="ru-RU" sz="2800" b="0" strike="noStrike" spc="-1">
              <a:latin typeface="Arial"/>
            </a:endParaRPr>
          </a:p>
        </p:txBody>
      </p:sp>
      <p:pic>
        <p:nvPicPr>
          <p:cNvPr id="85" name="Рисунок 1"/>
          <p:cNvPicPr/>
          <p:nvPr/>
        </p:nvPicPr>
        <p:blipFill>
          <a:blip r:embed="rId2"/>
          <a:srcRect t="-952" b="20951"/>
          <a:stretch/>
        </p:blipFill>
        <p:spPr>
          <a:xfrm>
            <a:off x="7058880" y="730080"/>
            <a:ext cx="4675680" cy="3494880"/>
          </a:xfrm>
          <a:prstGeom prst="rect">
            <a:avLst/>
          </a:prstGeom>
          <a:ln>
            <a:noFill/>
          </a:ln>
        </p:spPr>
      </p:pic>
      <p:sp>
        <p:nvSpPr>
          <p:cNvPr id="86" name="CustomShape 2"/>
          <p:cNvSpPr/>
          <p:nvPr/>
        </p:nvSpPr>
        <p:spPr>
          <a:xfrm>
            <a:off x="8425440" y="2377080"/>
            <a:ext cx="1937880" cy="3628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1800" b="1" strike="noStrike" spc="-1">
                <a:solidFill>
                  <a:srgbClr val="000000"/>
                </a:solidFill>
                <a:latin typeface="Lucida Bright"/>
                <a:ea typeface="DejaVu Sans"/>
              </a:rPr>
              <a:t>ОБЩЕЖИТИЕ</a:t>
            </a:r>
            <a:endParaRPr lang="ru-RU" sz="1800" b="0" strike="noStrike" spc="-1">
              <a:latin typeface="Arial"/>
            </a:endParaRPr>
          </a:p>
        </p:txBody>
      </p:sp>
      <p:pic>
        <p:nvPicPr>
          <p:cNvPr id="87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0562040" y="393624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88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275600" y="505692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89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322640" y="508248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0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8493840" y="505692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1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903440" y="505692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2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9717120" y="508248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3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9100440" y="505692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4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916280" y="508500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5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1491560" y="508248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6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6663960" y="508248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97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7632720" y="392508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98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8249760" y="393624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99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8817840" y="394092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100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9397800" y="392760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101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9991440" y="391428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102" name="Рисунок 36"/>
          <p:cNvPicPr/>
          <p:nvPr/>
        </p:nvPicPr>
        <p:blipFill>
          <a:blip r:embed="rId5"/>
          <a:srcRect b="16551"/>
          <a:stretch/>
        </p:blipFill>
        <p:spPr>
          <a:xfrm>
            <a:off x="776160" y="137124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03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08720" y="1929960"/>
            <a:ext cx="673920" cy="1234080"/>
          </a:xfrm>
          <a:prstGeom prst="rect">
            <a:avLst/>
          </a:prstGeom>
          <a:ln>
            <a:noFill/>
          </a:ln>
        </p:spPr>
      </p:pic>
      <p:pic>
        <p:nvPicPr>
          <p:cNvPr id="104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44000" y="4380840"/>
            <a:ext cx="645840" cy="1234080"/>
          </a:xfrm>
          <a:prstGeom prst="rect">
            <a:avLst/>
          </a:prstGeom>
          <a:ln>
            <a:noFill/>
          </a:ln>
        </p:spPr>
      </p:pic>
      <p:pic>
        <p:nvPicPr>
          <p:cNvPr id="105" name="Рисунок 43"/>
          <p:cNvPicPr/>
          <p:nvPr/>
        </p:nvPicPr>
        <p:blipFill>
          <a:blip r:embed="rId5"/>
          <a:srcRect b="16551"/>
          <a:stretch/>
        </p:blipFill>
        <p:spPr>
          <a:xfrm>
            <a:off x="788400" y="22960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06" name="Рисунок 44"/>
          <p:cNvPicPr/>
          <p:nvPr/>
        </p:nvPicPr>
        <p:blipFill>
          <a:blip r:embed="rId5"/>
          <a:srcRect b="16551"/>
          <a:stretch/>
        </p:blipFill>
        <p:spPr>
          <a:xfrm>
            <a:off x="3716640" y="22960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07" name="Рисунок 45"/>
          <p:cNvPicPr/>
          <p:nvPr/>
        </p:nvPicPr>
        <p:blipFill>
          <a:blip r:embed="rId5"/>
          <a:srcRect b="16551"/>
          <a:stretch/>
        </p:blipFill>
        <p:spPr>
          <a:xfrm>
            <a:off x="1766160" y="22996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08" name="Рисунок 46"/>
          <p:cNvPicPr/>
          <p:nvPr/>
        </p:nvPicPr>
        <p:blipFill>
          <a:blip r:embed="rId5"/>
          <a:srcRect b="16551"/>
          <a:stretch/>
        </p:blipFill>
        <p:spPr>
          <a:xfrm>
            <a:off x="736200" y="335772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09" name="Рисунок 47"/>
          <p:cNvPicPr/>
          <p:nvPr/>
        </p:nvPicPr>
        <p:blipFill>
          <a:blip r:embed="rId5"/>
          <a:srcRect b="16551"/>
          <a:stretch/>
        </p:blipFill>
        <p:spPr>
          <a:xfrm>
            <a:off x="1747800" y="13611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0" name="Рисунок 48"/>
          <p:cNvPicPr/>
          <p:nvPr/>
        </p:nvPicPr>
        <p:blipFill>
          <a:blip r:embed="rId5"/>
          <a:srcRect b="16551"/>
          <a:stretch/>
        </p:blipFill>
        <p:spPr>
          <a:xfrm>
            <a:off x="2729160" y="13557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1" name="Рисунок 49"/>
          <p:cNvPicPr/>
          <p:nvPr/>
        </p:nvPicPr>
        <p:blipFill>
          <a:blip r:embed="rId5"/>
          <a:srcRect b="16551"/>
          <a:stretch/>
        </p:blipFill>
        <p:spPr>
          <a:xfrm>
            <a:off x="2733480" y="230292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2" name="Рисунок 50"/>
          <p:cNvPicPr/>
          <p:nvPr/>
        </p:nvPicPr>
        <p:blipFill>
          <a:blip r:embed="rId5"/>
          <a:srcRect b="16551"/>
          <a:stretch/>
        </p:blipFill>
        <p:spPr>
          <a:xfrm>
            <a:off x="3693960" y="135180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3" name="Рисунок 51"/>
          <p:cNvPicPr/>
          <p:nvPr/>
        </p:nvPicPr>
        <p:blipFill>
          <a:blip r:embed="rId5"/>
          <a:srcRect b="16551"/>
          <a:stretch/>
        </p:blipFill>
        <p:spPr>
          <a:xfrm>
            <a:off x="3669120" y="33418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4" name="Рисунок 52"/>
          <p:cNvPicPr/>
          <p:nvPr/>
        </p:nvPicPr>
        <p:blipFill>
          <a:blip r:embed="rId5"/>
          <a:srcRect b="16551"/>
          <a:stretch/>
        </p:blipFill>
        <p:spPr>
          <a:xfrm>
            <a:off x="1713960" y="33544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5" name="Рисунок 53"/>
          <p:cNvPicPr/>
          <p:nvPr/>
        </p:nvPicPr>
        <p:blipFill>
          <a:blip r:embed="rId5"/>
          <a:srcRect b="16551"/>
          <a:stretch/>
        </p:blipFill>
        <p:spPr>
          <a:xfrm>
            <a:off x="3666960" y="42861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6" name="Рисунок 54"/>
          <p:cNvPicPr/>
          <p:nvPr/>
        </p:nvPicPr>
        <p:blipFill>
          <a:blip r:embed="rId5"/>
          <a:srcRect b="16551"/>
          <a:stretch/>
        </p:blipFill>
        <p:spPr>
          <a:xfrm>
            <a:off x="4628880" y="427608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7" name="Рисунок 55"/>
          <p:cNvPicPr/>
          <p:nvPr/>
        </p:nvPicPr>
        <p:blipFill>
          <a:blip r:embed="rId5"/>
          <a:srcRect b="16551"/>
          <a:stretch/>
        </p:blipFill>
        <p:spPr>
          <a:xfrm>
            <a:off x="4551480" y="52257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8" name="Рисунок 56"/>
          <p:cNvPicPr/>
          <p:nvPr/>
        </p:nvPicPr>
        <p:blipFill>
          <a:blip r:embed="rId5"/>
          <a:srcRect b="16551"/>
          <a:stretch/>
        </p:blipFill>
        <p:spPr>
          <a:xfrm>
            <a:off x="3576240" y="521784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19" name="Рисунок 57"/>
          <p:cNvPicPr/>
          <p:nvPr/>
        </p:nvPicPr>
        <p:blipFill>
          <a:blip r:embed="rId5"/>
          <a:srcRect b="16551"/>
          <a:stretch/>
        </p:blipFill>
        <p:spPr>
          <a:xfrm>
            <a:off x="2689560" y="335412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0" name="Рисунок 58"/>
          <p:cNvPicPr/>
          <p:nvPr/>
        </p:nvPicPr>
        <p:blipFill>
          <a:blip r:embed="rId5"/>
          <a:srcRect b="16551"/>
          <a:stretch/>
        </p:blipFill>
        <p:spPr>
          <a:xfrm>
            <a:off x="1693800" y="429300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1" name="Рисунок 59"/>
          <p:cNvPicPr/>
          <p:nvPr/>
        </p:nvPicPr>
        <p:blipFill>
          <a:blip r:embed="rId5"/>
          <a:srcRect b="16551"/>
          <a:stretch/>
        </p:blipFill>
        <p:spPr>
          <a:xfrm>
            <a:off x="2683080" y="42861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2" name="Рисунок 60"/>
          <p:cNvPicPr/>
          <p:nvPr/>
        </p:nvPicPr>
        <p:blipFill>
          <a:blip r:embed="rId5"/>
          <a:srcRect b="16551"/>
          <a:stretch/>
        </p:blipFill>
        <p:spPr>
          <a:xfrm>
            <a:off x="699120" y="429300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3" name="Рисунок 61"/>
          <p:cNvPicPr/>
          <p:nvPr/>
        </p:nvPicPr>
        <p:blipFill>
          <a:blip r:embed="rId5"/>
          <a:srcRect b="16551"/>
          <a:stretch/>
        </p:blipFill>
        <p:spPr>
          <a:xfrm>
            <a:off x="1635840" y="522576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4" name="Рисунок 62"/>
          <p:cNvPicPr/>
          <p:nvPr/>
        </p:nvPicPr>
        <p:blipFill>
          <a:blip r:embed="rId5"/>
          <a:srcRect b="16551"/>
          <a:stretch/>
        </p:blipFill>
        <p:spPr>
          <a:xfrm>
            <a:off x="2613240" y="5218200"/>
            <a:ext cx="1295640" cy="1081080"/>
          </a:xfrm>
          <a:prstGeom prst="rect">
            <a:avLst/>
          </a:prstGeom>
          <a:ln>
            <a:noFill/>
          </a:ln>
        </p:spPr>
      </p:pic>
      <p:pic>
        <p:nvPicPr>
          <p:cNvPr id="125" name="Рисунок 63"/>
          <p:cNvPicPr/>
          <p:nvPr/>
        </p:nvPicPr>
        <p:blipFill>
          <a:blip r:embed="rId5"/>
          <a:srcRect b="16551"/>
          <a:stretch/>
        </p:blipFill>
        <p:spPr>
          <a:xfrm>
            <a:off x="670320" y="5225760"/>
            <a:ext cx="1295640" cy="1081080"/>
          </a:xfrm>
          <a:prstGeom prst="rect">
            <a:avLst/>
          </a:prstGeom>
          <a:ln>
            <a:noFill/>
          </a:ln>
        </p:spPr>
      </p:pic>
      <p:graphicFrame>
        <p:nvGraphicFramePr>
          <p:cNvPr id="126" name="Table 3"/>
          <p:cNvGraphicFramePr/>
          <p:nvPr/>
        </p:nvGraphicFramePr>
        <p:xfrm>
          <a:off x="69120" y="1176120"/>
          <a:ext cx="5780160" cy="2149920"/>
        </p:xfrm>
        <a:graphic>
          <a:graphicData uri="http://schemas.openxmlformats.org/drawingml/2006/table">
            <a:tbl>
              <a:tblPr/>
              <a:tblGrid>
                <a:gridCol w="5780160"/>
              </a:tblGrid>
              <a:tr h="214992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EDCC03">
                        <a:alpha val="5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7" name="Table 4"/>
          <p:cNvGraphicFramePr/>
          <p:nvPr/>
        </p:nvGraphicFramePr>
        <p:xfrm>
          <a:off x="108000" y="3411000"/>
          <a:ext cx="5780160" cy="2918160"/>
        </p:xfrm>
        <a:graphic>
          <a:graphicData uri="http://schemas.openxmlformats.org/drawingml/2006/table">
            <a:tbl>
              <a:tblPr/>
              <a:tblGrid>
                <a:gridCol w="5780160"/>
              </a:tblGrid>
              <a:tr h="291816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2E75B6">
                        <a:alpha val="5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ustomShape 1"/>
          <p:cNvSpPr/>
          <p:nvPr/>
        </p:nvSpPr>
        <p:spPr>
          <a:xfrm>
            <a:off x="1482480" y="360000"/>
            <a:ext cx="10324800" cy="65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ru-RU" sz="2800" b="1" i="1" strike="noStrike" spc="-1">
                <a:solidFill>
                  <a:srgbClr val="000000"/>
                </a:solidFill>
                <a:latin typeface="Lucida Bright"/>
                <a:ea typeface="DejaVu Sans"/>
              </a:rPr>
              <a:t>Географическое распределение студентов программы</a:t>
            </a:r>
            <a:endParaRPr lang="ru-RU" sz="2800" b="0" strike="noStrike" spc="-1">
              <a:latin typeface="Arial"/>
            </a:endParaRPr>
          </a:p>
        </p:txBody>
      </p:sp>
      <p:pic>
        <p:nvPicPr>
          <p:cNvPr id="129" name="Google Shape;69;p15"/>
          <p:cNvPicPr/>
          <p:nvPr/>
        </p:nvPicPr>
        <p:blipFill>
          <a:blip r:embed="rId2"/>
          <a:stretch/>
        </p:blipFill>
        <p:spPr>
          <a:xfrm>
            <a:off x="8442000" y="2232000"/>
            <a:ext cx="3293280" cy="1644840"/>
          </a:xfrm>
          <a:prstGeom prst="rect">
            <a:avLst/>
          </a:prstGeom>
          <a:ln>
            <a:noFill/>
          </a:ln>
        </p:spPr>
      </p:pic>
      <p:pic>
        <p:nvPicPr>
          <p:cNvPr id="130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8920080" y="4269960"/>
            <a:ext cx="937080" cy="1777320"/>
          </a:xfrm>
          <a:prstGeom prst="rect">
            <a:avLst/>
          </a:prstGeom>
          <a:ln>
            <a:noFill/>
          </a:ln>
        </p:spPr>
      </p:pic>
      <p:pic>
        <p:nvPicPr>
          <p:cNvPr id="131" name="Google Shape;73;p15"/>
          <p:cNvPicPr/>
          <p:nvPr/>
        </p:nvPicPr>
        <p:blipFill>
          <a:blip r:embed="rId4"/>
          <a:srcRect r="51804"/>
          <a:stretch/>
        </p:blipFill>
        <p:spPr>
          <a:xfrm>
            <a:off x="9784080" y="4269960"/>
            <a:ext cx="871200" cy="1777320"/>
          </a:xfrm>
          <a:prstGeom prst="rect">
            <a:avLst/>
          </a:prstGeom>
          <a:ln>
            <a:noFill/>
          </a:ln>
        </p:spPr>
      </p:pic>
      <p:graphicFrame>
        <p:nvGraphicFramePr>
          <p:cNvPr id="132" name="Table 2"/>
          <p:cNvGraphicFramePr/>
          <p:nvPr>
            <p:extLst>
              <p:ext uri="{D42A27DB-BD31-4B8C-83A1-F6EECF244321}">
                <p14:modId xmlns:p14="http://schemas.microsoft.com/office/powerpoint/2010/main" val="1018436226"/>
              </p:ext>
            </p:extLst>
          </p:nvPr>
        </p:nvGraphicFramePr>
        <p:xfrm>
          <a:off x="288000" y="1741320"/>
          <a:ext cx="7081920" cy="1564200"/>
        </p:xfrm>
        <a:graphic>
          <a:graphicData uri="http://schemas.openxmlformats.org/drawingml/2006/table">
            <a:tbl>
              <a:tblPr/>
              <a:tblGrid>
                <a:gridCol w="416520"/>
                <a:gridCol w="2633400"/>
                <a:gridCol w="449280"/>
                <a:gridCol w="3582720"/>
              </a:tblGrid>
              <a:tr h="1564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77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50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08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26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61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39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23</a:t>
                      </a:r>
                      <a:endParaRPr lang="ru-RU" sz="13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Москва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Московская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Республика Калмыкия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Ставропольский край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Ростовская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Калининградская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Краснодарский край</a:t>
                      </a:r>
                      <a:endParaRPr lang="ru-RU" sz="13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02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33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05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36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17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63</a:t>
                      </a:r>
                      <a:endParaRPr lang="ru-RU" sz="13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Республика Башкортостан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Владимирская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Республика Дагестан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Воронежская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Республика Тыва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3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Самарская область</a:t>
                      </a:r>
                      <a:endParaRPr lang="ru-RU" sz="1300" b="0" strike="noStrike" spc="-1" dirty="0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3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33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4768200" y="5976000"/>
            <a:ext cx="464760" cy="718920"/>
          </a:xfrm>
          <a:prstGeom prst="rect">
            <a:avLst/>
          </a:prstGeom>
          <a:ln>
            <a:noFill/>
          </a:ln>
        </p:spPr>
      </p:pic>
      <p:pic>
        <p:nvPicPr>
          <p:cNvPr id="134" name="Google Shape;73;p15"/>
          <p:cNvPicPr/>
          <p:nvPr/>
        </p:nvPicPr>
        <p:blipFill>
          <a:blip r:embed="rId4"/>
          <a:srcRect r="51804"/>
          <a:stretch/>
        </p:blipFill>
        <p:spPr>
          <a:xfrm>
            <a:off x="2392200" y="5976000"/>
            <a:ext cx="416520" cy="718920"/>
          </a:xfrm>
          <a:prstGeom prst="rect">
            <a:avLst/>
          </a:prstGeom>
          <a:ln>
            <a:noFill/>
          </a:ln>
        </p:spPr>
      </p:pic>
      <p:graphicFrame>
        <p:nvGraphicFramePr>
          <p:cNvPr id="135" name="Диаграмма 134"/>
          <p:cNvGraphicFramePr/>
          <p:nvPr>
            <p:extLst>
              <p:ext uri="{D42A27DB-BD31-4B8C-83A1-F6EECF244321}">
                <p14:modId xmlns:p14="http://schemas.microsoft.com/office/powerpoint/2010/main" val="1285485340"/>
              </p:ext>
            </p:extLst>
          </p:nvPr>
        </p:nvGraphicFramePr>
        <p:xfrm rot="21570600">
          <a:off x="359640" y="3355200"/>
          <a:ext cx="3880080" cy="338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36" name="Диаграмма 135"/>
          <p:cNvGraphicFramePr/>
          <p:nvPr>
            <p:extLst>
              <p:ext uri="{D42A27DB-BD31-4B8C-83A1-F6EECF244321}">
                <p14:modId xmlns:p14="http://schemas.microsoft.com/office/powerpoint/2010/main" val="259224972"/>
              </p:ext>
            </p:extLst>
          </p:nvPr>
        </p:nvGraphicFramePr>
        <p:xfrm>
          <a:off x="3508920" y="3960000"/>
          <a:ext cx="2986200" cy="1939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pic>
        <p:nvPicPr>
          <p:cNvPr id="137" name="Google Shape;73;p15"/>
          <p:cNvPicPr/>
          <p:nvPr/>
        </p:nvPicPr>
        <p:blipFill>
          <a:blip r:embed="rId4"/>
          <a:srcRect r="51804"/>
          <a:stretch/>
        </p:blipFill>
        <p:spPr>
          <a:xfrm>
            <a:off x="10504080" y="4269960"/>
            <a:ext cx="871200" cy="1777320"/>
          </a:xfrm>
          <a:prstGeom prst="rect">
            <a:avLst/>
          </a:prstGeom>
          <a:ln>
            <a:noFill/>
          </a:ln>
        </p:spPr>
      </p:pic>
      <p:sp>
        <p:nvSpPr>
          <p:cNvPr id="138" name="Line 3"/>
          <p:cNvSpPr/>
          <p:nvPr/>
        </p:nvSpPr>
        <p:spPr>
          <a:xfrm>
            <a:off x="7200000" y="1440000"/>
            <a:ext cx="360" cy="5328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" name="Table 1"/>
          <p:cNvGraphicFramePr/>
          <p:nvPr/>
        </p:nvGraphicFramePr>
        <p:xfrm>
          <a:off x="72000" y="2377080"/>
          <a:ext cx="12024000" cy="4247280"/>
        </p:xfrm>
        <a:graphic>
          <a:graphicData uri="http://schemas.openxmlformats.org/drawingml/2006/table">
            <a:tbl>
              <a:tblPr/>
              <a:tblGrid>
                <a:gridCol w="12024000"/>
              </a:tblGrid>
              <a:tr h="42472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0000" marR="90000">
                    <a:lnL w="720">
                      <a:solidFill>
                        <a:srgbClr val="000000"/>
                      </a:solidFill>
                    </a:lnL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140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11059200" y="57031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41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909720" y="23547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42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1166760" y="255708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43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1430640" y="277884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44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2006640" y="29703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45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2489400" y="372168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46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1718640" y="28501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47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10762200" y="56959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48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2292480" y="318060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49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2688480" y="41364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0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2961720" y="43401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51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3249720" y="44064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2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3537720" y="45021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53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3803040" y="45684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4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4107960" y="45684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5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4409280" y="456840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56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4696920" y="47541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7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5272920" y="48794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58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5560920" y="487944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59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5848920" y="48794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0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6137280" y="487368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61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6713280" y="494568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62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6424920" y="494568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63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7303680" y="50292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4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7017840" y="501768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5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7591320" y="51789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6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7879680" y="517320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67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8470800" y="52509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8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8167320" y="52509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69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8745840" y="53301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70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9033840" y="546840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71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9592920" y="54799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72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9304920" y="54799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73" name="Google Shape;73;p15"/>
          <p:cNvPicPr/>
          <p:nvPr/>
        </p:nvPicPr>
        <p:blipFill>
          <a:blip r:embed="rId2"/>
          <a:srcRect r="51804"/>
          <a:stretch/>
        </p:blipFill>
        <p:spPr>
          <a:xfrm>
            <a:off x="9881280" y="54799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74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10457280" y="56181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75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10168920" y="5623920"/>
            <a:ext cx="342000" cy="652680"/>
          </a:xfrm>
          <a:prstGeom prst="rect">
            <a:avLst/>
          </a:prstGeom>
          <a:ln>
            <a:noFill/>
          </a:ln>
        </p:spPr>
      </p:pic>
      <p:sp>
        <p:nvSpPr>
          <p:cNvPr id="176" name="CustomShape 2"/>
          <p:cNvSpPr/>
          <p:nvPr/>
        </p:nvSpPr>
        <p:spPr>
          <a:xfrm>
            <a:off x="838080" y="288000"/>
            <a:ext cx="11040840" cy="1582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lang="ru-RU" sz="2800" b="1" i="1" strike="noStrike" spc="-1">
                <a:solidFill>
                  <a:srgbClr val="000000"/>
                </a:solidFill>
                <a:latin typeface="Lucida Bright"/>
                <a:ea typeface="DejaVu Sans"/>
              </a:rPr>
              <a:t>Максимальный и минимальный баллы по вступительному испытанию студентов, принятых на программу</a:t>
            </a:r>
            <a:endParaRPr lang="ru-RU" sz="28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endParaRPr lang="ru-RU" sz="2800" b="0" strike="noStrike" spc="-1">
              <a:latin typeface="Arial"/>
            </a:endParaRPr>
          </a:p>
        </p:txBody>
      </p:sp>
      <p:pic>
        <p:nvPicPr>
          <p:cNvPr id="177" name="Google Shape;72;p15"/>
          <p:cNvPicPr/>
          <p:nvPr/>
        </p:nvPicPr>
        <p:blipFill>
          <a:blip r:embed="rId3"/>
          <a:srcRect l="47067"/>
          <a:stretch/>
        </p:blipFill>
        <p:spPr>
          <a:xfrm>
            <a:off x="4984920" y="4754160"/>
            <a:ext cx="342000" cy="652680"/>
          </a:xfrm>
          <a:prstGeom prst="rect">
            <a:avLst/>
          </a:prstGeom>
          <a:ln>
            <a:noFill/>
          </a:ln>
        </p:spPr>
      </p:pic>
      <p:graphicFrame>
        <p:nvGraphicFramePr>
          <p:cNvPr id="178" name="Table 3"/>
          <p:cNvGraphicFramePr/>
          <p:nvPr>
            <p:extLst>
              <p:ext uri="{D42A27DB-BD31-4B8C-83A1-F6EECF244321}">
                <p14:modId xmlns:p14="http://schemas.microsoft.com/office/powerpoint/2010/main" val="424913032"/>
              </p:ext>
            </p:extLst>
          </p:nvPr>
        </p:nvGraphicFramePr>
        <p:xfrm>
          <a:off x="105480" y="5785612"/>
          <a:ext cx="732600" cy="820560"/>
        </p:xfrm>
        <a:graphic>
          <a:graphicData uri="http://schemas.openxmlformats.org/drawingml/2006/table">
            <a:tbl>
              <a:tblPr/>
              <a:tblGrid>
                <a:gridCol w="732600"/>
              </a:tblGrid>
              <a:tr h="331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latin typeface="Lucida Fax"/>
                        </a:rPr>
                        <a:t>MAX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 marL="90000" marR="90000"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8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200" b="1" strike="noStrike" spc="-1" dirty="0">
                          <a:latin typeface="Lucida Fax"/>
                        </a:rPr>
                        <a:t>87</a:t>
                      </a:r>
                      <a:endParaRPr lang="ru-RU" sz="2200" b="0" strike="noStrike" spc="-1" dirty="0">
                        <a:latin typeface="Arial"/>
                      </a:endParaRPr>
                    </a:p>
                  </a:txBody>
                  <a:tcPr marL="90000" marR="90000">
                    <a:lnT w="720">
                      <a:solidFill>
                        <a:srgbClr val="000000"/>
                      </a:solidFill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179" name="Table 4"/>
          <p:cNvGraphicFramePr/>
          <p:nvPr>
            <p:extLst>
              <p:ext uri="{D42A27DB-BD31-4B8C-83A1-F6EECF244321}">
                <p14:modId xmlns:p14="http://schemas.microsoft.com/office/powerpoint/2010/main" val="1684070701"/>
              </p:ext>
            </p:extLst>
          </p:nvPr>
        </p:nvGraphicFramePr>
        <p:xfrm>
          <a:off x="11352584" y="5806260"/>
          <a:ext cx="733320" cy="830640"/>
        </p:xfrm>
        <a:graphic>
          <a:graphicData uri="http://schemas.openxmlformats.org/drawingml/2006/table">
            <a:tbl>
              <a:tblPr/>
              <a:tblGrid>
                <a:gridCol w="733320"/>
              </a:tblGrid>
              <a:tr h="333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="1" strike="noStrike" spc="-1" dirty="0">
                          <a:latin typeface="Lucida Fax"/>
                        </a:rPr>
                        <a:t>MIN</a:t>
                      </a:r>
                      <a:endParaRPr lang="ru-RU" sz="1600" b="0" strike="noStrike" spc="-1" dirty="0">
                        <a:latin typeface="Arial"/>
                      </a:endParaRPr>
                    </a:p>
                  </a:txBody>
                  <a:tcPr marL="90000" marR="90000">
                    <a:lnB w="72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49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2200" b="1" strike="noStrike" spc="-1" dirty="0">
                          <a:latin typeface="Lucida Fax"/>
                        </a:rPr>
                        <a:t>40</a:t>
                      </a:r>
                      <a:endParaRPr lang="ru-RU" sz="2200" b="0" strike="noStrike" spc="-1" dirty="0">
                        <a:latin typeface="Arial"/>
                      </a:endParaRPr>
                    </a:p>
                  </a:txBody>
                  <a:tcPr marL="90000" marR="90000">
                    <a:lnT w="720">
                      <a:solidFill>
                        <a:srgbClr val="000000"/>
                      </a:solidFill>
                    </a:lnT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1940400" y="288000"/>
            <a:ext cx="7561800" cy="588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ru-RU" sz="2800" b="1" i="1" strike="noStrike" spc="-1">
                <a:solidFill>
                  <a:srgbClr val="000000"/>
                </a:solidFill>
                <a:latin typeface="Calibri"/>
                <a:ea typeface="DejaVu Sans"/>
              </a:rPr>
              <a:t>Количество выпускников МГУ и других вузов </a:t>
            </a:r>
            <a:endParaRPr lang="ru-RU" sz="2800" b="0" strike="noStrike" spc="-1">
              <a:latin typeface="Arial"/>
            </a:endParaRPr>
          </a:p>
        </p:txBody>
      </p:sp>
      <p:pic>
        <p:nvPicPr>
          <p:cNvPr id="181" name="Рисунок 1"/>
          <p:cNvPicPr/>
          <p:nvPr/>
        </p:nvPicPr>
        <p:blipFill>
          <a:blip r:embed="rId2"/>
          <a:stretch/>
        </p:blipFill>
        <p:spPr>
          <a:xfrm>
            <a:off x="-72000" y="1152000"/>
            <a:ext cx="2519640" cy="2152080"/>
          </a:xfrm>
          <a:prstGeom prst="rect">
            <a:avLst/>
          </a:prstGeom>
          <a:ln>
            <a:noFill/>
          </a:ln>
        </p:spPr>
      </p:pic>
      <p:pic>
        <p:nvPicPr>
          <p:cNvPr id="182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3547800" y="33357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83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926720" y="3361320"/>
            <a:ext cx="342000" cy="652680"/>
          </a:xfrm>
          <a:prstGeom prst="rect">
            <a:avLst/>
          </a:prstGeom>
          <a:ln>
            <a:noFill/>
          </a:ln>
        </p:spPr>
      </p:pic>
      <p:graphicFrame>
        <p:nvGraphicFramePr>
          <p:cNvPr id="184" name="Table 2"/>
          <p:cNvGraphicFramePr/>
          <p:nvPr>
            <p:extLst>
              <p:ext uri="{D42A27DB-BD31-4B8C-83A1-F6EECF244321}">
                <p14:modId xmlns:p14="http://schemas.microsoft.com/office/powerpoint/2010/main" val="3773310029"/>
              </p:ext>
            </p:extLst>
          </p:nvPr>
        </p:nvGraphicFramePr>
        <p:xfrm>
          <a:off x="165600" y="3439440"/>
          <a:ext cx="1552320" cy="3537000"/>
        </p:xfrm>
        <a:graphic>
          <a:graphicData uri="http://schemas.openxmlformats.org/drawingml/2006/table">
            <a:tbl>
              <a:tblPr/>
              <a:tblGrid>
                <a:gridCol w="1552320"/>
              </a:tblGrid>
              <a:tr h="623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ЭФ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8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ФГП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8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ВШГаудита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8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Почвоведения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729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Lucida Bright"/>
                        </a:rPr>
                        <a:t>МШЭ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85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598040" y="33447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86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2251440" y="33447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87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3243960" y="33487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88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2591280" y="33447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89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2923560" y="33357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90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3831840" y="33357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91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4115520" y="33325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92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4679640" y="332784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93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4394520" y="33325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94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594080" y="40237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95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908360" y="401508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96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594080" y="467748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197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585800" y="60375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198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594080" y="5382720"/>
            <a:ext cx="342000" cy="652680"/>
          </a:xfrm>
          <a:prstGeom prst="rect">
            <a:avLst/>
          </a:prstGeom>
          <a:ln>
            <a:noFill/>
          </a:ln>
        </p:spPr>
      </p:pic>
      <p:graphicFrame>
        <p:nvGraphicFramePr>
          <p:cNvPr id="199" name="Table 3"/>
          <p:cNvGraphicFramePr/>
          <p:nvPr/>
        </p:nvGraphicFramePr>
        <p:xfrm>
          <a:off x="5242680" y="1296000"/>
          <a:ext cx="2202120" cy="5603400"/>
        </p:xfrm>
        <a:graphic>
          <a:graphicData uri="http://schemas.openxmlformats.org/drawingml/2006/table">
            <a:tbl>
              <a:tblPr/>
              <a:tblGrid>
                <a:gridCol w="2202120"/>
              </a:tblGrid>
              <a:tr h="588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ДИПЛОМАТИЧЕСКАЯ АКАДЕМИЯ МИД РФ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639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ФИНАНСОВЫЙ УНИВЕРСИТЕТ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09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ВАВТ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09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ГУУ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942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НИУ ВШЭ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8719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800" b="0" strike="noStrike" spc="-1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АНО ВО "НАЦИОНАЛЬНЫЙ ИНСТИТУТ БИЗНЕСА"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806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БАЛТИЙСКИЙ ФЕДЕРАЛЬНЫЙ УНИВЕРСИТЕТ ИМЕНИ КАНТА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0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692840" y="1312920"/>
            <a:ext cx="342000" cy="652680"/>
          </a:xfrm>
          <a:prstGeom prst="rect">
            <a:avLst/>
          </a:prstGeom>
          <a:ln>
            <a:noFill/>
          </a:ln>
        </p:spPr>
      </p:pic>
      <p:graphicFrame>
        <p:nvGraphicFramePr>
          <p:cNvPr id="201" name="Table 4"/>
          <p:cNvGraphicFramePr/>
          <p:nvPr>
            <p:extLst>
              <p:ext uri="{D42A27DB-BD31-4B8C-83A1-F6EECF244321}">
                <p14:modId xmlns:p14="http://schemas.microsoft.com/office/powerpoint/2010/main" val="2926928192"/>
              </p:ext>
            </p:extLst>
          </p:nvPr>
        </p:nvGraphicFramePr>
        <p:xfrm>
          <a:off x="4622760" y="1288080"/>
          <a:ext cx="585360" cy="5429160"/>
        </p:xfrm>
        <a:graphic>
          <a:graphicData uri="http://schemas.openxmlformats.org/drawingml/2006/table">
            <a:tbl>
              <a:tblPr/>
              <a:tblGrid>
                <a:gridCol w="585360"/>
              </a:tblGrid>
              <a:tr h="54291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2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389360" y="13129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03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7729560" y="20689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04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7421040" y="20689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05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8038800" y="206892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06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8368920" y="206028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07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7421040" y="277776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08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435440" y="34959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09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0814040" y="120888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10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1503080" y="19483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1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1160000" y="194832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2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822320" y="1950840"/>
            <a:ext cx="342000" cy="652680"/>
          </a:xfrm>
          <a:prstGeom prst="rect">
            <a:avLst/>
          </a:prstGeom>
          <a:ln>
            <a:noFill/>
          </a:ln>
        </p:spPr>
      </p:pic>
      <p:graphicFrame>
        <p:nvGraphicFramePr>
          <p:cNvPr id="213" name="Table 5"/>
          <p:cNvGraphicFramePr/>
          <p:nvPr/>
        </p:nvGraphicFramePr>
        <p:xfrm>
          <a:off x="8898120" y="1346400"/>
          <a:ext cx="1916280" cy="5293800"/>
        </p:xfrm>
        <a:graphic>
          <a:graphicData uri="http://schemas.openxmlformats.org/drawingml/2006/table">
            <a:tbl>
              <a:tblPr/>
              <a:tblGrid>
                <a:gridCol w="1916280"/>
              </a:tblGrid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РГСУ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РАНХИГС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РУДН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МГИМО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КИТАЙСКИЙ НАРОДНЫЙ УНИВЕРСИТЕТ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48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УРАЛЬСКИЙ ГОСУДАРСТВЕННЫЙ ГОРНЫЙ УНИВЕРСИТЕТ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  <a:tr h="746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Lucida Bright"/>
                        </a:rPr>
                        <a:t>ЦИНДАОСКИЙ УНИВЕРСИТЕТ НАУКИ И ТЕХНИКИ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9360" marR="93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14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747200" y="348696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5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504920" y="58262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6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819800" y="27302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7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814040" y="35222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18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0844280" y="504000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19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10846080" y="5754240"/>
            <a:ext cx="358560" cy="652680"/>
          </a:xfrm>
          <a:prstGeom prst="rect">
            <a:avLst/>
          </a:prstGeom>
          <a:ln>
            <a:noFill/>
          </a:ln>
        </p:spPr>
      </p:pic>
      <p:pic>
        <p:nvPicPr>
          <p:cNvPr id="220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10816920" y="424800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21" name="Google Shape;72;p15"/>
          <p:cNvPicPr/>
          <p:nvPr/>
        </p:nvPicPr>
        <p:blipFill>
          <a:blip r:embed="rId4"/>
          <a:srcRect l="47067"/>
          <a:stretch/>
        </p:blipFill>
        <p:spPr>
          <a:xfrm>
            <a:off x="7435440" y="4242240"/>
            <a:ext cx="342000" cy="652680"/>
          </a:xfrm>
          <a:prstGeom prst="rect">
            <a:avLst/>
          </a:prstGeom>
          <a:ln>
            <a:noFill/>
          </a:ln>
        </p:spPr>
      </p:pic>
      <p:pic>
        <p:nvPicPr>
          <p:cNvPr id="222" name="Google Shape;73;p15"/>
          <p:cNvPicPr/>
          <p:nvPr/>
        </p:nvPicPr>
        <p:blipFill>
          <a:blip r:embed="rId3"/>
          <a:srcRect r="51804"/>
          <a:stretch/>
        </p:blipFill>
        <p:spPr>
          <a:xfrm>
            <a:off x="7488360" y="5034240"/>
            <a:ext cx="358560" cy="6526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</TotalTime>
  <Words>155</Words>
  <Application>Microsoft Office PowerPoint</Application>
  <PresentationFormat>Произвольный</PresentationFormat>
  <Paragraphs>99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martynenko Lyudmila Arkadeevna</dc:creator>
  <dc:description/>
  <cp:lastModifiedBy>Anna Bogatyreva</cp:lastModifiedBy>
  <cp:revision>45</cp:revision>
  <dcterms:created xsi:type="dcterms:W3CDTF">2018-09-11T10:21:37Z</dcterms:created>
  <dcterms:modified xsi:type="dcterms:W3CDTF">2018-09-16T19:05:51Z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Широкоэкранный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