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handoutMasterIdLst>
    <p:handoutMasterId r:id="rId22"/>
  </p:handoutMasterIdLst>
  <p:sldIdLst>
    <p:sldId id="256" r:id="rId2"/>
    <p:sldId id="383" r:id="rId3"/>
    <p:sldId id="416" r:id="rId4"/>
    <p:sldId id="398" r:id="rId5"/>
    <p:sldId id="399" r:id="rId6"/>
    <p:sldId id="400" r:id="rId7"/>
    <p:sldId id="401" r:id="rId8"/>
    <p:sldId id="394" r:id="rId9"/>
    <p:sldId id="402" r:id="rId10"/>
    <p:sldId id="354" r:id="rId11"/>
    <p:sldId id="387" r:id="rId12"/>
    <p:sldId id="405" r:id="rId13"/>
    <p:sldId id="403" r:id="rId14"/>
    <p:sldId id="406" r:id="rId15"/>
    <p:sldId id="407" r:id="rId16"/>
    <p:sldId id="412" r:id="rId17"/>
    <p:sldId id="413" r:id="rId18"/>
    <p:sldId id="414" r:id="rId19"/>
    <p:sldId id="415" r:id="rId20"/>
  </p:sldIdLst>
  <p:sldSz cx="9144000" cy="6858000" type="screen4x3"/>
  <p:notesSz cx="9926638" cy="6797675"/>
  <p:custDataLst>
    <p:tags r:id="rId24"/>
  </p:custDataLst>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41">
          <p15:clr>
            <a:srgbClr val="A4A3A4"/>
          </p15:clr>
        </p15:guide>
        <p15:guide id="2" pos="312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E6D71"/>
    <a:srgbClr val="C0C0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2" autoAdjust="0"/>
    <p:restoredTop sz="92075" autoAdjust="0"/>
  </p:normalViewPr>
  <p:slideViewPr>
    <p:cSldViewPr>
      <p:cViewPr varScale="1">
        <p:scale>
          <a:sx n="67" d="100"/>
          <a:sy n="67" d="100"/>
        </p:scale>
        <p:origin x="-1976" y="-104"/>
      </p:cViewPr>
      <p:guideLst>
        <p:guide orient="horz" pos="2160"/>
        <p:guide pos="2880"/>
      </p:guideLst>
    </p:cSldViewPr>
  </p:slideViewPr>
  <p:outlineViewPr>
    <p:cViewPr>
      <p:scale>
        <a:sx n="33" d="100"/>
        <a:sy n="33" d="100"/>
      </p:scale>
      <p:origin x="0" y="588"/>
    </p:cViewPr>
  </p:outlineViewPr>
  <p:notesTextViewPr>
    <p:cViewPr>
      <p:scale>
        <a:sx n="100" d="100"/>
        <a:sy n="100" d="100"/>
      </p:scale>
      <p:origin x="0" y="0"/>
    </p:cViewPr>
  </p:notesTextViewPr>
  <p:notesViewPr>
    <p:cSldViewPr>
      <p:cViewPr varScale="1">
        <p:scale>
          <a:sx n="86" d="100"/>
          <a:sy n="86" d="100"/>
        </p:scale>
        <p:origin x="-3174" y="-72"/>
      </p:cViewPr>
      <p:guideLst>
        <p:guide orient="horz" pos="2141"/>
        <p:guide pos="3128"/>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tags" Target="tags/tag1.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4302125"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ru-RU" dirty="0"/>
          </a:p>
        </p:txBody>
      </p:sp>
      <p:sp>
        <p:nvSpPr>
          <p:cNvPr id="74755" name="Rectangle 3"/>
          <p:cNvSpPr>
            <a:spLocks noGrp="1" noChangeArrowheads="1"/>
          </p:cNvSpPr>
          <p:nvPr>
            <p:ph type="dt" sz="quarter" idx="1"/>
          </p:nvPr>
        </p:nvSpPr>
        <p:spPr bwMode="auto">
          <a:xfrm>
            <a:off x="5621338" y="0"/>
            <a:ext cx="4303712"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fld id="{E10EB7B2-5306-49D4-8949-8625F992DECA}" type="datetimeFigureOut">
              <a:rPr lang="ru-RU"/>
              <a:pPr>
                <a:defRPr/>
              </a:pPr>
              <a:t>25.07.14</a:t>
            </a:fld>
            <a:endParaRPr lang="ru-RU" dirty="0"/>
          </a:p>
        </p:txBody>
      </p:sp>
      <p:sp>
        <p:nvSpPr>
          <p:cNvPr id="74756" name="Rectangle 4"/>
          <p:cNvSpPr>
            <a:spLocks noGrp="1" noChangeArrowheads="1"/>
          </p:cNvSpPr>
          <p:nvPr>
            <p:ph type="ftr" sz="quarter" idx="2"/>
          </p:nvPr>
        </p:nvSpPr>
        <p:spPr bwMode="auto">
          <a:xfrm>
            <a:off x="0" y="6456363"/>
            <a:ext cx="4302125"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ru-RU" dirty="0"/>
          </a:p>
        </p:txBody>
      </p:sp>
      <p:sp>
        <p:nvSpPr>
          <p:cNvPr id="74757" name="Rectangle 5"/>
          <p:cNvSpPr>
            <a:spLocks noGrp="1" noChangeArrowheads="1"/>
          </p:cNvSpPr>
          <p:nvPr>
            <p:ph type="sldNum" sz="quarter" idx="3"/>
          </p:nvPr>
        </p:nvSpPr>
        <p:spPr bwMode="auto">
          <a:xfrm>
            <a:off x="5621338" y="6456363"/>
            <a:ext cx="4303712"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F7BFC8B8-A4F8-46C9-A41D-0C248C12BFDA}" type="slidenum">
              <a:rPr lang="ru-RU"/>
              <a:pPr>
                <a:defRPr/>
              </a:pPr>
              <a:t>‹#›</a:t>
            </a:fld>
            <a:endParaRPr lang="ru-RU" dirty="0"/>
          </a:p>
        </p:txBody>
      </p:sp>
    </p:spTree>
    <p:extLst>
      <p:ext uri="{BB962C8B-B14F-4D97-AF65-F5344CB8AC3E}">
        <p14:creationId xmlns:p14="http://schemas.microsoft.com/office/powerpoint/2010/main" val="42735534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4302125" cy="339725"/>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dirty="0"/>
          </a:p>
        </p:txBody>
      </p:sp>
      <p:sp>
        <p:nvSpPr>
          <p:cNvPr id="3" name="Дата 2"/>
          <p:cNvSpPr>
            <a:spLocks noGrp="1"/>
          </p:cNvSpPr>
          <p:nvPr>
            <p:ph type="dt" idx="1"/>
          </p:nvPr>
        </p:nvSpPr>
        <p:spPr>
          <a:xfrm>
            <a:off x="5621338" y="0"/>
            <a:ext cx="4303712" cy="339725"/>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FBE6F87-F1FD-4E5E-A966-07D78E5FADF5}" type="datetimeFigureOut">
              <a:rPr lang="ru-RU"/>
              <a:pPr>
                <a:defRPr/>
              </a:pPr>
              <a:t>25.07.14</a:t>
            </a:fld>
            <a:endParaRPr lang="ru-RU" dirty="0"/>
          </a:p>
        </p:txBody>
      </p:sp>
      <p:sp>
        <p:nvSpPr>
          <p:cNvPr id="4" name="Образ слайда 3"/>
          <p:cNvSpPr>
            <a:spLocks noGrp="1" noRot="1" noChangeAspect="1"/>
          </p:cNvSpPr>
          <p:nvPr>
            <p:ph type="sldImg" idx="2"/>
          </p:nvPr>
        </p:nvSpPr>
        <p:spPr>
          <a:xfrm>
            <a:off x="3263900" y="509588"/>
            <a:ext cx="3400425" cy="2549525"/>
          </a:xfrm>
          <a:prstGeom prst="rect">
            <a:avLst/>
          </a:prstGeom>
          <a:noFill/>
          <a:ln w="12700">
            <a:solidFill>
              <a:prstClr val="black"/>
            </a:solidFill>
          </a:ln>
        </p:spPr>
        <p:txBody>
          <a:bodyPr vert="horz" lIns="91440" tIns="45720" rIns="91440" bIns="45720" rtlCol="0" anchor="ctr"/>
          <a:lstStyle/>
          <a:p>
            <a:pPr lvl="0"/>
            <a:endParaRPr lang="ru-RU" noProof="0" dirty="0" smtClean="0"/>
          </a:p>
        </p:txBody>
      </p:sp>
      <p:sp>
        <p:nvSpPr>
          <p:cNvPr id="5" name="Заметки 4"/>
          <p:cNvSpPr>
            <a:spLocks noGrp="1"/>
          </p:cNvSpPr>
          <p:nvPr>
            <p:ph type="body" sz="quarter" idx="3"/>
          </p:nvPr>
        </p:nvSpPr>
        <p:spPr>
          <a:xfrm>
            <a:off x="992188" y="3230563"/>
            <a:ext cx="7942262" cy="3057525"/>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6456363"/>
            <a:ext cx="4302125" cy="339725"/>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dirty="0"/>
          </a:p>
        </p:txBody>
      </p:sp>
      <p:sp>
        <p:nvSpPr>
          <p:cNvPr id="7" name="Номер слайда 6"/>
          <p:cNvSpPr>
            <a:spLocks noGrp="1"/>
          </p:cNvSpPr>
          <p:nvPr>
            <p:ph type="sldNum" sz="quarter" idx="5"/>
          </p:nvPr>
        </p:nvSpPr>
        <p:spPr>
          <a:xfrm>
            <a:off x="5621338" y="6456363"/>
            <a:ext cx="4303712" cy="339725"/>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A8963BF-DAC9-4023-8494-1596C4E51BA4}" type="slidenum">
              <a:rPr lang="ru-RU"/>
              <a:pPr>
                <a:defRPr/>
              </a:pPr>
              <a:t>‹#›</a:t>
            </a:fld>
            <a:endParaRPr lang="ru-RU" dirty="0"/>
          </a:p>
        </p:txBody>
      </p:sp>
    </p:spTree>
    <p:extLst>
      <p:ext uri="{BB962C8B-B14F-4D97-AF65-F5344CB8AC3E}">
        <p14:creationId xmlns:p14="http://schemas.microsoft.com/office/powerpoint/2010/main" val="15520584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ый слайд">
    <p:spTree>
      <p:nvGrpSpPr>
        <p:cNvPr id="1" name=""/>
        <p:cNvGrpSpPr/>
        <p:nvPr/>
      </p:nvGrpSpPr>
      <p:grpSpPr>
        <a:xfrm>
          <a:off x="0" y="0"/>
          <a:ext cx="0" cy="0"/>
          <a:chOff x="0" y="0"/>
          <a:chExt cx="0" cy="0"/>
        </a:xfrm>
      </p:grpSpPr>
      <p:sp>
        <p:nvSpPr>
          <p:cNvPr id="3" name="Овал 2"/>
          <p:cNvSpPr/>
          <p:nvPr userDrawn="1"/>
        </p:nvSpPr>
        <p:spPr>
          <a:xfrm>
            <a:off x="0" y="0"/>
            <a:ext cx="1285852" cy="785794"/>
          </a:xfrm>
          <a:prstGeom prst="ellipse">
            <a:avLst/>
          </a:prstGeom>
          <a:gradFill flip="none" rotWithShape="1">
            <a:gsLst>
              <a:gs pos="0">
                <a:srgbClr val="92DEF6">
                  <a:alpha val="82000"/>
                </a:srgbClr>
              </a:gs>
              <a:gs pos="0">
                <a:srgbClr val="1285AE">
                  <a:alpha val="69000"/>
                </a:srgbClr>
              </a:gs>
            </a:gsLst>
            <a:path path="circle">
              <a:fillToRect l="100000" t="100000"/>
            </a:path>
            <a:tileRect/>
          </a:gradFill>
          <a:ln w="0">
            <a:noFill/>
          </a:ln>
          <a:effectLst>
            <a:outerShdw blurRad="50800" dist="50800" dir="5400000" algn="ctr" rotWithShape="0">
              <a:srgbClr val="000000">
                <a:alpha val="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pic>
        <p:nvPicPr>
          <p:cNvPr id="4" name="Picture 4" descr="лого ВСС_"/>
          <p:cNvPicPr>
            <a:picLocks noChangeAspect="1" noChangeArrowheads="1"/>
          </p:cNvPicPr>
          <p:nvPr userDrawn="1"/>
        </p:nvPicPr>
        <p:blipFill>
          <a:blip r:embed="rId2">
            <a:lum bright="100000" contrast="-100000"/>
          </a:blip>
          <a:srcRect/>
          <a:stretch>
            <a:fillRect/>
          </a:stretch>
        </p:blipFill>
        <p:spPr bwMode="auto">
          <a:xfrm>
            <a:off x="139700" y="71438"/>
            <a:ext cx="1003300" cy="642937"/>
          </a:xfrm>
          <a:prstGeom prst="rect">
            <a:avLst/>
          </a:prstGeom>
          <a:noFill/>
          <a:ln w="9525">
            <a:noFill/>
            <a:miter lim="800000"/>
            <a:headEnd/>
            <a:tailEnd/>
          </a:ln>
        </p:spPr>
      </p:pic>
      <p:sp>
        <p:nvSpPr>
          <p:cNvPr id="13" name="Заголовок 1"/>
          <p:cNvSpPr>
            <a:spLocks noGrp="1"/>
          </p:cNvSpPr>
          <p:nvPr>
            <p:ph type="title"/>
          </p:nvPr>
        </p:nvSpPr>
        <p:spPr>
          <a:xfrm>
            <a:off x="785786" y="2000240"/>
            <a:ext cx="7772400" cy="3643338"/>
          </a:xfrm>
        </p:spPr>
        <p:txBody>
          <a:bodyPr anchor="t"/>
          <a:lstStyle>
            <a:lvl1pPr algn="ctr">
              <a:defRPr sz="4000" b="1" cap="all">
                <a:solidFill>
                  <a:schemeClr val="accent5">
                    <a:lumMod val="50000"/>
                  </a:schemeClr>
                </a:solidFill>
              </a:defRPr>
            </a:lvl1pPr>
          </a:lstStyle>
          <a:p>
            <a:r>
              <a:rPr lang="ru-RU" dirty="0" smtClean="0"/>
              <a:t>Образец заголовка</a:t>
            </a:r>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pic>
        <p:nvPicPr>
          <p:cNvPr id="4" name="Picture 4" descr="лого ВСС_"/>
          <p:cNvPicPr>
            <a:picLocks noChangeAspect="1" noChangeArrowheads="1"/>
          </p:cNvPicPr>
          <p:nvPr userDrawn="1"/>
        </p:nvPicPr>
        <p:blipFill>
          <a:blip r:embed="rId2"/>
          <a:srcRect/>
          <a:stretch>
            <a:fillRect/>
          </a:stretch>
        </p:blipFill>
        <p:spPr bwMode="auto">
          <a:xfrm>
            <a:off x="179388" y="5853113"/>
            <a:ext cx="935037" cy="600075"/>
          </a:xfrm>
          <a:prstGeom prst="rect">
            <a:avLst/>
          </a:prstGeom>
          <a:noFill/>
          <a:ln w="9525">
            <a:noFill/>
            <a:miter lim="800000"/>
            <a:headEnd/>
            <a:tailEnd/>
          </a:ln>
        </p:spPr>
      </p:pic>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D39D95CE-C0F7-4A66-B4FC-E1C6935017EA}" type="datetime1">
              <a:rPr lang="ru-RU"/>
              <a:pPr>
                <a:defRPr/>
              </a:pPr>
              <a:t>25.07.14</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dirty="0"/>
          </a:p>
        </p:txBody>
      </p:sp>
      <p:sp>
        <p:nvSpPr>
          <p:cNvPr id="7" name="Номер слайда 5"/>
          <p:cNvSpPr>
            <a:spLocks noGrp="1"/>
          </p:cNvSpPr>
          <p:nvPr>
            <p:ph type="sldNum" sz="quarter" idx="12"/>
          </p:nvPr>
        </p:nvSpPr>
        <p:spPr/>
        <p:txBody>
          <a:bodyPr/>
          <a:lstStyle>
            <a:lvl1pPr>
              <a:defRPr/>
            </a:lvl1pPr>
          </a:lstStyle>
          <a:p>
            <a:pPr>
              <a:defRPr/>
            </a:pPr>
            <a:fld id="{0417C3EE-193C-4F1A-8C22-921A41DA6835}" type="slidenum">
              <a:rPr lang="ru-RU"/>
              <a:pPr>
                <a:defRPr/>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4" name="Picture 4" descr="лого ВСС_"/>
          <p:cNvPicPr>
            <a:picLocks noChangeAspect="1" noChangeArrowheads="1"/>
          </p:cNvPicPr>
          <p:nvPr userDrawn="1"/>
        </p:nvPicPr>
        <p:blipFill>
          <a:blip r:embed="rId2"/>
          <a:srcRect/>
          <a:stretch>
            <a:fillRect/>
          </a:stretch>
        </p:blipFill>
        <p:spPr bwMode="auto">
          <a:xfrm>
            <a:off x="179388" y="5853113"/>
            <a:ext cx="935037" cy="600075"/>
          </a:xfrm>
          <a:prstGeom prst="rect">
            <a:avLst/>
          </a:prstGeom>
          <a:noFill/>
          <a:ln w="9525">
            <a:noFill/>
            <a:miter lim="800000"/>
            <a:headEnd/>
            <a:tailEnd/>
          </a:ln>
        </p:spPr>
      </p:pic>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A7E815B0-3029-4650-B384-CEF3D5595316}" type="datetime1">
              <a:rPr lang="ru-RU"/>
              <a:pPr>
                <a:defRPr/>
              </a:pPr>
              <a:t>25.07.14</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dirty="0"/>
          </a:p>
        </p:txBody>
      </p:sp>
      <p:sp>
        <p:nvSpPr>
          <p:cNvPr id="7" name="Номер слайда 5"/>
          <p:cNvSpPr>
            <a:spLocks noGrp="1"/>
          </p:cNvSpPr>
          <p:nvPr>
            <p:ph type="sldNum" sz="quarter" idx="12"/>
          </p:nvPr>
        </p:nvSpPr>
        <p:spPr/>
        <p:txBody>
          <a:bodyPr/>
          <a:lstStyle>
            <a:lvl1pPr>
              <a:defRPr/>
            </a:lvl1pPr>
          </a:lstStyle>
          <a:p>
            <a:pPr>
              <a:defRPr/>
            </a:pPr>
            <a:fld id="{D25CEBE7-5B25-498B-8594-6DF25B877317}" type="slidenum">
              <a:rPr lang="ru-RU"/>
              <a:pPr>
                <a:defRPr/>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4" name="Picture 4" descr="лого ВСС_"/>
          <p:cNvPicPr>
            <a:picLocks noChangeAspect="1" noChangeArrowheads="1"/>
          </p:cNvPicPr>
          <p:nvPr userDrawn="1"/>
        </p:nvPicPr>
        <p:blipFill>
          <a:blip r:embed="rId2"/>
          <a:srcRect/>
          <a:stretch>
            <a:fillRect/>
          </a:stretch>
        </p:blipFill>
        <p:spPr bwMode="auto">
          <a:xfrm>
            <a:off x="179388" y="5853113"/>
            <a:ext cx="935037" cy="600075"/>
          </a:xfrm>
          <a:prstGeom prst="rect">
            <a:avLst/>
          </a:prstGeom>
          <a:noFill/>
          <a:ln w="9525">
            <a:noFill/>
            <a:miter lim="800000"/>
            <a:headEnd/>
            <a:tailEnd/>
          </a:ln>
        </p:spPr>
      </p:pic>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4F603CDA-120F-4B5D-B949-D25E5E7CBE53}" type="datetime1">
              <a:rPr lang="ru-RU"/>
              <a:pPr>
                <a:defRPr/>
              </a:pPr>
              <a:t>25.07.14</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dirty="0"/>
          </a:p>
        </p:txBody>
      </p:sp>
      <p:sp>
        <p:nvSpPr>
          <p:cNvPr id="7" name="Номер слайда 5"/>
          <p:cNvSpPr>
            <a:spLocks noGrp="1"/>
          </p:cNvSpPr>
          <p:nvPr>
            <p:ph type="sldNum" sz="quarter" idx="12"/>
          </p:nvPr>
        </p:nvSpPr>
        <p:spPr/>
        <p:txBody>
          <a:bodyPr/>
          <a:lstStyle>
            <a:lvl1pPr>
              <a:defRPr/>
            </a:lvl1pPr>
          </a:lstStyle>
          <a:p>
            <a:pPr>
              <a:defRPr/>
            </a:pPr>
            <a:fld id="{B3B080F7-090F-45E4-9855-934171A66391}" type="slidenum">
              <a:rPr lang="ru-RU"/>
              <a:pPr>
                <a:defRPr/>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5" name="Picture 4" descr="лого ВСС_"/>
          <p:cNvPicPr>
            <a:picLocks noChangeAspect="1" noChangeArrowheads="1"/>
          </p:cNvPicPr>
          <p:nvPr userDrawn="1"/>
        </p:nvPicPr>
        <p:blipFill>
          <a:blip r:embed="rId2"/>
          <a:srcRect/>
          <a:stretch>
            <a:fillRect/>
          </a:stretch>
        </p:blipFill>
        <p:spPr bwMode="auto">
          <a:xfrm>
            <a:off x="179388" y="5853113"/>
            <a:ext cx="935037" cy="600075"/>
          </a:xfrm>
          <a:prstGeom prst="rect">
            <a:avLst/>
          </a:prstGeom>
          <a:noFill/>
          <a:ln w="9525">
            <a:noFill/>
            <a:miter lim="800000"/>
            <a:headEnd/>
            <a:tailEnd/>
          </a:ln>
        </p:spPr>
      </p:pic>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Дата 4"/>
          <p:cNvSpPr>
            <a:spLocks noGrp="1"/>
          </p:cNvSpPr>
          <p:nvPr>
            <p:ph type="dt" sz="half" idx="10"/>
          </p:nvPr>
        </p:nvSpPr>
        <p:spPr/>
        <p:txBody>
          <a:bodyPr/>
          <a:lstStyle>
            <a:lvl1pPr>
              <a:defRPr/>
            </a:lvl1pPr>
          </a:lstStyle>
          <a:p>
            <a:pPr>
              <a:defRPr/>
            </a:pPr>
            <a:fld id="{597C5ACA-B1F6-47A1-862F-1464B029D52E}" type="datetime1">
              <a:rPr lang="ru-RU"/>
              <a:pPr>
                <a:defRPr/>
              </a:pPr>
              <a:t>25.07.14</a:t>
            </a:fld>
            <a:endParaRPr lang="ru-RU" dirty="0"/>
          </a:p>
        </p:txBody>
      </p:sp>
      <p:sp>
        <p:nvSpPr>
          <p:cNvPr id="7" name="Нижний колонтитул 5"/>
          <p:cNvSpPr>
            <a:spLocks noGrp="1"/>
          </p:cNvSpPr>
          <p:nvPr>
            <p:ph type="ftr" sz="quarter" idx="11"/>
          </p:nvPr>
        </p:nvSpPr>
        <p:spPr/>
        <p:txBody>
          <a:bodyPr/>
          <a:lstStyle>
            <a:lvl1pPr>
              <a:defRPr/>
            </a:lvl1pPr>
          </a:lstStyle>
          <a:p>
            <a:pPr>
              <a:defRPr/>
            </a:pPr>
            <a:endParaRPr lang="ru-RU" dirty="0"/>
          </a:p>
        </p:txBody>
      </p:sp>
      <p:sp>
        <p:nvSpPr>
          <p:cNvPr id="8" name="Номер слайда 6"/>
          <p:cNvSpPr>
            <a:spLocks noGrp="1"/>
          </p:cNvSpPr>
          <p:nvPr>
            <p:ph type="sldNum" sz="quarter" idx="12"/>
          </p:nvPr>
        </p:nvSpPr>
        <p:spPr/>
        <p:txBody>
          <a:bodyPr/>
          <a:lstStyle>
            <a:lvl1pPr>
              <a:defRPr/>
            </a:lvl1pPr>
          </a:lstStyle>
          <a:p>
            <a:pPr>
              <a:defRPr/>
            </a:pPr>
            <a:fld id="{6B002AAD-5E83-427E-86C5-BBC7C480EB3B}" type="slidenum">
              <a:rPr lang="ru-RU"/>
              <a:pPr>
                <a:defRPr/>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7" name="Picture 4" descr="лого ВСС_"/>
          <p:cNvPicPr>
            <a:picLocks noChangeAspect="1" noChangeArrowheads="1"/>
          </p:cNvPicPr>
          <p:nvPr userDrawn="1"/>
        </p:nvPicPr>
        <p:blipFill>
          <a:blip r:embed="rId2"/>
          <a:srcRect/>
          <a:stretch>
            <a:fillRect/>
          </a:stretch>
        </p:blipFill>
        <p:spPr bwMode="auto">
          <a:xfrm>
            <a:off x="179388" y="5853113"/>
            <a:ext cx="935037" cy="600075"/>
          </a:xfrm>
          <a:prstGeom prst="rect">
            <a:avLst/>
          </a:prstGeom>
          <a:noFill/>
          <a:ln w="9525">
            <a:noFill/>
            <a:miter lim="800000"/>
            <a:headEnd/>
            <a:tailEnd/>
          </a:ln>
        </p:spPr>
      </p:pic>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8" name="Дата 6"/>
          <p:cNvSpPr>
            <a:spLocks noGrp="1"/>
          </p:cNvSpPr>
          <p:nvPr>
            <p:ph type="dt" sz="half" idx="10"/>
          </p:nvPr>
        </p:nvSpPr>
        <p:spPr/>
        <p:txBody>
          <a:bodyPr/>
          <a:lstStyle>
            <a:lvl1pPr>
              <a:defRPr/>
            </a:lvl1pPr>
          </a:lstStyle>
          <a:p>
            <a:pPr>
              <a:defRPr/>
            </a:pPr>
            <a:fld id="{EE0B1BF7-3E38-46BC-A413-42557740F555}" type="datetime1">
              <a:rPr lang="ru-RU"/>
              <a:pPr>
                <a:defRPr/>
              </a:pPr>
              <a:t>25.07.14</a:t>
            </a:fld>
            <a:endParaRPr lang="ru-RU" dirty="0"/>
          </a:p>
        </p:txBody>
      </p:sp>
      <p:sp>
        <p:nvSpPr>
          <p:cNvPr id="9" name="Нижний колонтитул 7"/>
          <p:cNvSpPr>
            <a:spLocks noGrp="1"/>
          </p:cNvSpPr>
          <p:nvPr>
            <p:ph type="ftr" sz="quarter" idx="11"/>
          </p:nvPr>
        </p:nvSpPr>
        <p:spPr/>
        <p:txBody>
          <a:bodyPr/>
          <a:lstStyle>
            <a:lvl1pPr>
              <a:defRPr/>
            </a:lvl1pPr>
          </a:lstStyle>
          <a:p>
            <a:pPr>
              <a:defRPr/>
            </a:pPr>
            <a:endParaRPr lang="ru-RU" dirty="0"/>
          </a:p>
        </p:txBody>
      </p:sp>
      <p:sp>
        <p:nvSpPr>
          <p:cNvPr id="10" name="Номер слайда 8"/>
          <p:cNvSpPr>
            <a:spLocks noGrp="1"/>
          </p:cNvSpPr>
          <p:nvPr>
            <p:ph type="sldNum" sz="quarter" idx="12"/>
          </p:nvPr>
        </p:nvSpPr>
        <p:spPr/>
        <p:txBody>
          <a:bodyPr/>
          <a:lstStyle>
            <a:lvl1pPr>
              <a:defRPr/>
            </a:lvl1pPr>
          </a:lstStyle>
          <a:p>
            <a:pPr>
              <a:defRPr/>
            </a:pPr>
            <a:fld id="{422C586A-E71C-4540-98ED-6A9F290DD9FF}" type="slidenum">
              <a:rPr lang="ru-RU"/>
              <a:pPr>
                <a:defRPr/>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3" name="Picture 4" descr="лого ВСС_"/>
          <p:cNvPicPr>
            <a:picLocks noChangeAspect="1" noChangeArrowheads="1"/>
          </p:cNvPicPr>
          <p:nvPr userDrawn="1"/>
        </p:nvPicPr>
        <p:blipFill>
          <a:blip r:embed="rId2"/>
          <a:srcRect/>
          <a:stretch>
            <a:fillRect/>
          </a:stretch>
        </p:blipFill>
        <p:spPr bwMode="auto">
          <a:xfrm>
            <a:off x="179388" y="5853113"/>
            <a:ext cx="935037" cy="600075"/>
          </a:xfrm>
          <a:prstGeom prst="rect">
            <a:avLst/>
          </a:prstGeom>
          <a:noFill/>
          <a:ln w="9525">
            <a:noFill/>
            <a:miter lim="800000"/>
            <a:headEnd/>
            <a:tailEnd/>
          </a:ln>
        </p:spPr>
      </p:pic>
      <p:sp>
        <p:nvSpPr>
          <p:cNvPr id="2" name="Заголовок 1"/>
          <p:cNvSpPr>
            <a:spLocks noGrp="1"/>
          </p:cNvSpPr>
          <p:nvPr>
            <p:ph type="title"/>
          </p:nvPr>
        </p:nvSpPr>
        <p:spPr/>
        <p:txBody>
          <a:bodyPr/>
          <a:lstStyle/>
          <a:p>
            <a:r>
              <a:rPr lang="ru-RU" smtClean="0"/>
              <a:t>Образец заголовка</a:t>
            </a:r>
            <a:endParaRPr lang="ru-RU"/>
          </a:p>
        </p:txBody>
      </p:sp>
      <p:sp>
        <p:nvSpPr>
          <p:cNvPr id="4" name="Дата 2"/>
          <p:cNvSpPr>
            <a:spLocks noGrp="1"/>
          </p:cNvSpPr>
          <p:nvPr>
            <p:ph type="dt" sz="half" idx="10"/>
          </p:nvPr>
        </p:nvSpPr>
        <p:spPr/>
        <p:txBody>
          <a:bodyPr/>
          <a:lstStyle>
            <a:lvl1pPr>
              <a:defRPr/>
            </a:lvl1pPr>
          </a:lstStyle>
          <a:p>
            <a:pPr>
              <a:defRPr/>
            </a:pPr>
            <a:fld id="{6C09BA10-2FDC-4052-8F3C-AC62785E0BF5}" type="datetime1">
              <a:rPr lang="ru-RU"/>
              <a:pPr>
                <a:defRPr/>
              </a:pPr>
              <a:t>25.07.14</a:t>
            </a:fld>
            <a:endParaRPr lang="ru-RU" dirty="0"/>
          </a:p>
        </p:txBody>
      </p:sp>
      <p:sp>
        <p:nvSpPr>
          <p:cNvPr id="5" name="Нижний колонтитул 3"/>
          <p:cNvSpPr>
            <a:spLocks noGrp="1"/>
          </p:cNvSpPr>
          <p:nvPr>
            <p:ph type="ftr" sz="quarter" idx="11"/>
          </p:nvPr>
        </p:nvSpPr>
        <p:spPr/>
        <p:txBody>
          <a:bodyPr/>
          <a:lstStyle>
            <a:lvl1pPr>
              <a:defRPr/>
            </a:lvl1pPr>
          </a:lstStyle>
          <a:p>
            <a:pPr>
              <a:defRPr/>
            </a:pPr>
            <a:endParaRPr lang="ru-RU" dirty="0"/>
          </a:p>
        </p:txBody>
      </p:sp>
      <p:sp>
        <p:nvSpPr>
          <p:cNvPr id="6" name="Номер слайда 4"/>
          <p:cNvSpPr>
            <a:spLocks noGrp="1"/>
          </p:cNvSpPr>
          <p:nvPr>
            <p:ph type="sldNum" sz="quarter" idx="12"/>
          </p:nvPr>
        </p:nvSpPr>
        <p:spPr/>
        <p:txBody>
          <a:bodyPr/>
          <a:lstStyle>
            <a:lvl1pPr>
              <a:defRPr/>
            </a:lvl1pPr>
          </a:lstStyle>
          <a:p>
            <a:pPr>
              <a:defRPr/>
            </a:pPr>
            <a:fld id="{885376D8-C054-49C3-8A23-6AA0A47B76C1}" type="slidenum">
              <a:rPr lang="ru-RU"/>
              <a:pPr>
                <a:defRPr/>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5" name="Picture 4" descr="лого ВСС_"/>
          <p:cNvPicPr>
            <a:picLocks noChangeAspect="1" noChangeArrowheads="1"/>
          </p:cNvPicPr>
          <p:nvPr userDrawn="1"/>
        </p:nvPicPr>
        <p:blipFill>
          <a:blip r:embed="rId2"/>
          <a:srcRect/>
          <a:stretch>
            <a:fillRect/>
          </a:stretch>
        </p:blipFill>
        <p:spPr bwMode="auto">
          <a:xfrm>
            <a:off x="179388" y="5853113"/>
            <a:ext cx="935037" cy="600075"/>
          </a:xfrm>
          <a:prstGeom prst="rect">
            <a:avLst/>
          </a:prstGeom>
          <a:noFill/>
          <a:ln w="9525">
            <a:noFill/>
            <a:miter lim="800000"/>
            <a:headEnd/>
            <a:tailEnd/>
          </a:ln>
        </p:spPr>
      </p:pic>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Дата 4"/>
          <p:cNvSpPr>
            <a:spLocks noGrp="1"/>
          </p:cNvSpPr>
          <p:nvPr>
            <p:ph type="dt" sz="half" idx="10"/>
          </p:nvPr>
        </p:nvSpPr>
        <p:spPr/>
        <p:txBody>
          <a:bodyPr/>
          <a:lstStyle>
            <a:lvl1pPr>
              <a:defRPr/>
            </a:lvl1pPr>
          </a:lstStyle>
          <a:p>
            <a:pPr>
              <a:defRPr/>
            </a:pPr>
            <a:fld id="{C9948E46-EE85-41B3-9782-3611534ADDD2}" type="datetime1">
              <a:rPr lang="ru-RU"/>
              <a:pPr>
                <a:defRPr/>
              </a:pPr>
              <a:t>25.07.14</a:t>
            </a:fld>
            <a:endParaRPr lang="ru-RU" dirty="0"/>
          </a:p>
        </p:txBody>
      </p:sp>
      <p:sp>
        <p:nvSpPr>
          <p:cNvPr id="7" name="Нижний колонтитул 5"/>
          <p:cNvSpPr>
            <a:spLocks noGrp="1"/>
          </p:cNvSpPr>
          <p:nvPr>
            <p:ph type="ftr" sz="quarter" idx="11"/>
          </p:nvPr>
        </p:nvSpPr>
        <p:spPr/>
        <p:txBody>
          <a:bodyPr/>
          <a:lstStyle>
            <a:lvl1pPr>
              <a:defRPr/>
            </a:lvl1pPr>
          </a:lstStyle>
          <a:p>
            <a:pPr>
              <a:defRPr/>
            </a:pPr>
            <a:endParaRPr lang="ru-RU" dirty="0"/>
          </a:p>
        </p:txBody>
      </p:sp>
      <p:sp>
        <p:nvSpPr>
          <p:cNvPr id="8" name="Номер слайда 6"/>
          <p:cNvSpPr>
            <a:spLocks noGrp="1"/>
          </p:cNvSpPr>
          <p:nvPr>
            <p:ph type="sldNum" sz="quarter" idx="12"/>
          </p:nvPr>
        </p:nvSpPr>
        <p:spPr/>
        <p:txBody>
          <a:bodyPr/>
          <a:lstStyle>
            <a:lvl1pPr>
              <a:defRPr/>
            </a:lvl1pPr>
          </a:lstStyle>
          <a:p>
            <a:pPr>
              <a:defRPr/>
            </a:pPr>
            <a:fld id="{4E38BFB0-8E1C-495B-8C2C-89D3D51EF1BD}" type="slidenum">
              <a:rPr lang="ru-RU"/>
              <a:pPr>
                <a:defRPr/>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5" name="Picture 4" descr="лого ВСС_"/>
          <p:cNvPicPr>
            <a:picLocks noChangeAspect="1" noChangeArrowheads="1"/>
          </p:cNvPicPr>
          <p:nvPr userDrawn="1"/>
        </p:nvPicPr>
        <p:blipFill>
          <a:blip r:embed="rId2"/>
          <a:srcRect/>
          <a:stretch>
            <a:fillRect/>
          </a:stretch>
        </p:blipFill>
        <p:spPr bwMode="auto">
          <a:xfrm>
            <a:off x="179388" y="5853113"/>
            <a:ext cx="935037" cy="600075"/>
          </a:xfrm>
          <a:prstGeom prst="rect">
            <a:avLst/>
          </a:prstGeom>
          <a:noFill/>
          <a:ln w="9525">
            <a:noFill/>
            <a:miter lim="800000"/>
            <a:headEnd/>
            <a:tailEnd/>
          </a:ln>
        </p:spPr>
      </p:pic>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dirty="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Дата 4"/>
          <p:cNvSpPr>
            <a:spLocks noGrp="1"/>
          </p:cNvSpPr>
          <p:nvPr>
            <p:ph type="dt" sz="half" idx="10"/>
          </p:nvPr>
        </p:nvSpPr>
        <p:spPr/>
        <p:txBody>
          <a:bodyPr/>
          <a:lstStyle>
            <a:lvl1pPr>
              <a:defRPr/>
            </a:lvl1pPr>
          </a:lstStyle>
          <a:p>
            <a:pPr>
              <a:defRPr/>
            </a:pPr>
            <a:fld id="{945CBCCE-E95B-42BD-BD4C-0DD5F541A86B}" type="datetime1">
              <a:rPr lang="ru-RU"/>
              <a:pPr>
                <a:defRPr/>
              </a:pPr>
              <a:t>25.07.14</a:t>
            </a:fld>
            <a:endParaRPr lang="ru-RU" dirty="0"/>
          </a:p>
        </p:txBody>
      </p:sp>
      <p:sp>
        <p:nvSpPr>
          <p:cNvPr id="7" name="Нижний колонтитул 5"/>
          <p:cNvSpPr>
            <a:spLocks noGrp="1"/>
          </p:cNvSpPr>
          <p:nvPr>
            <p:ph type="ftr" sz="quarter" idx="11"/>
          </p:nvPr>
        </p:nvSpPr>
        <p:spPr/>
        <p:txBody>
          <a:bodyPr/>
          <a:lstStyle>
            <a:lvl1pPr>
              <a:defRPr/>
            </a:lvl1pPr>
          </a:lstStyle>
          <a:p>
            <a:pPr>
              <a:defRPr/>
            </a:pPr>
            <a:endParaRPr lang="ru-RU" dirty="0"/>
          </a:p>
        </p:txBody>
      </p:sp>
      <p:sp>
        <p:nvSpPr>
          <p:cNvPr id="8" name="Номер слайда 6"/>
          <p:cNvSpPr>
            <a:spLocks noGrp="1"/>
          </p:cNvSpPr>
          <p:nvPr>
            <p:ph type="sldNum" sz="quarter" idx="12"/>
          </p:nvPr>
        </p:nvSpPr>
        <p:spPr/>
        <p:txBody>
          <a:bodyPr/>
          <a:lstStyle>
            <a:lvl1pPr>
              <a:defRPr/>
            </a:lvl1pPr>
          </a:lstStyle>
          <a:p>
            <a:pPr>
              <a:defRPr/>
            </a:pPr>
            <a:fld id="{0BFC623B-0EEB-4F58-A175-B75807FAE9F9}" type="slidenum">
              <a:rPr lang="ru-RU"/>
              <a:pPr>
                <a:defRPr/>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Заголовок и вертикальный текст">
    <p:spTree>
      <p:nvGrpSpPr>
        <p:cNvPr id="1" name=""/>
        <p:cNvGrpSpPr/>
        <p:nvPr/>
      </p:nvGrpSpPr>
      <p:grpSpPr>
        <a:xfrm>
          <a:off x="0" y="0"/>
          <a:ext cx="0" cy="0"/>
          <a:chOff x="0" y="0"/>
          <a:chExt cx="0" cy="0"/>
        </a:xfrm>
      </p:grpSpPr>
      <p:sp>
        <p:nvSpPr>
          <p:cNvPr id="8" name="Rectangle 3"/>
          <p:cNvSpPr>
            <a:spLocks noGrp="1"/>
          </p:cNvSpPr>
          <p:nvPr>
            <p:ph type="body" idx="4294967295"/>
          </p:nvPr>
        </p:nvSpPr>
        <p:spPr>
          <a:xfrm>
            <a:off x="428596" y="2133600"/>
            <a:ext cx="8229600" cy="2795588"/>
          </a:xfrm>
        </p:spPr>
        <p:txBody>
          <a:bodyPr/>
          <a:lstStyle/>
          <a:p>
            <a:endParaRPr lang="ru-RU" dirty="0" smtClean="0"/>
          </a:p>
          <a:p>
            <a:r>
              <a:rPr lang="ru-RU" dirty="0" smtClean="0"/>
              <a:t>СПАСИБО ЗА ВНИМАНИЕ</a:t>
            </a:r>
          </a:p>
        </p:txBody>
      </p:sp>
      <p:sp>
        <p:nvSpPr>
          <p:cNvPr id="3" name="Дата 3"/>
          <p:cNvSpPr>
            <a:spLocks noGrp="1"/>
          </p:cNvSpPr>
          <p:nvPr>
            <p:ph type="dt" sz="half" idx="10"/>
          </p:nvPr>
        </p:nvSpPr>
        <p:spPr/>
        <p:txBody>
          <a:bodyPr/>
          <a:lstStyle>
            <a:lvl1pPr>
              <a:defRPr/>
            </a:lvl1pPr>
          </a:lstStyle>
          <a:p>
            <a:pPr>
              <a:defRPr/>
            </a:pPr>
            <a:fld id="{1A0A9896-6326-4C0E-B41F-8A2CB33793C8}" type="datetime1">
              <a:rPr lang="ru-RU"/>
              <a:pPr>
                <a:defRPr/>
              </a:pPr>
              <a:t>25.07.14</a:t>
            </a:fld>
            <a:endParaRPr lang="ru-RU" dirty="0"/>
          </a:p>
        </p:txBody>
      </p:sp>
      <p:sp>
        <p:nvSpPr>
          <p:cNvPr id="4" name="Нижний колонтитул 4"/>
          <p:cNvSpPr>
            <a:spLocks noGrp="1"/>
          </p:cNvSpPr>
          <p:nvPr>
            <p:ph type="ftr" sz="quarter" idx="11"/>
          </p:nvPr>
        </p:nvSpPr>
        <p:spPr/>
        <p:txBody>
          <a:bodyPr/>
          <a:lstStyle>
            <a:lvl1pPr>
              <a:defRPr/>
            </a:lvl1pPr>
          </a:lstStyle>
          <a:p>
            <a:pPr>
              <a:defRPr/>
            </a:pPr>
            <a:endParaRPr lang="ru-RU" dirty="0"/>
          </a:p>
        </p:txBody>
      </p:sp>
      <p:sp>
        <p:nvSpPr>
          <p:cNvPr id="5" name="Номер слайда 5"/>
          <p:cNvSpPr>
            <a:spLocks noGrp="1"/>
          </p:cNvSpPr>
          <p:nvPr>
            <p:ph type="sldNum" sz="quarter" idx="12"/>
          </p:nvPr>
        </p:nvSpPr>
        <p:spPr/>
        <p:txBody>
          <a:bodyPr/>
          <a:lstStyle>
            <a:lvl1pPr>
              <a:defRPr/>
            </a:lvl1pPr>
          </a:lstStyle>
          <a:p>
            <a:pPr>
              <a:defRPr/>
            </a:pPr>
            <a:fld id="{53AFDF99-DAD4-46FF-8102-D5E238F5AF1D}" type="slidenum">
              <a:rPr lang="ru-RU"/>
              <a:pPr>
                <a:defRPr/>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25B5F91-0B3A-420E-AEBB-FF20682138E7}" type="datetime1">
              <a:rPr lang="ru-RU"/>
              <a:pPr>
                <a:defRPr/>
              </a:pPr>
              <a:t>25.07.14</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cs typeface="+mn-cs"/>
              </a:defRPr>
            </a:lvl1pPr>
          </a:lstStyle>
          <a:p>
            <a:pPr>
              <a:defRPr/>
            </a:pPr>
            <a:endParaRPr lang="ru-RU" dirty="0"/>
          </a:p>
        </p:txBody>
      </p:sp>
      <p:sp>
        <p:nvSpPr>
          <p:cNvPr id="6" name="Номер слайда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fontAlgn="auto">
              <a:spcBef>
                <a:spcPts val="0"/>
              </a:spcBef>
              <a:spcAft>
                <a:spcPts val="0"/>
              </a:spcAft>
              <a:defRPr sz="1400">
                <a:solidFill>
                  <a:schemeClr val="tx2"/>
                </a:solidFill>
                <a:latin typeface="+mn-lt"/>
                <a:cs typeface="+mn-cs"/>
              </a:defRPr>
            </a:lvl1pPr>
          </a:lstStyle>
          <a:p>
            <a:pPr>
              <a:defRPr/>
            </a:pPr>
            <a:fld id="{8769D88E-DE6F-473C-AD17-D39111ABFB31}" type="slidenum">
              <a:rPr lang="ru-RU"/>
              <a:pPr>
                <a:defRPr/>
              </a:pPr>
              <a:t>‹#›</a:t>
            </a:fld>
            <a:endParaRPr lang="ru-RU" dirty="0"/>
          </a:p>
        </p:txBody>
      </p:sp>
      <p:sp>
        <p:nvSpPr>
          <p:cNvPr id="1031" name="Полилиния 16"/>
          <p:cNvSpPr>
            <a:spLocks/>
          </p:cNvSpPr>
          <p:nvPr userDrawn="1"/>
        </p:nvSpPr>
        <p:spPr bwMode="auto">
          <a:xfrm>
            <a:off x="-9525" y="-7938"/>
            <a:ext cx="9163050" cy="1041401"/>
          </a:xfrm>
          <a:custGeom>
            <a:avLst/>
            <a:gdLst>
              <a:gd name="T0" fmla="*/ 2147483647 w 5772"/>
              <a:gd name="T1" fmla="*/ 2147483647 h 656"/>
              <a:gd name="T2" fmla="*/ 2147483647 w 5772"/>
              <a:gd name="T3" fmla="*/ 0 h 656"/>
              <a:gd name="T4" fmla="*/ 2147483647 w 5772"/>
              <a:gd name="T5" fmla="*/ 2147483647 h 656"/>
              <a:gd name="T6" fmla="*/ 2147483647 w 5772"/>
              <a:gd name="T7" fmla="*/ 2147483647 h 656"/>
              <a:gd name="T8" fmla="*/ 2147483647 w 5772"/>
              <a:gd name="T9" fmla="*/ 2147483647 h 656"/>
              <a:gd name="T10" fmla="*/ 2147483647 w 5772"/>
              <a:gd name="T11" fmla="*/ 2147483647 h 656"/>
              <a:gd name="T12" fmla="*/ 2147483647 w 5772"/>
              <a:gd name="T13" fmla="*/ 2147483647 h 656"/>
              <a:gd name="T14" fmla="*/ 0 w 5772"/>
              <a:gd name="T15" fmla="*/ 2147483647 h 656"/>
              <a:gd name="T16" fmla="*/ 2147483647 w 5772"/>
              <a:gd name="T17" fmla="*/ 2147483647 h 6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772"/>
              <a:gd name="T28" fmla="*/ 0 h 656"/>
              <a:gd name="T29" fmla="*/ 5772 w 5772"/>
              <a:gd name="T30" fmla="*/ 656 h 6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rotWithShape="0">
            <a:gsLst>
              <a:gs pos="0">
                <a:srgbClr val="0079AF">
                  <a:alpha val="45000"/>
                </a:srgbClr>
              </a:gs>
              <a:gs pos="100000">
                <a:srgbClr val="00EBF8">
                  <a:alpha val="54999"/>
                </a:srgbClr>
              </a:gs>
            </a:gsLst>
            <a:lin ang="5400000" scaled="1"/>
          </a:gradFill>
          <a:ln w="9525" cap="flat" cmpd="sng" algn="ctr">
            <a:noFill/>
            <a:prstDash val="solid"/>
            <a:round/>
            <a:headEnd type="none" w="med" len="med"/>
            <a:tailEnd type="none" w="med" len="med"/>
          </a:ln>
        </p:spPr>
        <p:txBody>
          <a:bodyPr/>
          <a:lstStyle/>
          <a:p>
            <a:pPr>
              <a:defRPr/>
            </a:pPr>
            <a:endParaRPr lang="ru-RU" dirty="0">
              <a:cs typeface="+mn-cs"/>
            </a:endParaRPr>
          </a:p>
        </p:txBody>
      </p:sp>
      <p:sp>
        <p:nvSpPr>
          <p:cNvPr id="18" name="Полилиния 17"/>
          <p:cNvSpPr>
            <a:spLocks/>
          </p:cNvSpPr>
          <p:nvPr userDrawn="1"/>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BD0D9">
                  <a:shade val="50000"/>
                  <a:alpha val="30000"/>
                  <a:satMod val="130000"/>
                </a:srgbClr>
              </a:gs>
              <a:gs pos="80000">
                <a:srgbClr val="009DD9">
                  <a:shade val="75000"/>
                  <a:alpha val="45000"/>
                  <a:satMod val="140000"/>
                </a:srgb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kern="0" dirty="0">
              <a:solidFill>
                <a:sysClr val="windowText" lastClr="000000"/>
              </a:solidFill>
              <a:latin typeface="Constantia"/>
              <a:cs typeface="+mn-cs"/>
            </a:endParaRPr>
          </a:p>
        </p:txBody>
      </p:sp>
      <p:grpSp>
        <p:nvGrpSpPr>
          <p:cNvPr id="1035" name="Группа 1"/>
          <p:cNvGrpSpPr>
            <a:grpSpLocks/>
          </p:cNvGrpSpPr>
          <p:nvPr userDrawn="1"/>
        </p:nvGrpSpPr>
        <p:grpSpPr bwMode="auto">
          <a:xfrm>
            <a:off x="-19050" y="203200"/>
            <a:ext cx="9180513" cy="647700"/>
            <a:chOff x="-19045" y="216550"/>
            <a:chExt cx="9180548" cy="649224"/>
          </a:xfrm>
        </p:grpSpPr>
        <p:sp>
          <p:nvSpPr>
            <p:cNvPr id="20" name="Полилиния 19"/>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rgbClr val="0BD0D9">
                      <a:shade val="75000"/>
                    </a:srgbClr>
                  </a:gs>
                  <a:gs pos="86000">
                    <a:sysClr val="windowText" lastClr="000000">
                      <a:alpha val="29000"/>
                    </a:sysClr>
                  </a:gs>
                  <a:gs pos="16000">
                    <a:srgbClr val="009DD9">
                      <a:shade val="75000"/>
                      <a:alpha val="56000"/>
                    </a:srgb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kern="0" dirty="0">
                <a:solidFill>
                  <a:sysClr val="windowText" lastClr="000000"/>
                </a:solidFill>
                <a:latin typeface="Constantia"/>
                <a:cs typeface="+mn-cs"/>
              </a:endParaRPr>
            </a:p>
          </p:txBody>
        </p:sp>
        <p:sp>
          <p:nvSpPr>
            <p:cNvPr id="21" name="Полилиния 20"/>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rgbClr val="10CF9B"/>
                  </a:gs>
                  <a:gs pos="44000">
                    <a:srgbClr val="0F6FC6"/>
                  </a:gs>
                  <a:gs pos="33000">
                    <a:srgbClr val="009DD9">
                      <a:alpha val="56000"/>
                    </a:srgb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kern="0" dirty="0">
                <a:solidFill>
                  <a:sysClr val="windowText" lastClr="000000"/>
                </a:solidFill>
                <a:latin typeface="Constantia"/>
                <a:cs typeface="+mn-cs"/>
              </a:endParaRPr>
            </a:p>
          </p:txBody>
        </p:sp>
      </p:gr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58" r:id="rId9"/>
    <p:sldLayoutId id="2147483667" r:id="rId10"/>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Заголовок 1"/>
          <p:cNvSpPr>
            <a:spLocks noGrp="1"/>
          </p:cNvSpPr>
          <p:nvPr>
            <p:ph type="title"/>
          </p:nvPr>
        </p:nvSpPr>
        <p:spPr>
          <a:xfrm>
            <a:off x="785813" y="2000250"/>
            <a:ext cx="7772400" cy="3643313"/>
          </a:xfrm>
        </p:spPr>
        <p:txBody>
          <a:bodyPr/>
          <a:lstStyle/>
          <a:p>
            <a:pPr eaLnBrk="1" hangingPunct="1"/>
            <a:r>
              <a:rPr lang="en-GB" sz="3600" cap="none" dirty="0" smtClean="0">
                <a:solidFill>
                  <a:schemeClr val="tx2"/>
                </a:solidFill>
              </a:rPr>
              <a:t>CONDITIONS AND GROWTH PROSPECTS OF</a:t>
            </a:r>
            <a:r>
              <a:rPr lang="ru-RU" sz="3600" cap="none" dirty="0" smtClean="0">
                <a:solidFill>
                  <a:schemeClr val="tx2"/>
                </a:solidFill>
              </a:rPr>
              <a:t> </a:t>
            </a:r>
            <a:r>
              <a:rPr lang="en-GB" sz="3600" cap="none" dirty="0" smtClean="0">
                <a:solidFill>
                  <a:schemeClr val="tx2"/>
                </a:solidFill>
              </a:rPr>
              <a:t>RUSSIAN INSURANCE MARKET</a:t>
            </a:r>
            <a:r>
              <a:rPr lang="en-US" sz="3600" cap="none" dirty="0" smtClean="0">
                <a:solidFill>
                  <a:schemeClr val="tx2"/>
                </a:solidFill>
              </a:rPr>
              <a:t/>
            </a:r>
            <a:br>
              <a:rPr lang="en-US" sz="3600" cap="none" dirty="0" smtClean="0">
                <a:solidFill>
                  <a:schemeClr val="tx2"/>
                </a:solidFill>
              </a:rPr>
            </a:br>
            <a:r>
              <a:rPr lang="en-US" sz="3600" cap="none" dirty="0" smtClean="0">
                <a:solidFill>
                  <a:schemeClr val="tx2"/>
                </a:solidFill>
              </a:rPr>
              <a:t/>
            </a:r>
            <a:br>
              <a:rPr lang="en-US" sz="3600" cap="none" dirty="0" smtClean="0">
                <a:solidFill>
                  <a:schemeClr val="tx2"/>
                </a:solidFill>
              </a:rPr>
            </a:br>
            <a:r>
              <a:rPr lang="ru-RU" sz="3600" cap="none" dirty="0" smtClean="0">
                <a:solidFill>
                  <a:schemeClr val="tx2"/>
                </a:solidFill>
              </a:rPr>
              <a:t/>
            </a:r>
            <a:br>
              <a:rPr lang="ru-RU" sz="3600" cap="none" dirty="0" smtClean="0">
                <a:solidFill>
                  <a:schemeClr val="tx2"/>
                </a:solidFill>
              </a:rPr>
            </a:br>
            <a:r>
              <a:rPr lang="ru-RU" sz="2000" i="1" cap="none" dirty="0" smtClean="0">
                <a:solidFill>
                  <a:srgbClr val="215968"/>
                </a:solidFill>
                <a:latin typeface="Arial" charset="0"/>
              </a:rPr>
              <a:t> </a:t>
            </a:r>
            <a:r>
              <a:rPr lang="en-GB" sz="2000" i="1" cap="none" dirty="0" smtClean="0">
                <a:solidFill>
                  <a:srgbClr val="215968"/>
                </a:solidFill>
                <a:latin typeface="Arial" charset="0"/>
              </a:rPr>
              <a:t>Igor </a:t>
            </a:r>
            <a:r>
              <a:rPr lang="en-GB" sz="2000" i="1" cap="none" dirty="0" err="1" smtClean="0">
                <a:solidFill>
                  <a:srgbClr val="215968"/>
                </a:solidFill>
                <a:latin typeface="Arial" charset="0"/>
              </a:rPr>
              <a:t>Yurgens</a:t>
            </a:r>
            <a:r>
              <a:rPr lang="ru-RU" sz="2000" i="1" cap="none" dirty="0" smtClean="0">
                <a:solidFill>
                  <a:srgbClr val="215968"/>
                </a:solidFill>
                <a:latin typeface="Arial" charset="0"/>
              </a:rPr>
              <a:t> </a:t>
            </a:r>
            <a:r>
              <a:rPr lang="en-US" sz="2000" i="1" cap="none" dirty="0" smtClean="0">
                <a:solidFill>
                  <a:srgbClr val="215968"/>
                </a:solidFill>
                <a:latin typeface="Arial" charset="0"/>
              </a:rPr>
              <a:t/>
            </a:r>
            <a:br>
              <a:rPr lang="en-US" sz="2000" i="1" cap="none" dirty="0" smtClean="0">
                <a:solidFill>
                  <a:srgbClr val="215968"/>
                </a:solidFill>
                <a:latin typeface="Arial" charset="0"/>
              </a:rPr>
            </a:br>
            <a:r>
              <a:rPr lang="en-GB" sz="2000" i="1" cap="none" spc="300" dirty="0" smtClean="0">
                <a:solidFill>
                  <a:srgbClr val="215968"/>
                </a:solidFill>
                <a:latin typeface="Arial" charset="0"/>
              </a:rPr>
              <a:t>President</a:t>
            </a:r>
            <a:r>
              <a:rPr lang="en-GB" sz="2000" i="1" cap="none" dirty="0" smtClean="0">
                <a:solidFill>
                  <a:srgbClr val="215968"/>
                </a:solidFill>
                <a:latin typeface="Arial" charset="0"/>
              </a:rPr>
              <a:t/>
            </a:r>
            <a:br>
              <a:rPr lang="en-GB" sz="2000" i="1" cap="none" dirty="0" smtClean="0">
                <a:solidFill>
                  <a:srgbClr val="215968"/>
                </a:solidFill>
                <a:latin typeface="Arial" charset="0"/>
              </a:rPr>
            </a:br>
            <a:r>
              <a:rPr lang="en-GB" sz="2000" i="1" cap="none" dirty="0" smtClean="0">
                <a:solidFill>
                  <a:srgbClr val="215968"/>
                </a:solidFill>
                <a:latin typeface="Arial" charset="0"/>
              </a:rPr>
              <a:t>All-Russian Insurance Association</a:t>
            </a:r>
            <a:r>
              <a:rPr lang="ru-RU" sz="2000" i="1" cap="none" dirty="0" smtClean="0">
                <a:solidFill>
                  <a:srgbClr val="215968"/>
                </a:solidFill>
                <a:latin typeface="Arial" charset="0"/>
              </a:rPr>
              <a:t/>
            </a:r>
            <a:br>
              <a:rPr lang="ru-RU" sz="2000" i="1" cap="none" dirty="0" smtClean="0">
                <a:solidFill>
                  <a:srgbClr val="215968"/>
                </a:solidFill>
                <a:latin typeface="Arial" charset="0"/>
              </a:rPr>
            </a:br>
            <a:r>
              <a:rPr lang="en-US" sz="2000" i="1" cap="none" dirty="0" smtClean="0">
                <a:solidFill>
                  <a:srgbClr val="215968"/>
                </a:solidFill>
                <a:latin typeface="Arial" charset="0"/>
              </a:rPr>
              <a:t/>
            </a:r>
            <a:br>
              <a:rPr lang="en-US" sz="2000" i="1" cap="none" dirty="0" smtClean="0">
                <a:solidFill>
                  <a:srgbClr val="215968"/>
                </a:solidFill>
                <a:latin typeface="Arial" charset="0"/>
              </a:rPr>
            </a:br>
            <a:r>
              <a:rPr lang="en-GB" sz="2000" i="1" cap="none" dirty="0" smtClean="0">
                <a:solidFill>
                  <a:srgbClr val="215968"/>
                </a:solidFill>
                <a:latin typeface="Arial" charset="0"/>
              </a:rPr>
              <a:t>Moscow, </a:t>
            </a:r>
            <a:r>
              <a:rPr lang="en-US" sz="2000" i="1" cap="none" dirty="0" smtClean="0">
                <a:solidFill>
                  <a:srgbClr val="215968"/>
                </a:solidFill>
                <a:latin typeface="Arial" charset="0"/>
              </a:rPr>
              <a:t>28.07.2014</a:t>
            </a:r>
            <a:r>
              <a:rPr lang="ru-RU" sz="2000" i="1" cap="none" dirty="0" smtClean="0">
                <a:solidFill>
                  <a:srgbClr val="215968"/>
                </a:solidFill>
                <a:latin typeface="Arial" charset="0"/>
              </a:rPr>
              <a:t> </a:t>
            </a:r>
            <a:r>
              <a:rPr lang="ru-RU" sz="2000" cap="none" dirty="0" smtClean="0">
                <a:solidFill>
                  <a:schemeClr val="tx2"/>
                </a:solidFill>
              </a:rPr>
              <a:t/>
            </a:r>
            <a:br>
              <a:rPr lang="ru-RU" sz="2000" cap="none" dirty="0" smtClean="0">
                <a:solidFill>
                  <a:schemeClr val="tx2"/>
                </a:solidFill>
              </a:rPr>
            </a:br>
            <a:endParaRPr lang="ru-RU" sz="2000" cap="none" dirty="0" smtClean="0">
              <a:solidFill>
                <a:schemeClr val="tx2"/>
              </a:solidFill>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428625" y="1143000"/>
            <a:ext cx="8229600" cy="561975"/>
          </a:xfrm>
        </p:spPr>
        <p:txBody>
          <a:bodyPr/>
          <a:lstStyle/>
          <a:p>
            <a:r>
              <a:rPr lang="en-GB" sz="2800" b="1" dirty="0" smtClean="0">
                <a:solidFill>
                  <a:schemeClr val="accent1"/>
                </a:solidFill>
              </a:rPr>
              <a:t>Strategic Macro tasks of Regulator from the Point of View of Insurance Market Members</a:t>
            </a:r>
            <a:endParaRPr lang="ru-RU" sz="2800" b="1" dirty="0" smtClean="0">
              <a:solidFill>
                <a:schemeClr val="accent1"/>
              </a:solidFill>
            </a:endParaRPr>
          </a:p>
        </p:txBody>
      </p:sp>
      <p:sp>
        <p:nvSpPr>
          <p:cNvPr id="5" name="Номер слайда 4"/>
          <p:cNvSpPr>
            <a:spLocks noGrp="1"/>
          </p:cNvSpPr>
          <p:nvPr>
            <p:ph type="sldNum" sz="quarter" idx="12"/>
          </p:nvPr>
        </p:nvSpPr>
        <p:spPr/>
        <p:txBody>
          <a:bodyPr/>
          <a:lstStyle/>
          <a:p>
            <a:pPr>
              <a:defRPr/>
            </a:pPr>
            <a:fld id="{1BBCBAF3-9D78-4C77-A036-E7EBC717F932}" type="slidenum">
              <a:rPr lang="ru-RU" smtClean="0"/>
              <a:pPr>
                <a:defRPr/>
              </a:pPr>
              <a:t>10</a:t>
            </a:fld>
            <a:endParaRPr lang="ru-RU" dirty="0"/>
          </a:p>
        </p:txBody>
      </p:sp>
      <p:sp>
        <p:nvSpPr>
          <p:cNvPr id="16387" name="Объект 1"/>
          <p:cNvSpPr>
            <a:spLocks noGrp="1"/>
          </p:cNvSpPr>
          <p:nvPr>
            <p:ph idx="1"/>
          </p:nvPr>
        </p:nvSpPr>
        <p:spPr>
          <a:xfrm>
            <a:off x="428625" y="2357438"/>
            <a:ext cx="8229600" cy="3011487"/>
          </a:xfrm>
        </p:spPr>
        <p:txBody>
          <a:bodyPr/>
          <a:lstStyle/>
          <a:p>
            <a:pPr marL="514350" indent="-514350" algn="just">
              <a:spcBef>
                <a:spcPts val="0"/>
              </a:spcBef>
              <a:spcAft>
                <a:spcPts val="600"/>
              </a:spcAft>
              <a:buFont typeface="+mj-lt"/>
              <a:buAutoNum type="arabicPeriod"/>
              <a:defRPr/>
            </a:pPr>
            <a:r>
              <a:rPr lang="en-GB" sz="2400" dirty="0" smtClean="0"/>
              <a:t>Market </a:t>
            </a:r>
            <a:r>
              <a:rPr lang="en-US" sz="2400" dirty="0" smtClean="0"/>
              <a:t>recovery</a:t>
            </a:r>
            <a:endParaRPr lang="ru-RU" sz="2400" dirty="0" smtClean="0"/>
          </a:p>
          <a:p>
            <a:pPr marL="457200" indent="-457200" algn="just">
              <a:spcBef>
                <a:spcPts val="0"/>
              </a:spcBef>
              <a:spcAft>
                <a:spcPts val="600"/>
              </a:spcAft>
              <a:buFont typeface="+mj-lt"/>
              <a:buAutoNum type="arabicPeriod"/>
              <a:defRPr/>
            </a:pPr>
            <a:r>
              <a:rPr lang="en-GB" sz="2400" dirty="0" smtClean="0"/>
              <a:t>Stimulation of compulsory classes of insurance</a:t>
            </a:r>
            <a:endParaRPr lang="ru-RU" sz="2400" dirty="0" smtClean="0"/>
          </a:p>
          <a:p>
            <a:pPr marL="514350" indent="-514350" algn="just">
              <a:spcBef>
                <a:spcPts val="0"/>
              </a:spcBef>
              <a:spcAft>
                <a:spcPts val="600"/>
              </a:spcAft>
              <a:buFont typeface="+mj-lt"/>
              <a:buAutoNum type="arabicPeriod"/>
              <a:defRPr/>
            </a:pPr>
            <a:r>
              <a:rPr lang="en-GB" sz="2400" dirty="0" smtClean="0"/>
              <a:t>Creation of long-term financial resources</a:t>
            </a:r>
            <a:endParaRPr lang="ru-RU" sz="2400" dirty="0" smtClean="0"/>
          </a:p>
          <a:p>
            <a:pPr marL="514350" indent="-514350" algn="just">
              <a:spcBef>
                <a:spcPts val="0"/>
              </a:spcBef>
              <a:spcAft>
                <a:spcPts val="600"/>
              </a:spcAft>
              <a:buFont typeface="+mj-lt"/>
              <a:buAutoNum type="arabicPeriod"/>
              <a:defRPr/>
            </a:pPr>
            <a:r>
              <a:rPr lang="en-GB" sz="2400" dirty="0" smtClean="0"/>
              <a:t>Electronic instrumentalization</a:t>
            </a:r>
            <a:endParaRPr lang="ru-RU" sz="2400" dirty="0" smtClean="0"/>
          </a:p>
          <a:p>
            <a:pPr marL="514350" indent="-514350" algn="just">
              <a:spcBef>
                <a:spcPts val="0"/>
              </a:spcBef>
              <a:spcAft>
                <a:spcPts val="600"/>
              </a:spcAft>
              <a:buFont typeface="+mj-lt"/>
              <a:buAutoNum type="arabicPeriod"/>
              <a:defRPr/>
            </a:pPr>
            <a:r>
              <a:rPr lang="en-GB" sz="2400" dirty="0" smtClean="0"/>
              <a:t>Multisectoral cooperation</a:t>
            </a:r>
            <a:endParaRPr lang="ru-RU" sz="2400" dirty="0" smtClean="0"/>
          </a:p>
          <a:p>
            <a:pPr>
              <a:defRPr/>
            </a:pPr>
            <a:endParaRPr lang="ru-RU" sz="2600" dirty="0" smtClean="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Заголовок 1"/>
          <p:cNvSpPr>
            <a:spLocks noGrp="1"/>
          </p:cNvSpPr>
          <p:nvPr>
            <p:ph type="title"/>
          </p:nvPr>
        </p:nvSpPr>
        <p:spPr>
          <a:xfrm>
            <a:off x="539750" y="1071563"/>
            <a:ext cx="8229600" cy="642937"/>
          </a:xfrm>
        </p:spPr>
        <p:txBody>
          <a:bodyPr/>
          <a:lstStyle/>
          <a:p>
            <a:r>
              <a:rPr lang="en-GB" sz="3200" b="1" dirty="0" smtClean="0">
                <a:solidFill>
                  <a:schemeClr val="accent1"/>
                </a:solidFill>
              </a:rPr>
              <a:t>Regulator’s Goals </a:t>
            </a:r>
            <a:r>
              <a:rPr lang="en-US" sz="3200" b="1" dirty="0" smtClean="0">
                <a:solidFill>
                  <a:srgbClr val="0070C0"/>
                </a:solidFill>
              </a:rPr>
              <a:t>as seen by </a:t>
            </a:r>
            <a:r>
              <a:rPr lang="en-US" sz="3200" b="1" dirty="0" smtClean="0">
                <a:solidFill>
                  <a:schemeClr val="accent1"/>
                </a:solidFill>
              </a:rPr>
              <a:t/>
            </a:r>
            <a:br>
              <a:rPr lang="en-US" sz="3200" b="1" dirty="0" smtClean="0">
                <a:solidFill>
                  <a:schemeClr val="accent1"/>
                </a:solidFill>
              </a:rPr>
            </a:br>
            <a:r>
              <a:rPr lang="en-US" sz="3200" b="1" dirty="0" smtClean="0">
                <a:solidFill>
                  <a:schemeClr val="accent1"/>
                </a:solidFill>
              </a:rPr>
              <a:t>Insurance Market Members</a:t>
            </a:r>
            <a:endParaRPr lang="ru-RU" sz="3200" b="1" dirty="0" smtClean="0">
              <a:solidFill>
                <a:schemeClr val="accent1"/>
              </a:solidFill>
            </a:endParaRPr>
          </a:p>
        </p:txBody>
      </p:sp>
      <p:sp>
        <p:nvSpPr>
          <p:cNvPr id="5" name="Номер слайда 4"/>
          <p:cNvSpPr>
            <a:spLocks noGrp="1"/>
          </p:cNvSpPr>
          <p:nvPr>
            <p:ph type="sldNum" sz="quarter" idx="12"/>
          </p:nvPr>
        </p:nvSpPr>
        <p:spPr/>
        <p:txBody>
          <a:bodyPr/>
          <a:lstStyle/>
          <a:p>
            <a:pPr>
              <a:defRPr/>
            </a:pPr>
            <a:fld id="{08FC4526-86B8-4A81-A0D6-1B9FB9663788}" type="slidenum">
              <a:rPr lang="ru-RU" smtClean="0"/>
              <a:pPr>
                <a:defRPr/>
              </a:pPr>
              <a:t>11</a:t>
            </a:fld>
            <a:endParaRPr lang="ru-RU" dirty="0"/>
          </a:p>
        </p:txBody>
      </p:sp>
      <p:sp>
        <p:nvSpPr>
          <p:cNvPr id="16387" name="Объект 1"/>
          <p:cNvSpPr>
            <a:spLocks noGrp="1"/>
          </p:cNvSpPr>
          <p:nvPr>
            <p:ph idx="1"/>
          </p:nvPr>
        </p:nvSpPr>
        <p:spPr>
          <a:xfrm>
            <a:off x="250825" y="2357438"/>
            <a:ext cx="8713788" cy="3797300"/>
          </a:xfrm>
        </p:spPr>
        <p:txBody>
          <a:bodyPr/>
          <a:lstStyle/>
          <a:p>
            <a:pPr marL="895350" indent="-361950">
              <a:spcAft>
                <a:spcPts val="1200"/>
              </a:spcAft>
              <a:buFont typeface="+mj-lt"/>
              <a:buAutoNum type="arabicPeriod"/>
              <a:defRPr/>
            </a:pPr>
            <a:r>
              <a:rPr lang="en-GB" sz="2800" dirty="0" smtClean="0"/>
              <a:t>Regulation and control over the insurance market members</a:t>
            </a:r>
            <a:endParaRPr lang="ru-RU" sz="2800" dirty="0" smtClean="0"/>
          </a:p>
          <a:p>
            <a:pPr marL="895350" indent="-361950" algn="just">
              <a:spcAft>
                <a:spcPts val="1200"/>
              </a:spcAft>
              <a:buFont typeface="+mj-lt"/>
              <a:buAutoNum type="arabicPeriod"/>
              <a:defRPr/>
            </a:pPr>
            <a:r>
              <a:rPr lang="en-GB" sz="2800" dirty="0" smtClean="0"/>
              <a:t>Development of the insurance market</a:t>
            </a:r>
            <a:endParaRPr lang="ru-RU" sz="2800" dirty="0" smtClean="0"/>
          </a:p>
          <a:p>
            <a:pPr marL="895350" indent="-361950" algn="just">
              <a:spcAft>
                <a:spcPts val="1200"/>
              </a:spcAft>
              <a:buFont typeface="+mj-lt"/>
              <a:buAutoNum type="arabicPeriod"/>
              <a:defRPr/>
            </a:pPr>
            <a:r>
              <a:rPr lang="en-GB" sz="2800" dirty="0" smtClean="0"/>
              <a:t>Protection of the insurance services consumers’ rights</a:t>
            </a:r>
            <a:endParaRPr lang="ru-RU" sz="2800" dirty="0" smtClean="0"/>
          </a:p>
          <a:p>
            <a:pPr marL="514350" indent="-514350">
              <a:defRPr/>
            </a:pPr>
            <a:endParaRPr lang="ru-RU" sz="2400" dirty="0" smtClean="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Заголовок 1"/>
          <p:cNvSpPr>
            <a:spLocks noGrp="1"/>
          </p:cNvSpPr>
          <p:nvPr>
            <p:ph type="title"/>
          </p:nvPr>
        </p:nvSpPr>
        <p:spPr>
          <a:xfrm>
            <a:off x="428625" y="714375"/>
            <a:ext cx="8229600" cy="1143000"/>
          </a:xfrm>
        </p:spPr>
        <p:txBody>
          <a:bodyPr/>
          <a:lstStyle/>
          <a:p>
            <a:r>
              <a:rPr lang="en-GB" sz="2800" b="1" dirty="0" smtClean="0"/>
              <a:t>Key Areas of Joint Efforts of Mega-Regulator and Insurance Market Members</a:t>
            </a:r>
            <a:endParaRPr lang="ru-RU" sz="2800" b="1" dirty="0" smtClean="0"/>
          </a:p>
        </p:txBody>
      </p:sp>
      <p:sp>
        <p:nvSpPr>
          <p:cNvPr id="25602" name="Объект 2"/>
          <p:cNvSpPr>
            <a:spLocks noGrp="1"/>
          </p:cNvSpPr>
          <p:nvPr>
            <p:ph idx="1"/>
          </p:nvPr>
        </p:nvSpPr>
        <p:spPr>
          <a:xfrm>
            <a:off x="457200" y="2143125"/>
            <a:ext cx="8229600" cy="3983038"/>
          </a:xfrm>
        </p:spPr>
        <p:txBody>
          <a:bodyPr/>
          <a:lstStyle/>
          <a:p>
            <a:pPr marL="0" indent="0" algn="ctr">
              <a:buFont typeface="Arial" charset="0"/>
              <a:buNone/>
            </a:pPr>
            <a:r>
              <a:rPr lang="en-GB" b="1" dirty="0" smtClean="0">
                <a:solidFill>
                  <a:srgbClr val="0070C0"/>
                </a:solidFill>
              </a:rPr>
              <a:t>CONTROL</a:t>
            </a:r>
            <a:endParaRPr lang="ru-RU" b="1" dirty="0" smtClean="0">
              <a:solidFill>
                <a:srgbClr val="0070C0"/>
              </a:solidFill>
            </a:endParaRPr>
          </a:p>
          <a:p>
            <a:pPr marL="0" indent="0" algn="ctr">
              <a:buFont typeface="Arial" charset="0"/>
              <a:buNone/>
            </a:pPr>
            <a:r>
              <a:rPr lang="ru-RU" b="1" dirty="0" smtClean="0">
                <a:solidFill>
                  <a:srgbClr val="0070C0"/>
                </a:solidFill>
              </a:rPr>
              <a:t>+</a:t>
            </a:r>
          </a:p>
          <a:p>
            <a:pPr marL="0" indent="0" algn="ctr">
              <a:buFont typeface="Arial" charset="0"/>
              <a:buNone/>
            </a:pPr>
            <a:r>
              <a:rPr lang="en-GB" b="1" dirty="0" smtClean="0">
                <a:solidFill>
                  <a:srgbClr val="0070C0"/>
                </a:solidFill>
              </a:rPr>
              <a:t>STANDARDIZATION</a:t>
            </a:r>
            <a:endParaRPr lang="ru-RU" b="1" dirty="0" smtClean="0">
              <a:solidFill>
                <a:srgbClr val="0070C0"/>
              </a:solidFill>
            </a:endParaRPr>
          </a:p>
          <a:p>
            <a:pPr marL="0" indent="0" algn="ctr">
              <a:buFont typeface="Arial" charset="0"/>
              <a:buNone/>
            </a:pPr>
            <a:r>
              <a:rPr lang="ru-RU" b="1" dirty="0" smtClean="0">
                <a:solidFill>
                  <a:srgbClr val="0070C0"/>
                </a:solidFill>
              </a:rPr>
              <a:t>+</a:t>
            </a:r>
          </a:p>
          <a:p>
            <a:pPr marL="0" indent="0" algn="ctr">
              <a:buFont typeface="Arial" charset="0"/>
              <a:buNone/>
            </a:pPr>
            <a:r>
              <a:rPr lang="en-GB" b="1" dirty="0" smtClean="0">
                <a:solidFill>
                  <a:srgbClr val="0070C0"/>
                </a:solidFill>
              </a:rPr>
              <a:t>DIGITALIZATION</a:t>
            </a:r>
            <a:endParaRPr lang="ru-RU" b="1" dirty="0" smtClean="0">
              <a:solidFill>
                <a:srgbClr val="0070C0"/>
              </a:solidFill>
            </a:endParaRPr>
          </a:p>
          <a:p>
            <a:pPr marL="0" indent="0" algn="ctr">
              <a:buFont typeface="Arial" charset="0"/>
              <a:buNone/>
            </a:pPr>
            <a:endParaRPr lang="ru-RU" b="1" dirty="0" smtClean="0">
              <a:solidFill>
                <a:srgbClr val="0070C0"/>
              </a:solidFill>
            </a:endParaRPr>
          </a:p>
        </p:txBody>
      </p:sp>
      <p:sp>
        <p:nvSpPr>
          <p:cNvPr id="5" name="Номер слайда 4"/>
          <p:cNvSpPr>
            <a:spLocks noGrp="1"/>
          </p:cNvSpPr>
          <p:nvPr>
            <p:ph type="sldNum" sz="quarter" idx="12"/>
          </p:nvPr>
        </p:nvSpPr>
        <p:spPr/>
        <p:txBody>
          <a:bodyPr/>
          <a:lstStyle/>
          <a:p>
            <a:pPr>
              <a:defRPr/>
            </a:pPr>
            <a:fld id="{AD7C03B7-3A48-4BED-8D03-6142D255F9A4}" type="slidenum">
              <a:rPr lang="ru-RU" smtClean="0"/>
              <a:pPr>
                <a:defRPr/>
              </a:pPr>
              <a:t>12</a:t>
            </a:fld>
            <a:endParaRPr lang="ru-RU"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Заголовок 1"/>
          <p:cNvSpPr>
            <a:spLocks noGrp="1"/>
          </p:cNvSpPr>
          <p:nvPr>
            <p:ph type="title"/>
          </p:nvPr>
        </p:nvSpPr>
        <p:spPr>
          <a:xfrm>
            <a:off x="571500" y="714375"/>
            <a:ext cx="8229600" cy="936625"/>
          </a:xfrm>
        </p:spPr>
        <p:txBody>
          <a:bodyPr/>
          <a:lstStyle/>
          <a:p>
            <a:r>
              <a:rPr lang="en-GB" altLang="ru-RU" sz="2800" b="1" dirty="0" smtClean="0">
                <a:solidFill>
                  <a:schemeClr val="tx2"/>
                </a:solidFill>
              </a:rPr>
              <a:t>General Measures to Further Regulate Insurance Market in General</a:t>
            </a:r>
            <a:r>
              <a:rPr lang="ru-RU" altLang="ru-RU" sz="2800" b="1" dirty="0" smtClean="0">
                <a:solidFill>
                  <a:schemeClr val="tx2"/>
                </a:solidFill>
              </a:rPr>
              <a:t> (1)</a:t>
            </a:r>
          </a:p>
        </p:txBody>
      </p:sp>
      <p:sp>
        <p:nvSpPr>
          <p:cNvPr id="23555" name="Объект 2"/>
          <p:cNvSpPr>
            <a:spLocks noGrp="1"/>
          </p:cNvSpPr>
          <p:nvPr>
            <p:ph idx="1"/>
          </p:nvPr>
        </p:nvSpPr>
        <p:spPr>
          <a:xfrm>
            <a:off x="539750" y="1857375"/>
            <a:ext cx="8389938" cy="4225925"/>
          </a:xfrm>
        </p:spPr>
        <p:txBody>
          <a:bodyPr/>
          <a:lstStyle/>
          <a:p>
            <a:pPr algn="just">
              <a:buFont typeface="Wingdings" pitchFamily="2" charset="2"/>
              <a:buChar char="Ø"/>
            </a:pPr>
            <a:r>
              <a:rPr lang="en-GB" altLang="ru-RU" sz="2800" dirty="0" smtClean="0"/>
              <a:t>Development of electronic insurance</a:t>
            </a:r>
          </a:p>
          <a:p>
            <a:pPr algn="just">
              <a:buFont typeface="Wingdings" pitchFamily="2" charset="2"/>
              <a:buChar char="Ø"/>
            </a:pPr>
            <a:r>
              <a:rPr lang="en-GB" altLang="ru-RU" sz="2800" dirty="0" smtClean="0"/>
              <a:t> Revision and improvement of the insurance legislation for all classes of insurance</a:t>
            </a:r>
            <a:endParaRPr lang="en-US" altLang="ru-RU" sz="2800" dirty="0" smtClean="0"/>
          </a:p>
          <a:p>
            <a:pPr algn="just">
              <a:buFont typeface="Wingdings" pitchFamily="2" charset="2"/>
              <a:buChar char="Ø"/>
            </a:pPr>
            <a:r>
              <a:rPr lang="en-GB" altLang="ru-RU" sz="2800" dirty="0" smtClean="0"/>
              <a:t>Clear definition of key insurance concepts and approval of standard insurance regulations</a:t>
            </a:r>
            <a:endParaRPr lang="en-US" altLang="ru-RU" sz="2800" dirty="0" smtClean="0"/>
          </a:p>
          <a:p>
            <a:pPr algn="just">
              <a:buFont typeface="Wingdings" pitchFamily="2" charset="2"/>
              <a:buChar char="Ø"/>
            </a:pPr>
            <a:r>
              <a:rPr lang="en-GB" altLang="ru-RU" sz="2800" dirty="0" smtClean="0"/>
              <a:t>Increase of insurance penetration and of the insurers’ participation share in compensation of losses and damage</a:t>
            </a:r>
            <a:endParaRPr lang="ru-RU" altLang="ru-RU" sz="2400" dirty="0" smtClean="0"/>
          </a:p>
          <a:p>
            <a:pPr>
              <a:buFont typeface="Arial" charset="0"/>
              <a:buNone/>
            </a:pPr>
            <a:endParaRPr lang="ru-RU" altLang="ru-RU" dirty="0" smtClean="0"/>
          </a:p>
        </p:txBody>
      </p:sp>
      <p:sp>
        <p:nvSpPr>
          <p:cNvPr id="2" name="Номер слайда 1"/>
          <p:cNvSpPr>
            <a:spLocks noGrp="1"/>
          </p:cNvSpPr>
          <p:nvPr>
            <p:ph type="sldNum" sz="quarter" idx="12"/>
          </p:nvPr>
        </p:nvSpPr>
        <p:spPr/>
        <p:txBody>
          <a:bodyPr/>
          <a:lstStyle/>
          <a:p>
            <a:pPr>
              <a:defRPr/>
            </a:pPr>
            <a:fld id="{8328A662-A6E9-4A88-8486-12589D562EC4}" type="slidenum">
              <a:rPr lang="ru-RU" smtClean="0"/>
              <a:pPr>
                <a:defRPr/>
              </a:pPr>
              <a:t>13</a:t>
            </a:fld>
            <a:endParaRPr lang="ru-RU"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Заголовок 1"/>
          <p:cNvSpPr>
            <a:spLocks noGrp="1"/>
          </p:cNvSpPr>
          <p:nvPr>
            <p:ph type="title"/>
          </p:nvPr>
        </p:nvSpPr>
        <p:spPr>
          <a:xfrm>
            <a:off x="500063" y="857250"/>
            <a:ext cx="8229600" cy="922338"/>
          </a:xfrm>
        </p:spPr>
        <p:txBody>
          <a:bodyPr/>
          <a:lstStyle/>
          <a:p>
            <a:r>
              <a:rPr lang="en-GB" altLang="ru-RU" sz="2800" b="1" dirty="0">
                <a:solidFill>
                  <a:schemeClr val="tx2"/>
                </a:solidFill>
              </a:rPr>
              <a:t>General Measures to Further </a:t>
            </a:r>
            <a:r>
              <a:rPr lang="en-GB" altLang="ru-RU" sz="2800" b="1" dirty="0" smtClean="0">
                <a:solidFill>
                  <a:schemeClr val="tx2"/>
                </a:solidFill>
              </a:rPr>
              <a:t>Regulate Compulsory </a:t>
            </a:r>
            <a:r>
              <a:rPr lang="en-GB" altLang="ru-RU" sz="2800" b="1" dirty="0">
                <a:solidFill>
                  <a:schemeClr val="tx2"/>
                </a:solidFill>
              </a:rPr>
              <a:t>Insurance Market</a:t>
            </a:r>
            <a:endParaRPr lang="ru-RU" altLang="ru-RU" sz="2800" b="1" dirty="0" smtClean="0">
              <a:solidFill>
                <a:schemeClr val="tx2"/>
              </a:solidFill>
            </a:endParaRPr>
          </a:p>
        </p:txBody>
      </p:sp>
      <p:sp>
        <p:nvSpPr>
          <p:cNvPr id="28674" name="Объект 2"/>
          <p:cNvSpPr>
            <a:spLocks noGrp="1"/>
          </p:cNvSpPr>
          <p:nvPr>
            <p:ph idx="1"/>
          </p:nvPr>
        </p:nvSpPr>
        <p:spPr>
          <a:xfrm>
            <a:off x="395288" y="2143125"/>
            <a:ext cx="8497887" cy="3857625"/>
          </a:xfrm>
        </p:spPr>
        <p:txBody>
          <a:bodyPr/>
          <a:lstStyle/>
          <a:p>
            <a:pPr algn="just">
              <a:spcAft>
                <a:spcPts val="1200"/>
              </a:spcAft>
              <a:buFont typeface="Wingdings" pitchFamily="2" charset="2"/>
              <a:buChar char="Ø"/>
            </a:pPr>
            <a:r>
              <a:rPr lang="en-GB" altLang="ru-RU" sz="2800" dirty="0" smtClean="0"/>
              <a:t>Harmonization of the legislation for the compulsory insurance classes</a:t>
            </a:r>
            <a:endParaRPr lang="ru-RU" altLang="ru-RU" sz="2800" dirty="0" smtClean="0"/>
          </a:p>
          <a:p>
            <a:pPr algn="just">
              <a:spcAft>
                <a:spcPts val="1200"/>
              </a:spcAft>
              <a:buFont typeface="Wingdings" pitchFamily="2" charset="2"/>
              <a:buChar char="Ø"/>
            </a:pPr>
            <a:r>
              <a:rPr lang="en-GB" altLang="ru-RU" sz="2800" dirty="0" smtClean="0"/>
              <a:t>Monitoring of pricing efficiency the </a:t>
            </a:r>
            <a:r>
              <a:rPr lang="en-GB" altLang="ru-RU" sz="2800" dirty="0"/>
              <a:t>compulsory insurance </a:t>
            </a:r>
            <a:r>
              <a:rPr lang="en-GB" altLang="ru-RU" sz="2800" dirty="0" smtClean="0"/>
              <a:t>classes</a:t>
            </a:r>
            <a:endParaRPr lang="ru-RU" altLang="ru-RU" sz="2800" dirty="0" smtClean="0"/>
          </a:p>
          <a:p>
            <a:pPr algn="just">
              <a:spcAft>
                <a:spcPts val="1200"/>
              </a:spcAft>
              <a:buFont typeface="Wingdings" pitchFamily="2" charset="2"/>
              <a:buChar char="Ø"/>
            </a:pPr>
            <a:r>
              <a:rPr lang="en-GB" altLang="ru-RU" sz="2800" dirty="0" smtClean="0"/>
              <a:t>Development and introduction of the </a:t>
            </a:r>
            <a:r>
              <a:rPr lang="en-GB" altLang="ru-RU" sz="2800" dirty="0"/>
              <a:t>single of </a:t>
            </a:r>
            <a:r>
              <a:rPr lang="en-GB" altLang="ru-RU" sz="2800" dirty="0" smtClean="0"/>
              <a:t>methodology damage-estimation</a:t>
            </a:r>
            <a:endParaRPr lang="ru-RU" altLang="ru-RU" dirty="0" smtClean="0"/>
          </a:p>
        </p:txBody>
      </p:sp>
      <p:sp>
        <p:nvSpPr>
          <p:cNvPr id="2" name="Номер слайда 1"/>
          <p:cNvSpPr>
            <a:spLocks noGrp="1"/>
          </p:cNvSpPr>
          <p:nvPr>
            <p:ph type="sldNum" sz="quarter" idx="12"/>
          </p:nvPr>
        </p:nvSpPr>
        <p:spPr/>
        <p:txBody>
          <a:bodyPr/>
          <a:lstStyle/>
          <a:p>
            <a:pPr>
              <a:defRPr/>
            </a:pPr>
            <a:fld id="{9C315425-F4FB-4C4E-B2ED-864499778B0F}" type="slidenum">
              <a:rPr lang="ru-RU" smtClean="0"/>
              <a:pPr>
                <a:defRPr/>
              </a:pPr>
              <a:t>14</a:t>
            </a:fld>
            <a:endParaRPr lang="ru-RU"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8313" y="836613"/>
            <a:ext cx="8496300" cy="4886325"/>
          </a:xfrm>
        </p:spPr>
        <p:txBody>
          <a:bodyPr/>
          <a:lstStyle/>
          <a:p>
            <a:pPr marL="0" indent="0">
              <a:buFont typeface="Arial" charset="0"/>
              <a:buNone/>
            </a:pPr>
            <a:r>
              <a:rPr lang="en-GB" altLang="ru-RU" sz="2800" b="1" dirty="0" smtClean="0">
                <a:solidFill>
                  <a:schemeClr val="tx2"/>
                </a:solidFill>
              </a:rPr>
              <a:t>PROGRAMM FOR REGULATOR</a:t>
            </a:r>
            <a:r>
              <a:rPr lang="ru-RU" altLang="ru-RU" sz="2800" b="1" dirty="0" smtClean="0">
                <a:solidFill>
                  <a:schemeClr val="tx2"/>
                </a:solidFill>
              </a:rPr>
              <a:t>: </a:t>
            </a:r>
            <a:r>
              <a:rPr lang="en-GB" altLang="ru-RU" sz="2800" b="1" dirty="0" smtClean="0">
                <a:solidFill>
                  <a:schemeClr val="tx2"/>
                </a:solidFill>
              </a:rPr>
              <a:t>Licensing and Access to Market</a:t>
            </a:r>
            <a:endParaRPr lang="ru-RU" sz="2800" b="1" u="sng" dirty="0" smtClean="0"/>
          </a:p>
          <a:p>
            <a:pPr marL="0" indent="0" algn="just">
              <a:buFont typeface="Wingdings" pitchFamily="2" charset="2"/>
              <a:buChar char="Ø"/>
            </a:pPr>
            <a:r>
              <a:rPr lang="en-GB" sz="2800" dirty="0" smtClean="0"/>
              <a:t> Clear and transparent licensing regulations</a:t>
            </a:r>
            <a:endParaRPr lang="ru-RU" sz="2800" dirty="0" smtClean="0"/>
          </a:p>
          <a:p>
            <a:pPr marL="0" indent="0" algn="just">
              <a:buFont typeface="Wingdings" pitchFamily="2" charset="2"/>
              <a:buChar char="Ø"/>
            </a:pPr>
            <a:r>
              <a:rPr lang="en-GB" sz="2800" dirty="0" smtClean="0"/>
              <a:t> Only members with a sufficient financial potential and reputation are allowed into the market </a:t>
            </a:r>
          </a:p>
          <a:p>
            <a:pPr marL="0" indent="0" algn="just">
              <a:buFont typeface="Wingdings" pitchFamily="2" charset="2"/>
              <a:buChar char="Ø"/>
            </a:pPr>
            <a:r>
              <a:rPr lang="en-GB" sz="2800" dirty="0" smtClean="0"/>
              <a:t>An optimal scope of authority should be delegated by the regulator to the self-regulation level</a:t>
            </a:r>
            <a:endParaRPr lang="ru-RU" sz="2800" dirty="0" smtClean="0"/>
          </a:p>
          <a:p>
            <a:pPr marL="0" indent="0" algn="just">
              <a:buFont typeface="Wingdings" pitchFamily="2" charset="2"/>
              <a:buChar char="Ø"/>
            </a:pPr>
            <a:r>
              <a:rPr lang="en-GB" sz="2800" dirty="0" smtClean="0"/>
              <a:t> Availability of elaborated long-term development strategies</a:t>
            </a:r>
            <a:endParaRPr lang="ru-RU" sz="2800" dirty="0" smtClean="0"/>
          </a:p>
          <a:p>
            <a:pPr marL="0" indent="0" algn="just">
              <a:buFont typeface="Wingdings" pitchFamily="2" charset="2"/>
              <a:buChar char="Ø"/>
            </a:pPr>
            <a:r>
              <a:rPr lang="en-GB" sz="2800" dirty="0" smtClean="0"/>
              <a:t> Minimization of “non-classical” operations share</a:t>
            </a:r>
            <a:endParaRPr lang="ru-RU" sz="2800" dirty="0" smtClean="0"/>
          </a:p>
          <a:p>
            <a:pPr marL="0" indent="0" algn="just">
              <a:buFont typeface="Arial" charset="0"/>
              <a:buNone/>
            </a:pPr>
            <a:endParaRPr lang="ru-RU" sz="1800" dirty="0" smtClean="0"/>
          </a:p>
        </p:txBody>
      </p:sp>
      <p:sp>
        <p:nvSpPr>
          <p:cNvPr id="2" name="Номер слайда 1"/>
          <p:cNvSpPr>
            <a:spLocks noGrp="1"/>
          </p:cNvSpPr>
          <p:nvPr>
            <p:ph type="sldNum" sz="quarter" idx="12"/>
          </p:nvPr>
        </p:nvSpPr>
        <p:spPr/>
        <p:txBody>
          <a:bodyPr/>
          <a:lstStyle/>
          <a:p>
            <a:pPr>
              <a:defRPr/>
            </a:pPr>
            <a:fld id="{526D9E1D-664D-4D89-9EF9-4DC917DCB3F0}" type="slidenum">
              <a:rPr lang="ru-RU" smtClean="0"/>
              <a:pPr>
                <a:defRPr/>
              </a:pPr>
              <a:t>15</a:t>
            </a:fld>
            <a:endParaRPr lang="ru-RU"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Заголовок 1"/>
          <p:cNvSpPr>
            <a:spLocks noGrp="1"/>
          </p:cNvSpPr>
          <p:nvPr>
            <p:ph type="title"/>
          </p:nvPr>
        </p:nvSpPr>
        <p:spPr>
          <a:xfrm>
            <a:off x="142875" y="836613"/>
            <a:ext cx="8715375" cy="520700"/>
          </a:xfrm>
        </p:spPr>
        <p:txBody>
          <a:bodyPr/>
          <a:lstStyle/>
          <a:p>
            <a:r>
              <a:rPr lang="en-GB" sz="2500" b="1" dirty="0" smtClean="0">
                <a:solidFill>
                  <a:srgbClr val="0070C0"/>
                </a:solidFill>
              </a:rPr>
              <a:t>Integration of Insurance Markets as a Governmental Goal</a:t>
            </a:r>
            <a:endParaRPr lang="ru-RU" sz="2500" dirty="0" smtClean="0">
              <a:solidFill>
                <a:srgbClr val="0070C0"/>
              </a:solidFill>
            </a:endParaRPr>
          </a:p>
        </p:txBody>
      </p:sp>
      <p:sp>
        <p:nvSpPr>
          <p:cNvPr id="3" name="Содержимое 2"/>
          <p:cNvSpPr>
            <a:spLocks noGrp="1"/>
          </p:cNvSpPr>
          <p:nvPr>
            <p:ph idx="1"/>
          </p:nvPr>
        </p:nvSpPr>
        <p:spPr>
          <a:xfrm>
            <a:off x="428625" y="1428750"/>
            <a:ext cx="8320088" cy="3224213"/>
          </a:xfrm>
        </p:spPr>
        <p:txBody>
          <a:bodyPr/>
          <a:lstStyle/>
          <a:p>
            <a:pPr marL="176213" indent="271463" algn="just">
              <a:lnSpc>
                <a:spcPct val="114000"/>
              </a:lnSpc>
              <a:buFont typeface="Arial" charset="0"/>
              <a:buNone/>
            </a:pPr>
            <a:r>
              <a:rPr lang="en-GB" sz="2400" i="1" dirty="0" smtClean="0"/>
              <a:t>“Within the cooperation with the member states of the Common Economic Space</a:t>
            </a:r>
            <a:r>
              <a:rPr lang="ru-RU" sz="2400" i="1" dirty="0" smtClean="0"/>
              <a:t>,</a:t>
            </a:r>
            <a:r>
              <a:rPr lang="en-GB" sz="2400" i="1" dirty="0" smtClean="0"/>
              <a:t> the Eurasian Economic Community, and the</a:t>
            </a:r>
            <a:r>
              <a:rPr lang="ru-RU" sz="2400" i="1" dirty="0" smtClean="0"/>
              <a:t> </a:t>
            </a:r>
            <a:r>
              <a:rPr lang="en-GB" sz="2400" i="1" dirty="0" smtClean="0"/>
              <a:t>European Economic Community, integration processes of certain segments of the national insurance markets should be continued, the legal foundation within the cooperation in the field of insurance between the Russian Federation and other international organizations should be created by analogy with the European Union”</a:t>
            </a:r>
            <a:r>
              <a:rPr lang="ru-RU" sz="2400" i="1" dirty="0" smtClean="0"/>
              <a:t>.</a:t>
            </a:r>
          </a:p>
          <a:p>
            <a:pPr marL="176213" indent="271463" algn="just"/>
            <a:endParaRPr lang="ru-RU" sz="2000" dirty="0" smtClean="0"/>
          </a:p>
        </p:txBody>
      </p:sp>
      <p:sp>
        <p:nvSpPr>
          <p:cNvPr id="4" name="TextBox 3"/>
          <p:cNvSpPr txBox="1"/>
          <p:nvPr/>
        </p:nvSpPr>
        <p:spPr>
          <a:xfrm>
            <a:off x="857250" y="5500688"/>
            <a:ext cx="7715250" cy="646331"/>
          </a:xfrm>
          <a:prstGeom prst="rect">
            <a:avLst/>
          </a:prstGeom>
          <a:noFill/>
        </p:spPr>
        <p:txBody>
          <a:bodyPr>
            <a:spAutoFit/>
          </a:bodyPr>
          <a:lstStyle/>
          <a:p>
            <a:pPr algn="r">
              <a:defRPr/>
            </a:pPr>
            <a:r>
              <a:rPr lang="en-GB" i="1" dirty="0" smtClean="0">
                <a:latin typeface="+mn-lt"/>
              </a:rPr>
              <a:t>From the </a:t>
            </a:r>
            <a:r>
              <a:rPr lang="en-US" i="1" dirty="0">
                <a:latin typeface="+mn-lt"/>
              </a:rPr>
              <a:t>Strategy of the Insurance Business Development in the Russian Federation until </a:t>
            </a:r>
            <a:r>
              <a:rPr lang="en-US" i="1" dirty="0" smtClean="0">
                <a:latin typeface="+mn-lt"/>
              </a:rPr>
              <a:t>2020</a:t>
            </a:r>
            <a:endParaRPr lang="ru-RU" i="1" dirty="0">
              <a:latin typeface="+mn-lt"/>
            </a:endParaRPr>
          </a:p>
        </p:txBody>
      </p:sp>
      <p:sp>
        <p:nvSpPr>
          <p:cNvPr id="5" name="Номер слайда 4"/>
          <p:cNvSpPr>
            <a:spLocks noGrp="1"/>
          </p:cNvSpPr>
          <p:nvPr>
            <p:ph type="sldNum" sz="quarter" idx="12"/>
          </p:nvPr>
        </p:nvSpPr>
        <p:spPr/>
        <p:txBody>
          <a:bodyPr/>
          <a:lstStyle/>
          <a:p>
            <a:pPr>
              <a:defRPr/>
            </a:pPr>
            <a:fld id="{88C7430E-2668-491B-A011-8C2BDAED8B4C}" type="slidenum">
              <a:rPr lang="ru-RU" smtClean="0"/>
              <a:pPr>
                <a:defRPr/>
              </a:pPr>
              <a:t>16</a:t>
            </a:fld>
            <a:endParaRPr lang="ru-RU"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Заголовок 1"/>
          <p:cNvSpPr>
            <a:spLocks noGrp="1"/>
          </p:cNvSpPr>
          <p:nvPr>
            <p:ph type="title"/>
          </p:nvPr>
        </p:nvSpPr>
        <p:spPr>
          <a:xfrm>
            <a:off x="428625" y="836613"/>
            <a:ext cx="8229600" cy="735012"/>
          </a:xfrm>
        </p:spPr>
        <p:txBody>
          <a:bodyPr/>
          <a:lstStyle/>
          <a:p>
            <a:r>
              <a:rPr lang="en-GB" sz="2400" b="1" dirty="0" smtClean="0">
                <a:solidFill>
                  <a:srgbClr val="0070C0"/>
                </a:solidFill>
              </a:rPr>
              <a:t>Principal Areas of Financial System Integration within the Common Economic Space</a:t>
            </a:r>
            <a:r>
              <a:rPr lang="ru-RU" sz="2400" b="1" dirty="0" smtClean="0">
                <a:solidFill>
                  <a:srgbClr val="0070C0"/>
                </a:solidFill>
              </a:rPr>
              <a:t>: </a:t>
            </a:r>
            <a:endParaRPr lang="ru-RU" sz="2400" dirty="0" smtClean="0">
              <a:solidFill>
                <a:srgbClr val="0070C0"/>
              </a:solidFill>
            </a:endParaRPr>
          </a:p>
        </p:txBody>
      </p:sp>
      <p:sp>
        <p:nvSpPr>
          <p:cNvPr id="35842" name="Содержимое 2"/>
          <p:cNvSpPr>
            <a:spLocks noGrp="1"/>
          </p:cNvSpPr>
          <p:nvPr>
            <p:ph idx="1"/>
          </p:nvPr>
        </p:nvSpPr>
        <p:spPr>
          <a:xfrm>
            <a:off x="428625" y="1785938"/>
            <a:ext cx="8464550" cy="4525962"/>
          </a:xfrm>
        </p:spPr>
        <p:txBody>
          <a:bodyPr/>
          <a:lstStyle/>
          <a:p>
            <a:pPr algn="just">
              <a:buFont typeface="Wingdings" pitchFamily="2" charset="2"/>
              <a:buChar char="Ø"/>
            </a:pPr>
            <a:r>
              <a:rPr lang="en-GB" sz="2200" dirty="0" smtClean="0"/>
              <a:t>Ensuring compliance of the basic financial institutions with the international standards developed by the Financial Stability Board, the Basel Committee, the International Organization of Financial Market Regulators etc.</a:t>
            </a:r>
            <a:r>
              <a:rPr lang="ru-RU" sz="2200" dirty="0" smtClean="0"/>
              <a:t>; </a:t>
            </a:r>
          </a:p>
          <a:p>
            <a:pPr algn="just">
              <a:buFont typeface="Wingdings" pitchFamily="2" charset="2"/>
              <a:buChar char="Ø"/>
            </a:pPr>
            <a:r>
              <a:rPr lang="en-GB" sz="2200" dirty="0" smtClean="0"/>
              <a:t>Creation of a modern electronic system for payments and settlements</a:t>
            </a:r>
            <a:r>
              <a:rPr lang="ru-RU" sz="2200" dirty="0" smtClean="0"/>
              <a:t>;</a:t>
            </a:r>
          </a:p>
          <a:p>
            <a:pPr algn="just">
              <a:buFont typeface="Wingdings" pitchFamily="2" charset="2"/>
              <a:buChar char="Ø"/>
            </a:pPr>
            <a:r>
              <a:rPr lang="en-GB" sz="2200" dirty="0" smtClean="0"/>
              <a:t>Ensuring mutual openness and infrastructural compatibility of financial markets</a:t>
            </a:r>
            <a:r>
              <a:rPr lang="ru-RU" sz="2200" dirty="0" smtClean="0"/>
              <a:t>;</a:t>
            </a:r>
          </a:p>
          <a:p>
            <a:pPr algn="just">
              <a:buFont typeface="Wingdings" pitchFamily="2" charset="2"/>
              <a:buChar char="Ø"/>
            </a:pPr>
            <a:r>
              <a:rPr lang="en-GB" sz="2200" dirty="0" smtClean="0"/>
              <a:t>Creation of equal competitive opportunities for financial institutions, approximation of regulatory norms, regimes, and conditions set forth by national legislations</a:t>
            </a:r>
            <a:r>
              <a:rPr lang="ru-RU" sz="2000" dirty="0" smtClean="0"/>
              <a:t>.</a:t>
            </a:r>
          </a:p>
        </p:txBody>
      </p:sp>
      <p:sp>
        <p:nvSpPr>
          <p:cNvPr id="4" name="Номер слайда 3"/>
          <p:cNvSpPr>
            <a:spLocks noGrp="1"/>
          </p:cNvSpPr>
          <p:nvPr>
            <p:ph type="sldNum" sz="quarter" idx="12"/>
          </p:nvPr>
        </p:nvSpPr>
        <p:spPr/>
        <p:txBody>
          <a:bodyPr/>
          <a:lstStyle/>
          <a:p>
            <a:pPr>
              <a:defRPr/>
            </a:pPr>
            <a:fld id="{B93370CE-3185-4722-86E5-DC4BA74E9513}" type="slidenum">
              <a:rPr lang="ru-RU" smtClean="0"/>
              <a:pPr>
                <a:defRPr/>
              </a:pPr>
              <a:t>17</a:t>
            </a:fld>
            <a:endParaRPr lang="ru-RU"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Заголовок 1"/>
          <p:cNvSpPr>
            <a:spLocks noGrp="1"/>
          </p:cNvSpPr>
          <p:nvPr>
            <p:ph type="title"/>
          </p:nvPr>
        </p:nvSpPr>
        <p:spPr>
          <a:xfrm>
            <a:off x="428625" y="714375"/>
            <a:ext cx="8229600" cy="581025"/>
          </a:xfrm>
        </p:spPr>
        <p:txBody>
          <a:bodyPr/>
          <a:lstStyle/>
          <a:p>
            <a:r>
              <a:rPr lang="en-GB" sz="2400" b="1" dirty="0" smtClean="0">
                <a:solidFill>
                  <a:srgbClr val="0070C0"/>
                </a:solidFill>
              </a:rPr>
              <a:t>Regulatory Framework Development Areas for Insurance Markets Integration within </a:t>
            </a:r>
            <a:r>
              <a:rPr lang="en-GB" sz="2400" b="1" dirty="0">
                <a:solidFill>
                  <a:srgbClr val="0070C0"/>
                </a:solidFill>
              </a:rPr>
              <a:t>the Common Economic Space</a:t>
            </a:r>
            <a:endParaRPr lang="ru-RU" sz="2400" dirty="0" smtClean="0">
              <a:solidFill>
                <a:srgbClr val="0070C0"/>
              </a:solidFill>
            </a:endParaRPr>
          </a:p>
        </p:txBody>
      </p:sp>
      <p:sp>
        <p:nvSpPr>
          <p:cNvPr id="36866" name="Содержимое 2"/>
          <p:cNvSpPr>
            <a:spLocks noGrp="1"/>
          </p:cNvSpPr>
          <p:nvPr>
            <p:ph idx="1"/>
          </p:nvPr>
        </p:nvSpPr>
        <p:spPr>
          <a:xfrm>
            <a:off x="468313" y="1557338"/>
            <a:ext cx="8496300" cy="4525962"/>
          </a:xfrm>
        </p:spPr>
        <p:txBody>
          <a:bodyPr/>
          <a:lstStyle/>
          <a:p>
            <a:pPr algn="just">
              <a:buFont typeface="Wingdings" pitchFamily="2" charset="2"/>
              <a:buChar char="Ø"/>
            </a:pPr>
            <a:r>
              <a:rPr lang="en-GB" sz="1800" dirty="0" smtClean="0"/>
              <a:t>Common principles for licensing insurance (reinsurance) organizations</a:t>
            </a:r>
            <a:r>
              <a:rPr lang="ru-RU" sz="1800" dirty="0" smtClean="0"/>
              <a:t>;</a:t>
            </a:r>
          </a:p>
          <a:p>
            <a:pPr algn="just">
              <a:buFont typeface="Wingdings" pitchFamily="2" charset="2"/>
              <a:buChar char="Ø"/>
            </a:pPr>
            <a:r>
              <a:rPr lang="en-GB" sz="1800" dirty="0" smtClean="0"/>
              <a:t>Common approaches to </a:t>
            </a:r>
            <a:r>
              <a:rPr lang="en-GB" sz="1800" dirty="0"/>
              <a:t>compulsory </a:t>
            </a:r>
            <a:r>
              <a:rPr lang="en-GB" sz="1800" dirty="0" smtClean="0"/>
              <a:t>motor third-party liability insurance</a:t>
            </a:r>
            <a:r>
              <a:rPr lang="ru-RU" sz="1800" dirty="0" smtClean="0"/>
              <a:t>;</a:t>
            </a:r>
          </a:p>
          <a:p>
            <a:pPr algn="just">
              <a:buFont typeface="Wingdings" pitchFamily="2" charset="2"/>
              <a:buChar char="Ø"/>
            </a:pPr>
            <a:r>
              <a:rPr lang="en-GB" sz="1800" dirty="0" smtClean="0"/>
              <a:t>Single requirements to the procedure of forming the authorized capital of insurance (reinsurance) companies</a:t>
            </a:r>
            <a:r>
              <a:rPr lang="ru-RU" sz="1800" dirty="0" smtClean="0"/>
              <a:t>;</a:t>
            </a:r>
          </a:p>
          <a:p>
            <a:pPr algn="just">
              <a:buFont typeface="Wingdings" pitchFamily="2" charset="2"/>
              <a:buChar char="Ø"/>
            </a:pPr>
            <a:r>
              <a:rPr lang="en-GB" sz="1800" dirty="0" smtClean="0"/>
              <a:t>Single requirements to the forming of insurance reserves</a:t>
            </a:r>
            <a:r>
              <a:rPr lang="ru-RU" sz="1800" dirty="0" smtClean="0"/>
              <a:t>;</a:t>
            </a:r>
          </a:p>
          <a:p>
            <a:pPr algn="just">
              <a:buFont typeface="Wingdings" pitchFamily="2" charset="2"/>
              <a:buChar char="Ø"/>
            </a:pPr>
            <a:r>
              <a:rPr lang="en-GB" sz="1800" dirty="0" smtClean="0"/>
              <a:t>Single requirements to insurances types classification</a:t>
            </a:r>
            <a:r>
              <a:rPr lang="ru-RU" sz="1800" dirty="0" smtClean="0"/>
              <a:t>;</a:t>
            </a:r>
          </a:p>
          <a:p>
            <a:pPr algn="just">
              <a:buFont typeface="Wingdings" pitchFamily="2" charset="2"/>
              <a:buChar char="Ø"/>
            </a:pPr>
            <a:r>
              <a:rPr lang="en-GB" sz="1800" dirty="0" smtClean="0"/>
              <a:t>Single requirements to the protection of the rights and interests of insurance services consumers</a:t>
            </a:r>
            <a:r>
              <a:rPr lang="ru-RU" sz="1800" dirty="0" smtClean="0"/>
              <a:t>;</a:t>
            </a:r>
          </a:p>
          <a:p>
            <a:pPr algn="just">
              <a:buFont typeface="Wingdings" pitchFamily="2" charset="2"/>
              <a:buChar char="Ø"/>
            </a:pPr>
            <a:r>
              <a:rPr lang="en-GB" sz="1800" dirty="0" smtClean="0"/>
              <a:t>Single principles for determining the requirements to the solvency and financial stability of insurance (reinsurance) organizations</a:t>
            </a:r>
            <a:r>
              <a:rPr lang="ru-RU" sz="1800" dirty="0" smtClean="0"/>
              <a:t>;</a:t>
            </a:r>
          </a:p>
          <a:p>
            <a:pPr algn="just">
              <a:buFont typeface="Wingdings" pitchFamily="2" charset="2"/>
              <a:buChar char="Ø"/>
            </a:pPr>
            <a:r>
              <a:rPr lang="en-GB" sz="1800" dirty="0" smtClean="0"/>
              <a:t>Single requirements to the procedure of risk transfer to non-residents for reinsurance</a:t>
            </a:r>
            <a:r>
              <a:rPr lang="ru-RU" sz="1800" dirty="0" smtClean="0"/>
              <a:t>.</a:t>
            </a:r>
          </a:p>
          <a:p>
            <a:endParaRPr lang="ru-RU" sz="1800" dirty="0" smtClean="0"/>
          </a:p>
        </p:txBody>
      </p:sp>
      <p:sp>
        <p:nvSpPr>
          <p:cNvPr id="4" name="TextBox 3"/>
          <p:cNvSpPr txBox="1"/>
          <p:nvPr/>
        </p:nvSpPr>
        <p:spPr>
          <a:xfrm>
            <a:off x="2214563" y="5786438"/>
            <a:ext cx="6215062" cy="523220"/>
          </a:xfrm>
          <a:prstGeom prst="rect">
            <a:avLst/>
          </a:prstGeom>
          <a:noFill/>
        </p:spPr>
        <p:txBody>
          <a:bodyPr>
            <a:spAutoFit/>
          </a:bodyPr>
          <a:lstStyle/>
          <a:p>
            <a:pPr algn="r">
              <a:defRPr/>
            </a:pPr>
            <a:r>
              <a:rPr lang="en-GB" sz="1400" i="1" dirty="0" smtClean="0">
                <a:latin typeface="+mn-lt"/>
              </a:rPr>
              <a:t>According to the </a:t>
            </a:r>
            <a:r>
              <a:rPr lang="en-GB" sz="1400" i="1" dirty="0">
                <a:latin typeface="+mn-lt"/>
              </a:rPr>
              <a:t>Protocol on the Creation of a Common Insurance Market of the Eurasian Economic Community member states</a:t>
            </a:r>
            <a:endParaRPr lang="ru-RU" sz="1400" i="1" dirty="0">
              <a:latin typeface="+mn-lt"/>
            </a:endParaRPr>
          </a:p>
        </p:txBody>
      </p:sp>
      <p:sp>
        <p:nvSpPr>
          <p:cNvPr id="5" name="Номер слайда 4"/>
          <p:cNvSpPr>
            <a:spLocks noGrp="1"/>
          </p:cNvSpPr>
          <p:nvPr>
            <p:ph type="sldNum" sz="quarter" idx="12"/>
          </p:nvPr>
        </p:nvSpPr>
        <p:spPr/>
        <p:txBody>
          <a:bodyPr/>
          <a:lstStyle/>
          <a:p>
            <a:pPr>
              <a:defRPr/>
            </a:pPr>
            <a:fld id="{F22CEDD1-A09C-468C-9286-BA775F1C682F}" type="slidenum">
              <a:rPr lang="ru-RU" smtClean="0"/>
              <a:pPr>
                <a:defRPr/>
              </a:pPr>
              <a:t>18</a:t>
            </a:fld>
            <a:endParaRPr lang="ru-RU"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Заголовок 1"/>
          <p:cNvSpPr>
            <a:spLocks noGrp="1"/>
          </p:cNvSpPr>
          <p:nvPr>
            <p:ph type="title"/>
          </p:nvPr>
        </p:nvSpPr>
        <p:spPr>
          <a:xfrm>
            <a:off x="428625" y="1714500"/>
            <a:ext cx="8229600" cy="1143000"/>
          </a:xfrm>
        </p:spPr>
        <p:txBody>
          <a:bodyPr/>
          <a:lstStyle/>
          <a:p>
            <a:r>
              <a:rPr lang="en-GB" altLang="ru-RU" sz="4000" b="1" dirty="0" smtClean="0">
                <a:solidFill>
                  <a:schemeClr val="tx2"/>
                </a:solidFill>
              </a:rPr>
              <a:t>THANK YOU FOR YOUR ATTENTION</a:t>
            </a:r>
            <a:r>
              <a:rPr lang="ru-RU" altLang="ru-RU" sz="4000" b="1" dirty="0" smtClean="0">
                <a:solidFill>
                  <a:schemeClr val="tx2"/>
                </a:solidFill>
              </a:rPr>
              <a:t>!</a:t>
            </a:r>
          </a:p>
        </p:txBody>
      </p:sp>
      <p:sp>
        <p:nvSpPr>
          <p:cNvPr id="4" name="Номер слайда 3"/>
          <p:cNvSpPr>
            <a:spLocks noGrp="1"/>
          </p:cNvSpPr>
          <p:nvPr>
            <p:ph type="sldNum" sz="quarter" idx="12"/>
          </p:nvPr>
        </p:nvSpPr>
        <p:spPr/>
        <p:txBody>
          <a:bodyPr/>
          <a:lstStyle/>
          <a:p>
            <a:pPr>
              <a:defRPr/>
            </a:pPr>
            <a:fld id="{FBD197C7-9079-413F-BB49-8E6F655EDAD1}" type="slidenum">
              <a:rPr lang="ru-RU" smtClean="0"/>
              <a:pPr>
                <a:defRPr/>
              </a:pPr>
              <a:t>19</a:t>
            </a:fld>
            <a:endParaRPr lang="ru-RU" dirty="0"/>
          </a:p>
        </p:txBody>
      </p:sp>
      <p:sp>
        <p:nvSpPr>
          <p:cNvPr id="37891" name="Содержимое 4"/>
          <p:cNvSpPr>
            <a:spLocks noGrp="1"/>
          </p:cNvSpPr>
          <p:nvPr>
            <p:ph idx="1"/>
          </p:nvPr>
        </p:nvSpPr>
        <p:spPr>
          <a:xfrm>
            <a:off x="785813" y="4357688"/>
            <a:ext cx="7900987" cy="571500"/>
          </a:xfrm>
        </p:spPr>
        <p:txBody>
          <a:bodyPr/>
          <a:lstStyle/>
          <a:p>
            <a:pPr algn="ctr">
              <a:buFont typeface="Arial" charset="0"/>
              <a:buNone/>
            </a:pPr>
            <a:r>
              <a:rPr lang="en-GB" sz="2800" dirty="0" smtClean="0"/>
              <a:t>Igor Yurgens</a:t>
            </a:r>
            <a:endParaRPr lang="ru-RU" sz="2800" dirty="0" smtClean="0"/>
          </a:p>
          <a:p>
            <a:pPr algn="ctr">
              <a:buFont typeface="Arial" charset="0"/>
              <a:buNone/>
            </a:pPr>
            <a:r>
              <a:rPr lang="en-GB" sz="2800" spc="300" dirty="0" smtClean="0"/>
              <a:t>President</a:t>
            </a:r>
          </a:p>
          <a:p>
            <a:pPr algn="ctr">
              <a:buFont typeface="Arial" charset="0"/>
              <a:buNone/>
            </a:pPr>
            <a:r>
              <a:rPr lang="en-GB" sz="2800" dirty="0" smtClean="0"/>
              <a:t> All-Russian Insurance Association</a:t>
            </a:r>
            <a:endParaRPr lang="ru-RU" sz="2800" dirty="0" smtClean="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Заголовок 1"/>
          <p:cNvSpPr>
            <a:spLocks noGrp="1"/>
          </p:cNvSpPr>
          <p:nvPr>
            <p:ph type="title"/>
          </p:nvPr>
        </p:nvSpPr>
        <p:spPr>
          <a:xfrm>
            <a:off x="214313" y="571500"/>
            <a:ext cx="8715375" cy="395288"/>
          </a:xfrm>
        </p:spPr>
        <p:txBody>
          <a:bodyPr/>
          <a:lstStyle/>
          <a:p>
            <a:pPr eaLnBrk="1" hangingPunct="1"/>
            <a:r>
              <a:rPr lang="en-GB" sz="2600" b="1" dirty="0" smtClean="0">
                <a:solidFill>
                  <a:srgbClr val="0070C0"/>
                </a:solidFill>
              </a:rPr>
              <a:t>Milestones in Russian Insurance Market in </a:t>
            </a:r>
            <a:r>
              <a:rPr lang="ru-RU" sz="2600" b="1" dirty="0" smtClean="0">
                <a:solidFill>
                  <a:srgbClr val="0070C0"/>
                </a:solidFill>
              </a:rPr>
              <a:t>2013-2014</a:t>
            </a:r>
          </a:p>
        </p:txBody>
      </p:sp>
      <p:sp>
        <p:nvSpPr>
          <p:cNvPr id="15362" name="Содержимое 2"/>
          <p:cNvSpPr>
            <a:spLocks noGrp="1"/>
          </p:cNvSpPr>
          <p:nvPr>
            <p:ph idx="1"/>
          </p:nvPr>
        </p:nvSpPr>
        <p:spPr>
          <a:xfrm>
            <a:off x="358775" y="1071563"/>
            <a:ext cx="8499475" cy="4929187"/>
          </a:xfrm>
        </p:spPr>
        <p:txBody>
          <a:bodyPr/>
          <a:lstStyle/>
          <a:p>
            <a:pPr marL="354013" lvl="1" indent="-260350" algn="just" eaLnBrk="1" hangingPunct="1">
              <a:spcAft>
                <a:spcPts val="300"/>
              </a:spcAft>
              <a:buFont typeface="Wingdings" pitchFamily="2" charset="2"/>
              <a:buChar char="Ø"/>
            </a:pPr>
            <a:r>
              <a:rPr lang="en-GB" sz="2200" dirty="0" smtClean="0"/>
              <a:t>22</a:t>
            </a:r>
            <a:r>
              <a:rPr lang="en-GB" sz="2200" dirty="0"/>
              <a:t>.</a:t>
            </a:r>
            <a:r>
              <a:rPr lang="en-US" sz="2200" dirty="0" smtClean="0"/>
              <a:t>07</a:t>
            </a:r>
            <a:r>
              <a:rPr lang="en-GB" sz="2200" dirty="0"/>
              <a:t>.</a:t>
            </a:r>
            <a:r>
              <a:rPr lang="ru-RU" sz="2200" dirty="0" smtClean="0"/>
              <a:t>13 – </a:t>
            </a:r>
            <a:r>
              <a:rPr lang="en-GB" sz="2200" dirty="0" smtClean="0"/>
              <a:t>The Government of the Russian Federation approved the Strategy of the Insurance Business Development</a:t>
            </a:r>
            <a:r>
              <a:rPr lang="ru-RU" sz="2200" dirty="0" smtClean="0"/>
              <a:t> </a:t>
            </a:r>
            <a:r>
              <a:rPr lang="en-GB" sz="2200" dirty="0" smtClean="0"/>
              <a:t>in the Russian Federation until </a:t>
            </a:r>
            <a:r>
              <a:rPr lang="ru-RU" sz="2200" dirty="0" smtClean="0"/>
              <a:t>2020;</a:t>
            </a:r>
          </a:p>
          <a:p>
            <a:pPr marL="354013" lvl="1" indent="-260350" algn="just" eaLnBrk="1" hangingPunct="1">
              <a:spcAft>
                <a:spcPts val="300"/>
              </a:spcAft>
              <a:buFont typeface="Wingdings" pitchFamily="2" charset="2"/>
              <a:buChar char="Ø"/>
            </a:pPr>
            <a:r>
              <a:rPr lang="en-GB" sz="2200" dirty="0" smtClean="0"/>
              <a:t>23</a:t>
            </a:r>
            <a:r>
              <a:rPr lang="en-GB" sz="2200" dirty="0"/>
              <a:t>.</a:t>
            </a:r>
            <a:r>
              <a:rPr lang="en-US" sz="2200" dirty="0" smtClean="0"/>
              <a:t>07</a:t>
            </a:r>
            <a:r>
              <a:rPr lang="en-GB" sz="2200" dirty="0"/>
              <a:t>.</a:t>
            </a:r>
            <a:r>
              <a:rPr lang="ru-RU" sz="2200" dirty="0" smtClean="0"/>
              <a:t>13 – </a:t>
            </a:r>
            <a:r>
              <a:rPr lang="en-GB" sz="2200" dirty="0" smtClean="0"/>
              <a:t>The </a:t>
            </a:r>
            <a:r>
              <a:rPr lang="en-GB" sz="2200" dirty="0"/>
              <a:t>Russian Federation </a:t>
            </a:r>
            <a:r>
              <a:rPr lang="en-GB" sz="2200" dirty="0" smtClean="0"/>
              <a:t>Law</a:t>
            </a:r>
            <a:r>
              <a:rPr lang="ru-RU" sz="2200" dirty="0" smtClean="0"/>
              <a:t> </a:t>
            </a:r>
            <a:r>
              <a:rPr lang="en-US" sz="2200" dirty="0" smtClean="0"/>
              <a:t>“</a:t>
            </a:r>
            <a:r>
              <a:rPr lang="en-GB" sz="2200" dirty="0"/>
              <a:t>On </a:t>
            </a:r>
            <a:r>
              <a:rPr lang="en-GB" sz="2200" dirty="0" smtClean="0"/>
              <a:t>the Organization </a:t>
            </a:r>
            <a:r>
              <a:rPr lang="en-GB" sz="2200" dirty="0"/>
              <a:t>of Insurance Business in the Russian </a:t>
            </a:r>
            <a:r>
              <a:rPr lang="en-GB" sz="2200" dirty="0" smtClean="0"/>
              <a:t>Federation” was amended</a:t>
            </a:r>
            <a:r>
              <a:rPr lang="ru-RU" sz="2200" dirty="0" smtClean="0"/>
              <a:t>;</a:t>
            </a:r>
          </a:p>
          <a:p>
            <a:pPr marL="354013" lvl="1" indent="-260350" algn="just" eaLnBrk="1" hangingPunct="1">
              <a:spcAft>
                <a:spcPts val="300"/>
              </a:spcAft>
              <a:buFont typeface="Wingdings" pitchFamily="2" charset="2"/>
              <a:buChar char="Ø"/>
            </a:pPr>
            <a:r>
              <a:rPr lang="en-GB" sz="2200" dirty="0" smtClean="0"/>
              <a:t>01.</a:t>
            </a:r>
            <a:r>
              <a:rPr lang="ru-RU" sz="2200" dirty="0" smtClean="0"/>
              <a:t>0</a:t>
            </a:r>
            <a:r>
              <a:rPr lang="en-US" sz="2200" dirty="0" smtClean="0"/>
              <a:t>9</a:t>
            </a:r>
            <a:r>
              <a:rPr lang="en-GB" sz="2200" dirty="0"/>
              <a:t>.</a:t>
            </a:r>
            <a:r>
              <a:rPr lang="ru-RU" sz="2200" dirty="0" smtClean="0"/>
              <a:t>13 – </a:t>
            </a:r>
            <a:r>
              <a:rPr lang="en-GB" sz="2200" dirty="0" smtClean="0"/>
              <a:t>The Bank of Russia was assigned the functions of the mega-regulator in the financial market</a:t>
            </a:r>
            <a:r>
              <a:rPr lang="ru-RU" sz="2200" dirty="0" smtClean="0"/>
              <a:t>;</a:t>
            </a:r>
          </a:p>
          <a:p>
            <a:pPr marL="354013" lvl="1" indent="-260350" algn="just" eaLnBrk="1" hangingPunct="1">
              <a:spcAft>
                <a:spcPts val="300"/>
              </a:spcAft>
              <a:buFont typeface="Wingdings" pitchFamily="2" charset="2"/>
              <a:buChar char="Ø"/>
            </a:pPr>
            <a:r>
              <a:rPr lang="en-GB" sz="2200" dirty="0" smtClean="0"/>
              <a:t>02</a:t>
            </a:r>
            <a:r>
              <a:rPr lang="en-GB" sz="2200" dirty="0"/>
              <a:t>.</a:t>
            </a:r>
            <a:r>
              <a:rPr lang="en-US" sz="2200" dirty="0" smtClean="0"/>
              <a:t>11</a:t>
            </a:r>
            <a:r>
              <a:rPr lang="en-GB" sz="2200" dirty="0"/>
              <a:t>.</a:t>
            </a:r>
            <a:r>
              <a:rPr lang="ru-RU" sz="2200" dirty="0" smtClean="0"/>
              <a:t>13 – </a:t>
            </a:r>
            <a:r>
              <a:rPr lang="en-GB" sz="2200" dirty="0" smtClean="0"/>
              <a:t>The Law “On Actuarial Activities in the Russian Federation” was  passed</a:t>
            </a:r>
            <a:r>
              <a:rPr lang="ru-RU" sz="2200" dirty="0" smtClean="0"/>
              <a:t>; </a:t>
            </a:r>
          </a:p>
          <a:p>
            <a:pPr marL="354013" lvl="1" indent="-260350" algn="just" eaLnBrk="1" hangingPunct="1">
              <a:spcAft>
                <a:spcPts val="300"/>
              </a:spcAft>
              <a:buFont typeface="Wingdings" pitchFamily="2" charset="2"/>
              <a:buChar char="Ø"/>
            </a:pPr>
            <a:r>
              <a:rPr lang="en-GB" sz="2200" dirty="0" smtClean="0"/>
              <a:t>07.</a:t>
            </a:r>
            <a:r>
              <a:rPr lang="ru-RU" sz="2200" dirty="0" smtClean="0"/>
              <a:t>0</a:t>
            </a:r>
            <a:r>
              <a:rPr lang="en-US" sz="2200" dirty="0" smtClean="0"/>
              <a:t>5</a:t>
            </a:r>
            <a:r>
              <a:rPr lang="en-GB" sz="2200" dirty="0"/>
              <a:t>.</a:t>
            </a:r>
            <a:r>
              <a:rPr lang="ru-RU" sz="2200" dirty="0" smtClean="0"/>
              <a:t>14 – </a:t>
            </a:r>
            <a:r>
              <a:rPr lang="en-GB" sz="2200" dirty="0" smtClean="0"/>
              <a:t>The </a:t>
            </a:r>
            <a:r>
              <a:rPr lang="en-GB" sz="2200" dirty="0"/>
              <a:t> Protocol on the Creation of a Common Insurance Market of the Eurasian Economic Community member </a:t>
            </a:r>
            <a:r>
              <a:rPr lang="en-GB" sz="2200" dirty="0" smtClean="0"/>
              <a:t>states was ratified</a:t>
            </a:r>
            <a:r>
              <a:rPr lang="ru-RU" sz="2200" dirty="0" smtClean="0"/>
              <a:t>;</a:t>
            </a:r>
          </a:p>
          <a:p>
            <a:pPr marL="354013" lvl="1" indent="-260350" algn="just" eaLnBrk="1" hangingPunct="1">
              <a:spcAft>
                <a:spcPts val="300"/>
              </a:spcAft>
              <a:buFont typeface="Wingdings" pitchFamily="2" charset="2"/>
              <a:buChar char="Ø"/>
            </a:pPr>
            <a:r>
              <a:rPr lang="ru-RU" sz="2200" dirty="0" smtClean="0"/>
              <a:t>0</a:t>
            </a:r>
            <a:r>
              <a:rPr lang="en-GB" sz="2200" dirty="0" smtClean="0"/>
              <a:t>9</a:t>
            </a:r>
            <a:r>
              <a:rPr lang="en-GB" sz="2200" dirty="0"/>
              <a:t>.</a:t>
            </a:r>
            <a:r>
              <a:rPr lang="ru-RU" sz="2200" dirty="0" smtClean="0"/>
              <a:t>0</a:t>
            </a:r>
            <a:r>
              <a:rPr lang="en-GB" sz="2200" dirty="0" smtClean="0"/>
              <a:t>7</a:t>
            </a:r>
            <a:r>
              <a:rPr lang="en-GB" sz="2200" dirty="0"/>
              <a:t>.</a:t>
            </a:r>
            <a:r>
              <a:rPr lang="ru-RU" sz="2200" dirty="0" smtClean="0"/>
              <a:t>14 – </a:t>
            </a:r>
            <a:r>
              <a:rPr lang="en-GB" sz="2200" dirty="0"/>
              <a:t>T</a:t>
            </a:r>
            <a:r>
              <a:rPr lang="en-GB" sz="2200" dirty="0" smtClean="0"/>
              <a:t>he </a:t>
            </a:r>
            <a:r>
              <a:rPr lang="en-US" sz="2200" dirty="0"/>
              <a:t>Law </a:t>
            </a:r>
            <a:r>
              <a:rPr lang="en-US" sz="2200" dirty="0" smtClean="0"/>
              <a:t>“</a:t>
            </a:r>
            <a:r>
              <a:rPr lang="en-GB" sz="2200" dirty="0" smtClean="0"/>
              <a:t>On Compulsory Third-Party Liability Insurance of Motor Vehicle Owners</a:t>
            </a:r>
            <a:r>
              <a:rPr lang="en-US" sz="2200" dirty="0" smtClean="0"/>
              <a:t>” was amended</a:t>
            </a:r>
            <a:r>
              <a:rPr lang="ru-RU" sz="2200" dirty="0" smtClean="0"/>
              <a:t>.</a:t>
            </a:r>
          </a:p>
          <a:p>
            <a:pPr marL="354013" lvl="1" indent="-260350" algn="just" eaLnBrk="1" hangingPunct="1">
              <a:buFont typeface="Wingdings" pitchFamily="2" charset="2"/>
              <a:buChar char="Ø"/>
            </a:pPr>
            <a:endParaRPr lang="ru-RU" sz="2400" dirty="0" smtClean="0"/>
          </a:p>
          <a:p>
            <a:pPr marL="354013" lvl="1" indent="-260350" algn="just" eaLnBrk="1" hangingPunct="1">
              <a:buFont typeface="Wingdings" pitchFamily="2" charset="2"/>
              <a:buChar char="Ø"/>
            </a:pPr>
            <a:endParaRPr lang="ru-RU" sz="2400" dirty="0" smtClean="0"/>
          </a:p>
          <a:p>
            <a:pPr marL="354013" lvl="1" indent="-260350" eaLnBrk="1" hangingPunct="1">
              <a:buFont typeface="Arial" charset="0"/>
              <a:buNone/>
            </a:pPr>
            <a:endParaRPr lang="ru-RU" sz="2400" dirty="0" smtClean="0"/>
          </a:p>
        </p:txBody>
      </p:sp>
      <p:sp>
        <p:nvSpPr>
          <p:cNvPr id="4" name="Номер слайда 3"/>
          <p:cNvSpPr>
            <a:spLocks noGrp="1"/>
          </p:cNvSpPr>
          <p:nvPr>
            <p:ph type="sldNum" sz="quarter" idx="12"/>
          </p:nvPr>
        </p:nvSpPr>
        <p:spPr/>
        <p:txBody>
          <a:bodyPr/>
          <a:lstStyle/>
          <a:p>
            <a:pPr>
              <a:defRPr/>
            </a:pPr>
            <a:fld id="{95929B96-0A79-41A9-9379-66A1F8AD43A0}" type="slidenum">
              <a:rPr lang="ru-RU" smtClean="0"/>
              <a:pPr>
                <a:defRPr/>
              </a:pPr>
              <a:t>2</a:t>
            </a:fld>
            <a:endParaRPr lang="ru-RU"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Заголовок 1"/>
          <p:cNvSpPr>
            <a:spLocks noGrp="1"/>
          </p:cNvSpPr>
          <p:nvPr>
            <p:ph type="title"/>
          </p:nvPr>
        </p:nvSpPr>
        <p:spPr>
          <a:xfrm>
            <a:off x="457200" y="428625"/>
            <a:ext cx="8229600" cy="785813"/>
          </a:xfrm>
        </p:spPr>
        <p:txBody>
          <a:bodyPr/>
          <a:lstStyle/>
          <a:p>
            <a:r>
              <a:rPr lang="en-GB" sz="3200" b="1" dirty="0" smtClean="0">
                <a:solidFill>
                  <a:srgbClr val="0070C0"/>
                </a:solidFill>
              </a:rPr>
              <a:t>Russian Insurance Market in</a:t>
            </a:r>
            <a:r>
              <a:rPr lang="ru-RU" sz="3200" b="1" dirty="0" smtClean="0">
                <a:solidFill>
                  <a:srgbClr val="0070C0"/>
                </a:solidFill>
              </a:rPr>
              <a:t> 2013</a:t>
            </a:r>
            <a:endParaRPr lang="ru-RU" sz="3200" dirty="0" smtClean="0"/>
          </a:p>
        </p:txBody>
      </p:sp>
      <p:graphicFrame>
        <p:nvGraphicFramePr>
          <p:cNvPr id="6" name="Содержимое 5"/>
          <p:cNvGraphicFramePr>
            <a:graphicFrameLocks noGrp="1"/>
          </p:cNvGraphicFramePr>
          <p:nvPr>
            <p:ph idx="1"/>
            <p:extLst>
              <p:ext uri="{D42A27DB-BD31-4B8C-83A1-F6EECF244321}">
                <p14:modId xmlns:p14="http://schemas.microsoft.com/office/powerpoint/2010/main" val="1480267819"/>
              </p:ext>
            </p:extLst>
          </p:nvPr>
        </p:nvGraphicFramePr>
        <p:xfrm>
          <a:off x="428625" y="1428750"/>
          <a:ext cx="8229600" cy="3444240"/>
        </p:xfrm>
        <a:graphic>
          <a:graphicData uri="http://schemas.openxmlformats.org/drawingml/2006/table">
            <a:tbl>
              <a:tblPr bandRow="1">
                <a:tableStyleId>{5C22544A-7EE6-4342-B048-85BDC9FD1C3A}</a:tableStyleId>
              </a:tblPr>
              <a:tblGrid>
                <a:gridCol w="4791447"/>
                <a:gridCol w="2037997"/>
                <a:gridCol w="1400156"/>
              </a:tblGrid>
              <a:tr h="370840">
                <a:tc>
                  <a:txBody>
                    <a:bodyPr/>
                    <a:lstStyle/>
                    <a:p>
                      <a:r>
                        <a:rPr lang="en-GB" sz="1900" i="1" dirty="0" smtClean="0">
                          <a:solidFill>
                            <a:schemeClr val="tx1"/>
                          </a:solidFill>
                        </a:rPr>
                        <a:t>Total insurance premium </a:t>
                      </a:r>
                      <a:r>
                        <a:rPr lang="ru-RU" sz="1900" i="1" dirty="0" smtClean="0">
                          <a:solidFill>
                            <a:schemeClr val="tx1"/>
                          </a:solidFill>
                        </a:rPr>
                        <a:t>(</a:t>
                      </a:r>
                      <a:r>
                        <a:rPr lang="en-GB" sz="1900" i="1" dirty="0" smtClean="0">
                          <a:solidFill>
                            <a:schemeClr val="tx1"/>
                          </a:solidFill>
                        </a:rPr>
                        <a:t>without compulsory medical insurance</a:t>
                      </a:r>
                      <a:r>
                        <a:rPr lang="ru-RU" sz="1900" i="1" dirty="0" smtClean="0">
                          <a:solidFill>
                            <a:schemeClr val="tx1"/>
                          </a:solidFill>
                        </a:rPr>
                        <a:t>) </a:t>
                      </a:r>
                      <a:endParaRPr lang="ru-RU" sz="1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900" dirty="0" smtClean="0"/>
                        <a:t>905 </a:t>
                      </a:r>
                      <a:r>
                        <a:rPr lang="en-GB" sz="1900" dirty="0" smtClean="0"/>
                        <a:t>billion</a:t>
                      </a:r>
                      <a:r>
                        <a:rPr lang="en-GB" sz="1900" baseline="0" dirty="0" smtClean="0"/>
                        <a:t> rubles</a:t>
                      </a:r>
                      <a:endParaRPr lang="ru-RU" sz="1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900" dirty="0" smtClean="0"/>
                        <a:t>+11</a:t>
                      </a:r>
                      <a:r>
                        <a:rPr lang="en-GB" sz="1900" dirty="0" smtClean="0"/>
                        <a:t>.</a:t>
                      </a:r>
                      <a:r>
                        <a:rPr lang="ru-RU" sz="1900" dirty="0" smtClean="0"/>
                        <a:t>5%</a:t>
                      </a:r>
                      <a:endParaRPr lang="ru-RU" sz="1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900" i="1" dirty="0" smtClean="0"/>
                        <a:t>Total insurance </a:t>
                      </a:r>
                      <a:r>
                        <a:rPr lang="en-GB" sz="1900" i="1" dirty="0" smtClean="0">
                          <a:solidFill>
                            <a:schemeClr val="tx1"/>
                          </a:solidFill>
                        </a:rPr>
                        <a:t>claims paid</a:t>
                      </a:r>
                      <a:endParaRPr lang="ru-RU" sz="1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900" dirty="0" smtClean="0"/>
                        <a:t>421 </a:t>
                      </a:r>
                      <a:r>
                        <a:rPr lang="en-GB" sz="1900" dirty="0" smtClean="0"/>
                        <a:t>billion</a:t>
                      </a:r>
                      <a:r>
                        <a:rPr lang="en-GB" sz="1900" baseline="0" dirty="0" smtClean="0"/>
                        <a:t> rubles</a:t>
                      </a:r>
                      <a:r>
                        <a:rPr lang="ru-RU" sz="1900" dirty="0" smtClean="0"/>
                        <a:t> </a:t>
                      </a:r>
                      <a:endParaRPr lang="ru-RU" sz="1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900" dirty="0" smtClean="0"/>
                        <a:t>+13%</a:t>
                      </a:r>
                      <a:endParaRPr lang="ru-RU" sz="1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900" i="1" dirty="0" smtClean="0"/>
                        <a:t>Total authorized capital of </a:t>
                      </a:r>
                      <a:r>
                        <a:rPr lang="en-GB" sz="1900" i="1" dirty="0" smtClean="0">
                          <a:solidFill>
                            <a:schemeClr val="tx1"/>
                          </a:solidFill>
                        </a:rPr>
                        <a:t>insurance</a:t>
                      </a:r>
                      <a:r>
                        <a:rPr lang="en-GB" sz="1900" i="1" baseline="0" dirty="0" smtClean="0">
                          <a:solidFill>
                            <a:schemeClr val="tx1"/>
                          </a:solidFill>
                        </a:rPr>
                        <a:t> companies</a:t>
                      </a:r>
                      <a:endParaRPr lang="ru-RU" sz="1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900" dirty="0" smtClean="0"/>
                        <a:t>210 </a:t>
                      </a:r>
                      <a:r>
                        <a:rPr lang="en-US" sz="1900" dirty="0" smtClean="0"/>
                        <a:t>billion rubles </a:t>
                      </a:r>
                      <a:r>
                        <a:rPr lang="ru-RU" sz="1900" dirty="0" smtClean="0"/>
                        <a:t> </a:t>
                      </a:r>
                      <a:endParaRPr lang="ru-RU" sz="1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900" dirty="0" smtClean="0"/>
                        <a:t>+6%</a:t>
                      </a:r>
                      <a:endParaRPr lang="ru-RU" sz="1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900" i="1" dirty="0" smtClean="0"/>
                        <a:t>Average authorized capital</a:t>
                      </a:r>
                      <a:endParaRPr lang="ru-RU" sz="1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900" dirty="0" smtClean="0"/>
                        <a:t>500 </a:t>
                      </a:r>
                      <a:r>
                        <a:rPr lang="en-GB" sz="1900" dirty="0" smtClean="0"/>
                        <a:t>million rubles</a:t>
                      </a:r>
                      <a:endParaRPr lang="ru-RU" sz="1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900" dirty="0" smtClean="0"/>
                        <a:t>+18%</a:t>
                      </a:r>
                      <a:endParaRPr lang="ru-RU" sz="1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8522">
                <a:tc>
                  <a:txBody>
                    <a:bodyPr/>
                    <a:lstStyle/>
                    <a:p>
                      <a:r>
                        <a:rPr lang="en-GB" sz="1900" i="1" dirty="0" smtClean="0"/>
                        <a:t>Number of insurance companies</a:t>
                      </a:r>
                      <a:r>
                        <a:rPr lang="ru-RU" sz="1900" i="1" dirty="0" smtClean="0"/>
                        <a:t> (</a:t>
                      </a:r>
                      <a:r>
                        <a:rPr lang="en-GB" sz="1900" i="1" dirty="0" smtClean="0"/>
                        <a:t>as</a:t>
                      </a:r>
                      <a:r>
                        <a:rPr lang="en-US" sz="1900" i="1" baseline="0" dirty="0" smtClean="0"/>
                        <a:t> at 31 December 2013</a:t>
                      </a:r>
                      <a:r>
                        <a:rPr lang="ru-RU" sz="1900" i="1" dirty="0" smtClean="0"/>
                        <a:t>)</a:t>
                      </a:r>
                      <a:endParaRPr lang="ru-RU" sz="1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900" dirty="0" smtClean="0"/>
                        <a:t>420</a:t>
                      </a:r>
                      <a:endParaRPr lang="ru-RU" sz="1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900" dirty="0" smtClean="0"/>
                        <a:t>-10%</a:t>
                      </a:r>
                      <a:endParaRPr lang="ru-RU" sz="1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900" i="1" dirty="0" smtClean="0"/>
                        <a:t>Insurance penetration </a:t>
                      </a:r>
                      <a:r>
                        <a:rPr lang="ru-RU" sz="1900" i="1" dirty="0" smtClean="0"/>
                        <a:t>(</a:t>
                      </a:r>
                      <a:r>
                        <a:rPr lang="en-GB" sz="1900" i="1" dirty="0" smtClean="0"/>
                        <a:t>calculated premium</a:t>
                      </a:r>
                      <a:r>
                        <a:rPr lang="ru-RU" sz="1900" i="1" dirty="0" smtClean="0"/>
                        <a:t> / </a:t>
                      </a:r>
                      <a:r>
                        <a:rPr lang="en-GB" sz="1900" i="1" dirty="0" smtClean="0"/>
                        <a:t>GDP)</a:t>
                      </a:r>
                      <a:endParaRPr lang="ru-RU" sz="1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900" dirty="0" smtClean="0"/>
                        <a:t>1</a:t>
                      </a:r>
                      <a:r>
                        <a:rPr lang="en-GB" sz="1900" dirty="0" smtClean="0"/>
                        <a:t>.</a:t>
                      </a:r>
                      <a:r>
                        <a:rPr lang="ru-RU" sz="1900" dirty="0" smtClean="0"/>
                        <a:t>36</a:t>
                      </a:r>
                      <a:endParaRPr lang="ru-RU" sz="1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900" dirty="0" smtClean="0"/>
                        <a:t>+0</a:t>
                      </a:r>
                      <a:r>
                        <a:rPr lang="en-GB" sz="1900" dirty="0" smtClean="0"/>
                        <a:t>.</a:t>
                      </a:r>
                      <a:r>
                        <a:rPr lang="ru-RU" sz="1900" dirty="0" smtClean="0"/>
                        <a:t>06 </a:t>
                      </a:r>
                      <a:r>
                        <a:rPr lang="en-GB" sz="1900" dirty="0" smtClean="0"/>
                        <a:t>pp</a:t>
                      </a:r>
                      <a:endParaRPr lang="ru-RU" sz="1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Нижний колонтитул 3"/>
          <p:cNvSpPr>
            <a:spLocks noGrp="1"/>
          </p:cNvSpPr>
          <p:nvPr>
            <p:ph type="ftr" sz="quarter" idx="11"/>
          </p:nvPr>
        </p:nvSpPr>
        <p:spPr/>
        <p:txBody>
          <a:bodyPr/>
          <a:lstStyle/>
          <a:p>
            <a:pPr>
              <a:defRPr/>
            </a:pPr>
            <a:endParaRPr lang="ru-RU" dirty="0"/>
          </a:p>
        </p:txBody>
      </p:sp>
      <p:sp>
        <p:nvSpPr>
          <p:cNvPr id="5" name="Номер слайда 4"/>
          <p:cNvSpPr>
            <a:spLocks noGrp="1"/>
          </p:cNvSpPr>
          <p:nvPr>
            <p:ph type="sldNum" sz="quarter" idx="12"/>
          </p:nvPr>
        </p:nvSpPr>
        <p:spPr/>
        <p:txBody>
          <a:bodyPr/>
          <a:lstStyle/>
          <a:p>
            <a:pPr>
              <a:defRPr/>
            </a:pPr>
            <a:fld id="{C6E87A67-6FB9-4597-B3EA-A8B937E6B19B}" type="slidenum">
              <a:rPr lang="ru-RU" smtClean="0"/>
              <a:pPr>
                <a:defRPr/>
              </a:pPr>
              <a:t>3</a:t>
            </a:fld>
            <a:endParaRPr lang="ru-RU" dirty="0"/>
          </a:p>
        </p:txBody>
      </p:sp>
      <p:sp>
        <p:nvSpPr>
          <p:cNvPr id="7" name="TextBox 6"/>
          <p:cNvSpPr txBox="1"/>
          <p:nvPr/>
        </p:nvSpPr>
        <p:spPr>
          <a:xfrm>
            <a:off x="500063" y="4786313"/>
            <a:ext cx="8286750" cy="1754326"/>
          </a:xfrm>
          <a:prstGeom prst="rect">
            <a:avLst/>
          </a:prstGeom>
          <a:noFill/>
        </p:spPr>
        <p:txBody>
          <a:bodyPr>
            <a:spAutoFit/>
          </a:bodyPr>
          <a:lstStyle/>
          <a:p>
            <a:pPr indent="355600" algn="just">
              <a:spcAft>
                <a:spcPts val="600"/>
              </a:spcAft>
              <a:defRPr/>
            </a:pPr>
            <a:r>
              <a:rPr lang="en-GB" sz="2000" dirty="0" smtClean="0">
                <a:latin typeface="+mn-lt"/>
              </a:rPr>
              <a:t>In the upcoming 5-7 years, the number of companies in the market is to reduce to </a:t>
            </a:r>
            <a:r>
              <a:rPr lang="ru-RU" sz="2000" dirty="0" smtClean="0">
                <a:latin typeface="+mn-lt"/>
              </a:rPr>
              <a:t>100</a:t>
            </a:r>
            <a:r>
              <a:rPr lang="en-GB" sz="2000" dirty="0" smtClean="0">
                <a:latin typeface="+mn-lt"/>
              </a:rPr>
              <a:t>-</a:t>
            </a:r>
            <a:r>
              <a:rPr lang="ru-RU" sz="2000" dirty="0" smtClean="0">
                <a:latin typeface="+mn-lt"/>
              </a:rPr>
              <a:t>150</a:t>
            </a:r>
            <a:r>
              <a:rPr lang="ru-RU" sz="2000" dirty="0">
                <a:latin typeface="+mn-lt"/>
              </a:rPr>
              <a:t>.</a:t>
            </a:r>
          </a:p>
          <a:p>
            <a:pPr indent="355600" algn="just">
              <a:spcAft>
                <a:spcPts val="600"/>
              </a:spcAft>
              <a:tabLst>
                <a:tab pos="444500" algn="l"/>
              </a:tabLst>
              <a:defRPr/>
            </a:pPr>
            <a:r>
              <a:rPr lang="en-GB" sz="2000" dirty="0" smtClean="0">
                <a:latin typeface="+mn-lt"/>
              </a:rPr>
              <a:t>The probable “growth corridor” of the insurance market in 2014 will be 	from </a:t>
            </a:r>
            <a:r>
              <a:rPr lang="ru-RU" sz="2000" dirty="0" smtClean="0">
                <a:latin typeface="+mn-lt"/>
              </a:rPr>
              <a:t>3</a:t>
            </a:r>
            <a:r>
              <a:rPr lang="en-GB" sz="2000" dirty="0">
                <a:latin typeface="+mn-lt"/>
              </a:rPr>
              <a:t> </a:t>
            </a:r>
            <a:r>
              <a:rPr lang="en-GB" sz="2000" dirty="0" smtClean="0">
                <a:latin typeface="+mn-lt"/>
              </a:rPr>
              <a:t>to </a:t>
            </a:r>
            <a:r>
              <a:rPr lang="ru-RU" sz="2000" dirty="0" smtClean="0">
                <a:latin typeface="+mn-lt"/>
              </a:rPr>
              <a:t>9</a:t>
            </a:r>
            <a:r>
              <a:rPr lang="ru-RU" sz="2000" dirty="0">
                <a:latin typeface="+mn-lt"/>
              </a:rPr>
              <a:t>%.</a:t>
            </a:r>
          </a:p>
          <a:p>
            <a:pPr>
              <a:defRPr/>
            </a:pPr>
            <a:endParaRPr lang="ru-RU"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530225" y="836613"/>
            <a:ext cx="8229600" cy="647700"/>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indent="0" algn="ctr">
              <a:buFont typeface="Arial" charset="0"/>
              <a:buNone/>
              <a:defRPr/>
            </a:pPr>
            <a:r>
              <a:rPr lang="en-GB" sz="4000" dirty="0" smtClean="0">
                <a:solidFill>
                  <a:srgbClr val="002060"/>
                </a:solidFill>
                <a:cs typeface="Arial" panose="020B0604020202020204" pitchFamily="34" charset="0"/>
              </a:rPr>
              <a:t>Motor insurance crisis</a:t>
            </a:r>
            <a:endParaRPr lang="ru-RU" sz="4000" dirty="0">
              <a:solidFill>
                <a:srgbClr val="002060"/>
              </a:solidFill>
              <a:cs typeface="Arial" panose="020B0604020202020204" pitchFamily="34" charset="0"/>
            </a:endParaRPr>
          </a:p>
        </p:txBody>
      </p:sp>
      <p:sp>
        <p:nvSpPr>
          <p:cNvPr id="5" name="Объект 3"/>
          <p:cNvSpPr txBox="1">
            <a:spLocks/>
          </p:cNvSpPr>
          <p:nvPr/>
        </p:nvSpPr>
        <p:spPr bwMode="auto">
          <a:xfrm>
            <a:off x="530225" y="1557338"/>
            <a:ext cx="8229600" cy="1584325"/>
          </a:xfrm>
          <a:prstGeom prst="roundRect">
            <a:avLst/>
          </a:prstGeom>
          <a:solidFill>
            <a:schemeClr val="bg1"/>
          </a:solidFill>
          <a:ln w="25400" cap="flat" cmpd="sng" algn="ctr">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342900" indent="-342900" algn="l" rtl="0" eaLnBrk="0" fontAlgn="base" hangingPunct="0">
              <a:spcBef>
                <a:spcPct val="20000"/>
              </a:spcBef>
              <a:spcAft>
                <a:spcPct val="0"/>
              </a:spcAft>
              <a:buFont typeface="Arial" charset="0"/>
              <a:buChar char="•"/>
              <a:defRPr sz="3200" kern="1200">
                <a:solidFill>
                  <a:schemeClr val="lt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lt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lt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lt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lgn="ctr">
              <a:buFont typeface="Arial" charset="0"/>
              <a:buNone/>
              <a:defRPr/>
            </a:pPr>
            <a:r>
              <a:rPr lang="en-GB" dirty="0" smtClean="0">
                <a:solidFill>
                  <a:srgbClr val="002060"/>
                </a:solidFill>
                <a:cs typeface="Arial" panose="020B0604020202020204" pitchFamily="34" charset="0"/>
              </a:rPr>
              <a:t>Reluctance to resolve the problems of other segments of the insurance market until the situation on the CMTPL market normalizes</a:t>
            </a:r>
            <a:endParaRPr lang="ru-RU" dirty="0">
              <a:solidFill>
                <a:srgbClr val="002060"/>
              </a:solidFill>
              <a:cs typeface="Arial" panose="020B0604020202020204" pitchFamily="34" charset="0"/>
            </a:endParaRPr>
          </a:p>
        </p:txBody>
      </p:sp>
      <p:sp>
        <p:nvSpPr>
          <p:cNvPr id="6" name="Объект 3"/>
          <p:cNvSpPr txBox="1">
            <a:spLocks/>
          </p:cNvSpPr>
          <p:nvPr/>
        </p:nvSpPr>
        <p:spPr bwMode="auto">
          <a:xfrm>
            <a:off x="509588" y="4724400"/>
            <a:ext cx="8229600" cy="1079500"/>
          </a:xfrm>
          <a:prstGeom prst="roundRect">
            <a:avLst/>
          </a:prstGeom>
          <a:solidFill>
            <a:schemeClr val="bg1"/>
          </a:solidFill>
          <a:ln w="25400" cap="flat" cmpd="sng" algn="ctr">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342900" indent="-342900" algn="l" rtl="0" eaLnBrk="0" fontAlgn="base" hangingPunct="0">
              <a:spcBef>
                <a:spcPct val="20000"/>
              </a:spcBef>
              <a:spcAft>
                <a:spcPct val="0"/>
              </a:spcAft>
              <a:buFont typeface="Arial" charset="0"/>
              <a:buChar char="•"/>
              <a:defRPr sz="3200" kern="1200">
                <a:solidFill>
                  <a:schemeClr val="lt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lt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lt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lt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lgn="ctr">
              <a:buFont typeface="Arial" charset="0"/>
              <a:buNone/>
              <a:defRPr/>
            </a:pPr>
            <a:r>
              <a:rPr lang="en-GB" b="1" dirty="0" smtClean="0">
                <a:solidFill>
                  <a:srgbClr val="FF0000"/>
                </a:solidFill>
                <a:cs typeface="Arial" panose="020B0604020202020204" pitchFamily="34" charset="0"/>
              </a:rPr>
              <a:t>The insurance market is in the most challenging situation for the last five years</a:t>
            </a:r>
            <a:endParaRPr lang="ru-RU" b="1" dirty="0">
              <a:solidFill>
                <a:srgbClr val="FF0000"/>
              </a:solidFill>
              <a:cs typeface="Arial" panose="020B0604020202020204" pitchFamily="34" charset="0"/>
            </a:endParaRPr>
          </a:p>
        </p:txBody>
      </p:sp>
      <p:pic>
        <p:nvPicPr>
          <p:cNvPr id="17412" name="Picture 2"/>
          <p:cNvPicPr>
            <a:picLocks noChangeAspect="1" noChangeArrowheads="1"/>
          </p:cNvPicPr>
          <p:nvPr/>
        </p:nvPicPr>
        <p:blipFill>
          <a:blip r:embed="rId2"/>
          <a:srcRect/>
          <a:stretch>
            <a:fillRect/>
          </a:stretch>
        </p:blipFill>
        <p:spPr bwMode="auto">
          <a:xfrm>
            <a:off x="3470275" y="4149725"/>
            <a:ext cx="2225675" cy="500063"/>
          </a:xfrm>
          <a:prstGeom prst="rect">
            <a:avLst/>
          </a:prstGeom>
          <a:noFill/>
          <a:ln w="9525">
            <a:noFill/>
            <a:miter lim="800000"/>
            <a:headEnd/>
            <a:tailEnd/>
          </a:ln>
        </p:spPr>
      </p:pic>
      <p:sp>
        <p:nvSpPr>
          <p:cNvPr id="7" name="Номер слайда 6"/>
          <p:cNvSpPr>
            <a:spLocks noGrp="1"/>
          </p:cNvSpPr>
          <p:nvPr>
            <p:ph type="sldNum" sz="quarter" idx="12"/>
          </p:nvPr>
        </p:nvSpPr>
        <p:spPr/>
        <p:txBody>
          <a:bodyPr/>
          <a:lstStyle/>
          <a:p>
            <a:pPr>
              <a:defRPr/>
            </a:pPr>
            <a:fld id="{58B0B55B-5138-46DC-A351-BCFB6598E729}" type="slidenum">
              <a:rPr lang="ru-RU" smtClean="0"/>
              <a:pPr>
                <a:defRPr/>
              </a:pPr>
              <a:t>4</a:t>
            </a:fld>
            <a:endParaRPr lang="ru-RU" dirty="0"/>
          </a:p>
        </p:txBody>
      </p:sp>
      <p:sp>
        <p:nvSpPr>
          <p:cNvPr id="8" name="Объект 3"/>
          <p:cNvSpPr txBox="1">
            <a:spLocks/>
          </p:cNvSpPr>
          <p:nvPr/>
        </p:nvSpPr>
        <p:spPr bwMode="auto">
          <a:xfrm>
            <a:off x="530225" y="3213100"/>
            <a:ext cx="8229600" cy="792163"/>
          </a:xfrm>
          <a:prstGeom prst="roundRect">
            <a:avLst/>
          </a:prstGeom>
          <a:solidFill>
            <a:schemeClr val="bg1"/>
          </a:solidFill>
          <a:ln w="25400" cap="flat" cmpd="sng" algn="ctr">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342900" indent="-342900" algn="l" rtl="0" eaLnBrk="0" fontAlgn="base" hangingPunct="0">
              <a:spcBef>
                <a:spcPct val="20000"/>
              </a:spcBef>
              <a:spcAft>
                <a:spcPct val="0"/>
              </a:spcAft>
              <a:buFont typeface="Arial" charset="0"/>
              <a:buChar char="•"/>
              <a:defRPr sz="3200" kern="1200">
                <a:solidFill>
                  <a:schemeClr val="lt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lt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lt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lt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lgn="ctr">
              <a:buFont typeface="Arial" charset="0"/>
              <a:buNone/>
              <a:defRPr/>
            </a:pPr>
            <a:r>
              <a:rPr lang="en-GB" sz="2800" dirty="0" smtClean="0">
                <a:solidFill>
                  <a:srgbClr val="002060"/>
                </a:solidFill>
                <a:cs typeface="Arial" panose="020B0604020202020204" pitchFamily="34" charset="0"/>
              </a:rPr>
              <a:t>Quick growth of unprofitability in numerous insurance types</a:t>
            </a:r>
            <a:endParaRPr lang="ru-RU" sz="2800" dirty="0">
              <a:solidFill>
                <a:srgbClr val="002060"/>
              </a:solidFill>
              <a:cs typeface="Arial" panose="020B0604020202020204"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3"/>
          <p:cNvSpPr>
            <a:spLocks noGrp="1"/>
          </p:cNvSpPr>
          <p:nvPr>
            <p:ph idx="1"/>
          </p:nvPr>
        </p:nvSpPr>
        <p:spPr>
          <a:xfrm>
            <a:off x="500063" y="3429000"/>
            <a:ext cx="8229600" cy="996950"/>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indent="0" algn="ctr">
              <a:buNone/>
              <a:defRPr/>
            </a:pPr>
            <a:r>
              <a:rPr lang="en-GB" sz="3600" dirty="0" smtClean="0">
                <a:solidFill>
                  <a:srgbClr val="002060"/>
                </a:solidFill>
                <a:cs typeface="Arial" panose="020B0604020202020204" pitchFamily="34" charset="0"/>
              </a:rPr>
              <a:t>Possibility of sanctions expansion against Russia</a:t>
            </a:r>
            <a:endParaRPr lang="ru-RU" sz="3600" dirty="0">
              <a:solidFill>
                <a:srgbClr val="002060"/>
              </a:solidFill>
              <a:cs typeface="Arial" panose="020B0604020202020204" pitchFamily="34" charset="0"/>
            </a:endParaRPr>
          </a:p>
        </p:txBody>
      </p:sp>
      <p:sp>
        <p:nvSpPr>
          <p:cNvPr id="6" name="Объект 3"/>
          <p:cNvSpPr txBox="1">
            <a:spLocks/>
          </p:cNvSpPr>
          <p:nvPr/>
        </p:nvSpPr>
        <p:spPr bwMode="auto">
          <a:xfrm>
            <a:off x="523727" y="4576607"/>
            <a:ext cx="8229600" cy="1079500"/>
          </a:xfrm>
          <a:prstGeom prst="roundRect">
            <a:avLst/>
          </a:prstGeom>
          <a:solidFill>
            <a:schemeClr val="bg1"/>
          </a:solidFill>
          <a:ln w="25400" cap="flat" cmpd="sng" algn="ctr">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342900" indent="-342900" algn="l" rtl="0" eaLnBrk="0" fontAlgn="base" hangingPunct="0">
              <a:spcBef>
                <a:spcPct val="20000"/>
              </a:spcBef>
              <a:spcAft>
                <a:spcPct val="0"/>
              </a:spcAft>
              <a:buFont typeface="Arial" charset="0"/>
              <a:buChar char="•"/>
              <a:defRPr sz="3200" kern="1200">
                <a:solidFill>
                  <a:schemeClr val="lt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lt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lt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lt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lgn="ctr">
              <a:buFont typeface="Arial" charset="0"/>
              <a:buNone/>
              <a:defRPr/>
            </a:pPr>
            <a:r>
              <a:rPr lang="en-GB" sz="3600" dirty="0" smtClean="0">
                <a:solidFill>
                  <a:srgbClr val="002060"/>
                </a:solidFill>
                <a:cs typeface="Arial" panose="020B0604020202020204" pitchFamily="34" charset="0"/>
              </a:rPr>
              <a:t>Instability on the banking market</a:t>
            </a:r>
            <a:endParaRPr lang="ru-RU" sz="3600" dirty="0">
              <a:solidFill>
                <a:srgbClr val="002060"/>
              </a:solidFill>
              <a:cs typeface="Arial" panose="020B0604020202020204" pitchFamily="34" charset="0"/>
            </a:endParaRPr>
          </a:p>
        </p:txBody>
      </p:sp>
      <p:sp>
        <p:nvSpPr>
          <p:cNvPr id="7" name="Объект 3"/>
          <p:cNvSpPr txBox="1">
            <a:spLocks/>
          </p:cNvSpPr>
          <p:nvPr/>
        </p:nvSpPr>
        <p:spPr bwMode="auto">
          <a:xfrm>
            <a:off x="428625" y="642938"/>
            <a:ext cx="8229600" cy="1020762"/>
          </a:xfrm>
          <a:prstGeom prst="roundRect">
            <a:avLst/>
          </a:prstGeom>
          <a:solidFill>
            <a:schemeClr val="bg1"/>
          </a:solidFill>
          <a:ln w="25400" cap="flat" cmpd="sng" algn="ctr">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342900" indent="-342900" algn="l" rtl="0" eaLnBrk="0" fontAlgn="base" hangingPunct="0">
              <a:spcBef>
                <a:spcPct val="20000"/>
              </a:spcBef>
              <a:spcAft>
                <a:spcPct val="0"/>
              </a:spcAft>
              <a:buFont typeface="Arial" charset="0"/>
              <a:buChar char="•"/>
              <a:defRPr sz="3200" kern="1200">
                <a:solidFill>
                  <a:schemeClr val="lt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lt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lt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lt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lgn="ctr">
              <a:buFont typeface="Arial" charset="0"/>
              <a:buNone/>
              <a:defRPr/>
            </a:pPr>
            <a:r>
              <a:rPr lang="en-GB" sz="4000" b="1" dirty="0" smtClean="0">
                <a:solidFill>
                  <a:srgbClr val="FF0000"/>
                </a:solidFill>
                <a:cs typeface="Arial" panose="020B0604020202020204" pitchFamily="34" charset="0"/>
              </a:rPr>
              <a:t>Harsh environment</a:t>
            </a:r>
            <a:endParaRPr lang="ru-RU" sz="4000" b="1" dirty="0">
              <a:solidFill>
                <a:srgbClr val="FF0000"/>
              </a:solidFill>
              <a:cs typeface="Arial" panose="020B0604020202020204" pitchFamily="34" charset="0"/>
            </a:endParaRPr>
          </a:p>
        </p:txBody>
      </p:sp>
      <p:sp>
        <p:nvSpPr>
          <p:cNvPr id="9" name="Объект 3"/>
          <p:cNvSpPr txBox="1">
            <a:spLocks/>
          </p:cNvSpPr>
          <p:nvPr/>
        </p:nvSpPr>
        <p:spPr bwMode="auto">
          <a:xfrm>
            <a:off x="500063" y="2214563"/>
            <a:ext cx="8229600" cy="1036637"/>
          </a:xfrm>
          <a:prstGeom prst="roundRect">
            <a:avLst/>
          </a:prstGeom>
          <a:solidFill>
            <a:schemeClr val="bg1"/>
          </a:solidFill>
          <a:ln w="25400" cap="flat" cmpd="sng" algn="ctr">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342900" indent="-342900" algn="l" rtl="0" eaLnBrk="0" fontAlgn="base" hangingPunct="0">
              <a:spcBef>
                <a:spcPct val="20000"/>
              </a:spcBef>
              <a:spcAft>
                <a:spcPct val="0"/>
              </a:spcAft>
              <a:buFont typeface="Arial" charset="0"/>
              <a:buChar char="•"/>
              <a:defRPr sz="3200" kern="1200">
                <a:solidFill>
                  <a:schemeClr val="lt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lt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lt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lt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lgn="ctr">
              <a:buFont typeface="Arial" charset="0"/>
              <a:buNone/>
              <a:defRPr/>
            </a:pPr>
            <a:r>
              <a:rPr lang="en-GB" sz="3600" dirty="0" smtClean="0">
                <a:solidFill>
                  <a:srgbClr val="002060"/>
                </a:solidFill>
                <a:cs typeface="Arial" panose="020B0604020202020204" pitchFamily="34" charset="0"/>
              </a:rPr>
              <a:t>Complicated macroeconomic situation</a:t>
            </a:r>
            <a:endParaRPr lang="ru-RU" sz="3600" dirty="0">
              <a:solidFill>
                <a:srgbClr val="002060"/>
              </a:solidFill>
              <a:cs typeface="Arial" panose="020B0604020202020204" pitchFamily="34" charset="0"/>
            </a:endParaRPr>
          </a:p>
        </p:txBody>
      </p:sp>
      <p:pic>
        <p:nvPicPr>
          <p:cNvPr id="18437" name="Picture 4"/>
          <p:cNvPicPr>
            <a:picLocks noChangeAspect="1" noChangeArrowheads="1"/>
          </p:cNvPicPr>
          <p:nvPr/>
        </p:nvPicPr>
        <p:blipFill>
          <a:blip r:embed="rId2"/>
          <a:srcRect/>
          <a:stretch>
            <a:fillRect/>
          </a:stretch>
        </p:blipFill>
        <p:spPr bwMode="auto">
          <a:xfrm>
            <a:off x="3429000" y="1714500"/>
            <a:ext cx="2232025" cy="500063"/>
          </a:xfrm>
          <a:prstGeom prst="rect">
            <a:avLst/>
          </a:prstGeom>
          <a:noFill/>
          <a:ln w="9525">
            <a:noFill/>
            <a:miter lim="800000"/>
            <a:headEnd/>
            <a:tailEnd/>
          </a:ln>
        </p:spPr>
      </p:pic>
      <p:sp>
        <p:nvSpPr>
          <p:cNvPr id="4" name="Номер слайда 3"/>
          <p:cNvSpPr>
            <a:spLocks noGrp="1"/>
          </p:cNvSpPr>
          <p:nvPr>
            <p:ph type="sldNum" sz="quarter" idx="12"/>
          </p:nvPr>
        </p:nvSpPr>
        <p:spPr/>
        <p:txBody>
          <a:bodyPr/>
          <a:lstStyle/>
          <a:p>
            <a:pPr>
              <a:defRPr/>
            </a:pPr>
            <a:fld id="{4D0B6010-70E7-4C56-8D5A-63B7C525A3D4}" type="slidenum">
              <a:rPr lang="ru-RU" smtClean="0"/>
              <a:pPr>
                <a:defRPr/>
              </a:pPr>
              <a:t>5</a:t>
            </a:fld>
            <a:endParaRPr lang="ru-RU"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95288" y="981075"/>
            <a:ext cx="8534400" cy="5289550"/>
          </a:xfrm>
        </p:spPr>
        <p:txBody>
          <a:bodyPr/>
          <a:lstStyle/>
          <a:p>
            <a:pPr algn="just">
              <a:buFont typeface="Wingdings" pitchFamily="2" charset="2"/>
              <a:buChar char="Ø"/>
            </a:pPr>
            <a:r>
              <a:rPr lang="en-GB" dirty="0" smtClean="0"/>
              <a:t>The accession rate of insurance premiums reduced from </a:t>
            </a:r>
            <a:r>
              <a:rPr lang="ru-RU" b="1" dirty="0" smtClean="0">
                <a:solidFill>
                  <a:srgbClr val="254061"/>
                </a:solidFill>
              </a:rPr>
              <a:t>22% </a:t>
            </a:r>
            <a:r>
              <a:rPr lang="en-GB" b="1" dirty="0" smtClean="0">
                <a:solidFill>
                  <a:srgbClr val="254061"/>
                </a:solidFill>
              </a:rPr>
              <a:t>in</a:t>
            </a:r>
            <a:r>
              <a:rPr lang="ru-RU" b="1" dirty="0" smtClean="0">
                <a:solidFill>
                  <a:srgbClr val="254061"/>
                </a:solidFill>
              </a:rPr>
              <a:t> 2012 </a:t>
            </a:r>
            <a:r>
              <a:rPr lang="en-GB" b="1" dirty="0" smtClean="0">
                <a:solidFill>
                  <a:srgbClr val="254061"/>
                </a:solidFill>
              </a:rPr>
              <a:t>to</a:t>
            </a:r>
            <a:r>
              <a:rPr lang="ru-RU" b="1" dirty="0" smtClean="0">
                <a:solidFill>
                  <a:srgbClr val="254061"/>
                </a:solidFill>
              </a:rPr>
              <a:t> 12% </a:t>
            </a:r>
            <a:r>
              <a:rPr lang="en-GB" b="1" dirty="0" smtClean="0">
                <a:solidFill>
                  <a:srgbClr val="254061"/>
                </a:solidFill>
              </a:rPr>
              <a:t>in</a:t>
            </a:r>
            <a:r>
              <a:rPr lang="ru-RU" b="1" dirty="0" smtClean="0">
                <a:solidFill>
                  <a:srgbClr val="254061"/>
                </a:solidFill>
              </a:rPr>
              <a:t> 2013</a:t>
            </a:r>
          </a:p>
          <a:p>
            <a:pPr algn="just">
              <a:buFont typeface="Wingdings" pitchFamily="2" charset="2"/>
              <a:buChar char="Ø"/>
            </a:pPr>
            <a:r>
              <a:rPr lang="en-GB" b="1" dirty="0" smtClean="0">
                <a:solidFill>
                  <a:srgbClr val="254061"/>
                </a:solidFill>
              </a:rPr>
              <a:t>The return on equity in</a:t>
            </a:r>
            <a:r>
              <a:rPr lang="ru-RU" b="1" dirty="0" smtClean="0">
                <a:solidFill>
                  <a:srgbClr val="254061"/>
                </a:solidFill>
              </a:rPr>
              <a:t> 2013 </a:t>
            </a:r>
            <a:r>
              <a:rPr lang="en-GB" dirty="0" smtClean="0"/>
              <a:t>was </a:t>
            </a:r>
            <a:r>
              <a:rPr lang="en-GB" b="1" dirty="0" smtClean="0">
                <a:solidFill>
                  <a:srgbClr val="254061"/>
                </a:solidFill>
              </a:rPr>
              <a:t>minimal </a:t>
            </a:r>
            <a:r>
              <a:rPr lang="en-GB" dirty="0" smtClean="0"/>
              <a:t>for the last five years</a:t>
            </a:r>
            <a:r>
              <a:rPr lang="ru-RU" dirty="0" smtClean="0"/>
              <a:t> (</a:t>
            </a:r>
            <a:r>
              <a:rPr lang="ru-RU" b="1" dirty="0" smtClean="0">
                <a:solidFill>
                  <a:srgbClr val="254061"/>
                </a:solidFill>
              </a:rPr>
              <a:t>6</a:t>
            </a:r>
            <a:r>
              <a:rPr lang="en-GB" b="1" dirty="0" smtClean="0">
                <a:solidFill>
                  <a:srgbClr val="254061"/>
                </a:solidFill>
              </a:rPr>
              <a:t>.</a:t>
            </a:r>
            <a:r>
              <a:rPr lang="ru-RU" b="1" dirty="0" smtClean="0">
                <a:solidFill>
                  <a:srgbClr val="254061"/>
                </a:solidFill>
              </a:rPr>
              <a:t>1%</a:t>
            </a:r>
            <a:r>
              <a:rPr lang="ru-RU" dirty="0" smtClean="0"/>
              <a:t>)</a:t>
            </a:r>
          </a:p>
          <a:p>
            <a:pPr algn="just">
              <a:buFont typeface="Wingdings" pitchFamily="2" charset="2"/>
              <a:buChar char="Ø"/>
            </a:pPr>
            <a:r>
              <a:rPr lang="en-GB" b="1" dirty="0" smtClean="0">
                <a:solidFill>
                  <a:srgbClr val="254061"/>
                </a:solidFill>
              </a:rPr>
              <a:t>The motor insurers’ business is extremely loss-making</a:t>
            </a:r>
            <a:r>
              <a:rPr lang="ru-RU" b="1" dirty="0" smtClean="0">
                <a:solidFill>
                  <a:srgbClr val="254061"/>
                </a:solidFill>
              </a:rPr>
              <a:t>: </a:t>
            </a:r>
            <a:r>
              <a:rPr lang="en-GB" dirty="0" smtClean="0"/>
              <a:t>the companies with the motor insurance share in the portfolios of over </a:t>
            </a:r>
            <a:r>
              <a:rPr lang="ru-RU" dirty="0" smtClean="0"/>
              <a:t>50% </a:t>
            </a:r>
            <a:r>
              <a:rPr lang="en-GB" dirty="0" smtClean="0"/>
              <a:t>have the net combined ratio of </a:t>
            </a:r>
            <a:r>
              <a:rPr lang="ru-RU" b="1" dirty="0" smtClean="0">
                <a:solidFill>
                  <a:srgbClr val="254061"/>
                </a:solidFill>
              </a:rPr>
              <a:t>104%</a:t>
            </a:r>
            <a:r>
              <a:rPr lang="en-GB" b="1" dirty="0" smtClean="0">
                <a:solidFill>
                  <a:srgbClr val="254061"/>
                </a:solidFill>
              </a:rPr>
              <a:t> </a:t>
            </a:r>
            <a:r>
              <a:rPr lang="en-GB" dirty="0" smtClean="0"/>
              <a:t>on average</a:t>
            </a:r>
            <a:endParaRPr lang="ru-RU" dirty="0" smtClean="0"/>
          </a:p>
        </p:txBody>
      </p:sp>
      <p:sp>
        <p:nvSpPr>
          <p:cNvPr id="3" name="Номер слайда 2"/>
          <p:cNvSpPr>
            <a:spLocks noGrp="1"/>
          </p:cNvSpPr>
          <p:nvPr>
            <p:ph type="sldNum" sz="quarter" idx="12"/>
          </p:nvPr>
        </p:nvSpPr>
        <p:spPr/>
        <p:txBody>
          <a:bodyPr/>
          <a:lstStyle/>
          <a:p>
            <a:pPr>
              <a:defRPr/>
            </a:pPr>
            <a:fld id="{F577050F-9CD3-413B-8F7B-99439B1C8609}" type="slidenum">
              <a:rPr lang="ru-RU" smtClean="0"/>
              <a:pPr>
                <a:defRPr/>
              </a:pPr>
              <a:t>6</a:t>
            </a:fld>
            <a:endParaRPr lang="ru-RU"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Заголовок 1"/>
          <p:cNvSpPr>
            <a:spLocks noGrp="1"/>
          </p:cNvSpPr>
          <p:nvPr>
            <p:ph type="title"/>
          </p:nvPr>
        </p:nvSpPr>
        <p:spPr>
          <a:xfrm>
            <a:off x="395288" y="476250"/>
            <a:ext cx="8229600" cy="1143000"/>
          </a:xfrm>
        </p:spPr>
        <p:txBody>
          <a:bodyPr/>
          <a:lstStyle/>
          <a:p>
            <a:r>
              <a:rPr lang="en-GB" altLang="ru-RU" sz="3600" b="1" dirty="0" smtClean="0">
                <a:solidFill>
                  <a:schemeClr val="tx2"/>
                </a:solidFill>
              </a:rPr>
              <a:t>Dangerous Initiatives</a:t>
            </a:r>
            <a:endParaRPr lang="ru-RU" altLang="ru-RU" sz="3600" b="1" dirty="0" smtClean="0">
              <a:solidFill>
                <a:schemeClr val="tx2"/>
              </a:solidFill>
            </a:endParaRPr>
          </a:p>
        </p:txBody>
      </p:sp>
      <p:sp>
        <p:nvSpPr>
          <p:cNvPr id="20482" name="Объект 2"/>
          <p:cNvSpPr>
            <a:spLocks noGrp="1"/>
          </p:cNvSpPr>
          <p:nvPr>
            <p:ph idx="1"/>
          </p:nvPr>
        </p:nvSpPr>
        <p:spPr>
          <a:xfrm>
            <a:off x="468313" y="1844675"/>
            <a:ext cx="8229600" cy="4525963"/>
          </a:xfrm>
        </p:spPr>
        <p:txBody>
          <a:bodyPr/>
          <a:lstStyle/>
          <a:p>
            <a:pPr algn="just">
              <a:spcAft>
                <a:spcPts val="600"/>
              </a:spcAft>
              <a:buFont typeface="Wingdings" pitchFamily="2" charset="2"/>
              <a:buChar char="Ø"/>
            </a:pPr>
            <a:r>
              <a:rPr lang="en-GB" altLang="ru-RU" dirty="0" smtClean="0"/>
              <a:t>Creation of state insurance companies to operate in certain insurance sectors or territories</a:t>
            </a:r>
            <a:endParaRPr lang="ru-RU" altLang="ru-RU" dirty="0" smtClean="0"/>
          </a:p>
          <a:p>
            <a:pPr algn="just">
              <a:spcAft>
                <a:spcPts val="600"/>
              </a:spcAft>
              <a:buFont typeface="Wingdings" pitchFamily="2" charset="2"/>
              <a:buChar char="Ø"/>
            </a:pPr>
            <a:r>
              <a:rPr lang="en-US" altLang="ru-RU" dirty="0" err="1" smtClean="0"/>
              <a:t>Govermentalization</a:t>
            </a:r>
            <a:r>
              <a:rPr lang="en-GB" altLang="ru-RU" dirty="0" smtClean="0"/>
              <a:t> of the Russian reinsurance market</a:t>
            </a:r>
            <a:endParaRPr lang="ru-RU" altLang="ru-RU" dirty="0" smtClean="0"/>
          </a:p>
        </p:txBody>
      </p:sp>
      <p:sp>
        <p:nvSpPr>
          <p:cNvPr id="4" name="Номер слайда 3"/>
          <p:cNvSpPr>
            <a:spLocks noGrp="1"/>
          </p:cNvSpPr>
          <p:nvPr>
            <p:ph type="sldNum" sz="quarter" idx="12"/>
          </p:nvPr>
        </p:nvSpPr>
        <p:spPr/>
        <p:txBody>
          <a:bodyPr/>
          <a:lstStyle/>
          <a:p>
            <a:pPr>
              <a:defRPr/>
            </a:pPr>
            <a:fld id="{75D2E0D6-E18C-4026-A429-E1C815FA3068}" type="slidenum">
              <a:rPr lang="ru-RU" smtClean="0"/>
              <a:pPr>
                <a:defRPr/>
              </a:pPr>
              <a:t>7</a:t>
            </a:fld>
            <a:endParaRPr lang="ru-RU"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Заголовок 1"/>
          <p:cNvSpPr>
            <a:spLocks noGrp="1"/>
          </p:cNvSpPr>
          <p:nvPr>
            <p:ph type="title"/>
          </p:nvPr>
        </p:nvSpPr>
        <p:spPr>
          <a:xfrm>
            <a:off x="457200" y="836613"/>
            <a:ext cx="8229600" cy="431800"/>
          </a:xfrm>
        </p:spPr>
        <p:txBody>
          <a:bodyPr/>
          <a:lstStyle/>
          <a:p>
            <a:r>
              <a:rPr lang="en-GB" sz="2600" b="1" dirty="0" smtClean="0">
                <a:solidFill>
                  <a:srgbClr val="0070C0"/>
                </a:solidFill>
              </a:rPr>
              <a:t>Structural Problems of the Russian Insurance Market</a:t>
            </a:r>
            <a:endParaRPr lang="ru-RU" sz="2600" b="1" dirty="0" smtClean="0">
              <a:solidFill>
                <a:srgbClr val="0070C0"/>
              </a:solidFill>
            </a:endParaRPr>
          </a:p>
        </p:txBody>
      </p:sp>
      <p:sp>
        <p:nvSpPr>
          <p:cNvPr id="21506" name="Содержимое 2"/>
          <p:cNvSpPr>
            <a:spLocks noGrp="1"/>
          </p:cNvSpPr>
          <p:nvPr>
            <p:ph idx="1"/>
          </p:nvPr>
        </p:nvSpPr>
        <p:spPr>
          <a:xfrm>
            <a:off x="457200" y="1357313"/>
            <a:ext cx="8507413" cy="5167312"/>
          </a:xfrm>
        </p:spPr>
        <p:txBody>
          <a:bodyPr/>
          <a:lstStyle/>
          <a:p>
            <a:pPr algn="just">
              <a:buFont typeface="Wingdings" pitchFamily="2" charset="2"/>
              <a:buChar char="Ø"/>
            </a:pPr>
            <a:r>
              <a:rPr lang="en-GB" sz="2400" dirty="0" smtClean="0"/>
              <a:t>Poor growth of the demand for insurance services</a:t>
            </a:r>
            <a:r>
              <a:rPr lang="ru-RU" sz="2400" dirty="0" smtClean="0"/>
              <a:t>; </a:t>
            </a:r>
          </a:p>
          <a:p>
            <a:pPr algn="just">
              <a:buFont typeface="Wingdings" pitchFamily="2" charset="2"/>
              <a:buChar char="Ø"/>
            </a:pPr>
            <a:r>
              <a:rPr lang="en-GB" sz="2400" dirty="0" smtClean="0"/>
              <a:t>Degradation of the quality of obligations discharge by the insurers under insurance contracts</a:t>
            </a:r>
            <a:r>
              <a:rPr lang="ru-RU" sz="2400" dirty="0" smtClean="0"/>
              <a:t>;</a:t>
            </a:r>
          </a:p>
          <a:p>
            <a:pPr algn="just">
              <a:buFont typeface="Wingdings" pitchFamily="2" charset="2"/>
              <a:buChar char="Ø"/>
            </a:pPr>
            <a:r>
              <a:rPr lang="en-GB" sz="2400" dirty="0" smtClean="0"/>
              <a:t>Limited offer of insurance services aimed at various consumer categories</a:t>
            </a:r>
            <a:r>
              <a:rPr lang="ru-RU" sz="2400" dirty="0" smtClean="0"/>
              <a:t>;</a:t>
            </a:r>
          </a:p>
          <a:p>
            <a:pPr algn="just">
              <a:buFont typeface="Wingdings" pitchFamily="2" charset="2"/>
              <a:buChar char="Ø"/>
            </a:pPr>
            <a:r>
              <a:rPr lang="en-GB" sz="2400" dirty="0"/>
              <a:t>L</a:t>
            </a:r>
            <a:r>
              <a:rPr lang="en-GB" sz="2400" dirty="0" smtClean="0"/>
              <a:t>ow credibility of the insurers and the insurance mechanism in</a:t>
            </a:r>
            <a:r>
              <a:rPr lang="ru-RU" sz="2400" dirty="0" smtClean="0"/>
              <a:t> </a:t>
            </a:r>
            <a:r>
              <a:rPr lang="en-GB" sz="2400" dirty="0" smtClean="0"/>
              <a:t>general</a:t>
            </a:r>
            <a:r>
              <a:rPr lang="en-US" sz="2400" dirty="0"/>
              <a:t> </a:t>
            </a:r>
            <a:r>
              <a:rPr lang="en-US" sz="2400" dirty="0" smtClean="0"/>
              <a:t>with the </a:t>
            </a:r>
            <a:r>
              <a:rPr lang="en-GB" sz="2400" dirty="0" smtClean="0"/>
              <a:t>clients;</a:t>
            </a:r>
            <a:endParaRPr lang="ru-RU" sz="2400" dirty="0" smtClean="0"/>
          </a:p>
          <a:p>
            <a:pPr algn="just">
              <a:buFont typeface="Wingdings" pitchFamily="2" charset="2"/>
              <a:buChar char="Ø"/>
            </a:pPr>
            <a:r>
              <a:rPr lang="en-GB" sz="2400" dirty="0" smtClean="0"/>
              <a:t>Insufficient level of insurance culture and literacy in the society and business</a:t>
            </a:r>
            <a:r>
              <a:rPr lang="ru-RU" sz="2400" dirty="0" smtClean="0"/>
              <a:t>;</a:t>
            </a:r>
          </a:p>
          <a:p>
            <a:pPr algn="just">
              <a:buFont typeface="Wingdings" pitchFamily="2" charset="2"/>
              <a:buChar char="Ø"/>
            </a:pPr>
            <a:r>
              <a:rPr lang="en-GB" sz="2400" dirty="0" smtClean="0"/>
              <a:t>Low level of intermediary services</a:t>
            </a:r>
            <a:r>
              <a:rPr lang="ru-RU" sz="2400" dirty="0" smtClean="0"/>
              <a:t>; </a:t>
            </a:r>
          </a:p>
          <a:p>
            <a:pPr algn="just">
              <a:buFont typeface="Wingdings" pitchFamily="2" charset="2"/>
              <a:buChar char="Ø"/>
            </a:pPr>
            <a:r>
              <a:rPr lang="en-GB" sz="2400" dirty="0" smtClean="0"/>
              <a:t>Chronic market inertia.</a:t>
            </a:r>
            <a:endParaRPr lang="ru-RU" sz="1800" dirty="0" smtClean="0"/>
          </a:p>
        </p:txBody>
      </p:sp>
      <p:sp>
        <p:nvSpPr>
          <p:cNvPr id="4" name="Номер слайда 3"/>
          <p:cNvSpPr>
            <a:spLocks noGrp="1"/>
          </p:cNvSpPr>
          <p:nvPr>
            <p:ph type="sldNum" sz="quarter" idx="12"/>
          </p:nvPr>
        </p:nvSpPr>
        <p:spPr/>
        <p:txBody>
          <a:bodyPr/>
          <a:lstStyle/>
          <a:p>
            <a:pPr>
              <a:defRPr/>
            </a:pPr>
            <a:fld id="{069FC6AC-E00D-4CBF-8886-AEE6C0757952}" type="slidenum">
              <a:rPr lang="ru-RU" smtClean="0"/>
              <a:pPr>
                <a:defRPr/>
              </a:pPr>
              <a:t>8</a:t>
            </a:fld>
            <a:endParaRPr lang="ru-RU"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Заголовок 1"/>
          <p:cNvSpPr>
            <a:spLocks noGrp="1"/>
          </p:cNvSpPr>
          <p:nvPr>
            <p:ph type="title"/>
          </p:nvPr>
        </p:nvSpPr>
        <p:spPr/>
        <p:txBody>
          <a:bodyPr/>
          <a:lstStyle/>
          <a:p>
            <a:r>
              <a:rPr lang="en-GB" altLang="ru-RU" sz="3600" b="1" dirty="0" smtClean="0">
                <a:solidFill>
                  <a:schemeClr val="tx2"/>
                </a:solidFill>
              </a:rPr>
              <a:t>ARIA’s Dialog with Government</a:t>
            </a:r>
            <a:endParaRPr lang="ru-RU" altLang="ru-RU" sz="3600" b="1" dirty="0" smtClean="0">
              <a:solidFill>
                <a:schemeClr val="tx2"/>
              </a:solidFill>
            </a:endParaRPr>
          </a:p>
        </p:txBody>
      </p:sp>
      <p:sp>
        <p:nvSpPr>
          <p:cNvPr id="3" name="Объект 2"/>
          <p:cNvSpPr>
            <a:spLocks noGrp="1"/>
          </p:cNvSpPr>
          <p:nvPr>
            <p:ph idx="1"/>
          </p:nvPr>
        </p:nvSpPr>
        <p:spPr/>
        <p:txBody>
          <a:bodyPr/>
          <a:lstStyle/>
          <a:p>
            <a:pPr algn="just">
              <a:buFont typeface="Wingdings" pitchFamily="2" charset="2"/>
              <a:buChar char="Ø"/>
            </a:pPr>
            <a:r>
              <a:rPr lang="en-GB" dirty="0" smtClean="0"/>
              <a:t>Under the aegis of the ARIA, the Strategy of the Russian insurance market development until 2020 was created</a:t>
            </a:r>
            <a:endParaRPr lang="ru-RU" dirty="0" smtClean="0"/>
          </a:p>
          <a:p>
            <a:pPr algn="just">
              <a:buFont typeface="Wingdings" pitchFamily="2" charset="2"/>
              <a:buChar char="Ø"/>
            </a:pPr>
            <a:r>
              <a:rPr lang="en-GB" dirty="0" smtClean="0"/>
              <a:t>Assistance in the development of measures for further regulation of the insurance market</a:t>
            </a:r>
            <a:endParaRPr lang="ru-RU" dirty="0" smtClean="0"/>
          </a:p>
          <a:p>
            <a:pPr algn="just">
              <a:buFont typeface="Wingdings" pitchFamily="2" charset="2"/>
              <a:buChar char="Ø"/>
            </a:pPr>
            <a:r>
              <a:rPr lang="en-GB" dirty="0" smtClean="0"/>
              <a:t>Assistance in the development of the key performance indicators of the single financial market regulator</a:t>
            </a:r>
            <a:endParaRPr lang="ru-RU" dirty="0" smtClean="0"/>
          </a:p>
          <a:p>
            <a:pPr algn="just">
              <a:buFont typeface="Arial" charset="0"/>
              <a:buNone/>
            </a:pPr>
            <a:r>
              <a:rPr lang="ru-RU" dirty="0" smtClean="0"/>
              <a:t/>
            </a:r>
            <a:br>
              <a:rPr lang="ru-RU" dirty="0" smtClean="0"/>
            </a:br>
            <a:endParaRPr lang="ru-RU" dirty="0" smtClean="0"/>
          </a:p>
        </p:txBody>
      </p:sp>
      <p:sp>
        <p:nvSpPr>
          <p:cNvPr id="2" name="Номер слайда 1"/>
          <p:cNvSpPr>
            <a:spLocks noGrp="1"/>
          </p:cNvSpPr>
          <p:nvPr>
            <p:ph type="sldNum" sz="quarter" idx="12"/>
          </p:nvPr>
        </p:nvSpPr>
        <p:spPr/>
        <p:txBody>
          <a:bodyPr/>
          <a:lstStyle/>
          <a:p>
            <a:pPr>
              <a:defRPr/>
            </a:pPr>
            <a:fld id="{D6EB50E9-572D-4748-A8B9-5A203083CEE0}" type="slidenum">
              <a:rPr lang="ru-RU" smtClean="0"/>
              <a:pPr>
                <a:defRPr/>
              </a:pPr>
              <a:t>9</a:t>
            </a:fld>
            <a:endParaRPr lang="ru-RU" dirty="0"/>
          </a:p>
        </p:txBody>
      </p:sp>
    </p:spTree>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CONDITIONS AND GROWTH PROSPECTS OF RUSSIAN INSURANCE MARKET&amp;#x0D;&amp;#x0A;&amp;#x0D;&amp;#x0A;&amp;#x0D;&amp;#x0A; Igor Yuryevich Yurgens, &amp;#x0D;&amp;#x0A;President of All-Russian In&quot;/&gt;&lt;property id=&quot;20307&quot; value=&quot;256&quot;/&gt;&lt;/object&gt;&lt;object type=&quot;3&quot; unique_id=&quot;10005&quot;&gt;&lt;property id=&quot;20148&quot; value=&quot;5&quot;/&gt;&lt;property id=&quot;20300&quot; value=&quot;Slide 2 - &amp;quot;Milestones in Russian Insurance Market in 2013-2014&amp;quot;&quot;/&gt;&lt;property id=&quot;20307&quot; value=&quot;383&quot;/&gt;&lt;/object&gt;&lt;object type=&quot;3&quot; unique_id=&quot;10006&quot;&gt;&lt;property id=&quot;20148&quot; value=&quot;5&quot;/&gt;&lt;property id=&quot;20300&quot; value=&quot;Slide 3 - &amp;quot;Russian Insurance Market in 2013&amp;quot;&quot;/&gt;&lt;property id=&quot;20307&quot; value=&quot;416&quot;/&gt;&lt;/object&gt;&lt;object type=&quot;3&quot; unique_id=&quot;10007&quot;&gt;&lt;property id=&quot;20148&quot; value=&quot;5&quot;/&gt;&lt;property id=&quot;20300&quot; value=&quot;Slide 4&quot;/&gt;&lt;property id=&quot;20307&quot; value=&quot;398&quot;/&gt;&lt;/object&gt;&lt;object type=&quot;3&quot; unique_id=&quot;10008&quot;&gt;&lt;property id=&quot;20148&quot; value=&quot;5&quot;/&gt;&lt;property id=&quot;20300&quot; value=&quot;Slide 5&quot;/&gt;&lt;property id=&quot;20307&quot; value=&quot;399&quot;/&gt;&lt;/object&gt;&lt;object type=&quot;3&quot; unique_id=&quot;10009&quot;&gt;&lt;property id=&quot;20148&quot; value=&quot;5&quot;/&gt;&lt;property id=&quot;20300&quot; value=&quot;Slide 6&quot;/&gt;&lt;property id=&quot;20307&quot; value=&quot;400&quot;/&gt;&lt;/object&gt;&lt;object type=&quot;3&quot; unique_id=&quot;10010&quot;&gt;&lt;property id=&quot;20148&quot; value=&quot;5&quot;/&gt;&lt;property id=&quot;20300&quot; value=&quot;Slide 7 - &amp;quot;Dangerous Initiatives&amp;quot;&quot;/&gt;&lt;property id=&quot;20307&quot; value=&quot;401&quot;/&gt;&lt;/object&gt;&lt;object type=&quot;3&quot; unique_id=&quot;10011&quot;&gt;&lt;property id=&quot;20148&quot; value=&quot;5&quot;/&gt;&lt;property id=&quot;20300&quot; value=&quot;Slide 8 - &amp;quot;Structural Problems of Russian Insurance Market&amp;quot;&quot;/&gt;&lt;property id=&quot;20307&quot; value=&quot;394&quot;/&gt;&lt;/object&gt;&lt;object type=&quot;3&quot; unique_id=&quot;10012&quot;&gt;&lt;property id=&quot;20148&quot; value=&quot;5&quot;/&gt;&lt;property id=&quot;20300&quot; value=&quot;Slide 9 - &amp;quot;ARIA’s Dialog with Government&amp;quot;&quot;/&gt;&lt;property id=&quot;20307&quot; value=&quot;402&quot;/&gt;&lt;/object&gt;&lt;object type=&quot;3&quot; unique_id=&quot;10013&quot;&gt;&lt;property id=&quot;20148&quot; value=&quot;5&quot;/&gt;&lt;property id=&quot;20300&quot; value=&quot;Slide 10 - &amp;quot;Strategic Macrotasks of Regulator from Point of View of Insurance-Market Members&amp;quot;&quot;/&gt;&lt;property id=&quot;20307&quot; value=&quot;354&quot;/&gt;&lt;/object&gt;&lt;object type=&quot;3&quot; unique_id=&quot;10014&quot;&gt;&lt;property id=&quot;20148&quot; value=&quot;5&quot;/&gt;&lt;property id=&quot;20300&quot; value=&quot;Slide 11 - &amp;quot;Regulator’s Goals from Point of View of Insurance-Market Members&amp;quot;&quot;/&gt;&lt;property id=&quot;20307&quot; value=&quot;387&quot;/&gt;&lt;/object&gt;&lt;object type=&quot;3&quot; unique_id=&quot;10015&quot;&gt;&lt;property id=&quot;20148&quot; value=&quot;5&quot;/&gt;&lt;property id=&quot;20300&quot; value=&quot;Slide 12 - &amp;quot;Key Areas of Joint Efforts of Mega-Regulator and Insurance-Market Members&amp;quot;&quot;/&gt;&lt;property id=&quot;20307&quot; value=&quot;405&quot;/&gt;&lt;/object&gt;&lt;object type=&quot;3&quot; unique_id=&quot;10016&quot;&gt;&lt;property id=&quot;20148&quot; value=&quot;5&quot;/&gt;&lt;property id=&quot;20300&quot; value=&quot;Slide 13 - &amp;quot;General Measures to Further Regulate Insurance Market in General (1)&amp;quot;&quot;/&gt;&lt;property id=&quot;20307&quot; value=&quot;403&quot;/&gt;&lt;/object&gt;&lt;object type=&quot;3&quot; unique_id=&quot;10017&quot;&gt;&lt;property id=&quot;20148&quot; value=&quot;5&quot;/&gt;&lt;property id=&quot;20300&quot; value=&quot;Slide 14 - &amp;quot;General Measures to Further Regulate Compulsory Insurance Market&amp;quot;&quot;/&gt;&lt;property id=&quot;20307&quot; value=&quot;406&quot;/&gt;&lt;/object&gt;&lt;object type=&quot;3&quot; unique_id=&quot;10018&quot;&gt;&lt;property id=&quot;20148&quot; value=&quot;5&quot;/&gt;&lt;property id=&quot;20300&quot; value=&quot;Slide 15&quot;/&gt;&lt;property id=&quot;20307&quot; value=&quot;407&quot;/&gt;&lt;/object&gt;&lt;object type=&quot;3&quot; unique_id=&quot;10019&quot;&gt;&lt;property id=&quot;20148&quot; value=&quot;5&quot;/&gt;&lt;property id=&quot;20300&quot; value=&quot;Slide 16 - &amp;quot;Integration of Insurance Markets as Governmental Goal&amp;quot;&quot;/&gt;&lt;property id=&quot;20307&quot; value=&quot;412&quot;/&gt;&lt;/object&gt;&lt;object type=&quot;3&quot; unique_id=&quot;10020&quot;&gt;&lt;property id=&quot;20148&quot; value=&quot;5&quot;/&gt;&lt;property id=&quot;20300&quot; value=&quot;Slide 17 - &amp;quot;Principal Areas of Financial-System Integration within Single Economic Area (SEA): &amp;quot;&quot;/&gt;&lt;property id=&quot;20307&quot; value=&quot;413&quot;/&gt;&lt;/object&gt;&lt;object type=&quot;3&quot; unique_id=&quot;10021&quot;&gt;&lt;property id=&quot;20148&quot; value=&quot;5&quot;/&gt;&lt;property id=&quot;20300&quot; value=&quot;Slide 18 - &amp;quot;Areas to Develop Regulatory Framework of Insurance-Markets Integration within SEA&amp;quot;&quot;/&gt;&lt;property id=&quot;20307&quot; value=&quot;414&quot;/&gt;&lt;/object&gt;&lt;object type=&quot;3&quot; unique_id=&quot;10022&quot;&gt;&lt;property id=&quot;20148&quot; value=&quot;5&quot;/&gt;&lt;property id=&quot;20300&quot; value=&quot;Slide 19 - &amp;quot;THANK YOU FOR YOUR ATTENTION!&amp;quot;&quot;/&gt;&lt;property id=&quot;20307&quot; value=&quot;415&quot;/&gt;&lt;/object&gt;&lt;/object&gt;&lt;/object&gt;&lt;/database&gt;"/>
  <p:tag name="SECTOMILLISECCONVERTED" val="1"/>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2941</TotalTime>
  <Words>1120</Words>
  <Application>Microsoft Macintosh PowerPoint</Application>
  <PresentationFormat>Экран (4:3)</PresentationFormat>
  <Paragraphs>128</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Тема Office</vt:lpstr>
      <vt:lpstr>CONDITIONS AND GROWTH PROSPECTS OF RUSSIAN INSURANCE MARKET    Igor Yurgens  President All-Russian Insurance Association  Moscow, 28.07.2014  </vt:lpstr>
      <vt:lpstr>Milestones in Russian Insurance Market in 2013-2014</vt:lpstr>
      <vt:lpstr>Russian Insurance Market in 2013</vt:lpstr>
      <vt:lpstr>Презентация PowerPoint</vt:lpstr>
      <vt:lpstr>Презентация PowerPoint</vt:lpstr>
      <vt:lpstr>Презентация PowerPoint</vt:lpstr>
      <vt:lpstr>Dangerous Initiatives</vt:lpstr>
      <vt:lpstr>Structural Problems of the Russian Insurance Market</vt:lpstr>
      <vt:lpstr>ARIA’s Dialog with Government</vt:lpstr>
      <vt:lpstr>Strategic Macro tasks of Regulator from the Point of View of Insurance Market Members</vt:lpstr>
      <vt:lpstr>Regulator’s Goals as seen by  Insurance Market Members</vt:lpstr>
      <vt:lpstr>Key Areas of Joint Efforts of Mega-Regulator and Insurance Market Members</vt:lpstr>
      <vt:lpstr>General Measures to Further Regulate Insurance Market in General (1)</vt:lpstr>
      <vt:lpstr>General Measures to Further Regulate Compulsory Insurance Market</vt:lpstr>
      <vt:lpstr>Презентация PowerPoint</vt:lpstr>
      <vt:lpstr>Integration of Insurance Markets as a Governmental Goal</vt:lpstr>
      <vt:lpstr>Principal Areas of Financial System Integration within the Common Economic Space: </vt:lpstr>
      <vt:lpstr>Regulatory Framework Development Areas for Insurance Markets Integration within the Common Economic Space</vt:lpstr>
      <vt:lpstr>THANK YOU FOR YOUR ATTENTION!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Anton</dc:creator>
  <cp:lastModifiedBy>Elena</cp:lastModifiedBy>
  <cp:revision>343</cp:revision>
  <cp:lastPrinted>2013-10-11T09:24:19Z</cp:lastPrinted>
  <dcterms:created xsi:type="dcterms:W3CDTF">2009-11-27T13:29:38Z</dcterms:created>
  <dcterms:modified xsi:type="dcterms:W3CDTF">2014-07-25T19:11:14Z</dcterms:modified>
</cp:coreProperties>
</file>