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3" r:id="rId4"/>
    <p:sldId id="271" r:id="rId5"/>
    <p:sldId id="274" r:id="rId6"/>
    <p:sldId id="27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784"/>
    <a:srgbClr val="F1EDDE"/>
    <a:srgbClr val="1F7BBC"/>
    <a:srgbClr val="7493C3"/>
    <a:srgbClr val="6FB5DF"/>
    <a:srgbClr val="DAD3BD"/>
    <a:srgbClr val="199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560"/>
  </p:normalViewPr>
  <p:slideViewPr>
    <p:cSldViewPr snapToGrid="0">
      <p:cViewPr varScale="1">
        <p:scale>
          <a:sx n="84" d="100"/>
          <a:sy n="84" d="100"/>
        </p:scale>
        <p:origin x="200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0FD3B-A9B7-4AC9-9B30-7B5156AFD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E2EA06-FE00-486F-BAA8-72BA90A92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E9AFC1-4980-4C37-AF8C-5E0DAE7BD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71C-DC47-465E-B005-B5772EEA22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AB319-DACC-4823-83F7-7EAA847C3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DB608-B35C-46E2-98DD-CC2BACFC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DB9-644E-4595-9896-58394A04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69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58BEC-784B-40FD-8AC2-BFC008D9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23C2B9-BA85-41A1-B6EF-5E8B28CD5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857FEE-D69A-4B18-AF03-356D0A58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71C-DC47-465E-B005-B5772EEA22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3D5420-3B03-4530-8899-86794C8D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A6CBE7-867E-405A-A739-D0913800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DB9-644E-4595-9896-58394A04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14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BB2EE7-3D99-4372-8A5F-1D8389DDD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814DDB-824A-490A-9D36-5E578D80A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3B562-650E-4026-8EDD-038A340D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71C-DC47-465E-B005-B5772EEA22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3BA7D4-0C40-4243-9A5C-A85142E0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3D37AC-973F-48D8-9419-FB439110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DB9-644E-4595-9896-58394A04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9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3D38F-A5B8-443A-9E7D-B5035062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46981-09CA-4F72-8CE0-D6DC16249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ACADBB-B3CA-412D-978D-C9C5B613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71C-DC47-465E-B005-B5772EEA22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B9AF4-505A-4CDF-8478-C15836F9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E34358-C5F6-46D6-AF53-46AB3E72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DB9-644E-4595-9896-58394A04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86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BE553-F8D5-41AF-8448-8A8D1E9D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22ED4-A330-401A-AA23-3A22E3C3D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DEF12E-694D-4D58-AE3F-8047A73B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71C-DC47-465E-B005-B5772EEA22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95179-F7E8-494C-96F8-A15EE7D3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888BD7-44F5-4D68-BD02-0613B429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DB9-644E-4595-9896-58394A04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1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30D73-EB0F-4841-B46A-3A6242A5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1672C-6CFC-440B-8AD0-F57DFB081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0D4431-8528-4BB5-86C3-56AAF143D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2A7FB9-ED1A-48B5-B9E4-67247CA34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71C-DC47-465E-B005-B5772EEA22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747DF-A399-4EA1-B989-C1B95E7D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C6947B-55F6-464E-B465-064F1876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DB9-644E-4595-9896-58394A04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9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57C67-84F6-405A-A391-03ECA91F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2FD187-25D9-4638-B0A9-A19BCD0F9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733DDF-3067-47B6-8D62-0B49C2199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EB7DE3-A7BD-4274-9985-E17734399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6E6BF8-DDF5-4BBF-8981-CEA136EF2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4959A7-08DC-4022-940D-1CC9704D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71C-DC47-465E-B005-B5772EEA22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192F6C-4961-4459-B537-97224575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C2F9D1-2DD5-448B-A179-552738F1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DB9-644E-4595-9896-58394A04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1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32C1E-8BFF-46D7-975E-AE8B319C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C3ECFB-D484-403B-B8B5-1B409E98E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71C-DC47-465E-B005-B5772EEA22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49F889-C2E4-4E7A-944E-6A73F362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1020C1-CFFF-4CE9-AD45-6B8E4CA3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DB9-644E-4595-9896-58394A04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2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BE2295-0666-4503-BEF9-64097F5B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71C-DC47-465E-B005-B5772EEA22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6EE872-4CFC-4A8C-A9B6-F3CEA43E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CD0470-5432-4868-9582-7E4F7BB6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DB9-644E-4595-9896-58394A04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5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11F82-4B2A-4820-908E-07329E5E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1F43F-7AA5-4F8E-8EF5-D0809103D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E915A9-EBDF-464C-9AC7-CD8731CB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E244AD-D6BC-46B2-B82F-2A1641A0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71C-DC47-465E-B005-B5772EEA22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2E1583-85F1-473F-91DF-9C93F13A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D5D3D-7A83-4E7F-861A-1EECD169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DB9-644E-4595-9896-58394A04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71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AA69-1AAE-4736-AEB9-078084A0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F2696F-4CE3-41BA-AD39-79EB59D5E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970F33-6084-4EBF-B6D6-E836375E9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1742F9-996B-4AC8-98DD-7389CA0C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171C-DC47-465E-B005-B5772EEA22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DC0320-3F0F-428B-8F2A-5497AB46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DAFD2-7D2E-4888-92E9-2D70CEC3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ADB9-644E-4595-9896-58394A04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8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F1E30-552D-4213-9F4C-6270A7F81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E3D7FC-80D6-4293-BE4B-3485C9BED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CA738F-3C7B-4F70-B1E2-27E925CFC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1171C-DC47-465E-B005-B5772EEA22EC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1545D4-96C6-412A-8949-F314C0407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6116F-BDE8-4932-9510-A11C082C5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9ADB9-644E-4595-9896-58394A0489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6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узеи Ярославля: составляю список для будущей поездки. | По России с  любовью | Яндекс Дзен">
            <a:extLst>
              <a:ext uri="{FF2B5EF4-FFF2-40B4-BE49-F238E27FC236}">
                <a16:creationId xmlns:a16="http://schemas.microsoft.com/office/drawing/2014/main" id="{D1A83918-A5C5-1E4C-AF68-F28D2D087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r="21551"/>
          <a:stretch/>
        </p:blipFill>
        <p:spPr bwMode="auto">
          <a:xfrm>
            <a:off x="248697" y="-1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CB53C-0B9B-4E64-9187-D0CFF295C4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39018"/>
            <a:ext cx="10668000" cy="1779963"/>
          </a:xfrm>
          <a:solidFill>
            <a:srgbClr val="175784"/>
          </a:solidFill>
        </p:spPr>
        <p:txBody>
          <a:bodyPr>
            <a:noAutofit/>
          </a:bodyPr>
          <a:lstStyle/>
          <a:p>
            <a:pPr algn="r"/>
            <a:r>
              <a:rPr lang="ru-RU" sz="4100" b="1" dirty="0">
                <a:solidFill>
                  <a:srgbClr val="F1EDDE"/>
                </a:solidFill>
                <a:latin typeface="Cochin" panose="02000603020000020003" pitchFamily="2" charset="0"/>
              </a:rPr>
              <a:t>Современные коммуникационные технологии в музейном пространстве: SMM-практики музеев г. Ярославль</a:t>
            </a:r>
            <a:endParaRPr lang="ru-RU" sz="4100" dirty="0">
              <a:solidFill>
                <a:srgbClr val="F1EDDE"/>
              </a:solidFill>
              <a:latin typeface="Cochin" panose="02000603020000020003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0DE36C-CE2A-47A3-BB61-7B84E018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4847" y="5011838"/>
            <a:ext cx="3533776" cy="18461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ru-RU" b="1" dirty="0">
                <a:latin typeface="Cochin" panose="02000603020000020003" pitchFamily="2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Cochin" panose="020006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4F6D5E-AEC9-0549-89F4-24424D5F645B}"/>
              </a:ext>
            </a:extLst>
          </p:cNvPr>
          <p:cNvSpPr txBox="1"/>
          <p:nvPr/>
        </p:nvSpPr>
        <p:spPr>
          <a:xfrm>
            <a:off x="6573297" y="373121"/>
            <a:ext cx="561870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002060"/>
                </a:solidFill>
                <a:latin typeface="Cochin" panose="02000603020000020003" pitchFamily="2" charset="0"/>
              </a:rPr>
              <a:t>Седьмая международная научно-практическая конференция Владимирский тракт – дорога к новым технологиям в туризме </a:t>
            </a: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Cochin" panose="02000603020000020003" pitchFamily="2" charset="0"/>
              </a:rPr>
              <a:t>24-26 июня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67107-9F80-CF46-BE75-DB1BB138056C}"/>
              </a:ext>
            </a:extLst>
          </p:cNvPr>
          <p:cNvSpPr txBox="1"/>
          <p:nvPr/>
        </p:nvSpPr>
        <p:spPr>
          <a:xfrm>
            <a:off x="6598920" y="4520218"/>
            <a:ext cx="55930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b="1" dirty="0">
                <a:solidFill>
                  <a:srgbClr val="002060"/>
                </a:solidFill>
                <a:latin typeface="Cochin" panose="02000603020000020003" pitchFamily="2" charset="0"/>
              </a:rPr>
              <a:t>Азерникова Ирина Павловна, </a:t>
            </a:r>
            <a:r>
              <a:rPr lang="ru-RU" sz="2300" b="1" dirty="0" err="1">
                <a:solidFill>
                  <a:srgbClr val="002060"/>
                </a:solidFill>
                <a:latin typeface="Cochin" panose="02000603020000020003" pitchFamily="2" charset="0"/>
              </a:rPr>
              <a:t>к.и.н</a:t>
            </a:r>
            <a:r>
              <a:rPr lang="ru-RU" sz="2300" b="1" dirty="0">
                <a:solidFill>
                  <a:srgbClr val="002060"/>
                </a:solidFill>
                <a:latin typeface="Cochin" panose="02000603020000020003" pitchFamily="2" charset="0"/>
              </a:rPr>
              <a:t>., доцент</a:t>
            </a:r>
            <a:r>
              <a:rPr lang="ru-RU" sz="2100" b="1" dirty="0">
                <a:solidFill>
                  <a:srgbClr val="002060"/>
                </a:solidFill>
                <a:latin typeface="Cochin" panose="02000603020000020003" pitchFamily="2" charset="0"/>
              </a:rPr>
              <a:t>; </a:t>
            </a:r>
          </a:p>
          <a:p>
            <a:pPr algn="just"/>
            <a:r>
              <a:rPr lang="ru-RU" sz="2100" b="1" dirty="0" err="1">
                <a:solidFill>
                  <a:srgbClr val="002060"/>
                </a:solidFill>
                <a:latin typeface="Cochin" panose="02000603020000020003" pitchFamily="2" charset="0"/>
              </a:rPr>
              <a:t>Войткова</a:t>
            </a:r>
            <a:r>
              <a:rPr lang="ru-RU" sz="2100" b="1" dirty="0">
                <a:solidFill>
                  <a:srgbClr val="002060"/>
                </a:solidFill>
                <a:latin typeface="Cochin" panose="02000603020000020003" pitchFamily="2" charset="0"/>
              </a:rPr>
              <a:t> Карина Сергеевна, Магистрант</a:t>
            </a:r>
          </a:p>
          <a:p>
            <a:endParaRPr lang="ru-RU" sz="2100" b="1" dirty="0">
              <a:solidFill>
                <a:srgbClr val="002060"/>
              </a:solidFill>
              <a:latin typeface="Cochin" panose="02000603020000020003" pitchFamily="2" charset="0"/>
            </a:endParaRPr>
          </a:p>
          <a:p>
            <a:r>
              <a:rPr lang="ru-RU" sz="2100" dirty="0">
                <a:solidFill>
                  <a:srgbClr val="002060"/>
                </a:solidFill>
                <a:latin typeface="Cochin" panose="02000603020000020003" pitchFamily="2" charset="0"/>
              </a:rPr>
              <a:t>ФГБОУ ВО «Российский государственный гуманитарный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51565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9F97A-9090-CB4A-868D-FD966136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1910"/>
            <a:ext cx="12176760" cy="1325563"/>
          </a:xfrm>
          <a:solidFill>
            <a:srgbClr val="F1EDDE"/>
          </a:solidFill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1F7BBC"/>
                </a:solidFill>
                <a:latin typeface="Cochin" panose="02000603020000020003" pitchFamily="2" charset="0"/>
                <a:cs typeface="Baloo Tammudu" panose="03080902040302020200" pitchFamily="66" charset="0"/>
              </a:rPr>
              <a:t>Современные музеи – социокультурные пространства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C131F08-EA8B-8A4D-8B04-36A30C59A850}"/>
              </a:ext>
            </a:extLst>
          </p:cNvPr>
          <p:cNvSpPr txBox="1">
            <a:spLocks/>
          </p:cNvSpPr>
          <p:nvPr/>
        </p:nvSpPr>
        <p:spPr>
          <a:xfrm>
            <a:off x="0" y="1687473"/>
            <a:ext cx="7376159" cy="2656998"/>
          </a:xfrm>
          <a:prstGeom prst="rect">
            <a:avLst/>
          </a:prstGeom>
          <a:solidFill>
            <a:srgbClr val="6FB5D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>
                <a:solidFill>
                  <a:srgbClr val="F1EDDE"/>
                </a:solidFill>
                <a:latin typeface="Cochin" panose="02000603020000020003" pitchFamily="2" charset="0"/>
              </a:rPr>
              <a:t>В центре внимания –  коммуникация с посетителями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F1EDDE"/>
              </a:solidFill>
              <a:latin typeface="Cochin" panose="020006030200000200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76FD7D-86D8-084B-846A-9A05FC329E60}"/>
              </a:ext>
            </a:extLst>
          </p:cNvPr>
          <p:cNvSpPr txBox="1"/>
          <p:nvPr/>
        </p:nvSpPr>
        <p:spPr>
          <a:xfrm>
            <a:off x="2346962" y="3613428"/>
            <a:ext cx="9845037" cy="2831544"/>
          </a:xfrm>
          <a:prstGeom prst="rect">
            <a:avLst/>
          </a:prstGeom>
          <a:solidFill>
            <a:srgbClr val="175784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1EDDE"/>
                </a:solidFill>
                <a:latin typeface="Cochin" panose="02000603020000020003" pitchFamily="2" charset="0"/>
              </a:rPr>
              <a:t>Задача музеев: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F1EDDE"/>
                </a:solidFill>
                <a:latin typeface="Cochin" panose="02000603020000020003" pitchFamily="2" charset="0"/>
              </a:rPr>
              <a:t>Найти пути модернизации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>
                <a:solidFill>
                  <a:srgbClr val="F1EDDE"/>
                </a:solidFill>
                <a:latin typeface="Cochin" panose="02000603020000020003" pitchFamily="2" charset="0"/>
              </a:rPr>
              <a:t>Повысить ценность среди нынешних и будущих посетителей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ABF67-5E8E-614C-A78E-0ACD6229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7383" y="1635918"/>
            <a:ext cx="4241800" cy="5954713"/>
          </a:xfrm>
        </p:spPr>
        <p:txBody>
          <a:bodyPr>
            <a:normAutofit/>
          </a:bodyPr>
          <a:lstStyle/>
          <a:p>
            <a:r>
              <a:rPr lang="ru-RU" sz="3800" b="1" dirty="0">
                <a:solidFill>
                  <a:srgbClr val="1F7BBC"/>
                </a:solidFill>
                <a:latin typeface="Georgia" panose="02040502050405020303" pitchFamily="18" charset="0"/>
              </a:rPr>
              <a:t>___________Возможные площадки для </a:t>
            </a:r>
            <a:r>
              <a:rPr lang="en-US" sz="3800" b="1" dirty="0">
                <a:solidFill>
                  <a:srgbClr val="1F7BBC"/>
                </a:solidFill>
                <a:latin typeface="Georgia" panose="02040502050405020303" pitchFamily="18" charset="0"/>
              </a:rPr>
              <a:t>SMM-</a:t>
            </a:r>
            <a:r>
              <a:rPr lang="ru-RU" sz="3800" b="1" dirty="0">
                <a:solidFill>
                  <a:srgbClr val="1F7BBC"/>
                </a:solidFill>
                <a:latin typeface="Georgia" panose="02040502050405020303" pitchFamily="18" charset="0"/>
              </a:rPr>
              <a:t>практики музеев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108CDD-A484-1B4A-B81A-3D4804E740C0}"/>
              </a:ext>
            </a:extLst>
          </p:cNvPr>
          <p:cNvSpPr txBox="1">
            <a:spLocks/>
          </p:cNvSpPr>
          <p:nvPr/>
        </p:nvSpPr>
        <p:spPr>
          <a:xfrm>
            <a:off x="61913" y="49212"/>
            <a:ext cx="34051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E212397-276D-9C45-BBB2-6D30DD2DDB52}"/>
              </a:ext>
            </a:extLst>
          </p:cNvPr>
          <p:cNvSpPr txBox="1">
            <a:spLocks/>
          </p:cNvSpPr>
          <p:nvPr/>
        </p:nvSpPr>
        <p:spPr>
          <a:xfrm>
            <a:off x="4000500" y="49212"/>
            <a:ext cx="34051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050" name="Picture 2" descr="2.вк · Балтийский институт развития и подготовки персонала">
            <a:extLst>
              <a:ext uri="{FF2B5EF4-FFF2-40B4-BE49-F238E27FC236}">
                <a16:creationId xmlns:a16="http://schemas.microsoft.com/office/drawing/2014/main" id="{0CB4686F-9371-C449-B9F1-6BDE738E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294" y="739041"/>
            <a:ext cx="3312476" cy="331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Логотип Тик Ток PNG | Логотип, Токио, Тик">
            <a:extLst>
              <a:ext uri="{FF2B5EF4-FFF2-40B4-BE49-F238E27FC236}">
                <a16:creationId xmlns:a16="http://schemas.microsoft.com/office/drawing/2014/main" id="{A00E712C-F310-4841-A291-ED7BEB35C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7" t="15181" r="31020" b="16451"/>
          <a:stretch/>
        </p:blipFill>
        <p:spPr bwMode="auto">
          <a:xfrm>
            <a:off x="4928426" y="1994138"/>
            <a:ext cx="2562860" cy="249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47AE8F0-8D3F-4A4E-8064-091E3D09E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48" y="140494"/>
            <a:ext cx="2598102" cy="25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cebook скачать бесплатно - Логотип Facebook социальные медиа иконки  компьютера - Значок Facebook Рисования">
            <a:extLst>
              <a:ext uri="{FF2B5EF4-FFF2-40B4-BE49-F238E27FC236}">
                <a16:creationId xmlns:a16="http://schemas.microsoft.com/office/drawing/2014/main" id="{B7C0EFD1-A99D-A64C-9334-C54D9F377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4" y="3808949"/>
            <a:ext cx="2562860" cy="25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Значок сервиса ютуб на прозрачном фоне">
            <a:extLst>
              <a:ext uri="{FF2B5EF4-FFF2-40B4-BE49-F238E27FC236}">
                <a16:creationId xmlns:a16="http://schemas.microsoft.com/office/drawing/2014/main" id="{D5CBC1D0-E19F-C34D-9718-F86D7195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12" y="3224112"/>
            <a:ext cx="42418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0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B58BC2-FB61-9E44-A39F-B65257727A26}"/>
              </a:ext>
            </a:extLst>
          </p:cNvPr>
          <p:cNvSpPr txBox="1"/>
          <p:nvPr/>
        </p:nvSpPr>
        <p:spPr>
          <a:xfrm>
            <a:off x="6995160" y="-116849"/>
            <a:ext cx="5196840" cy="7091697"/>
          </a:xfrm>
          <a:prstGeom prst="rect">
            <a:avLst/>
          </a:prstGeom>
          <a:solidFill>
            <a:srgbClr val="F1EDDE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1ACE2-BE7A-4B4B-B4E9-6C078DDA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7098"/>
            <a:ext cx="7284720" cy="3443501"/>
          </a:xfrm>
        </p:spPr>
        <p:txBody>
          <a:bodyPr>
            <a:normAutofit fontScale="90000"/>
          </a:bodyPr>
          <a:lstStyle/>
          <a:p>
            <a:r>
              <a:rPr lang="ru-RU" sz="5000" b="1" dirty="0">
                <a:solidFill>
                  <a:srgbClr val="F1EDDE"/>
                </a:solidFill>
                <a:latin typeface="Georgia" panose="02040502050405020303" pitchFamily="18" charset="0"/>
              </a:rPr>
              <a:t>_______________</a:t>
            </a:r>
            <a:br>
              <a:rPr lang="ru-RU" sz="5000" b="1" dirty="0">
                <a:solidFill>
                  <a:srgbClr val="F1EDDE"/>
                </a:solidFill>
                <a:latin typeface="Georgia" panose="02040502050405020303" pitchFamily="18" charset="0"/>
              </a:rPr>
            </a:br>
            <a:r>
              <a:rPr lang="ru-RU" sz="5400" b="1" dirty="0">
                <a:solidFill>
                  <a:srgbClr val="F1EDDE"/>
                </a:solidFill>
                <a:latin typeface="Georgia" panose="02040502050405020303" pitchFamily="18" charset="0"/>
              </a:rPr>
              <a:t>2,5 часа – </a:t>
            </a:r>
            <a:r>
              <a:rPr lang="ru-RU" sz="4700" b="1" dirty="0">
                <a:solidFill>
                  <a:srgbClr val="F1EDDE"/>
                </a:solidFill>
                <a:latin typeface="Georgia" panose="02040502050405020303" pitchFamily="18" charset="0"/>
              </a:rPr>
              <a:t>среднестатистический пользователь проводит в социальных сетях</a:t>
            </a:r>
            <a:endParaRPr lang="ru-RU" sz="4700" dirty="0">
              <a:solidFill>
                <a:srgbClr val="F1EDD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3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B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B58BC2-FB61-9E44-A39F-B65257727A26}"/>
              </a:ext>
            </a:extLst>
          </p:cNvPr>
          <p:cNvSpPr txBox="1"/>
          <p:nvPr/>
        </p:nvSpPr>
        <p:spPr>
          <a:xfrm>
            <a:off x="5120640" y="812791"/>
            <a:ext cx="7071360" cy="3785652"/>
          </a:xfrm>
          <a:prstGeom prst="rect">
            <a:avLst/>
          </a:prstGeom>
          <a:solidFill>
            <a:srgbClr val="F1EDDE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dirty="0">
                <a:latin typeface="Cochin" panose="02000603020000020003" pitchFamily="2" charset="0"/>
              </a:rPr>
              <a:t>Июнь 2021 – «музеи Ярославля» искали 19 733 раза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3000" dirty="0">
              <a:latin typeface="Cochin" panose="020006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dirty="0">
                <a:latin typeface="Cochin" panose="02000603020000020003" pitchFamily="2" charset="0"/>
              </a:rPr>
              <a:t>4 музея – только сайт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dirty="0">
                <a:latin typeface="Cochin" panose="02000603020000020003" pitchFamily="2" charset="0"/>
              </a:rPr>
              <a:t>20 музеев – представлены в </a:t>
            </a:r>
            <a:r>
              <a:rPr lang="en" sz="3000" dirty="0">
                <a:latin typeface="Cochin" panose="02000603020000020003" pitchFamily="2" charset="0"/>
              </a:rPr>
              <a:t>Facebook </a:t>
            </a:r>
            <a:endParaRPr lang="ru-RU" sz="3000" dirty="0">
              <a:latin typeface="Cochin" panose="020006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dirty="0">
                <a:latin typeface="Cochin" panose="02000603020000020003" pitchFamily="2" charset="0"/>
              </a:rPr>
              <a:t>19 музеев – представлены </a:t>
            </a:r>
            <a:r>
              <a:rPr lang="ru-RU" sz="3000" dirty="0" err="1">
                <a:latin typeface="Cochin" panose="02000603020000020003" pitchFamily="2" charset="0"/>
              </a:rPr>
              <a:t>Вконтакте</a:t>
            </a:r>
            <a:endParaRPr lang="ru-RU" sz="3000" dirty="0">
              <a:latin typeface="Cochin" panose="020006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dirty="0">
                <a:latin typeface="Cochin" panose="02000603020000020003" pitchFamily="2" charset="0"/>
              </a:rPr>
              <a:t>10 музеев – представлены в </a:t>
            </a:r>
            <a:r>
              <a:rPr lang="ru-RU" sz="3000" dirty="0" err="1">
                <a:latin typeface="Cochin" panose="02000603020000020003" pitchFamily="2" charset="0"/>
              </a:rPr>
              <a:t>Instagram</a:t>
            </a:r>
            <a:endParaRPr lang="ru-RU" sz="3000" dirty="0">
              <a:latin typeface="Cochin" panose="020006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000" dirty="0">
                <a:latin typeface="Cochin" panose="02000603020000020003" pitchFamily="2" charset="0"/>
              </a:rPr>
              <a:t>2 музея – используют </a:t>
            </a:r>
            <a:r>
              <a:rPr lang="en-US" sz="3000" dirty="0">
                <a:latin typeface="Cochin" panose="02000603020000020003" pitchFamily="2" charset="0"/>
              </a:rPr>
              <a:t>YouTube</a:t>
            </a:r>
            <a:endParaRPr lang="ru-RU" sz="3000" dirty="0">
              <a:latin typeface="Cochin" panose="02000603020000020003" pitchFamily="2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A1ACE2-BE7A-4B4B-B4E9-6C078DDA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7098"/>
            <a:ext cx="5120640" cy="3443501"/>
          </a:xfrm>
        </p:spPr>
        <p:txBody>
          <a:bodyPr>
            <a:normAutofit/>
          </a:bodyPr>
          <a:lstStyle/>
          <a:p>
            <a:r>
              <a:rPr lang="ru-RU" sz="5000" b="1" dirty="0">
                <a:solidFill>
                  <a:srgbClr val="F1EDDE"/>
                </a:solidFill>
                <a:latin typeface="Georgia" panose="02040502050405020303" pitchFamily="18" charset="0"/>
              </a:rPr>
              <a:t>_________</a:t>
            </a:r>
            <a:br>
              <a:rPr lang="ru-RU" sz="5000" b="1" dirty="0">
                <a:solidFill>
                  <a:srgbClr val="F1EDDE"/>
                </a:solidFill>
                <a:latin typeface="Georgia" panose="02040502050405020303" pitchFamily="18" charset="0"/>
              </a:rPr>
            </a:br>
            <a:r>
              <a:rPr lang="ru-RU" sz="5400" b="1" dirty="0">
                <a:solidFill>
                  <a:srgbClr val="F1EDDE"/>
                </a:solidFill>
                <a:latin typeface="Georgia" panose="02040502050405020303" pitchFamily="18" charset="0"/>
              </a:rPr>
              <a:t>23 музея </a:t>
            </a:r>
            <a:br>
              <a:rPr lang="ru-RU" sz="5400" b="1" dirty="0">
                <a:solidFill>
                  <a:srgbClr val="F1EDDE"/>
                </a:solidFill>
                <a:latin typeface="Georgia" panose="02040502050405020303" pitchFamily="18" charset="0"/>
              </a:rPr>
            </a:br>
            <a:r>
              <a:rPr lang="ru-RU" sz="5400" b="1" dirty="0">
                <a:solidFill>
                  <a:srgbClr val="F1EDDE"/>
                </a:solidFill>
                <a:latin typeface="Georgia" panose="02040502050405020303" pitchFamily="18" charset="0"/>
              </a:rPr>
              <a:t>в Ярославле</a:t>
            </a:r>
            <a:endParaRPr lang="ru-RU" sz="4700" dirty="0">
              <a:solidFill>
                <a:srgbClr val="F1EDD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8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ABF67-5E8E-614C-A78E-0ACD6229C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7484" y="451643"/>
            <a:ext cx="4241800" cy="5954713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  <a:t>синий – Ярославский музей заповедник</a:t>
            </a:r>
            <a:b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</a:br>
            <a:b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</a:br>
            <a: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  <a:t> зеленый – Ярославский художественный музей</a:t>
            </a:r>
            <a:b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</a:br>
            <a:b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</a:br>
            <a: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  <a:t> серый – музей «Музыка и время»</a:t>
            </a:r>
            <a:b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</a:br>
            <a:b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</a:br>
            <a: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  <a:t> оранжевый – Музей истории города Ярославля</a:t>
            </a:r>
            <a:b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</a:br>
            <a:b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</a:br>
            <a:r>
              <a:rPr lang="ru-RU" sz="2500" b="1" dirty="0">
                <a:solidFill>
                  <a:srgbClr val="175784"/>
                </a:solidFill>
                <a:latin typeface="Cochin" panose="02000603020000020003" pitchFamily="2" charset="0"/>
              </a:rPr>
              <a:t> красный – Музей-заповедник Н.А. Некрасова «</a:t>
            </a:r>
            <a:r>
              <a:rPr lang="ru-RU" sz="2500" b="1" dirty="0" err="1">
                <a:solidFill>
                  <a:srgbClr val="175784"/>
                </a:solidFill>
                <a:latin typeface="Cochin" panose="02000603020000020003" pitchFamily="2" charset="0"/>
              </a:rPr>
              <a:t>Карабиха</a:t>
            </a:r>
            <a:r>
              <a:rPr lang="ru-RU" sz="2400" dirty="0">
                <a:latin typeface="Cochin" panose="02000603020000020003" pitchFamily="2" charset="0"/>
              </a:rPr>
              <a:t>»</a:t>
            </a:r>
            <a:endParaRPr lang="ru-RU" sz="2400" b="1" dirty="0">
              <a:solidFill>
                <a:srgbClr val="1F7BBC"/>
              </a:solidFill>
              <a:latin typeface="Cochin" panose="02000603020000020003" pitchFamily="2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108CDD-A484-1B4A-B81A-3D4804E740C0}"/>
              </a:ext>
            </a:extLst>
          </p:cNvPr>
          <p:cNvSpPr txBox="1">
            <a:spLocks/>
          </p:cNvSpPr>
          <p:nvPr/>
        </p:nvSpPr>
        <p:spPr>
          <a:xfrm>
            <a:off x="61913" y="49212"/>
            <a:ext cx="34051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6E212397-276D-9C45-BBB2-6D30DD2DDB52}"/>
              </a:ext>
            </a:extLst>
          </p:cNvPr>
          <p:cNvSpPr txBox="1">
            <a:spLocks/>
          </p:cNvSpPr>
          <p:nvPr/>
        </p:nvSpPr>
        <p:spPr>
          <a:xfrm>
            <a:off x="4000500" y="49212"/>
            <a:ext cx="34051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0D52A2-74CD-014C-9A5E-B045B2AACB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2716" y="1935480"/>
            <a:ext cx="7715567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50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188</Words>
  <Application>Microsoft Macintosh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Cochin</vt:lpstr>
      <vt:lpstr>Georgia</vt:lpstr>
      <vt:lpstr>Тема Office</vt:lpstr>
      <vt:lpstr>Современные коммуникационные технологии в музейном пространстве: SMM-практики музеев г. Ярославль</vt:lpstr>
      <vt:lpstr>Современные музеи – социокультурные пространства</vt:lpstr>
      <vt:lpstr>___________Возможные площадки для SMM-практики музеев </vt:lpstr>
      <vt:lpstr>_______________ 2,5 часа – среднестатистический пользователь проводит в социальных сетях</vt:lpstr>
      <vt:lpstr>_________ 23 музея  в Ярославле</vt:lpstr>
      <vt:lpstr>синий – Ярославский музей заповедник   зеленый – Ярославский художественный музей   серый – музей «Музыка и время»   оранжевый – Музей истории города Ярославля   красный – Музей-заповедник Н.А. Некрасова «Карабиха»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 Nik</dc:creator>
  <cp:lastModifiedBy>Microsoft Office User</cp:lastModifiedBy>
  <cp:revision>108</cp:revision>
  <dcterms:created xsi:type="dcterms:W3CDTF">2021-04-02T05:33:41Z</dcterms:created>
  <dcterms:modified xsi:type="dcterms:W3CDTF">2021-06-25T10:04:37Z</dcterms:modified>
</cp:coreProperties>
</file>