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79" r:id="rId4"/>
  </p:sldMasterIdLst>
  <p:notesMasterIdLst>
    <p:notesMasterId r:id="rId15"/>
  </p:notesMasterIdLst>
  <p:handoutMasterIdLst>
    <p:handoutMasterId r:id="rId16"/>
  </p:handoutMasterIdLst>
  <p:sldIdLst>
    <p:sldId id="417" r:id="rId5"/>
    <p:sldId id="497" r:id="rId6"/>
    <p:sldId id="505" r:id="rId7"/>
    <p:sldId id="506" r:id="rId8"/>
    <p:sldId id="501" r:id="rId9"/>
    <p:sldId id="503" r:id="rId10"/>
    <p:sldId id="504" r:id="rId11"/>
    <p:sldId id="480" r:id="rId12"/>
    <p:sldId id="508" r:id="rId13"/>
    <p:sldId id="507" r:id="rId14"/>
  </p:sldIdLst>
  <p:sldSz cx="9144000" cy="6858000" type="screen4x3"/>
  <p:notesSz cx="6797675" cy="9928225"/>
  <p:defaultTextStyle>
    <a:defPPr>
      <a:defRPr lang="ru-RU"/>
    </a:defPPr>
    <a:lvl1pPr algn="l" rtl="0" fontAlgn="base">
      <a:spcBef>
        <a:spcPct val="0"/>
      </a:spcBef>
      <a:spcAft>
        <a:spcPct val="0"/>
      </a:spcAft>
      <a:defRPr sz="1600" kern="1200">
        <a:solidFill>
          <a:srgbClr val="002D87"/>
        </a:solidFill>
        <a:latin typeface="Arial" charset="0"/>
        <a:ea typeface="+mn-ea"/>
        <a:cs typeface="+mn-cs"/>
      </a:defRPr>
    </a:lvl1pPr>
    <a:lvl2pPr marL="457200" algn="l" rtl="0" fontAlgn="base">
      <a:spcBef>
        <a:spcPct val="0"/>
      </a:spcBef>
      <a:spcAft>
        <a:spcPct val="0"/>
      </a:spcAft>
      <a:defRPr sz="1600" kern="1200">
        <a:solidFill>
          <a:srgbClr val="002D87"/>
        </a:solidFill>
        <a:latin typeface="Arial" charset="0"/>
        <a:ea typeface="+mn-ea"/>
        <a:cs typeface="+mn-cs"/>
      </a:defRPr>
    </a:lvl2pPr>
    <a:lvl3pPr marL="914400" algn="l" rtl="0" fontAlgn="base">
      <a:spcBef>
        <a:spcPct val="0"/>
      </a:spcBef>
      <a:spcAft>
        <a:spcPct val="0"/>
      </a:spcAft>
      <a:defRPr sz="1600" kern="1200">
        <a:solidFill>
          <a:srgbClr val="002D87"/>
        </a:solidFill>
        <a:latin typeface="Arial" charset="0"/>
        <a:ea typeface="+mn-ea"/>
        <a:cs typeface="+mn-cs"/>
      </a:defRPr>
    </a:lvl3pPr>
    <a:lvl4pPr marL="1371600" algn="l" rtl="0" fontAlgn="base">
      <a:spcBef>
        <a:spcPct val="0"/>
      </a:spcBef>
      <a:spcAft>
        <a:spcPct val="0"/>
      </a:spcAft>
      <a:defRPr sz="1600" kern="1200">
        <a:solidFill>
          <a:srgbClr val="002D87"/>
        </a:solidFill>
        <a:latin typeface="Arial" charset="0"/>
        <a:ea typeface="+mn-ea"/>
        <a:cs typeface="+mn-cs"/>
      </a:defRPr>
    </a:lvl4pPr>
    <a:lvl5pPr marL="1828800" algn="l" rtl="0" fontAlgn="base">
      <a:spcBef>
        <a:spcPct val="0"/>
      </a:spcBef>
      <a:spcAft>
        <a:spcPct val="0"/>
      </a:spcAft>
      <a:defRPr sz="1600" kern="1200">
        <a:solidFill>
          <a:srgbClr val="002D87"/>
        </a:solidFill>
        <a:latin typeface="Arial" charset="0"/>
        <a:ea typeface="+mn-ea"/>
        <a:cs typeface="+mn-cs"/>
      </a:defRPr>
    </a:lvl5pPr>
    <a:lvl6pPr marL="2286000" algn="l" defTabSz="914400" rtl="0" eaLnBrk="1" latinLnBrk="0" hangingPunct="1">
      <a:defRPr sz="1600" kern="1200">
        <a:solidFill>
          <a:srgbClr val="002D87"/>
        </a:solidFill>
        <a:latin typeface="Arial" charset="0"/>
        <a:ea typeface="+mn-ea"/>
        <a:cs typeface="+mn-cs"/>
      </a:defRPr>
    </a:lvl6pPr>
    <a:lvl7pPr marL="2743200" algn="l" defTabSz="914400" rtl="0" eaLnBrk="1" latinLnBrk="0" hangingPunct="1">
      <a:defRPr sz="1600" kern="1200">
        <a:solidFill>
          <a:srgbClr val="002D87"/>
        </a:solidFill>
        <a:latin typeface="Arial" charset="0"/>
        <a:ea typeface="+mn-ea"/>
        <a:cs typeface="+mn-cs"/>
      </a:defRPr>
    </a:lvl7pPr>
    <a:lvl8pPr marL="3200400" algn="l" defTabSz="914400" rtl="0" eaLnBrk="1" latinLnBrk="0" hangingPunct="1">
      <a:defRPr sz="1600" kern="1200">
        <a:solidFill>
          <a:srgbClr val="002D87"/>
        </a:solidFill>
        <a:latin typeface="Arial" charset="0"/>
        <a:ea typeface="+mn-ea"/>
        <a:cs typeface="+mn-cs"/>
      </a:defRPr>
    </a:lvl8pPr>
    <a:lvl9pPr marL="3657600" algn="l" defTabSz="914400" rtl="0" eaLnBrk="1" latinLnBrk="0" hangingPunct="1">
      <a:defRPr sz="1600" kern="1200">
        <a:solidFill>
          <a:srgbClr val="002D87"/>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006699"/>
    <a:srgbClr val="EEEEEE"/>
    <a:srgbClr val="333399"/>
    <a:srgbClr val="091858"/>
    <a:srgbClr val="C0C0C0"/>
    <a:srgbClr val="DDDDDD"/>
    <a:srgbClr val="000099"/>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1" autoAdjust="0"/>
    <p:restoredTop sz="70137" autoAdjust="0"/>
  </p:normalViewPr>
  <p:slideViewPr>
    <p:cSldViewPr showGuides="1">
      <p:cViewPr>
        <p:scale>
          <a:sx n="100" d="100"/>
          <a:sy n="100" d="100"/>
        </p:scale>
        <p:origin x="-112" y="-72"/>
      </p:cViewPr>
      <p:guideLst>
        <p:guide orient="horz" pos="4201"/>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4" d="100"/>
          <a:sy n="74" d="100"/>
        </p:scale>
        <p:origin x="-219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1026"/>
          <p:cNvSpPr>
            <a:spLocks noGrp="1" noChangeArrowheads="1"/>
          </p:cNvSpPr>
          <p:nvPr>
            <p:ph type="hdr" sz="quarter"/>
          </p:nvPr>
        </p:nvSpPr>
        <p:spPr bwMode="auto">
          <a:xfrm>
            <a:off x="0" y="0"/>
            <a:ext cx="2945862" cy="497413"/>
          </a:xfrm>
          <a:prstGeom prst="rect">
            <a:avLst/>
          </a:prstGeom>
          <a:noFill/>
          <a:ln w="9525">
            <a:noFill/>
            <a:miter lim="800000"/>
            <a:headEnd/>
            <a:tailEnd/>
          </a:ln>
          <a:effectLst/>
        </p:spPr>
        <p:txBody>
          <a:bodyPr vert="horz" wrap="square" lIns="93320" tIns="46660" rIns="93320" bIns="46660" numCol="1" anchor="t" anchorCtr="0" compatLnSpc="1">
            <a:prstTxWarp prst="textNoShape">
              <a:avLst/>
            </a:prstTxWarp>
          </a:bodyPr>
          <a:lstStyle>
            <a:lvl1pPr defTabSz="932854">
              <a:lnSpc>
                <a:spcPct val="140000"/>
              </a:lnSpc>
              <a:defRPr sz="1200" b="1">
                <a:solidFill>
                  <a:schemeClr val="bg1"/>
                </a:solidFill>
                <a:latin typeface="Arial" charset="0"/>
              </a:defRPr>
            </a:lvl1pPr>
          </a:lstStyle>
          <a:p>
            <a:pPr>
              <a:defRPr/>
            </a:pPr>
            <a:endParaRPr lang="ru-RU" dirty="0"/>
          </a:p>
        </p:txBody>
      </p:sp>
      <p:sp>
        <p:nvSpPr>
          <p:cNvPr id="70659" name="Rectangle 1027"/>
          <p:cNvSpPr>
            <a:spLocks noGrp="1" noChangeArrowheads="1"/>
          </p:cNvSpPr>
          <p:nvPr>
            <p:ph type="dt" sz="quarter" idx="1"/>
          </p:nvPr>
        </p:nvSpPr>
        <p:spPr bwMode="auto">
          <a:xfrm>
            <a:off x="3851814" y="0"/>
            <a:ext cx="2945862" cy="497413"/>
          </a:xfrm>
          <a:prstGeom prst="rect">
            <a:avLst/>
          </a:prstGeom>
          <a:noFill/>
          <a:ln w="9525">
            <a:noFill/>
            <a:miter lim="800000"/>
            <a:headEnd/>
            <a:tailEnd/>
          </a:ln>
          <a:effectLst/>
        </p:spPr>
        <p:txBody>
          <a:bodyPr vert="horz" wrap="square" lIns="93320" tIns="46660" rIns="93320" bIns="46660" numCol="1" anchor="t" anchorCtr="0" compatLnSpc="1">
            <a:prstTxWarp prst="textNoShape">
              <a:avLst/>
            </a:prstTxWarp>
          </a:bodyPr>
          <a:lstStyle>
            <a:lvl1pPr algn="r" defTabSz="932854">
              <a:lnSpc>
                <a:spcPct val="140000"/>
              </a:lnSpc>
              <a:defRPr sz="1200" b="1">
                <a:solidFill>
                  <a:schemeClr val="bg1"/>
                </a:solidFill>
                <a:latin typeface="Arial" charset="0"/>
              </a:defRPr>
            </a:lvl1pPr>
          </a:lstStyle>
          <a:p>
            <a:pPr>
              <a:defRPr/>
            </a:pPr>
            <a:endParaRPr lang="ru-RU" dirty="0"/>
          </a:p>
        </p:txBody>
      </p:sp>
      <p:sp>
        <p:nvSpPr>
          <p:cNvPr id="70660" name="Rectangle 1028"/>
          <p:cNvSpPr>
            <a:spLocks noGrp="1" noChangeArrowheads="1"/>
          </p:cNvSpPr>
          <p:nvPr>
            <p:ph type="ftr" sz="quarter" idx="2"/>
          </p:nvPr>
        </p:nvSpPr>
        <p:spPr bwMode="auto">
          <a:xfrm>
            <a:off x="0" y="9430813"/>
            <a:ext cx="2945862" cy="497413"/>
          </a:xfrm>
          <a:prstGeom prst="rect">
            <a:avLst/>
          </a:prstGeom>
          <a:noFill/>
          <a:ln w="9525">
            <a:noFill/>
            <a:miter lim="800000"/>
            <a:headEnd/>
            <a:tailEnd/>
          </a:ln>
          <a:effectLst/>
        </p:spPr>
        <p:txBody>
          <a:bodyPr vert="horz" wrap="square" lIns="93320" tIns="46660" rIns="93320" bIns="46660" numCol="1" anchor="b" anchorCtr="0" compatLnSpc="1">
            <a:prstTxWarp prst="textNoShape">
              <a:avLst/>
            </a:prstTxWarp>
          </a:bodyPr>
          <a:lstStyle>
            <a:lvl1pPr defTabSz="932854">
              <a:lnSpc>
                <a:spcPct val="140000"/>
              </a:lnSpc>
              <a:defRPr sz="1200" b="1">
                <a:solidFill>
                  <a:schemeClr val="bg1"/>
                </a:solidFill>
                <a:latin typeface="Arial" charset="0"/>
              </a:defRPr>
            </a:lvl1pPr>
          </a:lstStyle>
          <a:p>
            <a:pPr>
              <a:defRPr/>
            </a:pPr>
            <a:endParaRPr lang="ru-RU" dirty="0"/>
          </a:p>
        </p:txBody>
      </p:sp>
      <p:sp>
        <p:nvSpPr>
          <p:cNvPr id="70661" name="Rectangle 1029"/>
          <p:cNvSpPr>
            <a:spLocks noGrp="1" noChangeArrowheads="1"/>
          </p:cNvSpPr>
          <p:nvPr>
            <p:ph type="sldNum" sz="quarter" idx="3"/>
          </p:nvPr>
        </p:nvSpPr>
        <p:spPr bwMode="auto">
          <a:xfrm>
            <a:off x="3851814" y="9430813"/>
            <a:ext cx="2945862" cy="497413"/>
          </a:xfrm>
          <a:prstGeom prst="rect">
            <a:avLst/>
          </a:prstGeom>
          <a:noFill/>
          <a:ln w="9525">
            <a:noFill/>
            <a:miter lim="800000"/>
            <a:headEnd/>
            <a:tailEnd/>
          </a:ln>
          <a:effectLst/>
        </p:spPr>
        <p:txBody>
          <a:bodyPr vert="horz" wrap="square" lIns="93320" tIns="46660" rIns="93320" bIns="46660" numCol="1" anchor="b" anchorCtr="0" compatLnSpc="1">
            <a:prstTxWarp prst="textNoShape">
              <a:avLst/>
            </a:prstTxWarp>
          </a:bodyPr>
          <a:lstStyle>
            <a:lvl1pPr algn="r" defTabSz="932854">
              <a:lnSpc>
                <a:spcPct val="140000"/>
              </a:lnSpc>
              <a:defRPr sz="1200" b="1">
                <a:solidFill>
                  <a:schemeClr val="bg1"/>
                </a:solidFill>
                <a:latin typeface="Arial" charset="0"/>
              </a:defRPr>
            </a:lvl1pPr>
          </a:lstStyle>
          <a:p>
            <a:pPr>
              <a:defRPr/>
            </a:pPr>
            <a:fld id="{5E0CBE16-ED48-4A35-8274-C659DCEB1BCF}" type="slidenum">
              <a:rPr lang="ru-RU"/>
              <a:pPr>
                <a:defRPr/>
              </a:pPr>
              <a:t>‹#›</a:t>
            </a:fld>
            <a:endParaRPr lang="ru-RU" dirty="0"/>
          </a:p>
        </p:txBody>
      </p:sp>
    </p:spTree>
    <p:extLst>
      <p:ext uri="{BB962C8B-B14F-4D97-AF65-F5344CB8AC3E}">
        <p14:creationId xmlns:p14="http://schemas.microsoft.com/office/powerpoint/2010/main" val="16629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2945862" cy="497413"/>
          </a:xfrm>
          <a:prstGeom prst="rect">
            <a:avLst/>
          </a:prstGeom>
          <a:noFill/>
          <a:ln w="9525">
            <a:noFill/>
            <a:miter lim="800000"/>
            <a:headEnd/>
            <a:tailEnd/>
          </a:ln>
          <a:effectLst/>
        </p:spPr>
        <p:txBody>
          <a:bodyPr vert="horz" wrap="square" lIns="93320" tIns="46660" rIns="93320" bIns="46660" numCol="1" anchor="t" anchorCtr="0" compatLnSpc="1">
            <a:prstTxWarp prst="textNoShape">
              <a:avLst/>
            </a:prstTxWarp>
          </a:bodyPr>
          <a:lstStyle>
            <a:lvl1pPr defTabSz="932854">
              <a:defRPr sz="1200">
                <a:solidFill>
                  <a:schemeClr val="tx1"/>
                </a:solidFill>
                <a:latin typeface="Arial" charset="0"/>
              </a:defRPr>
            </a:lvl1pPr>
          </a:lstStyle>
          <a:p>
            <a:pPr>
              <a:defRPr/>
            </a:pPr>
            <a:endParaRPr lang="ru-RU" dirty="0"/>
          </a:p>
        </p:txBody>
      </p:sp>
      <p:sp>
        <p:nvSpPr>
          <p:cNvPr id="29699" name="Rectangle 1027"/>
          <p:cNvSpPr>
            <a:spLocks noGrp="1" noChangeArrowheads="1"/>
          </p:cNvSpPr>
          <p:nvPr>
            <p:ph type="dt" idx="1"/>
          </p:nvPr>
        </p:nvSpPr>
        <p:spPr bwMode="auto">
          <a:xfrm>
            <a:off x="3850294" y="0"/>
            <a:ext cx="2945862" cy="497413"/>
          </a:xfrm>
          <a:prstGeom prst="rect">
            <a:avLst/>
          </a:prstGeom>
          <a:noFill/>
          <a:ln w="9525">
            <a:noFill/>
            <a:miter lim="800000"/>
            <a:headEnd/>
            <a:tailEnd/>
          </a:ln>
          <a:effectLst/>
        </p:spPr>
        <p:txBody>
          <a:bodyPr vert="horz" wrap="square" lIns="93320" tIns="46660" rIns="93320" bIns="46660" numCol="1" anchor="t" anchorCtr="0" compatLnSpc="1">
            <a:prstTxWarp prst="textNoShape">
              <a:avLst/>
            </a:prstTxWarp>
          </a:bodyPr>
          <a:lstStyle>
            <a:lvl1pPr algn="r" defTabSz="932854">
              <a:defRPr sz="1200">
                <a:solidFill>
                  <a:schemeClr val="tx1"/>
                </a:solidFill>
                <a:latin typeface="Arial" charset="0"/>
              </a:defRPr>
            </a:lvl1pPr>
          </a:lstStyle>
          <a:p>
            <a:pPr>
              <a:defRPr/>
            </a:pPr>
            <a:endParaRPr lang="ru-RU" dirty="0"/>
          </a:p>
        </p:txBody>
      </p:sp>
      <p:sp>
        <p:nvSpPr>
          <p:cNvPr id="18436"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1029"/>
          <p:cNvSpPr>
            <a:spLocks noGrp="1" noChangeArrowheads="1"/>
          </p:cNvSpPr>
          <p:nvPr>
            <p:ph type="body" sz="quarter" idx="3"/>
          </p:nvPr>
        </p:nvSpPr>
        <p:spPr bwMode="auto">
          <a:xfrm>
            <a:off x="679464" y="4716947"/>
            <a:ext cx="5438748" cy="4467470"/>
          </a:xfrm>
          <a:prstGeom prst="rect">
            <a:avLst/>
          </a:prstGeom>
          <a:noFill/>
          <a:ln w="9525">
            <a:noFill/>
            <a:miter lim="800000"/>
            <a:headEnd/>
            <a:tailEnd/>
          </a:ln>
          <a:effectLst/>
        </p:spPr>
        <p:txBody>
          <a:bodyPr vert="horz" wrap="square" lIns="93320" tIns="46660" rIns="93320" bIns="4666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1030"/>
          <p:cNvSpPr>
            <a:spLocks noGrp="1" noChangeArrowheads="1"/>
          </p:cNvSpPr>
          <p:nvPr>
            <p:ph type="ftr" sz="quarter" idx="4"/>
          </p:nvPr>
        </p:nvSpPr>
        <p:spPr bwMode="auto">
          <a:xfrm>
            <a:off x="0" y="9429273"/>
            <a:ext cx="2945862" cy="497412"/>
          </a:xfrm>
          <a:prstGeom prst="rect">
            <a:avLst/>
          </a:prstGeom>
          <a:noFill/>
          <a:ln w="9525">
            <a:noFill/>
            <a:miter lim="800000"/>
            <a:headEnd/>
            <a:tailEnd/>
          </a:ln>
          <a:effectLst/>
        </p:spPr>
        <p:txBody>
          <a:bodyPr vert="horz" wrap="square" lIns="93320" tIns="46660" rIns="93320" bIns="46660" numCol="1" anchor="b" anchorCtr="0" compatLnSpc="1">
            <a:prstTxWarp prst="textNoShape">
              <a:avLst/>
            </a:prstTxWarp>
          </a:bodyPr>
          <a:lstStyle>
            <a:lvl1pPr defTabSz="932854">
              <a:defRPr sz="1200">
                <a:solidFill>
                  <a:schemeClr val="tx1"/>
                </a:solidFill>
                <a:latin typeface="Arial" charset="0"/>
              </a:defRPr>
            </a:lvl1pPr>
          </a:lstStyle>
          <a:p>
            <a:pPr>
              <a:defRPr/>
            </a:pPr>
            <a:endParaRPr lang="ru-RU" dirty="0"/>
          </a:p>
        </p:txBody>
      </p:sp>
      <p:sp>
        <p:nvSpPr>
          <p:cNvPr id="29703" name="Rectangle 1031"/>
          <p:cNvSpPr>
            <a:spLocks noGrp="1" noChangeArrowheads="1"/>
          </p:cNvSpPr>
          <p:nvPr>
            <p:ph type="sldNum" sz="quarter" idx="5"/>
          </p:nvPr>
        </p:nvSpPr>
        <p:spPr bwMode="auto">
          <a:xfrm>
            <a:off x="3850294" y="9429273"/>
            <a:ext cx="2945862" cy="497412"/>
          </a:xfrm>
          <a:prstGeom prst="rect">
            <a:avLst/>
          </a:prstGeom>
          <a:noFill/>
          <a:ln w="9525">
            <a:noFill/>
            <a:miter lim="800000"/>
            <a:headEnd/>
            <a:tailEnd/>
          </a:ln>
          <a:effectLst/>
        </p:spPr>
        <p:txBody>
          <a:bodyPr vert="horz" wrap="square" lIns="93320" tIns="46660" rIns="93320" bIns="46660" numCol="1" anchor="b" anchorCtr="0" compatLnSpc="1">
            <a:prstTxWarp prst="textNoShape">
              <a:avLst/>
            </a:prstTxWarp>
          </a:bodyPr>
          <a:lstStyle>
            <a:lvl1pPr algn="r" defTabSz="932854">
              <a:defRPr sz="1200">
                <a:solidFill>
                  <a:schemeClr val="tx1"/>
                </a:solidFill>
                <a:latin typeface="Arial" charset="0"/>
              </a:defRPr>
            </a:lvl1pPr>
          </a:lstStyle>
          <a:p>
            <a:pPr>
              <a:defRPr/>
            </a:pPr>
            <a:fld id="{F51B9C2E-B4C7-4F50-B7BB-B50D27B5CE57}" type="slidenum">
              <a:rPr lang="ru-RU"/>
              <a:pPr>
                <a:defRPr/>
              </a:pPr>
              <a:t>‹#›</a:t>
            </a:fld>
            <a:endParaRPr lang="ru-RU" dirty="0"/>
          </a:p>
        </p:txBody>
      </p:sp>
    </p:spTree>
    <p:extLst>
      <p:ext uri="{BB962C8B-B14F-4D97-AF65-F5344CB8AC3E}">
        <p14:creationId xmlns:p14="http://schemas.microsoft.com/office/powerpoint/2010/main" val="2881610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3074" name="Picture 2" descr="C:\Users\NovikovaNA\AppData\Local\Microsoft\Windows\Temporary Internet Files\Content.Outlook\28N2IG5B\20lsg_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32000" y="5985353"/>
            <a:ext cx="1080000" cy="539429"/>
          </a:xfrm>
          <a:prstGeom prst="rect">
            <a:avLst/>
          </a:prstGeom>
          <a:noFill/>
          <a:extLst>
            <a:ext uri="{909E8E84-426E-40dd-AFC4-6F175D3DCCD1}">
              <a14:hiddenFill xmlns:a14="http://schemas.microsoft.com/office/drawing/2010/main">
                <a:solidFill>
                  <a:srgbClr val="FFFFFF"/>
                </a:solidFill>
              </a14:hiddenFill>
            </a:ext>
          </a:extLst>
        </p:spPr>
      </p:pic>
      <p:sp>
        <p:nvSpPr>
          <p:cNvPr id="321540" name="Rectangle 4"/>
          <p:cNvSpPr>
            <a:spLocks noGrp="1" noChangeArrowheads="1"/>
          </p:cNvSpPr>
          <p:nvPr>
            <p:ph type="subTitle" idx="1"/>
          </p:nvPr>
        </p:nvSpPr>
        <p:spPr>
          <a:xfrm>
            <a:off x="4929191" y="4869160"/>
            <a:ext cx="3671888" cy="841375"/>
          </a:xfrm>
        </p:spPr>
        <p:txBody>
          <a:bodyPr/>
          <a:lstStyle>
            <a:lvl1pPr marL="0" indent="0">
              <a:buFontTx/>
              <a:buNone/>
              <a:defRPr sz="2000" b="1">
                <a:solidFill>
                  <a:schemeClr val="tx1">
                    <a:lumMod val="75000"/>
                    <a:lumOff val="25000"/>
                  </a:schemeClr>
                </a:solidFill>
                <a:latin typeface="Arial Narrow" pitchFamily="34" charset="0"/>
              </a:defRPr>
            </a:lvl1pPr>
          </a:lstStyle>
          <a:p>
            <a:r>
              <a:rPr lang="ru-RU" dirty="0" smtClean="0"/>
              <a:t>Образец подзаголовка</a:t>
            </a:r>
            <a:endParaRPr lang="ru-RU" dirty="0"/>
          </a:p>
        </p:txBody>
      </p:sp>
      <p:pic>
        <p:nvPicPr>
          <p:cNvPr id="12" name="Изображение 33" descr="2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7345" y="1"/>
            <a:ext cx="4836655" cy="1372756"/>
          </a:xfrm>
          <a:prstGeom prst="rect">
            <a:avLst/>
          </a:prstGeom>
        </p:spPr>
      </p:pic>
      <p:pic>
        <p:nvPicPr>
          <p:cNvPr id="13" name="Изображение 34" descr="01_hom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5661" y="-23883"/>
            <a:ext cx="3883208" cy="1396640"/>
          </a:xfrm>
          <a:prstGeom prst="rect">
            <a:avLst/>
          </a:prstGeom>
        </p:spPr>
      </p:pic>
      <p:pic>
        <p:nvPicPr>
          <p:cNvPr id="14" name="Изображение 35" descr="47_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52537" y="-18819"/>
            <a:ext cx="1739470" cy="1391576"/>
          </a:xfrm>
          <a:prstGeom prst="rect">
            <a:avLst/>
          </a:prstGeom>
        </p:spPr>
      </p:pic>
      <p:pic>
        <p:nvPicPr>
          <p:cNvPr id="15" name="Изображение 36" descr="max2009_bg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1172" y="-23883"/>
            <a:ext cx="1893749" cy="1396640"/>
          </a:xfrm>
          <a:prstGeom prst="rect">
            <a:avLst/>
          </a:prstGeom>
        </p:spPr>
      </p:pic>
      <p:pic>
        <p:nvPicPr>
          <p:cNvPr id="16" name="Изображение 37" descr="106613.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23883"/>
            <a:ext cx="2093325" cy="1396640"/>
          </a:xfrm>
          <a:prstGeom prst="rect">
            <a:avLst/>
          </a:prstGeom>
        </p:spPr>
      </p:pic>
      <p:sp>
        <p:nvSpPr>
          <p:cNvPr id="22" name="Прямоугольник 21"/>
          <p:cNvSpPr/>
          <p:nvPr userDrawn="1"/>
        </p:nvSpPr>
        <p:spPr>
          <a:xfrm>
            <a:off x="0" y="1445624"/>
            <a:ext cx="9144000" cy="87085"/>
          </a:xfrm>
          <a:prstGeom prst="rect">
            <a:avLst/>
          </a:prstGeom>
          <a:gradFill>
            <a:gsLst>
              <a:gs pos="0">
                <a:srgbClr val="2C5D98"/>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3" name="Rectangle 3"/>
          <p:cNvSpPr>
            <a:spLocks noGrp="1" noChangeArrowheads="1"/>
          </p:cNvSpPr>
          <p:nvPr>
            <p:ph type="ctrTitle"/>
          </p:nvPr>
        </p:nvSpPr>
        <p:spPr>
          <a:xfrm>
            <a:off x="876288" y="2996952"/>
            <a:ext cx="7391423" cy="1470025"/>
          </a:xfrm>
        </p:spPr>
        <p:txBody>
          <a:bodyPr/>
          <a:lstStyle>
            <a:lvl1pPr algn="ctr">
              <a:defRPr sz="3200">
                <a:solidFill>
                  <a:schemeClr val="tx1">
                    <a:lumMod val="75000"/>
                    <a:lumOff val="25000"/>
                  </a:schemeClr>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89879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32589" y="115890"/>
            <a:ext cx="2160587" cy="6010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0826" y="115890"/>
            <a:ext cx="6329363" cy="6010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5" name="Rectangle 7"/>
          <p:cNvSpPr>
            <a:spLocks noGrp="1" noChangeArrowheads="1"/>
          </p:cNvSpPr>
          <p:nvPr>
            <p:ph type="sldNum" sz="quarter" idx="11"/>
          </p:nvPr>
        </p:nvSpPr>
        <p:spPr>
          <a:ln/>
        </p:spPr>
        <p:txBody>
          <a:bodyPr/>
          <a:lstStyle>
            <a:lvl1pPr>
              <a:defRPr/>
            </a:lvl1pPr>
          </a:lstStyle>
          <a:p>
            <a:pPr>
              <a:defRPr/>
            </a:pPr>
            <a:fld id="{58253233-68F3-495F-860C-448D7DBC3DF4}" type="slidenum">
              <a:rPr lang="ru-RU" smtClean="0"/>
              <a:pPr>
                <a:defRPr/>
              </a:pPr>
              <a:t>‹#›</a:t>
            </a:fld>
            <a:endParaRPr lang="ru-RU" dirty="0"/>
          </a:p>
        </p:txBody>
      </p:sp>
    </p:spTree>
    <p:extLst>
      <p:ext uri="{BB962C8B-B14F-4D97-AF65-F5344CB8AC3E}">
        <p14:creationId xmlns:p14="http://schemas.microsoft.com/office/powerpoint/2010/main" val="399360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6" y="115888"/>
            <a:ext cx="6842125" cy="10080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50825" y="1484313"/>
            <a:ext cx="8642350" cy="4641850"/>
          </a:xfrm>
        </p:spPr>
        <p:txBody>
          <a:bodyPr/>
          <a:lstStyle/>
          <a:p>
            <a:pPr lvl="0"/>
            <a:r>
              <a:rPr lang="ru-RU" noProof="0" dirty="0" smtClean="0"/>
              <a:t>Вставка таблицы</a:t>
            </a:r>
            <a:endParaRPr lang="ru-RU"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5" name="Rectangle 7"/>
          <p:cNvSpPr>
            <a:spLocks noGrp="1" noChangeArrowheads="1"/>
          </p:cNvSpPr>
          <p:nvPr>
            <p:ph type="sldNum" sz="quarter" idx="11"/>
          </p:nvPr>
        </p:nvSpPr>
        <p:spPr>
          <a:ln/>
        </p:spPr>
        <p:txBody>
          <a:bodyPr/>
          <a:lstStyle>
            <a:lvl1pPr>
              <a:defRPr/>
            </a:lvl1pPr>
          </a:lstStyle>
          <a:p>
            <a:pPr>
              <a:defRPr/>
            </a:pPr>
            <a:fld id="{9326ACA6-732A-4751-B816-697709438443}" type="slidenum">
              <a:rPr lang="ru-RU" smtClean="0"/>
              <a:pPr>
                <a:defRPr/>
              </a:pPr>
              <a:t>‹#›</a:t>
            </a:fld>
            <a:endParaRPr lang="ru-RU" dirty="0"/>
          </a:p>
        </p:txBody>
      </p:sp>
    </p:spTree>
    <p:extLst>
      <p:ext uri="{BB962C8B-B14F-4D97-AF65-F5344CB8AC3E}">
        <p14:creationId xmlns:p14="http://schemas.microsoft.com/office/powerpoint/2010/main" val="314486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Два объекта">
    <p:spTree>
      <p:nvGrpSpPr>
        <p:cNvPr id="1" name=""/>
        <p:cNvGrpSpPr/>
        <p:nvPr/>
      </p:nvGrpSpPr>
      <p:grpSpPr>
        <a:xfrm>
          <a:off x="0" y="0"/>
          <a:ext cx="0" cy="0"/>
          <a:chOff x="0" y="0"/>
          <a:chExt cx="0" cy="0"/>
        </a:xfrm>
      </p:grpSpPr>
      <p:sp>
        <p:nvSpPr>
          <p:cNvPr id="8" name="Прямоугольник 7"/>
          <p:cNvSpPr/>
          <p:nvPr userDrawn="1"/>
        </p:nvSpPr>
        <p:spPr>
          <a:xfrm>
            <a:off x="935350" y="3742292"/>
            <a:ext cx="7343036" cy="584775"/>
          </a:xfrm>
          <a:prstGeom prst="rect">
            <a:avLst/>
          </a:prstGeom>
        </p:spPr>
        <p:txBody>
          <a:bodyPr wrap="none" anchor="ctr">
            <a:spAutoFit/>
          </a:bodyPr>
          <a:lstStyle/>
          <a:p>
            <a:pPr algn="ctr"/>
            <a:r>
              <a:rPr lang="en-US" sz="3200" dirty="0" smtClean="0">
                <a:solidFill>
                  <a:schemeClr val="tx2"/>
                </a:solidFill>
              </a:rPr>
              <a:t>THANK YOU FOR YOUR ATTENTION!</a:t>
            </a:r>
            <a:endParaRPr lang="ru-RU" sz="3200" dirty="0">
              <a:solidFill>
                <a:schemeClr val="tx2"/>
              </a:solidFill>
            </a:endParaRPr>
          </a:p>
        </p:txBody>
      </p:sp>
      <p:sp>
        <p:nvSpPr>
          <p:cNvPr id="11" name="TextBox 10"/>
          <p:cNvSpPr txBox="1"/>
          <p:nvPr userDrawn="1"/>
        </p:nvSpPr>
        <p:spPr>
          <a:xfrm>
            <a:off x="1691680" y="4653136"/>
            <a:ext cx="5760640" cy="1354217"/>
          </a:xfrm>
          <a:prstGeom prst="rect">
            <a:avLst/>
          </a:prstGeom>
          <a:noFill/>
        </p:spPr>
        <p:txBody>
          <a:bodyPr wrap="square" rtlCol="0">
            <a:spAutoFit/>
          </a:bodyPr>
          <a:lstStyle/>
          <a:p>
            <a:pPr algn="ctr"/>
            <a:r>
              <a:rPr lang="ru-RU" sz="1600" dirty="0" smtClean="0">
                <a:solidFill>
                  <a:schemeClr val="tx2"/>
                </a:solidFill>
              </a:rPr>
              <a:t>© 2013 </a:t>
            </a:r>
            <a:r>
              <a:rPr lang="en-US" sz="1600" dirty="0" smtClean="0">
                <a:solidFill>
                  <a:schemeClr val="tx2"/>
                </a:solidFill>
              </a:rPr>
              <a:t>SOGAZ</a:t>
            </a:r>
            <a:endParaRPr lang="ru-RU" sz="1600" dirty="0" smtClean="0">
              <a:solidFill>
                <a:schemeClr val="tx2"/>
              </a:solidFill>
            </a:endParaRPr>
          </a:p>
          <a:p>
            <a:pPr algn="ctr"/>
            <a:endParaRPr lang="ru-RU" sz="1600" dirty="0" smtClean="0">
              <a:solidFill>
                <a:schemeClr val="tx2"/>
              </a:solidFill>
            </a:endParaRPr>
          </a:p>
          <a:p>
            <a:pPr algn="ctr"/>
            <a:r>
              <a:rPr lang="en-US" sz="1600" dirty="0" smtClean="0">
                <a:solidFill>
                  <a:schemeClr val="tx2"/>
                </a:solidFill>
              </a:rPr>
              <a:t>Contact Centre</a:t>
            </a:r>
            <a:r>
              <a:rPr lang="ru-RU" sz="1600" dirty="0" smtClean="0">
                <a:solidFill>
                  <a:schemeClr val="tx2"/>
                </a:solidFill>
              </a:rPr>
              <a:t>: 8 800 333 0 888</a:t>
            </a:r>
          </a:p>
          <a:p>
            <a:pPr algn="ctr"/>
            <a:r>
              <a:rPr lang="ru-RU" sz="1600" dirty="0" smtClean="0">
                <a:solidFill>
                  <a:schemeClr val="tx2"/>
                </a:solidFill>
              </a:rPr>
              <a:t>www.sogaz.ru</a:t>
            </a:r>
          </a:p>
          <a:p>
            <a:pPr algn="ctr"/>
            <a:endParaRPr lang="ru-RU" dirty="0">
              <a:solidFill>
                <a:schemeClr val="tx2"/>
              </a:solidFill>
            </a:endParaRPr>
          </a:p>
        </p:txBody>
      </p:sp>
    </p:spTree>
    <p:extLst>
      <p:ext uri="{BB962C8B-B14F-4D97-AF65-F5344CB8AC3E}">
        <p14:creationId xmlns:p14="http://schemas.microsoft.com/office/powerpoint/2010/main" val="81819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5" name="Rectangle 7"/>
          <p:cNvSpPr>
            <a:spLocks noGrp="1" noChangeArrowheads="1"/>
          </p:cNvSpPr>
          <p:nvPr>
            <p:ph type="sldNum" sz="quarter" idx="11"/>
          </p:nvPr>
        </p:nvSpPr>
        <p:spPr>
          <a:ln/>
        </p:spPr>
        <p:txBody>
          <a:bodyPr/>
          <a:lstStyle>
            <a:lvl1pPr>
              <a:defRPr/>
            </a:lvl1pPr>
          </a:lstStyle>
          <a:p>
            <a:pPr>
              <a:defRPr/>
            </a:pPr>
            <a:fld id="{C3C9D4EA-4A33-45F5-AAB0-0EE52CE4BBE8}" type="slidenum">
              <a:rPr lang="ru-RU" smtClean="0"/>
              <a:pPr>
                <a:defRPr/>
              </a:pPr>
              <a:t>‹#›</a:t>
            </a:fld>
            <a:endParaRPr lang="ru-RU" dirty="0"/>
          </a:p>
        </p:txBody>
      </p:sp>
    </p:spTree>
    <p:extLst>
      <p:ext uri="{BB962C8B-B14F-4D97-AF65-F5344CB8AC3E}">
        <p14:creationId xmlns:p14="http://schemas.microsoft.com/office/powerpoint/2010/main" val="397946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ОБРАЗЕЦ ЗАГОЛОВКА</a:t>
            </a:r>
            <a:endParaRPr lang="ru-RU" dirty="0"/>
          </a:p>
        </p:txBody>
      </p:sp>
      <p:sp>
        <p:nvSpPr>
          <p:cNvPr id="3" name="Содержимое 2"/>
          <p:cNvSpPr>
            <a:spLocks noGrp="1"/>
          </p:cNvSpPr>
          <p:nvPr>
            <p:ph sz="half" idx="1"/>
          </p:nvPr>
        </p:nvSpPr>
        <p:spPr>
          <a:xfrm>
            <a:off x="250826" y="1484313"/>
            <a:ext cx="4244975"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484313"/>
            <a:ext cx="4244975"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1"/>
          </p:nvPr>
        </p:nvSpPr>
        <p:spPr>
          <a:ln/>
        </p:spPr>
        <p:txBody>
          <a:bodyPr/>
          <a:lstStyle>
            <a:lvl1pPr>
              <a:defRPr/>
            </a:lvl1pPr>
          </a:lstStyle>
          <a:p>
            <a:pPr>
              <a:defRPr/>
            </a:pPr>
            <a:fld id="{982DB5A6-6DC1-40B9-81CB-ECB48CF539AF}" type="slidenum">
              <a:rPr lang="ru-RU" smtClean="0"/>
              <a:pPr>
                <a:defRPr/>
              </a:pPr>
              <a:t>‹#›</a:t>
            </a:fld>
            <a:endParaRPr lang="ru-RU" dirty="0"/>
          </a:p>
        </p:txBody>
      </p:sp>
    </p:spTree>
    <p:extLst>
      <p:ext uri="{BB962C8B-B14F-4D97-AF65-F5344CB8AC3E}">
        <p14:creationId xmlns:p14="http://schemas.microsoft.com/office/powerpoint/2010/main" val="251346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 y="274638"/>
            <a:ext cx="8229600" cy="1143000"/>
          </a:xfrm>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8" name="Rectangle 7"/>
          <p:cNvSpPr>
            <a:spLocks noGrp="1" noChangeArrowheads="1"/>
          </p:cNvSpPr>
          <p:nvPr>
            <p:ph type="sldNum" sz="quarter" idx="11"/>
          </p:nvPr>
        </p:nvSpPr>
        <p:spPr>
          <a:ln/>
        </p:spPr>
        <p:txBody>
          <a:bodyPr/>
          <a:lstStyle>
            <a:lvl1pPr>
              <a:defRPr/>
            </a:lvl1pPr>
          </a:lstStyle>
          <a:p>
            <a:pPr>
              <a:defRPr/>
            </a:pPr>
            <a:fld id="{DF6425BA-C17D-4A24-A391-E79AB577B9C5}" type="slidenum">
              <a:rPr lang="ru-RU" smtClean="0"/>
              <a:pPr>
                <a:defRPr/>
              </a:pPr>
              <a:t>‹#›</a:t>
            </a:fld>
            <a:endParaRPr lang="ru-RU" dirty="0"/>
          </a:p>
        </p:txBody>
      </p:sp>
    </p:spTree>
    <p:extLst>
      <p:ext uri="{BB962C8B-B14F-4D97-AF65-F5344CB8AC3E}">
        <p14:creationId xmlns:p14="http://schemas.microsoft.com/office/powerpoint/2010/main" val="429004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79513" y="115888"/>
            <a:ext cx="7776863" cy="5768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ru-RU" dirty="0"/>
            </a:lvl1pPr>
          </a:lstStyle>
          <a:p>
            <a:pPr lvl="0"/>
            <a:r>
              <a:rPr lang="ru-RU" dirty="0" smtClean="0"/>
              <a:t>ОБРАЗЕЦ ЗАГОЛОВКА</a:t>
            </a:r>
            <a:endParaRPr lang="ru-RU" dirty="0"/>
          </a:p>
        </p:txBody>
      </p:sp>
      <p:sp>
        <p:nvSpPr>
          <p:cNvPr id="3"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4" name="Rectangle 7"/>
          <p:cNvSpPr>
            <a:spLocks noGrp="1" noChangeArrowheads="1"/>
          </p:cNvSpPr>
          <p:nvPr>
            <p:ph type="sldNum" sz="quarter" idx="11"/>
          </p:nvPr>
        </p:nvSpPr>
        <p:spPr>
          <a:ln/>
        </p:spPr>
        <p:txBody>
          <a:bodyPr/>
          <a:lstStyle>
            <a:lvl1pPr>
              <a:defRPr/>
            </a:lvl1pPr>
          </a:lstStyle>
          <a:p>
            <a:pPr>
              <a:defRPr/>
            </a:pPr>
            <a:fld id="{DCFBF284-CBF8-4646-B6C6-D3A99DA186A6}" type="slidenum">
              <a:rPr lang="ru-RU" smtClean="0"/>
              <a:pPr>
                <a:defRPr/>
              </a:pPr>
              <a:t>‹#›</a:t>
            </a:fld>
            <a:endParaRPr lang="ru-RU" dirty="0"/>
          </a:p>
        </p:txBody>
      </p:sp>
    </p:spTree>
    <p:extLst>
      <p:ext uri="{BB962C8B-B14F-4D97-AF65-F5344CB8AC3E}">
        <p14:creationId xmlns:p14="http://schemas.microsoft.com/office/powerpoint/2010/main" val="32032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3" name="Rectangle 7"/>
          <p:cNvSpPr>
            <a:spLocks noGrp="1" noChangeArrowheads="1"/>
          </p:cNvSpPr>
          <p:nvPr>
            <p:ph type="sldNum" sz="quarter" idx="11"/>
          </p:nvPr>
        </p:nvSpPr>
        <p:spPr>
          <a:ln/>
        </p:spPr>
        <p:txBody>
          <a:bodyPr/>
          <a:lstStyle>
            <a:lvl1pPr>
              <a:defRPr/>
            </a:lvl1pPr>
          </a:lstStyle>
          <a:p>
            <a:pPr>
              <a:defRPr/>
            </a:pPr>
            <a:fld id="{0F011CD1-A2D0-4868-B584-461F05E28990}" type="slidenum">
              <a:rPr lang="ru-RU" smtClean="0"/>
              <a:pPr>
                <a:defRPr/>
              </a:pPr>
              <a:t>‹#›</a:t>
            </a:fld>
            <a:endParaRPr lang="ru-RU" dirty="0"/>
          </a:p>
        </p:txBody>
      </p:sp>
    </p:spTree>
    <p:extLst>
      <p:ext uri="{BB962C8B-B14F-4D97-AF65-F5344CB8AC3E}">
        <p14:creationId xmlns:p14="http://schemas.microsoft.com/office/powerpoint/2010/main" val="338508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1"/>
          </p:nvPr>
        </p:nvSpPr>
        <p:spPr>
          <a:ln/>
        </p:spPr>
        <p:txBody>
          <a:bodyPr/>
          <a:lstStyle>
            <a:lvl1pPr>
              <a:defRPr/>
            </a:lvl1pPr>
          </a:lstStyle>
          <a:p>
            <a:pPr>
              <a:defRPr/>
            </a:pPr>
            <a:fld id="{AAC5BBF9-70DA-4BE3-ACFE-B49BABC219E8}" type="slidenum">
              <a:rPr lang="ru-RU" smtClean="0"/>
              <a:pPr>
                <a:defRPr/>
              </a:pPr>
              <a:t>‹#›</a:t>
            </a:fld>
            <a:endParaRPr lang="ru-RU" dirty="0"/>
          </a:p>
        </p:txBody>
      </p:sp>
    </p:spTree>
    <p:extLst>
      <p:ext uri="{BB962C8B-B14F-4D97-AF65-F5344CB8AC3E}">
        <p14:creationId xmlns:p14="http://schemas.microsoft.com/office/powerpoint/2010/main" val="365607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1"/>
          </p:nvPr>
        </p:nvSpPr>
        <p:spPr>
          <a:ln/>
        </p:spPr>
        <p:txBody>
          <a:bodyPr/>
          <a:lstStyle>
            <a:lvl1pPr>
              <a:defRPr/>
            </a:lvl1pPr>
          </a:lstStyle>
          <a:p>
            <a:pPr>
              <a:defRPr/>
            </a:pPr>
            <a:fld id="{B3A3E96F-7F42-41F7-9807-DA5CD45DECF4}" type="slidenum">
              <a:rPr lang="ru-RU" smtClean="0"/>
              <a:pPr>
                <a:defRPr/>
              </a:pPr>
              <a:t>‹#›</a:t>
            </a:fld>
            <a:endParaRPr lang="ru-RU" dirty="0"/>
          </a:p>
        </p:txBody>
      </p:sp>
    </p:spTree>
    <p:extLst>
      <p:ext uri="{BB962C8B-B14F-4D97-AF65-F5344CB8AC3E}">
        <p14:creationId xmlns:p14="http://schemas.microsoft.com/office/powerpoint/2010/main" val="32377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ftr" sz="quarter" idx="10"/>
          </p:nvPr>
        </p:nvSpPr>
        <p:spPr>
          <a:ln/>
        </p:spPr>
        <p:txBody>
          <a:bodyPr/>
          <a:lstStyle>
            <a:lvl1pPr>
              <a:defRPr/>
            </a:lvl1pPr>
          </a:lstStyle>
          <a:p>
            <a:pPr>
              <a:defRPr/>
            </a:pPr>
            <a:endParaRPr lang="ru-RU" dirty="0"/>
          </a:p>
        </p:txBody>
      </p:sp>
      <p:sp>
        <p:nvSpPr>
          <p:cNvPr id="5" name="Rectangle 7"/>
          <p:cNvSpPr>
            <a:spLocks noGrp="1" noChangeArrowheads="1"/>
          </p:cNvSpPr>
          <p:nvPr>
            <p:ph type="sldNum" sz="quarter" idx="11"/>
          </p:nvPr>
        </p:nvSpPr>
        <p:spPr>
          <a:ln/>
        </p:spPr>
        <p:txBody>
          <a:bodyPr/>
          <a:lstStyle>
            <a:lvl1pPr>
              <a:defRPr/>
            </a:lvl1pPr>
          </a:lstStyle>
          <a:p>
            <a:pPr>
              <a:defRPr/>
            </a:pPr>
            <a:fld id="{6878B339-EBA8-4031-A442-A5D7E1778860}" type="slidenum">
              <a:rPr lang="ru-RU" smtClean="0"/>
              <a:pPr>
                <a:defRPr/>
              </a:pPr>
              <a:t>‹#›</a:t>
            </a:fld>
            <a:endParaRPr lang="ru-RU" dirty="0"/>
          </a:p>
        </p:txBody>
      </p:sp>
    </p:spTree>
    <p:extLst>
      <p:ext uri="{BB962C8B-B14F-4D97-AF65-F5344CB8AC3E}">
        <p14:creationId xmlns:p14="http://schemas.microsoft.com/office/powerpoint/2010/main" val="3920243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50825" y="115888"/>
            <a:ext cx="7849567" cy="57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dirty="0" smtClean="0"/>
              <a:t>ОБРАЗЕЦ ЗАГОЛОВКА</a:t>
            </a:r>
          </a:p>
        </p:txBody>
      </p:sp>
      <p:sp>
        <p:nvSpPr>
          <p:cNvPr id="1027" name="Rectangle 4"/>
          <p:cNvSpPr>
            <a:spLocks noGrp="1" noChangeArrowheads="1"/>
          </p:cNvSpPr>
          <p:nvPr>
            <p:ph type="body" idx="1"/>
          </p:nvPr>
        </p:nvSpPr>
        <p:spPr bwMode="auto">
          <a:xfrm>
            <a:off x="250825" y="1484313"/>
            <a:ext cx="86423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5814" name="Rectangle 6"/>
          <p:cNvSpPr>
            <a:spLocks noGrp="1" noChangeArrowheads="1"/>
          </p:cNvSpPr>
          <p:nvPr>
            <p:ph type="ftr" sz="quarter" idx="3"/>
          </p:nvPr>
        </p:nvSpPr>
        <p:spPr bwMode="auto">
          <a:xfrm>
            <a:off x="468313" y="6337300"/>
            <a:ext cx="1943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tx1"/>
                </a:solidFill>
                <a:latin typeface="Arial" charset="0"/>
              </a:defRPr>
            </a:lvl1pPr>
          </a:lstStyle>
          <a:p>
            <a:pPr>
              <a:defRPr/>
            </a:pPr>
            <a:endParaRPr lang="ru-RU" dirty="0"/>
          </a:p>
        </p:txBody>
      </p:sp>
      <p:sp>
        <p:nvSpPr>
          <p:cNvPr id="375815" name="Rectangle 7"/>
          <p:cNvSpPr>
            <a:spLocks noGrp="1" noChangeArrowheads="1"/>
          </p:cNvSpPr>
          <p:nvPr>
            <p:ph type="sldNum" sz="quarter" idx="4"/>
          </p:nvPr>
        </p:nvSpPr>
        <p:spPr bwMode="auto">
          <a:xfrm>
            <a:off x="8243888" y="6337300"/>
            <a:ext cx="72072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400" b="1">
                <a:solidFill>
                  <a:srgbClr val="C0C0C0"/>
                </a:solidFill>
                <a:latin typeface="Arial" charset="0"/>
              </a:defRPr>
            </a:lvl1pPr>
          </a:lstStyle>
          <a:p>
            <a:pPr>
              <a:defRPr/>
            </a:pPr>
            <a:fld id="{0187C0F9-EB67-409E-AE5E-91248E26C83E}" type="slidenum">
              <a:rPr lang="ru-RU" smtClean="0"/>
              <a:pPr>
                <a:defRPr/>
              </a:pPr>
              <a:t>‹#›</a:t>
            </a:fld>
            <a:endParaRPr lang="ru-RU" dirty="0"/>
          </a:p>
        </p:txBody>
      </p:sp>
      <p:pic>
        <p:nvPicPr>
          <p:cNvPr id="8" name="Picture 2" descr="C:\Users\NovikovaNA\AppData\Local\Microsoft\Windows\Temporary Internet Files\Content.Outlook\28N2IG5B\20lsg_en.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56496" y="104844"/>
            <a:ext cx="1080000" cy="53942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hf hdr="0" ftr="0" dt="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3200" b="1">
          <a:solidFill>
            <a:srgbClr val="000099"/>
          </a:solidFill>
          <a:latin typeface="Arial" charset="0"/>
        </a:defRPr>
      </a:lvl2pPr>
      <a:lvl3pPr algn="l" rtl="0" eaLnBrk="1" fontAlgn="base" hangingPunct="1">
        <a:spcBef>
          <a:spcPct val="0"/>
        </a:spcBef>
        <a:spcAft>
          <a:spcPct val="0"/>
        </a:spcAft>
        <a:defRPr sz="3200" b="1">
          <a:solidFill>
            <a:srgbClr val="000099"/>
          </a:solidFill>
          <a:latin typeface="Arial" charset="0"/>
        </a:defRPr>
      </a:lvl3pPr>
      <a:lvl4pPr algn="l" rtl="0" eaLnBrk="1" fontAlgn="base" hangingPunct="1">
        <a:spcBef>
          <a:spcPct val="0"/>
        </a:spcBef>
        <a:spcAft>
          <a:spcPct val="0"/>
        </a:spcAft>
        <a:defRPr sz="3200" b="1">
          <a:solidFill>
            <a:srgbClr val="000099"/>
          </a:solidFill>
          <a:latin typeface="Arial" charset="0"/>
        </a:defRPr>
      </a:lvl4pPr>
      <a:lvl5pPr algn="l" rtl="0" eaLnBrk="1" fontAlgn="base" hangingPunct="1">
        <a:spcBef>
          <a:spcPct val="0"/>
        </a:spcBef>
        <a:spcAft>
          <a:spcPct val="0"/>
        </a:spcAft>
        <a:defRPr sz="3200" b="1">
          <a:solidFill>
            <a:srgbClr val="000099"/>
          </a:solidFill>
          <a:latin typeface="Arial" charset="0"/>
        </a:defRPr>
      </a:lvl5pPr>
      <a:lvl6pPr marL="457200" algn="l" rtl="0" eaLnBrk="1" fontAlgn="base" hangingPunct="1">
        <a:spcBef>
          <a:spcPct val="0"/>
        </a:spcBef>
        <a:spcAft>
          <a:spcPct val="0"/>
        </a:spcAft>
        <a:defRPr sz="3200" b="1">
          <a:solidFill>
            <a:srgbClr val="000099"/>
          </a:solidFill>
          <a:latin typeface="Arial" charset="0"/>
        </a:defRPr>
      </a:lvl6pPr>
      <a:lvl7pPr marL="914400" algn="l" rtl="0" eaLnBrk="1" fontAlgn="base" hangingPunct="1">
        <a:spcBef>
          <a:spcPct val="0"/>
        </a:spcBef>
        <a:spcAft>
          <a:spcPct val="0"/>
        </a:spcAft>
        <a:defRPr sz="3200" b="1">
          <a:solidFill>
            <a:srgbClr val="000099"/>
          </a:solidFill>
          <a:latin typeface="Arial" charset="0"/>
        </a:defRPr>
      </a:lvl7pPr>
      <a:lvl8pPr marL="1371600" algn="l" rtl="0" eaLnBrk="1" fontAlgn="base" hangingPunct="1">
        <a:spcBef>
          <a:spcPct val="0"/>
        </a:spcBef>
        <a:spcAft>
          <a:spcPct val="0"/>
        </a:spcAft>
        <a:defRPr sz="3200" b="1">
          <a:solidFill>
            <a:srgbClr val="000099"/>
          </a:solidFill>
          <a:latin typeface="Arial" charset="0"/>
        </a:defRPr>
      </a:lvl8pPr>
      <a:lvl9pPr marL="1828800" algn="l" rtl="0" eaLnBrk="1" fontAlgn="base" hangingPunct="1">
        <a:spcBef>
          <a:spcPct val="0"/>
        </a:spcBef>
        <a:spcAft>
          <a:spcPct val="0"/>
        </a:spcAft>
        <a:defRPr sz="3200" b="1">
          <a:solidFill>
            <a:srgbClr val="000099"/>
          </a:solidFill>
          <a:latin typeface="Arial" charset="0"/>
        </a:defRPr>
      </a:lvl9pPr>
    </p:titleStyle>
    <p:bodyStyle>
      <a:lvl1pPr marL="533400" indent="-533400" algn="l" rtl="0" eaLnBrk="1" fontAlgn="base" hangingPunct="1">
        <a:spcBef>
          <a:spcPct val="20000"/>
        </a:spcBef>
        <a:spcAft>
          <a:spcPct val="0"/>
        </a:spcAft>
        <a:buAutoNum type="arabicPeriod"/>
        <a:defRPr sz="2800">
          <a:solidFill>
            <a:srgbClr val="002060"/>
          </a:solidFill>
          <a:latin typeface="+mn-lt"/>
          <a:ea typeface="+mn-ea"/>
          <a:cs typeface="+mn-cs"/>
        </a:defRPr>
      </a:lvl1pPr>
      <a:lvl2pPr marL="914400" indent="-457200" algn="l" rtl="0" eaLnBrk="1" fontAlgn="base" hangingPunct="1">
        <a:spcBef>
          <a:spcPct val="20000"/>
        </a:spcBef>
        <a:spcAft>
          <a:spcPct val="0"/>
        </a:spcAft>
        <a:buChar char="–"/>
        <a:defRPr sz="2400">
          <a:solidFill>
            <a:srgbClr val="002060"/>
          </a:solidFill>
          <a:latin typeface="+mn-lt"/>
        </a:defRPr>
      </a:lvl2pPr>
      <a:lvl3pPr marL="1295400" indent="-381000" algn="l" rtl="0" eaLnBrk="1" fontAlgn="base" hangingPunct="1">
        <a:spcBef>
          <a:spcPct val="20000"/>
        </a:spcBef>
        <a:spcAft>
          <a:spcPct val="0"/>
        </a:spcAft>
        <a:buChar char="•"/>
        <a:defRPr sz="2000">
          <a:solidFill>
            <a:srgbClr val="002060"/>
          </a:solidFill>
          <a:latin typeface="+mn-lt"/>
        </a:defRPr>
      </a:lvl3pPr>
      <a:lvl4pPr marL="1752600" indent="-381000" algn="l" rtl="0" eaLnBrk="1" fontAlgn="base" hangingPunct="1">
        <a:spcBef>
          <a:spcPct val="20000"/>
        </a:spcBef>
        <a:spcAft>
          <a:spcPct val="0"/>
        </a:spcAft>
        <a:buFont typeface="Wingdings" pitchFamily="2" charset="2"/>
        <a:buChar char="§"/>
        <a:defRPr sz="2000">
          <a:solidFill>
            <a:srgbClr val="002060"/>
          </a:solidFill>
          <a:latin typeface="+mn-lt"/>
        </a:defRPr>
      </a:lvl4pPr>
      <a:lvl5pPr marL="2133600" indent="-304800" algn="l" rtl="0" eaLnBrk="1" fontAlgn="base" hangingPunct="1">
        <a:spcBef>
          <a:spcPct val="20000"/>
        </a:spcBef>
        <a:spcAft>
          <a:spcPct val="0"/>
        </a:spcAft>
        <a:buChar char="»"/>
        <a:defRPr sz="1600">
          <a:solidFill>
            <a:srgbClr val="002060"/>
          </a:solidFill>
          <a:latin typeface="+mn-lt"/>
        </a:defRPr>
      </a:lvl5pPr>
      <a:lvl6pPr marL="2590800" indent="-304800" algn="l" rtl="0" eaLnBrk="1" fontAlgn="base" hangingPunct="1">
        <a:spcBef>
          <a:spcPct val="20000"/>
        </a:spcBef>
        <a:spcAft>
          <a:spcPct val="0"/>
        </a:spcAft>
        <a:buChar char="»"/>
        <a:defRPr sz="1600">
          <a:solidFill>
            <a:srgbClr val="002D87"/>
          </a:solidFill>
          <a:latin typeface="+mn-lt"/>
        </a:defRPr>
      </a:lvl6pPr>
      <a:lvl7pPr marL="3048000" indent="-304800" algn="l" rtl="0" eaLnBrk="1" fontAlgn="base" hangingPunct="1">
        <a:spcBef>
          <a:spcPct val="20000"/>
        </a:spcBef>
        <a:spcAft>
          <a:spcPct val="0"/>
        </a:spcAft>
        <a:buChar char="»"/>
        <a:defRPr sz="1600">
          <a:solidFill>
            <a:srgbClr val="002D87"/>
          </a:solidFill>
          <a:latin typeface="+mn-lt"/>
        </a:defRPr>
      </a:lvl7pPr>
      <a:lvl8pPr marL="3505200" indent="-304800" algn="l" rtl="0" eaLnBrk="1" fontAlgn="base" hangingPunct="1">
        <a:spcBef>
          <a:spcPct val="20000"/>
        </a:spcBef>
        <a:spcAft>
          <a:spcPct val="0"/>
        </a:spcAft>
        <a:buChar char="»"/>
        <a:defRPr sz="1600">
          <a:solidFill>
            <a:srgbClr val="002D87"/>
          </a:solidFill>
          <a:latin typeface="+mn-lt"/>
        </a:defRPr>
      </a:lvl8pPr>
      <a:lvl9pPr marL="3962400" indent="-304800" algn="l" rtl="0" eaLnBrk="1" fontAlgn="base" hangingPunct="1">
        <a:spcBef>
          <a:spcPct val="20000"/>
        </a:spcBef>
        <a:spcAft>
          <a:spcPct val="0"/>
        </a:spcAft>
        <a:buChar char="»"/>
        <a:defRPr sz="1600">
          <a:solidFill>
            <a:srgbClr val="002D8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755577" y="1700809"/>
            <a:ext cx="6768752" cy="864096"/>
          </a:xfrm>
        </p:spPr>
        <p:txBody>
          <a:bodyPr/>
          <a:lstStyle/>
          <a:p>
            <a:r>
              <a:rPr lang="en-US" dirty="0" smtClean="0">
                <a:solidFill>
                  <a:schemeClr val="tx2"/>
                </a:solidFill>
              </a:rPr>
              <a:t>    </a:t>
            </a:r>
            <a:r>
              <a:rPr lang="en-US" sz="2000" dirty="0" smtClean="0">
                <a:solidFill>
                  <a:schemeClr val="tx2"/>
                </a:solidFill>
              </a:rPr>
              <a:t>SOGAZ  INSURANCE</a:t>
            </a:r>
            <a:r>
              <a:rPr lang="ru-RU" dirty="0" smtClean="0">
                <a:solidFill>
                  <a:srgbClr val="091858"/>
                </a:solidFill>
              </a:rPr>
              <a:t/>
            </a:r>
            <a:br>
              <a:rPr lang="ru-RU" dirty="0" smtClean="0">
                <a:solidFill>
                  <a:srgbClr val="091858"/>
                </a:solidFill>
              </a:rPr>
            </a:br>
            <a:endParaRPr lang="ru-RU" sz="2800" dirty="0">
              <a:solidFill>
                <a:srgbClr val="091858"/>
              </a:solidFill>
            </a:endParaRPr>
          </a:p>
        </p:txBody>
      </p:sp>
      <p:sp>
        <p:nvSpPr>
          <p:cNvPr id="2" name="TextBox 1"/>
          <p:cNvSpPr txBox="1"/>
          <p:nvPr/>
        </p:nvSpPr>
        <p:spPr>
          <a:xfrm>
            <a:off x="3635896" y="5513933"/>
            <a:ext cx="3312368" cy="307777"/>
          </a:xfrm>
          <a:prstGeom prst="rect">
            <a:avLst/>
          </a:prstGeom>
          <a:noFill/>
        </p:spPr>
        <p:txBody>
          <a:bodyPr wrap="square" rtlCol="0">
            <a:spAutoFit/>
          </a:bodyPr>
          <a:lstStyle/>
          <a:p>
            <a:r>
              <a:rPr lang="en-US" sz="1400" dirty="0" smtClean="0">
                <a:solidFill>
                  <a:schemeClr val="tx2"/>
                </a:solidFill>
              </a:rPr>
              <a:t>Moscow,</a:t>
            </a:r>
            <a:r>
              <a:rPr lang="ru-RU" sz="1400" dirty="0" smtClean="0">
                <a:solidFill>
                  <a:schemeClr val="tx2"/>
                </a:solidFill>
              </a:rPr>
              <a:t> </a:t>
            </a:r>
            <a:r>
              <a:rPr lang="en-US" sz="1400" dirty="0" smtClean="0">
                <a:solidFill>
                  <a:schemeClr val="tx2"/>
                </a:solidFill>
              </a:rPr>
              <a:t>29</a:t>
            </a:r>
            <a:r>
              <a:rPr lang="en-US" sz="1400" baseline="30000" dirty="0" smtClean="0">
                <a:solidFill>
                  <a:schemeClr val="tx2"/>
                </a:solidFill>
              </a:rPr>
              <a:t>th </a:t>
            </a:r>
            <a:r>
              <a:rPr lang="en-US" sz="1400" dirty="0" smtClean="0">
                <a:solidFill>
                  <a:schemeClr val="tx2"/>
                </a:solidFill>
              </a:rPr>
              <a:t>July 2014</a:t>
            </a:r>
            <a:endParaRPr lang="ru-RU" sz="1400" dirty="0">
              <a:solidFill>
                <a:schemeClr val="tx2"/>
              </a:solidFill>
            </a:endParaRPr>
          </a:p>
        </p:txBody>
      </p:sp>
      <p:sp>
        <p:nvSpPr>
          <p:cNvPr id="3" name="Прямоугольник 2"/>
          <p:cNvSpPr/>
          <p:nvPr/>
        </p:nvSpPr>
        <p:spPr>
          <a:xfrm>
            <a:off x="2151956" y="3068960"/>
            <a:ext cx="4572000" cy="646331"/>
          </a:xfrm>
          <a:prstGeom prst="rect">
            <a:avLst/>
          </a:prstGeom>
        </p:spPr>
        <p:txBody>
          <a:bodyPr>
            <a:spAutoFit/>
          </a:bodyPr>
          <a:lstStyle/>
          <a:p>
            <a:r>
              <a:rPr lang="en-US" sz="1800" u="sng" dirty="0" smtClean="0"/>
              <a:t>INTERNATIONAL COOPERATION:</a:t>
            </a:r>
          </a:p>
          <a:p>
            <a:r>
              <a:rPr lang="en-US" sz="1800" u="sng" dirty="0" smtClean="0"/>
              <a:t>NEW HORIZONS</a:t>
            </a:r>
            <a:endParaRPr lang="ru-RU" sz="1800" u="sng" dirty="0"/>
          </a:p>
        </p:txBody>
      </p:sp>
      <p:sp>
        <p:nvSpPr>
          <p:cNvPr id="4" name="Прямоугольник 3"/>
          <p:cNvSpPr/>
          <p:nvPr/>
        </p:nvSpPr>
        <p:spPr>
          <a:xfrm>
            <a:off x="1746485" y="5186610"/>
            <a:ext cx="5265416" cy="307777"/>
          </a:xfrm>
          <a:prstGeom prst="rect">
            <a:avLst/>
          </a:prstGeom>
        </p:spPr>
        <p:txBody>
          <a:bodyPr wrap="none">
            <a:spAutoFit/>
          </a:bodyPr>
          <a:lstStyle/>
          <a:p>
            <a:r>
              <a:rPr lang="en-US" sz="1400" dirty="0"/>
              <a:t>Asia-Pacific Risk and Insurance Association, </a:t>
            </a:r>
            <a:r>
              <a:rPr lang="en-US" sz="1400" dirty="0" smtClean="0"/>
              <a:t>APRIA conference </a:t>
            </a:r>
            <a:endParaRPr lang="ru-RU" sz="1400" dirty="0"/>
          </a:p>
        </p:txBody>
      </p:sp>
      <p:sp>
        <p:nvSpPr>
          <p:cNvPr id="5" name="Прямоугольник 4"/>
          <p:cNvSpPr/>
          <p:nvPr/>
        </p:nvSpPr>
        <p:spPr>
          <a:xfrm>
            <a:off x="2123728" y="3876536"/>
            <a:ext cx="4572000" cy="954107"/>
          </a:xfrm>
          <a:prstGeom prst="rect">
            <a:avLst/>
          </a:prstGeom>
        </p:spPr>
        <p:txBody>
          <a:bodyPr>
            <a:spAutoFit/>
          </a:bodyPr>
          <a:lstStyle/>
          <a:p>
            <a:r>
              <a:rPr lang="en-US" sz="1400" dirty="0" smtClean="0"/>
              <a:t>Dmitry </a:t>
            </a:r>
            <a:r>
              <a:rPr lang="en-US" sz="1400" dirty="0" err="1" smtClean="0"/>
              <a:t>Talaev</a:t>
            </a:r>
            <a:r>
              <a:rPr lang="en-US" sz="1400" dirty="0" smtClean="0"/>
              <a:t> </a:t>
            </a:r>
            <a:endParaRPr lang="en-US" sz="1400" dirty="0"/>
          </a:p>
          <a:p>
            <a:r>
              <a:rPr lang="en-US" sz="1400" dirty="0"/>
              <a:t>Executive </a:t>
            </a:r>
            <a:r>
              <a:rPr lang="en-US" sz="1400" dirty="0" smtClean="0"/>
              <a:t>Director</a:t>
            </a:r>
            <a:r>
              <a:rPr lang="ru-RU" sz="1400" dirty="0" smtClean="0"/>
              <a:t> -</a:t>
            </a:r>
            <a:endParaRPr lang="en-US" sz="1400" dirty="0"/>
          </a:p>
          <a:p>
            <a:r>
              <a:rPr lang="en-US" sz="1400" dirty="0"/>
              <a:t>Member of the Board</a:t>
            </a:r>
          </a:p>
          <a:p>
            <a:r>
              <a:rPr lang="en-US" sz="1400" dirty="0" smtClean="0"/>
              <a:t>SOGAZ INSURANCE</a:t>
            </a:r>
            <a:endParaRPr lang="en-US" sz="1400" dirty="0"/>
          </a:p>
        </p:txBody>
      </p:sp>
    </p:spTree>
    <p:extLst>
      <p:ext uri="{BB962C8B-B14F-4D97-AF65-F5344CB8AC3E}">
        <p14:creationId xmlns:p14="http://schemas.microsoft.com/office/powerpoint/2010/main" val="39096368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367" y="1628800"/>
            <a:ext cx="1303265" cy="135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62002" y="4708326"/>
            <a:ext cx="1619994" cy="338554"/>
          </a:xfrm>
          <a:prstGeom prst="rect">
            <a:avLst/>
          </a:prstGeom>
          <a:solidFill>
            <a:schemeClr val="bg1"/>
          </a:solidFill>
        </p:spPr>
        <p:txBody>
          <a:bodyPr wrap="square" rtlCol="0">
            <a:spAutoFit/>
          </a:bodyPr>
          <a:lstStyle/>
          <a:p>
            <a:r>
              <a:rPr lang="en-US" dirty="0" smtClean="0">
                <a:solidFill>
                  <a:schemeClr val="tx2"/>
                </a:solidFill>
              </a:rPr>
              <a:t>© 2014 SOGAZ</a:t>
            </a:r>
            <a:endParaRPr lang="ru-RU" dirty="0">
              <a:solidFill>
                <a:schemeClr val="tx2"/>
              </a:solidFill>
            </a:endParaRPr>
          </a:p>
        </p:txBody>
      </p:sp>
      <p:sp>
        <p:nvSpPr>
          <p:cNvPr id="4" name="Заголовок 1"/>
          <p:cNvSpPr txBox="1">
            <a:spLocks/>
          </p:cNvSpPr>
          <p:nvPr/>
        </p:nvSpPr>
        <p:spPr>
          <a:xfrm>
            <a:off x="1619672" y="6233467"/>
            <a:ext cx="6696744" cy="288032"/>
          </a:xfrm>
          <a:prstGeom prst="rect">
            <a:avLst/>
          </a:prstGeom>
        </p:spPr>
        <p:txBody>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3200" b="1">
                <a:solidFill>
                  <a:srgbClr val="000099"/>
                </a:solidFill>
                <a:latin typeface="Arial" charset="0"/>
              </a:defRPr>
            </a:lvl2pPr>
            <a:lvl3pPr algn="l" rtl="0" eaLnBrk="1" fontAlgn="base" hangingPunct="1">
              <a:spcBef>
                <a:spcPct val="0"/>
              </a:spcBef>
              <a:spcAft>
                <a:spcPct val="0"/>
              </a:spcAft>
              <a:defRPr sz="3200" b="1">
                <a:solidFill>
                  <a:srgbClr val="000099"/>
                </a:solidFill>
                <a:latin typeface="Arial" charset="0"/>
              </a:defRPr>
            </a:lvl3pPr>
            <a:lvl4pPr algn="l" rtl="0" eaLnBrk="1" fontAlgn="base" hangingPunct="1">
              <a:spcBef>
                <a:spcPct val="0"/>
              </a:spcBef>
              <a:spcAft>
                <a:spcPct val="0"/>
              </a:spcAft>
              <a:defRPr sz="3200" b="1">
                <a:solidFill>
                  <a:srgbClr val="000099"/>
                </a:solidFill>
                <a:latin typeface="Arial" charset="0"/>
              </a:defRPr>
            </a:lvl4pPr>
            <a:lvl5pPr algn="l" rtl="0" eaLnBrk="1" fontAlgn="base" hangingPunct="1">
              <a:spcBef>
                <a:spcPct val="0"/>
              </a:spcBef>
              <a:spcAft>
                <a:spcPct val="0"/>
              </a:spcAft>
              <a:defRPr sz="3200" b="1">
                <a:solidFill>
                  <a:srgbClr val="000099"/>
                </a:solidFill>
                <a:latin typeface="Arial" charset="0"/>
              </a:defRPr>
            </a:lvl5pPr>
            <a:lvl6pPr marL="457200" algn="l" rtl="0" eaLnBrk="1" fontAlgn="base" hangingPunct="1">
              <a:spcBef>
                <a:spcPct val="0"/>
              </a:spcBef>
              <a:spcAft>
                <a:spcPct val="0"/>
              </a:spcAft>
              <a:defRPr sz="3200" b="1">
                <a:solidFill>
                  <a:srgbClr val="000099"/>
                </a:solidFill>
                <a:latin typeface="Arial" charset="0"/>
              </a:defRPr>
            </a:lvl6pPr>
            <a:lvl7pPr marL="914400" algn="l" rtl="0" eaLnBrk="1" fontAlgn="base" hangingPunct="1">
              <a:spcBef>
                <a:spcPct val="0"/>
              </a:spcBef>
              <a:spcAft>
                <a:spcPct val="0"/>
              </a:spcAft>
              <a:defRPr sz="3200" b="1">
                <a:solidFill>
                  <a:srgbClr val="000099"/>
                </a:solidFill>
                <a:latin typeface="Arial" charset="0"/>
              </a:defRPr>
            </a:lvl7pPr>
            <a:lvl8pPr marL="1371600" algn="l" rtl="0" eaLnBrk="1" fontAlgn="base" hangingPunct="1">
              <a:spcBef>
                <a:spcPct val="0"/>
              </a:spcBef>
              <a:spcAft>
                <a:spcPct val="0"/>
              </a:spcAft>
              <a:defRPr sz="3200" b="1">
                <a:solidFill>
                  <a:srgbClr val="000099"/>
                </a:solidFill>
                <a:latin typeface="Arial" charset="0"/>
              </a:defRPr>
            </a:lvl8pPr>
            <a:lvl9pPr marL="1828800" algn="l" rtl="0" eaLnBrk="1" fontAlgn="base" hangingPunct="1">
              <a:spcBef>
                <a:spcPct val="0"/>
              </a:spcBef>
              <a:spcAft>
                <a:spcPct val="0"/>
              </a:spcAft>
              <a:defRPr sz="3200" b="1">
                <a:solidFill>
                  <a:srgbClr val="000099"/>
                </a:solidFill>
                <a:latin typeface="Arial" charset="0"/>
              </a:defRPr>
            </a:lvl9pPr>
          </a:lstStyle>
          <a:p>
            <a:r>
              <a:rPr lang="en-US" sz="800" b="0" kern="0" dirty="0" smtClean="0"/>
              <a:t>In the presentation dates  </a:t>
            </a:r>
            <a:r>
              <a:rPr lang="en-US" sz="800" b="0" kern="0" dirty="0"/>
              <a:t>and analytical materials </a:t>
            </a:r>
            <a:r>
              <a:rPr lang="en-US" sz="800" b="0" kern="0" dirty="0" smtClean="0"/>
              <a:t> of S&amp;P</a:t>
            </a:r>
            <a:r>
              <a:rPr lang="en-US" sz="800" b="0" kern="0" dirty="0"/>
              <a:t>, Fitch, Munich Re, Swiss Re, Source, IAIS, GIMAR, Expert </a:t>
            </a:r>
            <a:r>
              <a:rPr lang="en-US" sz="800" b="0" kern="0" dirty="0" smtClean="0"/>
              <a:t>RA being used.</a:t>
            </a:r>
            <a:endParaRPr lang="ru-RU" sz="800" b="0" kern="0" dirty="0"/>
          </a:p>
        </p:txBody>
      </p:sp>
    </p:spTree>
    <p:extLst>
      <p:ext uri="{BB962C8B-B14F-4D97-AF65-F5344CB8AC3E}">
        <p14:creationId xmlns:p14="http://schemas.microsoft.com/office/powerpoint/2010/main" val="7057366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849567" cy="864840"/>
          </a:xfrm>
        </p:spPr>
        <p:txBody>
          <a:bodyPr/>
          <a:lstStyle/>
          <a:p>
            <a:r>
              <a:rPr lang="en-US" dirty="0" smtClean="0"/>
              <a:t>The Global market overview</a:t>
            </a:r>
            <a:r>
              <a:rPr lang="en-US" dirty="0"/>
              <a:t/>
            </a:r>
            <a:br>
              <a:rPr lang="en-US" dirty="0"/>
            </a:br>
            <a:r>
              <a:rPr lang="en-US" sz="1600" dirty="0" smtClean="0"/>
              <a:t>Current trends</a:t>
            </a:r>
            <a:endParaRPr lang="ru-RU" sz="1600" dirty="0"/>
          </a:p>
        </p:txBody>
      </p:sp>
      <p:sp>
        <p:nvSpPr>
          <p:cNvPr id="4" name="Номер слайда 3"/>
          <p:cNvSpPr>
            <a:spLocks noGrp="1"/>
          </p:cNvSpPr>
          <p:nvPr>
            <p:ph type="sldNum" sz="quarter" idx="11"/>
          </p:nvPr>
        </p:nvSpPr>
        <p:spPr/>
        <p:txBody>
          <a:bodyPr/>
          <a:lstStyle/>
          <a:p>
            <a:pPr>
              <a:defRPr/>
            </a:pPr>
            <a:fld id="{C3C9D4EA-4A33-45F5-AAB0-0EE52CE4BBE8}" type="slidenum">
              <a:rPr lang="ru-RU" smtClean="0"/>
              <a:pPr>
                <a:defRPr/>
              </a:pPr>
              <a:t>2</a:t>
            </a:fld>
            <a:endParaRPr lang="ru-RU"/>
          </a:p>
        </p:txBody>
      </p:sp>
      <p:sp>
        <p:nvSpPr>
          <p:cNvPr id="5" name="Объект 2"/>
          <p:cNvSpPr>
            <a:spLocks noGrp="1"/>
          </p:cNvSpPr>
          <p:nvPr>
            <p:ph idx="1"/>
          </p:nvPr>
        </p:nvSpPr>
        <p:spPr>
          <a:xfrm>
            <a:off x="539552" y="1196752"/>
            <a:ext cx="7920880" cy="5400600"/>
          </a:xfrm>
        </p:spPr>
        <p:txBody>
          <a:bodyPr/>
          <a:lstStyle/>
          <a:p>
            <a:pPr marL="285750" indent="-285750" algn="just">
              <a:buFont typeface="Arial" panose="020B0604020202020204" pitchFamily="34" charset="0"/>
              <a:buChar char="•"/>
            </a:pPr>
            <a:r>
              <a:rPr lang="en-US" sz="1600" dirty="0"/>
              <a:t>Economic environment is </a:t>
            </a:r>
            <a:r>
              <a:rPr lang="en-US" sz="1600" dirty="0" smtClean="0"/>
              <a:t>changing</a:t>
            </a:r>
            <a:r>
              <a:rPr lang="ru-RU" sz="1600" dirty="0" smtClean="0"/>
              <a:t> </a:t>
            </a:r>
            <a:r>
              <a:rPr lang="en-US" sz="1600" dirty="0" smtClean="0"/>
              <a:t>rapidly:</a:t>
            </a:r>
            <a:endParaRPr lang="ru-RU" sz="1600" dirty="0"/>
          </a:p>
          <a:p>
            <a:pPr marL="0" lvl="0" indent="0" algn="just">
              <a:buNone/>
            </a:pPr>
            <a:r>
              <a:rPr lang="en-US" sz="1400" dirty="0" smtClean="0"/>
              <a:t>- ways </a:t>
            </a:r>
            <a:r>
              <a:rPr lang="en-US" sz="1400" dirty="0"/>
              <a:t>of doing business </a:t>
            </a:r>
            <a:r>
              <a:rPr lang="en-US" sz="1400" dirty="0" smtClean="0"/>
              <a:t>and new </a:t>
            </a:r>
            <a:r>
              <a:rPr lang="en-US" sz="1400" dirty="0"/>
              <a:t>technologies reshape the whole </a:t>
            </a:r>
            <a:r>
              <a:rPr lang="en-US" sz="1400" dirty="0" smtClean="0"/>
              <a:t>industries;</a:t>
            </a:r>
            <a:endParaRPr lang="ru-RU" sz="1400" dirty="0"/>
          </a:p>
          <a:p>
            <a:pPr marL="0" lvl="0" indent="0" algn="just">
              <a:buNone/>
            </a:pPr>
            <a:r>
              <a:rPr lang="en-US" sz="1400" dirty="0" smtClean="0"/>
              <a:t>- globalization </a:t>
            </a:r>
            <a:r>
              <a:rPr lang="en-US" sz="1400" dirty="0"/>
              <a:t>requires more resources and brings new opportunities as well as new </a:t>
            </a:r>
            <a:r>
              <a:rPr lang="en-US" sz="1400" dirty="0" smtClean="0"/>
              <a:t>risks;</a:t>
            </a:r>
          </a:p>
          <a:p>
            <a:pPr marL="0" indent="0" algn="just">
              <a:buNone/>
            </a:pPr>
            <a:r>
              <a:rPr lang="en-US" sz="1400" dirty="0" smtClean="0"/>
              <a:t>- drivers </a:t>
            </a:r>
            <a:r>
              <a:rPr lang="en-US" sz="1400" dirty="0"/>
              <a:t>of world economy shift to emerging markets from Asian and Latin America regions, developing countries gain more influence;</a:t>
            </a:r>
            <a:endParaRPr lang="ru-RU" sz="1400" dirty="0"/>
          </a:p>
          <a:p>
            <a:pPr marL="0" lvl="0" indent="0" algn="just">
              <a:buNone/>
            </a:pPr>
            <a:endParaRPr lang="ru-RU" sz="1400" dirty="0"/>
          </a:p>
          <a:p>
            <a:pPr marL="0" indent="0" algn="just">
              <a:buNone/>
            </a:pPr>
            <a:r>
              <a:rPr lang="en-US" sz="1600" dirty="0"/>
              <a:t>	</a:t>
            </a:r>
            <a:r>
              <a:rPr lang="en-US" sz="1600" dirty="0" smtClean="0"/>
              <a:t>Role </a:t>
            </a:r>
            <a:r>
              <a:rPr lang="en-US" sz="1600" dirty="0"/>
              <a:t>of insurance also became </a:t>
            </a:r>
            <a:r>
              <a:rPr lang="en-US" sz="1600" dirty="0" smtClean="0"/>
              <a:t>critically important  </a:t>
            </a:r>
            <a:r>
              <a:rPr lang="en-US" sz="1600" dirty="0"/>
              <a:t>for </a:t>
            </a:r>
            <a:r>
              <a:rPr lang="en-US" sz="1600" dirty="0" smtClean="0"/>
              <a:t>steady growth of national economies. </a:t>
            </a:r>
            <a:endParaRPr lang="ru-RU" sz="1600" dirty="0"/>
          </a:p>
          <a:p>
            <a:pPr marL="0" indent="0" algn="just">
              <a:buNone/>
            </a:pPr>
            <a:endParaRPr lang="en-US" sz="1600" dirty="0" smtClean="0"/>
          </a:p>
          <a:p>
            <a:pPr marL="285750" indent="-285750" algn="just">
              <a:buFont typeface="Arial" panose="020B0604020202020204" pitchFamily="34" charset="0"/>
              <a:buChar char="•"/>
            </a:pPr>
            <a:r>
              <a:rPr lang="en-US" sz="1600" dirty="0" smtClean="0"/>
              <a:t>Insurance </a:t>
            </a:r>
            <a:r>
              <a:rPr lang="en-US" sz="1600" dirty="0"/>
              <a:t>business is international by its nature. As complexity and value of the risks have been increased dramatically for latest 50 years, most of this business has to be </a:t>
            </a:r>
            <a:r>
              <a:rPr lang="en-US" sz="1600" dirty="0" smtClean="0"/>
              <a:t>spread </a:t>
            </a:r>
            <a:r>
              <a:rPr lang="en-US" sz="1600" dirty="0"/>
              <a:t>between many companies from different countries all over the World</a:t>
            </a:r>
            <a:r>
              <a:rPr lang="en-US" sz="1600" dirty="0" smtClean="0"/>
              <a:t>.</a:t>
            </a:r>
          </a:p>
          <a:p>
            <a:pPr marL="0" indent="0" algn="just">
              <a:buNone/>
            </a:pPr>
            <a:endParaRPr lang="en-US" sz="1600" dirty="0" smtClean="0"/>
          </a:p>
          <a:p>
            <a:pPr marL="285750" indent="-285750" algn="just">
              <a:buFont typeface="Arial" panose="020B0604020202020204" pitchFamily="34" charset="0"/>
              <a:buChar char="•"/>
            </a:pPr>
            <a:r>
              <a:rPr lang="en-US" sz="1600" dirty="0" smtClean="0"/>
              <a:t>“World reinsurance market” – has became generally accepted conception recently.</a:t>
            </a:r>
            <a:endParaRPr lang="ru-RU" sz="1600" dirty="0"/>
          </a:p>
          <a:p>
            <a:pPr marL="0" indent="0">
              <a:buNone/>
            </a:pPr>
            <a:endParaRPr lang="ru-RU" sz="1600" dirty="0"/>
          </a:p>
        </p:txBody>
      </p:sp>
      <p:sp>
        <p:nvSpPr>
          <p:cNvPr id="3" name="Стрелка вправо 2"/>
          <p:cNvSpPr/>
          <p:nvPr/>
        </p:nvSpPr>
        <p:spPr bwMode="auto">
          <a:xfrm>
            <a:off x="971600" y="2743597"/>
            <a:ext cx="432048" cy="216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82800" rIns="9144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rgbClr val="002D87"/>
              </a:solidFill>
              <a:effectLst/>
              <a:latin typeface="Arial" charset="0"/>
            </a:endParaRPr>
          </a:p>
        </p:txBody>
      </p:sp>
    </p:spTree>
    <p:extLst>
      <p:ext uri="{BB962C8B-B14F-4D97-AF65-F5344CB8AC3E}">
        <p14:creationId xmlns:p14="http://schemas.microsoft.com/office/powerpoint/2010/main" val="34558051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075"/>
            <a:ext cx="8352928" cy="561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539552" y="332656"/>
            <a:ext cx="7056784" cy="792088"/>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tx2"/>
                </a:solidFill>
              </a:rPr>
              <a:t>The Global market overview</a:t>
            </a:r>
          </a:p>
          <a:p>
            <a:pPr algn="l"/>
            <a:r>
              <a:rPr lang="en-US" sz="1600" b="1" dirty="0" smtClean="0">
                <a:solidFill>
                  <a:schemeClr val="tx2"/>
                </a:solidFill>
              </a:rPr>
              <a:t>World picture – primary insurance</a:t>
            </a:r>
            <a:endParaRPr lang="ru-RU" sz="1600" b="1" dirty="0">
              <a:solidFill>
                <a:schemeClr val="tx2"/>
              </a:solidFill>
            </a:endParaRPr>
          </a:p>
        </p:txBody>
      </p:sp>
      <p:sp>
        <p:nvSpPr>
          <p:cNvPr id="6" name="Заголовок 1"/>
          <p:cNvSpPr txBox="1">
            <a:spLocks/>
          </p:cNvSpPr>
          <p:nvPr/>
        </p:nvSpPr>
        <p:spPr>
          <a:xfrm>
            <a:off x="323528" y="1484784"/>
            <a:ext cx="2664296" cy="1656184"/>
          </a:xfrm>
          <a:prstGeom prst="rect">
            <a:avLst/>
          </a:prstGeom>
          <a:solidFill>
            <a:schemeClr val="bg1"/>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100" dirty="0" smtClean="0">
              <a:solidFill>
                <a:schemeClr val="tx2">
                  <a:lumMod val="60000"/>
                  <a:lumOff val="40000"/>
                </a:schemeClr>
              </a:solidFill>
              <a:latin typeface="Aharoni" panose="02010803020104030203" pitchFamily="2" charset="-79"/>
              <a:cs typeface="Aharoni" panose="02010803020104030203" pitchFamily="2" charset="-79"/>
            </a:endParaRPr>
          </a:p>
          <a:p>
            <a:r>
              <a:rPr lang="en-US" sz="3200" dirty="0">
                <a:solidFill>
                  <a:srgbClr val="006699"/>
                </a:solidFill>
                <a:latin typeface="Aharoni" panose="02010803020104030203" pitchFamily="2" charset="-79"/>
                <a:cs typeface="Aharoni" panose="02010803020104030203" pitchFamily="2" charset="-79"/>
              </a:rPr>
              <a:t>Regional distribution of total </a:t>
            </a:r>
            <a:r>
              <a:rPr lang="en-US" sz="3200" u="sng" dirty="0" smtClean="0">
                <a:solidFill>
                  <a:srgbClr val="006699"/>
                </a:solidFill>
                <a:latin typeface="Aharoni" panose="02010803020104030203" pitchFamily="2" charset="-79"/>
                <a:cs typeface="Aharoni" panose="02010803020104030203" pitchFamily="2" charset="-79"/>
              </a:rPr>
              <a:t>primary insurance</a:t>
            </a:r>
            <a:r>
              <a:rPr lang="en-US" sz="3200" dirty="0" smtClean="0">
                <a:solidFill>
                  <a:srgbClr val="006699"/>
                </a:solidFill>
                <a:latin typeface="Aharoni" panose="02010803020104030203" pitchFamily="2" charset="-79"/>
                <a:cs typeface="Aharoni" panose="02010803020104030203" pitchFamily="2" charset="-79"/>
              </a:rPr>
              <a:t> </a:t>
            </a:r>
            <a:r>
              <a:rPr lang="en-US" sz="3200" dirty="0">
                <a:solidFill>
                  <a:srgbClr val="006699"/>
                </a:solidFill>
                <a:latin typeface="Aharoni" panose="02010803020104030203" pitchFamily="2" charset="-79"/>
                <a:cs typeface="Aharoni" panose="02010803020104030203" pitchFamily="2" charset="-79"/>
              </a:rPr>
              <a:t>premium, </a:t>
            </a:r>
            <a:r>
              <a:rPr lang="en-US" sz="3200" dirty="0" smtClean="0">
                <a:solidFill>
                  <a:srgbClr val="006699"/>
                </a:solidFill>
                <a:latin typeface="Aharoni" panose="02010803020104030203" pitchFamily="2" charset="-79"/>
                <a:cs typeface="Aharoni" panose="02010803020104030203" pitchFamily="2" charset="-79"/>
              </a:rPr>
              <a:t>%</a:t>
            </a:r>
            <a:endParaRPr lang="ru-RU" sz="3200" dirty="0">
              <a:solidFill>
                <a:srgbClr val="006699"/>
              </a:solidFill>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
            </a:r>
            <a:br>
              <a:rPr lang="en-US" sz="2400" dirty="0" smtClean="0">
                <a:latin typeface="Aharoni" panose="02010803020104030203" pitchFamily="2" charset="-79"/>
                <a:cs typeface="Aharoni" panose="02010803020104030203" pitchFamily="2" charset="-79"/>
              </a:rPr>
            </a:br>
            <a:r>
              <a:rPr lang="en-US" sz="2400" dirty="0" smtClean="0">
                <a:latin typeface="Aharoni" panose="02010803020104030203" pitchFamily="2" charset="-79"/>
                <a:cs typeface="Aharoni" panose="02010803020104030203" pitchFamily="2" charset="-79"/>
              </a:rPr>
              <a:t/>
            </a:r>
            <a:br>
              <a:rPr lang="en-US" sz="2400" dirty="0" smtClean="0">
                <a:latin typeface="Aharoni" panose="02010803020104030203" pitchFamily="2" charset="-79"/>
                <a:cs typeface="Aharoni" panose="02010803020104030203" pitchFamily="2" charset="-79"/>
              </a:rPr>
            </a:br>
            <a:endParaRPr lang="ru-RU" sz="2400" dirty="0">
              <a:cs typeface="Aharoni" panose="02010803020104030203" pitchFamily="2" charset="-79"/>
            </a:endParaRPr>
          </a:p>
        </p:txBody>
      </p:sp>
      <p:sp>
        <p:nvSpPr>
          <p:cNvPr id="7" name="Заголовок 1"/>
          <p:cNvSpPr txBox="1">
            <a:spLocks/>
          </p:cNvSpPr>
          <p:nvPr/>
        </p:nvSpPr>
        <p:spPr>
          <a:xfrm>
            <a:off x="6372200" y="5877272"/>
            <a:ext cx="2016224" cy="704748"/>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dirty="0" smtClean="0">
                <a:solidFill>
                  <a:schemeClr val="tx2">
                    <a:lumMod val="60000"/>
                    <a:lumOff val="40000"/>
                  </a:schemeClr>
                </a:solidFill>
                <a:latin typeface="Arial" panose="020B0604020202020204" pitchFamily="34" charset="0"/>
                <a:cs typeface="Arial" panose="020B0604020202020204" pitchFamily="34" charset="0"/>
              </a:rPr>
              <a:t>Reference source: Swiss Re</a:t>
            </a:r>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9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717" y="908720"/>
            <a:ext cx="8124581" cy="584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539552" y="103106"/>
            <a:ext cx="8208912" cy="94963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tx2"/>
                </a:solidFill>
              </a:rPr>
              <a:t>The Global market overview</a:t>
            </a:r>
          </a:p>
          <a:p>
            <a:pPr algn="l"/>
            <a:r>
              <a:rPr lang="en-US" sz="1600" b="1" dirty="0" smtClean="0">
                <a:solidFill>
                  <a:schemeClr val="tx2"/>
                </a:solidFill>
              </a:rPr>
              <a:t>World picture - reinsurance</a:t>
            </a:r>
            <a:endParaRPr lang="ru-RU" sz="1600" b="1" dirty="0">
              <a:solidFill>
                <a:schemeClr val="tx2"/>
              </a:solidFill>
            </a:endParaRPr>
          </a:p>
        </p:txBody>
      </p:sp>
      <p:sp>
        <p:nvSpPr>
          <p:cNvPr id="6" name="Заголовок 1"/>
          <p:cNvSpPr txBox="1">
            <a:spLocks/>
          </p:cNvSpPr>
          <p:nvPr/>
        </p:nvSpPr>
        <p:spPr>
          <a:xfrm>
            <a:off x="467544" y="1389559"/>
            <a:ext cx="2606352" cy="1512168"/>
          </a:xfrm>
          <a:prstGeom prst="rect">
            <a:avLst/>
          </a:prstGeom>
          <a:solidFill>
            <a:schemeClr val="bg1"/>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2C5D98"/>
                </a:solidFill>
                <a:latin typeface="Aharoni" panose="02010803020104030203" pitchFamily="2" charset="-79"/>
                <a:cs typeface="Aharoni" panose="02010803020104030203" pitchFamily="2" charset="-79"/>
              </a:rPr>
              <a:t>Regional distribution of total </a:t>
            </a:r>
            <a:r>
              <a:rPr lang="en-US" sz="3200" u="sng" dirty="0">
                <a:solidFill>
                  <a:srgbClr val="2C5D98"/>
                </a:solidFill>
                <a:latin typeface="Aharoni" panose="02010803020104030203" pitchFamily="2" charset="-79"/>
                <a:cs typeface="Aharoni" panose="02010803020104030203" pitchFamily="2" charset="-79"/>
              </a:rPr>
              <a:t>reinsurance</a:t>
            </a:r>
            <a:r>
              <a:rPr lang="en-US" sz="3200" dirty="0">
                <a:solidFill>
                  <a:srgbClr val="2C5D98"/>
                </a:solidFill>
                <a:latin typeface="Aharoni" panose="02010803020104030203" pitchFamily="2" charset="-79"/>
                <a:cs typeface="Aharoni" panose="02010803020104030203" pitchFamily="2" charset="-79"/>
              </a:rPr>
              <a:t> premium, in %</a:t>
            </a:r>
            <a:endParaRPr lang="ru-RU" sz="3200" dirty="0">
              <a:solidFill>
                <a:srgbClr val="2C5D98"/>
              </a:solidFill>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
            </a:r>
            <a:br>
              <a:rPr lang="en-US" sz="2400" dirty="0" smtClean="0">
                <a:latin typeface="Aharoni" panose="02010803020104030203" pitchFamily="2" charset="-79"/>
                <a:cs typeface="Aharoni" panose="02010803020104030203" pitchFamily="2" charset="-79"/>
              </a:rPr>
            </a:br>
            <a:r>
              <a:rPr lang="en-US" sz="2400" dirty="0" smtClean="0">
                <a:latin typeface="Aharoni" panose="02010803020104030203" pitchFamily="2" charset="-79"/>
                <a:cs typeface="Aharoni" panose="02010803020104030203" pitchFamily="2" charset="-79"/>
              </a:rPr>
              <a:t/>
            </a:r>
            <a:br>
              <a:rPr lang="en-US" sz="2400" dirty="0" smtClean="0">
                <a:latin typeface="Aharoni" panose="02010803020104030203" pitchFamily="2" charset="-79"/>
                <a:cs typeface="Aharoni" panose="02010803020104030203" pitchFamily="2" charset="-79"/>
              </a:rPr>
            </a:br>
            <a:endParaRPr lang="ru-RU" sz="2400" dirty="0">
              <a:cs typeface="Aharoni" panose="02010803020104030203" pitchFamily="2" charset="-79"/>
            </a:endParaRPr>
          </a:p>
        </p:txBody>
      </p:sp>
      <p:sp>
        <p:nvSpPr>
          <p:cNvPr id="7" name="Заголовок 1"/>
          <p:cNvSpPr txBox="1">
            <a:spLocks/>
          </p:cNvSpPr>
          <p:nvPr/>
        </p:nvSpPr>
        <p:spPr>
          <a:xfrm>
            <a:off x="6372200" y="5877272"/>
            <a:ext cx="2016224" cy="704748"/>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dirty="0" smtClean="0">
                <a:solidFill>
                  <a:schemeClr val="tx2">
                    <a:lumMod val="60000"/>
                    <a:lumOff val="40000"/>
                  </a:schemeClr>
                </a:solidFill>
                <a:latin typeface="Arial" panose="020B0604020202020204" pitchFamily="34" charset="0"/>
                <a:cs typeface="Arial" panose="020B0604020202020204" pitchFamily="34" charset="0"/>
              </a:rPr>
              <a:t>Reference source: Swiss Re</a:t>
            </a:r>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75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a:defRPr/>
            </a:pPr>
            <a:fld id="{DCFBF284-CBF8-4646-B6C6-D3A99DA186A6}" type="slidenum">
              <a:rPr lang="ru-RU" smtClean="0"/>
              <a:pPr>
                <a:defRPr/>
              </a:pPr>
              <a:t>5</a:t>
            </a:fld>
            <a:endParaRPr lang="ru-RU"/>
          </a:p>
        </p:txBody>
      </p:sp>
      <p:sp>
        <p:nvSpPr>
          <p:cNvPr id="4" name="Прямоугольник 3"/>
          <p:cNvSpPr/>
          <p:nvPr/>
        </p:nvSpPr>
        <p:spPr>
          <a:xfrm>
            <a:off x="755576" y="4509120"/>
            <a:ext cx="7416824" cy="1938992"/>
          </a:xfrm>
          <a:prstGeom prst="rect">
            <a:avLst/>
          </a:prstGeom>
        </p:spPr>
        <p:txBody>
          <a:bodyPr wrap="square">
            <a:spAutoFit/>
          </a:bodyPr>
          <a:lstStyle/>
          <a:p>
            <a:pPr algn="just"/>
            <a:r>
              <a:rPr lang="en-US" sz="1200" dirty="0" smtClean="0"/>
              <a:t>According to analysts of specialized reinsurance companies and rating agencies the </a:t>
            </a:r>
            <a:r>
              <a:rPr lang="en-US" sz="1200" dirty="0"/>
              <a:t>proportion of total primary insurance premiums coming from </a:t>
            </a:r>
            <a:r>
              <a:rPr lang="en-US" sz="1200" dirty="0" smtClean="0"/>
              <a:t>“mature” </a:t>
            </a:r>
            <a:r>
              <a:rPr lang="en-US" sz="1200" dirty="0"/>
              <a:t>markets will fall from 83% in 2012 to roughly 73% in 2020. 'Emerging Asia' countries, on the other hand, will double their market share from 8% to 16%. </a:t>
            </a:r>
            <a:endParaRPr lang="en-US" sz="1200" dirty="0" smtClean="0"/>
          </a:p>
          <a:p>
            <a:pPr algn="just"/>
            <a:endParaRPr lang="en-US" sz="1200" dirty="0" smtClean="0"/>
          </a:p>
          <a:p>
            <a:pPr algn="just"/>
            <a:r>
              <a:rPr lang="en-US" sz="1200" dirty="0" smtClean="0"/>
              <a:t>Similar </a:t>
            </a:r>
            <a:r>
              <a:rPr lang="en-US" sz="1200" dirty="0"/>
              <a:t>changes are expected in reinsurance, although the proportion of reinsurance business attributable to </a:t>
            </a:r>
            <a:r>
              <a:rPr lang="en-US" sz="1200" dirty="0" smtClean="0"/>
              <a:t>industrialized </a:t>
            </a:r>
            <a:r>
              <a:rPr lang="en-US" sz="1200" dirty="0"/>
              <a:t>countries is already lower than in primary insurance, be-cause of the tendency for emerging markets to have a stronger need for reinsurance cover</a:t>
            </a:r>
            <a:r>
              <a:rPr lang="en-US" sz="1200" dirty="0" smtClean="0"/>
              <a:t>.</a:t>
            </a:r>
          </a:p>
          <a:p>
            <a:pPr algn="just"/>
            <a:endParaRPr lang="en-US" sz="1200" dirty="0"/>
          </a:p>
          <a:p>
            <a:pPr algn="just"/>
            <a:r>
              <a:rPr lang="en-US" sz="1200" dirty="0" smtClean="0"/>
              <a:t>Today most of the leading reinsurers declare their special interest for emerging markets and correct their long-term strategies to gain the opportunities. </a:t>
            </a:r>
            <a:endParaRPr lang="ru-RU" sz="12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41682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8"/>
          <p:cNvSpPr>
            <a:spLocks noGrp="1"/>
          </p:cNvSpPr>
          <p:nvPr>
            <p:ph type="title"/>
          </p:nvPr>
        </p:nvSpPr>
        <p:spPr>
          <a:xfrm>
            <a:off x="327001" y="48357"/>
            <a:ext cx="6477247" cy="646331"/>
          </a:xfrm>
          <a:prstGeom prst="rect">
            <a:avLst/>
          </a:prstGeom>
        </p:spPr>
        <p:txBody>
          <a:bodyPr wrap="square">
            <a:spAutoFit/>
          </a:bodyPr>
          <a:lstStyle/>
          <a:p>
            <a:r>
              <a:rPr lang="en-US" kern="1200" dirty="0"/>
              <a:t>The Global  Market  overview</a:t>
            </a:r>
            <a:br>
              <a:rPr lang="en-US" kern="1200" dirty="0"/>
            </a:br>
            <a:r>
              <a:rPr lang="en-US" sz="1600" kern="1200" dirty="0"/>
              <a:t>Long-term forecast up to 2020</a:t>
            </a:r>
            <a:endParaRPr lang="ru-RU" sz="1600" kern="1200" dirty="0"/>
          </a:p>
        </p:txBody>
      </p:sp>
    </p:spTree>
    <p:extLst>
      <p:ext uri="{BB962C8B-B14F-4D97-AF65-F5344CB8AC3E}">
        <p14:creationId xmlns:p14="http://schemas.microsoft.com/office/powerpoint/2010/main" val="172916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a:defRPr/>
            </a:pPr>
            <a:fld id="{DCFBF284-CBF8-4646-B6C6-D3A99DA186A6}" type="slidenum">
              <a:rPr lang="ru-RU" smtClean="0"/>
              <a:pPr>
                <a:defRPr/>
              </a:pPr>
              <a:t>6</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776864"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36" y="5301208"/>
            <a:ext cx="8537376" cy="830997"/>
          </a:xfrm>
          <a:prstGeom prst="rect">
            <a:avLst/>
          </a:prstGeom>
        </p:spPr>
        <p:txBody>
          <a:bodyPr wrap="square">
            <a:spAutoFit/>
          </a:bodyPr>
          <a:lstStyle/>
          <a:p>
            <a:pPr algn="just"/>
            <a:r>
              <a:rPr lang="en-US" sz="1200" dirty="0"/>
              <a:t>Accordingly, the global rankings of the largest primary insurance markets will change over time. While China was only in 15th place in 2000 in terms of total premium income, for example, in 2010 it had already reached 6th place – and in 2020 is likely to be at number three. Brazil and India will also be in the top ten in 2020. However, </a:t>
            </a:r>
            <a:r>
              <a:rPr lang="en-US" sz="1200" dirty="0" smtClean="0"/>
              <a:t>the </a:t>
            </a:r>
            <a:r>
              <a:rPr lang="en-US" sz="1200" dirty="0"/>
              <a:t>dominant position of the US market, followed by Japan, </a:t>
            </a:r>
            <a:r>
              <a:rPr lang="en-US" sz="1200" dirty="0" smtClean="0"/>
              <a:t>is unlikely to change by </a:t>
            </a:r>
            <a:r>
              <a:rPr lang="en-US" sz="1200" dirty="0"/>
              <a:t>the end of the decade. </a:t>
            </a:r>
            <a:endParaRPr lang="ru-RU" sz="1200" dirty="0"/>
          </a:p>
        </p:txBody>
      </p:sp>
      <p:sp>
        <p:nvSpPr>
          <p:cNvPr id="9" name="Заголовок 8"/>
          <p:cNvSpPr>
            <a:spLocks noGrp="1"/>
          </p:cNvSpPr>
          <p:nvPr>
            <p:ph type="title"/>
          </p:nvPr>
        </p:nvSpPr>
        <p:spPr>
          <a:xfrm>
            <a:off x="179513" y="48358"/>
            <a:ext cx="6624735" cy="646331"/>
          </a:xfrm>
          <a:prstGeom prst="rect">
            <a:avLst/>
          </a:prstGeom>
        </p:spPr>
        <p:txBody>
          <a:bodyPr wrap="square">
            <a:spAutoFit/>
          </a:bodyPr>
          <a:lstStyle/>
          <a:p>
            <a:r>
              <a:rPr lang="en-US" kern="1200" dirty="0"/>
              <a:t>The Global  Market  overview</a:t>
            </a:r>
            <a:br>
              <a:rPr lang="en-US" kern="1200" dirty="0"/>
            </a:br>
            <a:r>
              <a:rPr lang="en-US" sz="1600" kern="1200" dirty="0"/>
              <a:t>Long-term forecast up to 2020</a:t>
            </a:r>
            <a:endParaRPr lang="ru-RU" sz="1600" kern="1200" dirty="0"/>
          </a:p>
        </p:txBody>
      </p:sp>
    </p:spTree>
    <p:extLst>
      <p:ext uri="{BB962C8B-B14F-4D97-AF65-F5344CB8AC3E}">
        <p14:creationId xmlns:p14="http://schemas.microsoft.com/office/powerpoint/2010/main" val="206420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World Reinsurance market – new opportunities</a:t>
            </a:r>
            <a:endParaRPr lang="ru-RU" dirty="0"/>
          </a:p>
        </p:txBody>
      </p:sp>
      <p:sp>
        <p:nvSpPr>
          <p:cNvPr id="4" name="Объект 3"/>
          <p:cNvSpPr>
            <a:spLocks noGrp="1"/>
          </p:cNvSpPr>
          <p:nvPr>
            <p:ph idx="1"/>
          </p:nvPr>
        </p:nvSpPr>
        <p:spPr>
          <a:xfrm>
            <a:off x="539552" y="1052736"/>
            <a:ext cx="8064896" cy="5073427"/>
          </a:xfrm>
        </p:spPr>
        <p:txBody>
          <a:bodyPr/>
          <a:lstStyle/>
          <a:p>
            <a:pPr algn="just"/>
            <a:r>
              <a:rPr lang="en-US" sz="1600" dirty="0" smtClean="0"/>
              <a:t>We have evolving marketplace that reflects recent shifts in Global economy and   which is mainly unexploited. </a:t>
            </a:r>
          </a:p>
          <a:p>
            <a:pPr algn="just"/>
            <a:endParaRPr lang="en-US" sz="1600" dirty="0" smtClean="0"/>
          </a:p>
          <a:p>
            <a:pPr algn="just"/>
            <a:r>
              <a:rPr lang="en-US" sz="1600" dirty="0" smtClean="0"/>
              <a:t>There is a huge potential for reinsurance business between companies from emerging markets which is in line with current economical and political movements between our countries.</a:t>
            </a:r>
          </a:p>
          <a:p>
            <a:endParaRPr lang="en-US" sz="1600" dirty="0" smtClean="0"/>
          </a:p>
          <a:p>
            <a:r>
              <a:rPr lang="en-US" sz="1600" dirty="0" smtClean="0"/>
              <a:t>Closer cooperation in short-term perspective will benefit in:</a:t>
            </a:r>
          </a:p>
          <a:p>
            <a:pPr lvl="1"/>
            <a:r>
              <a:rPr lang="en-US" sz="1200" dirty="0" smtClean="0"/>
              <a:t>Strengthening financial capabilities and increase capitalization of national insurers;</a:t>
            </a:r>
          </a:p>
          <a:p>
            <a:pPr lvl="1"/>
            <a:r>
              <a:rPr lang="en-US" sz="1200" dirty="0" smtClean="0"/>
              <a:t>Reducing dependence upon traditional </a:t>
            </a:r>
            <a:r>
              <a:rPr lang="en-US" sz="1200" dirty="0"/>
              <a:t>providers of reinsurance capacity </a:t>
            </a:r>
            <a:r>
              <a:rPr lang="en-US" sz="1200" dirty="0" smtClean="0"/>
              <a:t>and thus offer more competitive pricing </a:t>
            </a:r>
          </a:p>
          <a:p>
            <a:pPr lvl="1"/>
            <a:r>
              <a:rPr lang="en-US" sz="1200" dirty="0" smtClean="0"/>
              <a:t>Easing  monopoly of Lloyd’s in some classes of business (offshore construction, marine, aviation).</a:t>
            </a:r>
          </a:p>
          <a:p>
            <a:pPr marL="685800" lvl="1" indent="-228600">
              <a:buFont typeface="+mj-lt"/>
              <a:buAutoNum type="arabicPeriod"/>
            </a:pPr>
            <a:endParaRPr lang="en-US" sz="1200" dirty="0" smtClean="0"/>
          </a:p>
          <a:p>
            <a:pPr algn="just"/>
            <a:r>
              <a:rPr lang="en-US" sz="1600" dirty="0" smtClean="0"/>
              <a:t>In long-term perspective development of the new markets  would lead to creation of new financial and reinsurance “hubs” -  alternative to traditional centers as London and New York. </a:t>
            </a:r>
            <a:endParaRPr lang="ru-RU" sz="1600" dirty="0"/>
          </a:p>
        </p:txBody>
      </p:sp>
      <p:sp>
        <p:nvSpPr>
          <p:cNvPr id="3" name="Номер слайда 2"/>
          <p:cNvSpPr>
            <a:spLocks noGrp="1"/>
          </p:cNvSpPr>
          <p:nvPr>
            <p:ph type="sldNum" sz="quarter" idx="11"/>
          </p:nvPr>
        </p:nvSpPr>
        <p:spPr/>
        <p:txBody>
          <a:bodyPr/>
          <a:lstStyle/>
          <a:p>
            <a:pPr>
              <a:defRPr/>
            </a:pPr>
            <a:fld id="{DCFBF284-CBF8-4646-B6C6-D3A99DA186A6}" type="slidenum">
              <a:rPr lang="ru-RU" smtClean="0"/>
              <a:pPr>
                <a:defRPr/>
              </a:pPr>
              <a:t>7</a:t>
            </a:fld>
            <a:endParaRPr lang="ru-RU" dirty="0"/>
          </a:p>
        </p:txBody>
      </p:sp>
    </p:spTree>
    <p:extLst>
      <p:ext uri="{BB962C8B-B14F-4D97-AF65-F5344CB8AC3E}">
        <p14:creationId xmlns:p14="http://schemas.microsoft.com/office/powerpoint/2010/main" val="74630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910" y="188640"/>
            <a:ext cx="7339458" cy="576808"/>
          </a:xfrm>
        </p:spPr>
        <p:txBody>
          <a:bodyPr/>
          <a:lstStyle/>
          <a:p>
            <a:r>
              <a:rPr lang="en-US" dirty="0"/>
              <a:t>World Reinsurance market – new opportunities</a:t>
            </a:r>
            <a:endParaRPr lang="ru-RU" dirty="0">
              <a:solidFill>
                <a:schemeClr val="accent1"/>
              </a:solidFill>
            </a:endParaRPr>
          </a:p>
        </p:txBody>
      </p:sp>
      <p:sp>
        <p:nvSpPr>
          <p:cNvPr id="3" name="Номер слайда 2"/>
          <p:cNvSpPr>
            <a:spLocks noGrp="1"/>
          </p:cNvSpPr>
          <p:nvPr>
            <p:ph type="sldNum" sz="quarter" idx="11"/>
          </p:nvPr>
        </p:nvSpPr>
        <p:spPr/>
        <p:txBody>
          <a:bodyPr/>
          <a:lstStyle/>
          <a:p>
            <a:pPr>
              <a:defRPr/>
            </a:pPr>
            <a:fld id="{DCFBF284-CBF8-4646-B6C6-D3A99DA186A6}" type="slidenum">
              <a:rPr lang="ru-RU" smtClean="0"/>
              <a:pPr>
                <a:defRPr/>
              </a:pPr>
              <a:t>8</a:t>
            </a:fld>
            <a:endParaRPr lang="ru-RU" dirty="0"/>
          </a:p>
        </p:txBody>
      </p:sp>
      <p:sp>
        <p:nvSpPr>
          <p:cNvPr id="4" name="Прямоугольник 3"/>
          <p:cNvSpPr/>
          <p:nvPr/>
        </p:nvSpPr>
        <p:spPr>
          <a:xfrm>
            <a:off x="755576" y="1495500"/>
            <a:ext cx="7848872" cy="4201150"/>
          </a:xfrm>
          <a:prstGeom prst="rect">
            <a:avLst/>
          </a:prstGeom>
          <a:solidFill>
            <a:schemeClr val="bg1"/>
          </a:solidFill>
        </p:spPr>
        <p:txBody>
          <a:bodyPr wrap="square">
            <a:spAutoFit/>
          </a:bodyPr>
          <a:lstStyle/>
          <a:p>
            <a:pPr algn="just">
              <a:lnSpc>
                <a:spcPct val="150000"/>
              </a:lnSpc>
            </a:pPr>
            <a:r>
              <a:rPr lang="en-US" sz="1800" b="1" dirty="0" smtClean="0"/>
              <a:t>As a practical implementation:</a:t>
            </a:r>
          </a:p>
          <a:p>
            <a:pPr algn="just">
              <a:lnSpc>
                <a:spcPct val="150000"/>
              </a:lnSpc>
            </a:pPr>
            <a:endParaRPr lang="en-US" sz="1800" b="1" dirty="0" smtClean="0"/>
          </a:p>
          <a:p>
            <a:pPr marL="285750" indent="-285750" algn="just">
              <a:lnSpc>
                <a:spcPct val="150000"/>
              </a:lnSpc>
              <a:buFontTx/>
              <a:buChar char="-"/>
            </a:pPr>
            <a:r>
              <a:rPr lang="en-US" dirty="0" smtClean="0"/>
              <a:t>Close cooperation of national insurers and reinsures on strategic projects realized by our countries in partnership (esp. when State financing is involved);</a:t>
            </a:r>
          </a:p>
          <a:p>
            <a:pPr marL="285750" indent="-285750" algn="just">
              <a:lnSpc>
                <a:spcPct val="150000"/>
              </a:lnSpc>
              <a:buFontTx/>
              <a:buChar char="-"/>
            </a:pPr>
            <a:endParaRPr lang="en-US" dirty="0" smtClean="0"/>
          </a:p>
          <a:p>
            <a:pPr marL="285750" indent="-285750" algn="just">
              <a:lnSpc>
                <a:spcPct val="150000"/>
              </a:lnSpc>
              <a:buFontTx/>
              <a:buChar char="-"/>
            </a:pPr>
            <a:r>
              <a:rPr lang="en-US" dirty="0" smtClean="0"/>
              <a:t>Reinsurance support of each other for domestic business in developing countries - exchanging shares in reinsurance programs;</a:t>
            </a:r>
          </a:p>
          <a:p>
            <a:pPr marL="285750" indent="-285750" algn="just">
              <a:lnSpc>
                <a:spcPct val="150000"/>
              </a:lnSpc>
              <a:buFontTx/>
              <a:buChar char="-"/>
            </a:pPr>
            <a:endParaRPr lang="en-US" dirty="0" smtClean="0"/>
          </a:p>
          <a:p>
            <a:pPr marL="285750" indent="-285750" algn="just">
              <a:lnSpc>
                <a:spcPct val="150000"/>
              </a:lnSpc>
              <a:buFontTx/>
              <a:buChar char="-"/>
            </a:pPr>
            <a:r>
              <a:rPr lang="en-US" dirty="0" smtClean="0"/>
              <a:t>Creation of specialized  reinsurance arrangements (pooling agreements, mutual, etc.) for high-valued, </a:t>
            </a:r>
            <a:r>
              <a:rPr lang="en-US" dirty="0" err="1" smtClean="0"/>
              <a:t>complexed</a:t>
            </a:r>
            <a:r>
              <a:rPr lang="en-US" dirty="0" smtClean="0"/>
              <a:t> risks in Energy sector and other. </a:t>
            </a:r>
          </a:p>
          <a:p>
            <a:pPr marL="285750" indent="-285750" algn="just">
              <a:lnSpc>
                <a:spcPct val="150000"/>
              </a:lnSpc>
              <a:buFontTx/>
              <a:buChar char="-"/>
            </a:pPr>
            <a:endParaRPr lang="en-US" sz="1400" dirty="0"/>
          </a:p>
        </p:txBody>
      </p:sp>
    </p:spTree>
    <p:extLst>
      <p:ext uri="{BB962C8B-B14F-4D97-AF65-F5344CB8AC3E}">
        <p14:creationId xmlns:p14="http://schemas.microsoft.com/office/powerpoint/2010/main" val="40825761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910" y="188640"/>
            <a:ext cx="7339458" cy="576808"/>
          </a:xfrm>
        </p:spPr>
        <p:txBody>
          <a:bodyPr/>
          <a:lstStyle/>
          <a:p>
            <a:r>
              <a:rPr lang="en-US" dirty="0"/>
              <a:t>World Reinsurance market – new opportunities</a:t>
            </a:r>
            <a:endParaRPr lang="ru-RU" dirty="0">
              <a:solidFill>
                <a:schemeClr val="accent1"/>
              </a:solidFill>
            </a:endParaRPr>
          </a:p>
        </p:txBody>
      </p:sp>
      <p:sp>
        <p:nvSpPr>
          <p:cNvPr id="3" name="Номер слайда 2"/>
          <p:cNvSpPr>
            <a:spLocks noGrp="1"/>
          </p:cNvSpPr>
          <p:nvPr>
            <p:ph type="sldNum" sz="quarter" idx="11"/>
          </p:nvPr>
        </p:nvSpPr>
        <p:spPr/>
        <p:txBody>
          <a:bodyPr/>
          <a:lstStyle/>
          <a:p>
            <a:pPr>
              <a:defRPr/>
            </a:pPr>
            <a:fld id="{DCFBF284-CBF8-4646-B6C6-D3A99DA186A6}" type="slidenum">
              <a:rPr lang="ru-RU" smtClean="0"/>
              <a:pPr>
                <a:defRPr/>
              </a:pPr>
              <a:t>9</a:t>
            </a:fld>
            <a:endParaRPr lang="ru-RU" dirty="0"/>
          </a:p>
        </p:txBody>
      </p:sp>
      <p:sp>
        <p:nvSpPr>
          <p:cNvPr id="4" name="Прямоугольник 3"/>
          <p:cNvSpPr/>
          <p:nvPr/>
        </p:nvSpPr>
        <p:spPr>
          <a:xfrm>
            <a:off x="611560" y="980728"/>
            <a:ext cx="7848872" cy="5632311"/>
          </a:xfrm>
          <a:prstGeom prst="rect">
            <a:avLst/>
          </a:prstGeom>
          <a:solidFill>
            <a:schemeClr val="bg1"/>
          </a:solidFill>
        </p:spPr>
        <p:txBody>
          <a:bodyPr wrap="square">
            <a:spAutoFit/>
          </a:bodyPr>
          <a:lstStyle/>
          <a:p>
            <a:pPr algn="just">
              <a:lnSpc>
                <a:spcPct val="150000"/>
              </a:lnSpc>
            </a:pPr>
            <a:r>
              <a:rPr lang="en-US" sz="1800" b="1" dirty="0"/>
              <a:t>Existing difficulties:</a:t>
            </a:r>
          </a:p>
          <a:p>
            <a:pPr marL="285750" indent="-285750" algn="just">
              <a:lnSpc>
                <a:spcPct val="150000"/>
              </a:lnSpc>
              <a:buFontTx/>
              <a:buChar char="-"/>
            </a:pPr>
            <a:r>
              <a:rPr lang="en-US" dirty="0" smtClean="0"/>
              <a:t>National insurance markets are too different from each other – that makes efficient cooperation difficult task;</a:t>
            </a:r>
          </a:p>
          <a:p>
            <a:pPr marL="285750" indent="-285750" algn="just">
              <a:lnSpc>
                <a:spcPct val="150000"/>
              </a:lnSpc>
              <a:buFontTx/>
              <a:buChar char="-"/>
            </a:pPr>
            <a:r>
              <a:rPr lang="en-US" dirty="0" smtClean="0"/>
              <a:t>Lack of expertise in some areas of business, poor data and information on risks and hazards;</a:t>
            </a:r>
          </a:p>
          <a:p>
            <a:pPr marL="285750" indent="-285750" algn="just">
              <a:lnSpc>
                <a:spcPct val="150000"/>
              </a:lnSpc>
              <a:buFontTx/>
              <a:buChar char="-"/>
            </a:pPr>
            <a:r>
              <a:rPr lang="en-US" dirty="0" smtClean="0"/>
              <a:t>Legislative and administrative barriers – restrictions on international operations and prevalence of the rating.</a:t>
            </a:r>
          </a:p>
          <a:p>
            <a:pPr marL="285750" indent="-285750" algn="just">
              <a:lnSpc>
                <a:spcPct val="150000"/>
              </a:lnSpc>
              <a:buFontTx/>
              <a:buChar char="-"/>
            </a:pPr>
            <a:endParaRPr lang="en-US" sz="1400" dirty="0"/>
          </a:p>
          <a:p>
            <a:pPr algn="just">
              <a:lnSpc>
                <a:spcPct val="150000"/>
              </a:lnSpc>
            </a:pPr>
            <a:r>
              <a:rPr lang="en-US" sz="1800" b="1" dirty="0"/>
              <a:t>Nevertheless!</a:t>
            </a:r>
          </a:p>
          <a:p>
            <a:pPr marL="285750" indent="-285750" algn="just">
              <a:lnSpc>
                <a:spcPct val="150000"/>
              </a:lnSpc>
              <a:buFontTx/>
              <a:buChar char="-"/>
            </a:pPr>
            <a:r>
              <a:rPr lang="en-US" dirty="0" smtClean="0"/>
              <a:t>Insurance sector in developing countries is highly attractive and is likely to keep it for the next decade. </a:t>
            </a:r>
          </a:p>
          <a:p>
            <a:pPr marL="285750" indent="-285750" algn="just">
              <a:lnSpc>
                <a:spcPct val="150000"/>
              </a:lnSpc>
              <a:buFontTx/>
              <a:buChar char="-"/>
            </a:pPr>
            <a:r>
              <a:rPr lang="en-US" dirty="0" smtClean="0"/>
              <a:t>To exploit its potential  joint efforts are required by all interested parties – insurance companies, government entities, international organizations and associations. </a:t>
            </a:r>
          </a:p>
          <a:p>
            <a:pPr marL="285750" indent="-285750" algn="just">
              <a:lnSpc>
                <a:spcPct val="150000"/>
              </a:lnSpc>
              <a:buFontTx/>
              <a:buChar char="-"/>
            </a:pPr>
            <a:endParaRPr lang="en-US" sz="1400" dirty="0"/>
          </a:p>
        </p:txBody>
      </p:sp>
    </p:spTree>
    <p:extLst>
      <p:ext uri="{BB962C8B-B14F-4D97-AF65-F5344CB8AC3E}">
        <p14:creationId xmlns:p14="http://schemas.microsoft.com/office/powerpoint/2010/main" val="10776894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OGAZ_201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СОГАЗнов">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82800" rIns="9144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600" b="0" i="0" u="none" strike="noStrike" cap="none" normalizeH="0" baseline="0" smtClean="0">
            <a:ln>
              <a:noFill/>
            </a:ln>
            <a:solidFill>
              <a:srgbClr val="002D87"/>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82800" rIns="9144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600" b="0" i="0" u="none" strike="noStrike" cap="none" normalizeH="0" baseline="0" smtClean="0">
            <a:ln>
              <a:noFill/>
            </a:ln>
            <a:solidFill>
              <a:srgbClr val="002D87"/>
            </a:solidFill>
            <a:effectLst/>
            <a:latin typeface="Arial" charset="0"/>
          </a:defRPr>
        </a:defPPr>
      </a:lstStyle>
    </a:lnDef>
  </a:objectDefaults>
  <a:extraClrSchemeLst>
    <a:extraClrScheme>
      <a:clrScheme name="2_СОГАЗнов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СОГАЗнов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СОГАЗнов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СОГАЗнов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СОГАЗнов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СОГАЗнов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СОГАЗнов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СОГАЗнов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СОГАЗнов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СОГАЗнов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СОГАЗнов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СОГАЗнов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67179A7DA9337E4B822AEE8A1F5B22E2" ma:contentTypeVersion="0" ma:contentTypeDescription="Создание документа." ma:contentTypeScope="" ma:versionID="6acf6f9a149d309c7689bc1e2eafc49e">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C0C7B7-2116-4681-95D0-E85416129D0F}">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7BECD27-8C72-4F8B-A362-80FD7AAEDA81}">
  <ds:schemaRefs>
    <ds:schemaRef ds:uri="http://schemas.microsoft.com/sharepoint/v3/contenttype/forms"/>
  </ds:schemaRefs>
</ds:datastoreItem>
</file>

<file path=customXml/itemProps3.xml><?xml version="1.0" encoding="utf-8"?>
<ds:datastoreItem xmlns:ds="http://schemas.openxmlformats.org/officeDocument/2006/customXml" ds:itemID="{C6555F83-9B35-47B4-B068-A9D52221A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Sogaz_alt</Template>
  <TotalTime>27769</TotalTime>
  <Words>730</Words>
  <Application>Microsoft Macintosh PowerPoint</Application>
  <PresentationFormat>Экран (4:3)</PresentationFormat>
  <Paragraphs>75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SOGAZ_2013</vt:lpstr>
      <vt:lpstr>    SOGAZ  INSURANCE </vt:lpstr>
      <vt:lpstr>The Global market overview Current trends</vt:lpstr>
      <vt:lpstr>Презентация PowerPoint</vt:lpstr>
      <vt:lpstr>Презентация PowerPoint</vt:lpstr>
      <vt:lpstr>The Global  Market  overview Long-term forecast up to 2020</vt:lpstr>
      <vt:lpstr>The Global  Market  overview Long-term forecast up to 2020</vt:lpstr>
      <vt:lpstr>World Reinsurance market – new opportunities</vt:lpstr>
      <vt:lpstr>World Reinsurance market – new opportunities</vt:lpstr>
      <vt:lpstr>World Reinsurance market – new opportunities</vt:lpstr>
      <vt:lpstr>Презентация PowerPoint</vt:lpstr>
    </vt:vector>
  </TitlesOfParts>
  <Company>BrandStudio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Sogaz</dc:title>
  <dc:creator>BrandStudio</dc:creator>
  <cp:lastModifiedBy>Elena</cp:lastModifiedBy>
  <cp:revision>997</cp:revision>
  <cp:lastPrinted>2014-07-22T13:47:49Z</cp:lastPrinted>
  <dcterms:created xsi:type="dcterms:W3CDTF">2003-12-10T15:59:46Z</dcterms:created>
  <dcterms:modified xsi:type="dcterms:W3CDTF">2014-07-28T17:25:30Z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0x01010067179A7DA9337E4B822AEE8A1F5B22E2</vt:lpwstr>
  </property>
</Properties>
</file>