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2" r:id="rId6"/>
    <p:sldId id="265" r:id="rId7"/>
    <p:sldId id="266" r:id="rId8"/>
    <p:sldId id="267" r:id="rId9"/>
    <p:sldId id="269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3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 dirty="0" smtClean="0"/>
              <a:t>Динамика общего объема аудиторной нагрузки</a:t>
            </a:r>
            <a:r>
              <a:rPr lang="ru-RU" sz="1200" baseline="0" dirty="0" smtClean="0"/>
              <a:t> кафедры (час.)</a:t>
            </a:r>
            <a:endParaRPr lang="ru-RU" sz="1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2012-13</c:v>
                </c:pt>
                <c:pt idx="1">
                  <c:v>2013-14</c:v>
                </c:pt>
                <c:pt idx="2">
                  <c:v>2014-15</c:v>
                </c:pt>
                <c:pt idx="3">
                  <c:v>2015-16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2394</c:v>
                </c:pt>
                <c:pt idx="1">
                  <c:v>3025</c:v>
                </c:pt>
                <c:pt idx="2">
                  <c:v>2590</c:v>
                </c:pt>
                <c:pt idx="3">
                  <c:v>2886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433520"/>
        <c:axId val="129006336"/>
      </c:barChart>
      <c:catAx>
        <c:axId val="207433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29006336"/>
        <c:crosses val="autoZero"/>
        <c:auto val="1"/>
        <c:lblAlgn val="ctr"/>
        <c:lblOffset val="100"/>
        <c:noMultiLvlLbl val="0"/>
      </c:catAx>
      <c:valAx>
        <c:axId val="129006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207433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 dirty="0" smtClean="0"/>
              <a:t>Общий объем часов</a:t>
            </a:r>
            <a:endParaRPr lang="ru-RU" sz="1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Норма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2"/>
                <c:pt idx="0">
                  <c:v>2014-2015</c:v>
                </c:pt>
                <c:pt idx="1">
                  <c:v>2015-2016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2"/>
                <c:pt idx="0">
                  <c:v>4125</c:v>
                </c:pt>
                <c:pt idx="1">
                  <c:v>4455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2"/>
                <c:pt idx="0">
                  <c:v>2014-2015</c:v>
                </c:pt>
                <c:pt idx="1">
                  <c:v>2015-2016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2"/>
                <c:pt idx="0">
                  <c:v>4746</c:v>
                </c:pt>
                <c:pt idx="1">
                  <c:v>5414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006728"/>
        <c:axId val="129008296"/>
      </c:barChart>
      <c:catAx>
        <c:axId val="129006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29008296"/>
        <c:crosses val="autoZero"/>
        <c:auto val="1"/>
        <c:lblAlgn val="ctr"/>
        <c:lblOffset val="100"/>
        <c:noMultiLvlLbl val="0"/>
      </c:catAx>
      <c:valAx>
        <c:axId val="129008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2900672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200" dirty="0" smtClean="0"/>
              <a:t>Структура педагогической</a:t>
            </a:r>
            <a:r>
              <a:rPr lang="ru-RU" sz="1200" baseline="0" dirty="0" smtClean="0"/>
              <a:t> нагрузки в среднем на 1 преподавателя, час.</a:t>
            </a:r>
            <a:endParaRPr lang="ru-RU" sz="1200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Бакалавриат</c:v>
                </c:pt>
                <c:pt idx="1">
                  <c:v>Научная работа</c:v>
                </c:pt>
                <c:pt idx="2">
                  <c:v>Магистратура</c:v>
                </c:pt>
                <c:pt idx="3">
                  <c:v>Аспирантура</c:v>
                </c:pt>
                <c:pt idx="4">
                  <c:v>Доп. Образование</c:v>
                </c:pt>
                <c:pt idx="5">
                  <c:v>Орг. управленческая работа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466</c:v>
                </c:pt>
                <c:pt idx="1">
                  <c:v>376</c:v>
                </c:pt>
                <c:pt idx="2">
                  <c:v>114</c:v>
                </c:pt>
                <c:pt idx="3">
                  <c:v>104</c:v>
                </c:pt>
                <c:pt idx="4">
                  <c:v>45</c:v>
                </c:pt>
                <c:pt idx="5">
                  <c:v>117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200727696922566"/>
          <c:y val="0.21120387208438829"/>
          <c:w val="0.33682840795467173"/>
          <c:h val="0.73678838316210482"/>
        </c:manualLayout>
      </c:layout>
      <c:overlay val="0"/>
      <c:txPr>
        <a:bodyPr/>
        <a:lstStyle/>
        <a:p>
          <a:pPr>
            <a:defRPr sz="10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D1E2B-3C07-42C8-AE7E-DD651E4F32AA}" type="datetimeFigureOut">
              <a:rPr lang="ru-RU" smtClean="0"/>
              <a:t>19.10.2017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DE87E-F45E-42D1-8A69-D521762B8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895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DDD4-212E-449A-83A8-B35351CDAD07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42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CA99-9359-4991-9920-43B88450422F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42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9032-C6F9-4A8B-9685-50B22A3ED0AE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27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4239E-B653-4B6C-8D95-EBB8B58347AD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0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703F-89F7-4292-B5FC-510EDCCFA45C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63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904C4-C919-43D2-8305-1172DD95732F}" type="datetime1">
              <a:rPr lang="ru-RU" smtClean="0"/>
              <a:t>19.10.2017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91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CC14C-5851-4F24-B543-8E575DE08376}" type="datetime1">
              <a:rPr lang="ru-RU" smtClean="0"/>
              <a:t>19.10.2017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88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39E6-2A49-4289-A91F-D44085297CDB}" type="datetime1">
              <a:rPr lang="ru-RU" smtClean="0"/>
              <a:t>19.10.2017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24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5845-0695-4BA0-A37E-0E7DA6F644E6}" type="datetime1">
              <a:rPr lang="ru-RU" smtClean="0"/>
              <a:t>19.10.2017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354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DA7F5-3CE9-44FE-9CC7-4241240E8B50}" type="datetime1">
              <a:rPr lang="ru-RU" smtClean="0"/>
              <a:t>19.10.2017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38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7F34-BC00-46EC-AA66-20A7D2BF18F8}" type="datetime1">
              <a:rPr lang="ru-RU" smtClean="0"/>
              <a:t>19.10.2017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1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0A823-660F-40DE-A5EF-77619B848402}" type="datetime1">
              <a:rPr lang="ru-RU" smtClean="0"/>
              <a:t>19.10.2017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D0E0A-293D-413D-82E4-55A7F70FA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07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Стратегия развития кафедры учета, анализа и аудита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212976"/>
            <a:ext cx="6400800" cy="766936"/>
          </a:xfrm>
        </p:spPr>
        <p:txBody>
          <a:bodyPr>
            <a:normAutofit/>
          </a:bodyPr>
          <a:lstStyle/>
          <a:p>
            <a:pPr algn="l"/>
            <a:r>
              <a:rPr lang="ru-RU" sz="2400" dirty="0" err="1" smtClean="0">
                <a:solidFill>
                  <a:schemeClr val="tx1"/>
                </a:solidFill>
              </a:rPr>
              <a:t>Суйц</a:t>
            </a:r>
            <a:r>
              <a:rPr lang="ru-RU" sz="2400" dirty="0" smtClean="0">
                <a:solidFill>
                  <a:schemeClr val="tx1"/>
                </a:solidFill>
              </a:rPr>
              <a:t> Виктор </a:t>
            </a:r>
            <a:r>
              <a:rPr lang="ru-RU" sz="2400" dirty="0" err="1" smtClean="0">
                <a:solidFill>
                  <a:schemeClr val="tx1"/>
                </a:solidFill>
              </a:rPr>
              <a:t>Паулевич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заведующий кафедрой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0112" y="422108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МГУ им. М.В. Ломоносова</a:t>
            </a:r>
            <a:br>
              <a:rPr lang="ru-RU" dirty="0" smtClean="0"/>
            </a:br>
            <a:r>
              <a:rPr lang="ru-RU" dirty="0" smtClean="0"/>
              <a:t>экономический факультет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67744" y="5733256"/>
            <a:ext cx="540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Москва. 30 сентября 2016 г.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540979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08921"/>
            <a:ext cx="7772400" cy="936104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Стратегия развития </a:t>
            </a:r>
            <a:r>
              <a:rPr lang="ru-RU" sz="2200" b="1" dirty="0"/>
              <a:t>кафедры учета, анализа и аудита</a:t>
            </a:r>
            <a:br>
              <a:rPr lang="ru-RU" sz="2200" b="1" dirty="0"/>
            </a:br>
            <a:r>
              <a:rPr lang="ru-RU" sz="2200" b="1" dirty="0"/>
              <a:t>экономического факультета </a:t>
            </a:r>
            <a:r>
              <a:rPr lang="ru-RU" sz="2200" b="1" dirty="0" smtClean="0"/>
              <a:t>МГУ на </a:t>
            </a:r>
            <a:r>
              <a:rPr lang="ru-RU" sz="2200" b="1" dirty="0"/>
              <a:t>2017-2021 гг</a:t>
            </a:r>
            <a:r>
              <a:rPr lang="ru-RU" sz="2200" b="1" dirty="0" smtClean="0"/>
              <a:t>.</a:t>
            </a:r>
            <a:endParaRPr lang="ru-RU" sz="2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20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Цель1. Занять лидирующие позиции в сфере экономического и управленческого образования как на территории России и стран Содружества, так и на международном </a:t>
            </a:r>
            <a:r>
              <a:rPr lang="ru-RU" sz="2000" b="1" dirty="0" smtClean="0"/>
              <a:t>уровне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11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1667007"/>
            <a:ext cx="77768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1.1. Повысить </a:t>
            </a:r>
            <a:r>
              <a:rPr lang="ru-RU" dirty="0"/>
              <a:t>качество набора слушателей на все уровни образовательных программ.</a:t>
            </a:r>
            <a:endParaRPr lang="ru-R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Взаимодействовать с талантливыми студентами последовательно на всех этапах обучения (</a:t>
            </a:r>
            <a:r>
              <a:rPr lang="ru-RU" dirty="0" err="1"/>
              <a:t>бакалавриат</a:t>
            </a:r>
            <a:r>
              <a:rPr lang="ru-RU" dirty="0"/>
              <a:t>  &gt; магистратура  &gt; аспирантура).</a:t>
            </a:r>
            <a:endParaRPr lang="ru-R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Повышать заинтересованность студентов кафедры в переходе на следующий этап обучения на факультете (востребованные курсы, проекты).</a:t>
            </a:r>
            <a:endParaRPr lang="ru-R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 smtClean="0"/>
              <a:t>Взаимодействовать </a:t>
            </a:r>
            <a:r>
              <a:rPr lang="ru-RU" dirty="0"/>
              <a:t>с потенциальными клиентами программ ДПО.</a:t>
            </a:r>
            <a:endParaRPr lang="ru-RU" sz="1600" dirty="0"/>
          </a:p>
          <a:p>
            <a:pPr marL="0" lvl="1"/>
            <a:r>
              <a:rPr lang="ru-RU" dirty="0" smtClean="0"/>
              <a:t>1.2. Модернизировать </a:t>
            </a:r>
            <a:r>
              <a:rPr lang="ru-RU" dirty="0"/>
              <a:t>существующие основные образовательные программы, внедрить новые образовательные технологии.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Развивать учебно-методические комплексы  по курсам «Бухгалтерский учет и аудит» «Управленческий учет » «Международный учет и аудит», внедрять новации в существующих магистерских курсах.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В магистратуре выйти на мировой уровень подготовки магистров ведущей финансово-бухгалтерской квалификации.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086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Цель1. Занять лидирующие позиции в сфере экономического и управленческого образования как на территории России и стран Содружества, так и на международном </a:t>
            </a:r>
            <a:r>
              <a:rPr lang="ru-RU" sz="2000" b="1" dirty="0" smtClean="0"/>
              <a:t>уровне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12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1667007"/>
            <a:ext cx="777686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Расширять практику использования IT-технологий в обучении.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Создать электронную версию учебно-методического комплекса: учебников, практических заданий, средств контроля знаний.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Развивать  обучение студентов работе с нормативными документами, первичными данными.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Реконструировать и продвигать сайт кафедры.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Изучать возможности выхода на рынок дистанционного образования, включая филиалы экономического факультета МГУ.</a:t>
            </a:r>
            <a:endParaRPr lang="ru-R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dirty="0"/>
              <a:t>Поддерживать и развивать интерес студентов – бакалавров к читаемым на кафедре курсам путем повышения качества преподавания до уровня лучших практик.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157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Цель1. Занять лидирующие позиции в сфере экономического и управленческого образования как на территории России и стран Содружества, так и на международном </a:t>
            </a:r>
            <a:r>
              <a:rPr lang="ru-RU" sz="2000" b="1" dirty="0" smtClean="0"/>
              <a:t>уровне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13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72177" y="1484784"/>
            <a:ext cx="777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1.3. Формировать </a:t>
            </a:r>
            <a:r>
              <a:rPr lang="ru-RU" dirty="0"/>
              <a:t>новую модель аспирантуры и докторантуры.</a:t>
            </a:r>
            <a:endParaRPr lang="ru-R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Привлекать в аспирантуру и докторантуру иностранных специалистов.</a:t>
            </a:r>
            <a:endParaRPr lang="ru-R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Генерировать исследовательские проекты по профилю исследований аспирантов и докторантов.</a:t>
            </a:r>
            <a:endParaRPr lang="ru-R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Совершенствовать работу аспирантуры по специальности 08.00.12.</a:t>
            </a:r>
            <a:endParaRPr lang="ru-RU" sz="1600" dirty="0"/>
          </a:p>
          <a:p>
            <a:r>
              <a:rPr lang="ru-RU" dirty="0" smtClean="0"/>
              <a:t>1.4. Расширить </a:t>
            </a:r>
            <a:r>
              <a:rPr lang="ru-RU" dirty="0"/>
              <a:t>и открыть новые, пользующиеся спросом программы дополнительного образования и повышения квалификации.</a:t>
            </a:r>
            <a:endParaRPr lang="ru-R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Осуществлять поиск сегментов платежеспособного спроса на программы ДПО, имеющие отношение к компетенциям кафедры.</a:t>
            </a:r>
            <a:endParaRPr lang="ru-R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Вовлекать новых сотрудников кафедры в образовательную деятельность.</a:t>
            </a:r>
            <a:endParaRPr lang="ru-R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Продвигать межфакультетский  курс кафедры.</a:t>
            </a:r>
            <a:endParaRPr lang="ru-R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Подготовить тематику курсов по повышению квалификации сотрудников.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5522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Цель1. Занять лидирующие позиции в сфере экономического и управленческого образования как на территории России и стран Содружества, так и на международном </a:t>
            </a:r>
            <a:r>
              <a:rPr lang="ru-RU" sz="2000" b="1" dirty="0" smtClean="0"/>
              <a:t>уровне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14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1667007"/>
            <a:ext cx="77768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1.5. Интегрироваться </a:t>
            </a:r>
            <a:r>
              <a:rPr lang="ru-RU" sz="2000" dirty="0"/>
              <a:t>в глобальное образовательное пространство.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/>
              <a:t>Развивать партнерство с зарубежными организациями по широкому кругу вопросов.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/>
              <a:t>Эффективно использовать международные научные связи ведущих сотрудников кафедры.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/>
              <a:t>Удовлетворять потенциальный спрос на образовательные услуги кафедры со стороны зарубежных организаций и физических лиц.</a:t>
            </a:r>
            <a:endParaRPr lang="ru-RU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/>
              <a:t>Использовать лучшие мировые программы подготовки специалистов.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309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Цель 2. Стать признанным центром международных, межвузовских и межфакультетских связей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15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1667007"/>
            <a:ext cx="777686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2.1. Развивать совместные проекты с другими кафедрами и факультетами МГУ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200" dirty="0"/>
              <a:t>Развивать партнерство в исследовательской сфере с другими кафедрами экономического факультета МГУ.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200" dirty="0"/>
              <a:t>Развивать партнерские отношения с другими факультетами МГУ (в первую очередь, с юридическим).</a:t>
            </a:r>
          </a:p>
          <a:p>
            <a:r>
              <a:rPr lang="ru-RU" sz="2200" dirty="0"/>
              <a:t>2.2. Развивать партнерские отношения с зарубежными университетами, организациями, международными компаниями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200" dirty="0"/>
              <a:t>Более эффективно использовать  региональные и международные связи ведущих сотрудников кафедры.</a:t>
            </a:r>
          </a:p>
        </p:txBody>
      </p:sp>
    </p:spTree>
    <p:extLst>
      <p:ext uri="{BB962C8B-B14F-4D97-AF65-F5344CB8AC3E}">
        <p14:creationId xmlns:p14="http://schemas.microsoft.com/office/powerpoint/2010/main" val="3781029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Цель 2. Стать признанным центром международных, межвузовских и межфакультетских связей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16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3568" y="1667007"/>
            <a:ext cx="777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Продолжать сотрудничество с Университетом </a:t>
            </a:r>
            <a:r>
              <a:rPr lang="ru-RU" sz="2000" dirty="0" err="1"/>
              <a:t>Бикокка</a:t>
            </a:r>
            <a:r>
              <a:rPr lang="ru-RU" sz="2000" dirty="0"/>
              <a:t>  (Милан, Италия) – чтение лекций на английском языке и др. формы сотрудничества.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Активно участвовать в работе экспертных групп Национального совета по финансовой отчетности.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Активно участвовать в работе экспертных групп Национального совета по финансовой отчетности.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Участвовать в работе Международной ассоциации </a:t>
            </a:r>
            <a:r>
              <a:rPr lang="ru-RU" sz="2000" dirty="0" err="1"/>
              <a:t>буккиперов</a:t>
            </a:r>
            <a:r>
              <a:rPr lang="ru-RU" sz="2000" dirty="0"/>
              <a:t> (IAB).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Продолжать сотрудничество с компаниями «Большой четвёрки», в том числе для чтения лекций нашим студентам специалистами этих компаний.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Организовать проведение совместных научных работ с рядом крупных московских университетов по специальности кафедры. </a:t>
            </a:r>
          </a:p>
        </p:txBody>
      </p:sp>
    </p:spTree>
    <p:extLst>
      <p:ext uri="{BB962C8B-B14F-4D97-AF65-F5344CB8AC3E}">
        <p14:creationId xmlns:p14="http://schemas.microsoft.com/office/powerpoint/2010/main" val="4200410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Цель 3. Развивать сотрудничество с государственными органами, профессиональными объединениями и аудиторскими </a:t>
            </a:r>
            <a:r>
              <a:rPr lang="ru-RU" sz="2000" b="1" dirty="0" smtClean="0"/>
              <a:t>фирмами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17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55576" y="1556792"/>
            <a:ext cx="770485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3.1. Выстраивать отношения с госорганами, профессиональными организациями, аудиторскими компаниями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/>
              <a:t>Расширять участие сотрудников кафедры в работе госорганов, в первую очередь, Министерства финансов РФ: в Общественной палате при Минфине РФ, в Совете по аудиторской деятельности и в его рабочем органе, в Национальном Совете по Финансовой отчетности.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/>
              <a:t>Развивать сотрудничество с саморегулируемыми аудиторскими организациями и крупными аудиторскими компаниями.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2000" dirty="0"/>
              <a:t>Принимать участие в работе научных семинаров в крупных компаниях.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668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Цель 4.  Развивать НИР, публикационную активность и активное участие в работе научных </a:t>
            </a:r>
            <a:r>
              <a:rPr lang="ru-RU" sz="2000" b="1" dirty="0" smtClean="0"/>
              <a:t>конференций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18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1340768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Активно развивать и совершенствовать научную школу профессора </a:t>
            </a:r>
            <a:r>
              <a:rPr lang="ru-RU" dirty="0" err="1"/>
              <a:t>Шеремета</a:t>
            </a:r>
            <a:r>
              <a:rPr lang="ru-RU" dirty="0"/>
              <a:t> А.Д.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Принимать активное участие в работе научно-практических конференциях, организуемых кафедрой: «</a:t>
            </a:r>
            <a:r>
              <a:rPr lang="ru-RU" dirty="0" err="1"/>
              <a:t>Татуровские</a:t>
            </a:r>
            <a:r>
              <a:rPr lang="ru-RU" dirty="0"/>
              <a:t> чтения», «Декабрьские дебаты».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Принимать активное участие в конференциях, организованных на факультете: «Ломоносовские чтения»  (круглый стол «Проблемы учета, анализа и аудита»), в конференциях, ежегодно организуемых в других ВУЗах (Экономическом университете им. Плеханова Г.В.; Финансовом университете и др.).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Развивать систему публикаций по итогам научных мероприятий.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Развивать научные мероприятия кафедры с рядом ведущих московских университетов.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Инициировать крупные мероприятия, позиционирующие кафедру как ведущий центр для сотрудничества с новыми партнерами.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7216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Цель 4.  Развивать НИР, публикационную активность и активное участие в работе научных </a:t>
            </a:r>
            <a:r>
              <a:rPr lang="ru-RU" sz="2000" b="1" dirty="0" smtClean="0"/>
              <a:t>конференций</a:t>
            </a:r>
            <a:endParaRPr lang="ru-RU" sz="2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19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1340768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Продолжить проведение традиционных «</a:t>
            </a:r>
            <a:r>
              <a:rPr lang="ru-RU" dirty="0" err="1"/>
              <a:t>Татуровских</a:t>
            </a:r>
            <a:r>
              <a:rPr lang="ru-RU" dirty="0"/>
              <a:t> чтений» (проводились ежегодно в течение 44 лет!).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Более активно использовать научные контакты ведущих сотрудников.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Активно участвовать в редакционных коллегиях профессиональных высокорейтинговых журналов.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Привлекать для участия в научных конференциях специалистов из других университетов.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Принимать активное участие в поиске объектов научно-исследовательских работ.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Увеличить количество и объем заключаемых договоров НИР.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Создать совместный научный центр МГУ-Финансовый университет «Комплексный анализ показателей устойчивого развития предприятия» в ответ на подготовленные ООН документы по программе «Устойчивое развитие экономики мира». «Платформа 30».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201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Текущее положение и задачи кафедры:</a:t>
            </a:r>
            <a:br>
              <a:rPr lang="ru-RU" sz="2000" b="1" dirty="0" smtClean="0"/>
            </a:br>
            <a:r>
              <a:rPr lang="ru-RU" sz="2000" b="1" dirty="0" smtClean="0"/>
              <a:t>1. Сохранены имеющиеся сильные стороны</a:t>
            </a:r>
            <a:br>
              <a:rPr lang="ru-RU" sz="2000" b="1" dirty="0" smtClean="0"/>
            </a:br>
            <a:r>
              <a:rPr lang="ru-RU" sz="2000" b="1" dirty="0" smtClean="0"/>
              <a:t>2. Преодолены критические проблемы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556792"/>
            <a:ext cx="460851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Результаты расчета контрольных показателей руководителей структурных подразделений ЭФ МГУ за 2015 г. 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420888"/>
            <a:ext cx="237626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Критерий оценки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59832" y="2420888"/>
            <a:ext cx="93610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Отклонение от среднего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39952" y="2413768"/>
            <a:ext cx="1008112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Общий результат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8530" y="3149352"/>
            <a:ext cx="237626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Публикации</a:t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>Система ИСТИНА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3877816"/>
            <a:ext cx="237626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Научные исследования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1936" y="4653136"/>
            <a:ext cx="237626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Дополнительное образование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5517232"/>
            <a:ext cx="237626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Нагрузка преподавателей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3149352"/>
            <a:ext cx="93610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+12%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59832" y="3877816"/>
            <a:ext cx="93610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-53%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59832" y="4653136"/>
            <a:ext cx="93610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-36%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62770" y="5517232"/>
            <a:ext cx="936104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+63%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39952" y="3149352"/>
            <a:ext cx="1008112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Устойчивое положение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139952" y="3877816"/>
            <a:ext cx="1008112" cy="576064"/>
          </a:xfrm>
          <a:prstGeom prst="rect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Резерв улучшения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139952" y="4653136"/>
            <a:ext cx="1008112" cy="576064"/>
          </a:xfrm>
          <a:prstGeom prst="rect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Резерв улучшения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139952" y="5517232"/>
            <a:ext cx="1008112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Устойчивое положение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24128" y="1556792"/>
            <a:ext cx="3096344" cy="13681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Задачи кафедры на ближайшие пять лет </a:t>
            </a:r>
            <a:br>
              <a:rPr lang="ru-RU" sz="1100" dirty="0" smtClean="0">
                <a:solidFill>
                  <a:schemeClr val="tx1"/>
                </a:solidFill>
              </a:rPr>
            </a:br>
            <a:r>
              <a:rPr lang="ru-RU" sz="1100" dirty="0" smtClean="0">
                <a:solidFill>
                  <a:schemeClr val="tx1"/>
                </a:solidFill>
              </a:rPr>
              <a:t>(2017-2022 гг.)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41454" y="3155473"/>
            <a:ext cx="307901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Конвертация результатов научных исследований в публикации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32791" y="3877816"/>
            <a:ext cx="307901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Генерация новых проектов (Достижение: вышли из красной зоны!)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24128" y="4653136"/>
            <a:ext cx="307901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Привлечение большего числа преподавателей кафедры (уже делается)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724128" y="5517232"/>
            <a:ext cx="307901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Безусловное исполнение имеющихся обязательств (уже делается)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8" name="Пятиугольник 27"/>
          <p:cNvSpPr/>
          <p:nvPr/>
        </p:nvSpPr>
        <p:spPr>
          <a:xfrm>
            <a:off x="5292080" y="3155473"/>
            <a:ext cx="360040" cy="569943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ятиугольник 28"/>
          <p:cNvSpPr/>
          <p:nvPr/>
        </p:nvSpPr>
        <p:spPr>
          <a:xfrm>
            <a:off x="5294418" y="3883937"/>
            <a:ext cx="360040" cy="569943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ятиугольник 29"/>
          <p:cNvSpPr/>
          <p:nvPr/>
        </p:nvSpPr>
        <p:spPr>
          <a:xfrm>
            <a:off x="5294418" y="4653136"/>
            <a:ext cx="360040" cy="569943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ятиугольник 30"/>
          <p:cNvSpPr/>
          <p:nvPr/>
        </p:nvSpPr>
        <p:spPr>
          <a:xfrm>
            <a:off x="5291820" y="5523353"/>
            <a:ext cx="360040" cy="569943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957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Основа стратегии кафедры -  накопленный потенциал в образовательной сфере</a:t>
            </a:r>
            <a:endParaRPr lang="ru-RU" sz="2000" b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65676418"/>
              </p:ext>
            </p:extLst>
          </p:nvPr>
        </p:nvGraphicFramePr>
        <p:xfrm>
          <a:off x="395536" y="1196752"/>
          <a:ext cx="360040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191279175"/>
              </p:ext>
            </p:extLst>
          </p:nvPr>
        </p:nvGraphicFramePr>
        <p:xfrm>
          <a:off x="4716016" y="1196752"/>
          <a:ext cx="417646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 flipV="1">
            <a:off x="1043608" y="1844824"/>
            <a:ext cx="2520280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5508104" y="1772816"/>
            <a:ext cx="2304256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3608" y="187124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+20,5%</a:t>
            </a:r>
            <a:endParaRPr lang="ru-RU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5508104" y="177281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+14%</a:t>
            </a:r>
            <a:endParaRPr lang="ru-RU" sz="1200" dirty="0"/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4253487295"/>
              </p:ext>
            </p:extLst>
          </p:nvPr>
        </p:nvGraphicFramePr>
        <p:xfrm>
          <a:off x="2699792" y="3933056"/>
          <a:ext cx="396044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56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Учебные курсы кафедры представлены на всех этапах обучения на экономическом факультете МГУ</a:t>
            </a:r>
            <a:endParaRPr lang="ru-RU" sz="2400" b="1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581363" y="1628800"/>
            <a:ext cx="3528392" cy="2304256"/>
            <a:chOff x="539552" y="1988840"/>
            <a:chExt cx="3528392" cy="2304256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539552" y="1988840"/>
              <a:ext cx="3528392" cy="100811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err="1" smtClean="0">
                  <a:solidFill>
                    <a:schemeClr val="tx1"/>
                  </a:solidFill>
                </a:rPr>
                <a:t>Бакалавриат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539552" y="3356992"/>
              <a:ext cx="1656184" cy="93610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Экономика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345559" y="3356992"/>
              <a:ext cx="1656184" cy="93610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</a:rPr>
                <a:t>Менеджмент</a:t>
              </a: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Пятиугольник 5"/>
            <p:cNvSpPr/>
            <p:nvPr/>
          </p:nvSpPr>
          <p:spPr>
            <a:xfrm rot="5400000">
              <a:off x="1160621" y="2951947"/>
              <a:ext cx="324036" cy="450050"/>
            </a:xfrm>
            <a:prstGeom prst="homePlat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Пятиугольник 6"/>
            <p:cNvSpPr/>
            <p:nvPr/>
          </p:nvSpPr>
          <p:spPr>
            <a:xfrm rot="5400000">
              <a:off x="3011633" y="2951947"/>
              <a:ext cx="324036" cy="450050"/>
            </a:xfrm>
            <a:prstGeom prst="homePlat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4932040" y="1628800"/>
            <a:ext cx="3672408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Магистратура</a:t>
            </a:r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4932040" y="2654959"/>
            <a:ext cx="3672408" cy="1908212"/>
            <a:chOff x="4932040" y="3104964"/>
            <a:chExt cx="3672408" cy="1908212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5940152" y="3104964"/>
              <a:ext cx="2664296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solidFill>
                    <a:schemeClr val="tx1"/>
                  </a:solidFill>
                </a:rPr>
                <a:t>Программы других кафедр </a:t>
              </a:r>
              <a:br>
                <a:rPr lang="ru-RU" sz="1000" dirty="0" smtClean="0">
                  <a:solidFill>
                    <a:schemeClr val="tx1"/>
                  </a:solidFill>
                </a:rPr>
              </a:br>
              <a:r>
                <a:rPr lang="ru-RU" sz="1000" dirty="0" smtClean="0">
                  <a:solidFill>
                    <a:schemeClr val="tx1"/>
                  </a:solidFill>
                </a:rPr>
                <a:t>(участие сотрудников кафедры учета)</a:t>
              </a:r>
              <a:endParaRPr lang="ru-RU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932040" y="3104964"/>
              <a:ext cx="1008112" cy="5040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solidFill>
                    <a:schemeClr val="tx1"/>
                  </a:solidFill>
                </a:rPr>
                <a:t>Программа кафедры учета </a:t>
              </a:r>
              <a:endParaRPr lang="ru-RU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932040" y="3609020"/>
              <a:ext cx="1008112" cy="14041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Международный финансовый учет и аудит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940152" y="3609020"/>
              <a:ext cx="900100" cy="14041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Управление финансами компаний и финансовых институтов</a:t>
              </a:r>
              <a:endParaRPr lang="ru-RU" sz="1100" dirty="0">
                <a:solidFill>
                  <a:schemeClr val="tx1"/>
                </a:solidFill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6840252" y="3609020"/>
              <a:ext cx="900100" cy="14041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Управление проектами</a:t>
              </a:r>
              <a:endParaRPr lang="ru-RU" sz="1100" dirty="0">
                <a:solidFill>
                  <a:schemeClr val="tx1"/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740352" y="3609020"/>
              <a:ext cx="864096" cy="140415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Инновационный менеджмент</a:t>
              </a:r>
              <a:endParaRPr lang="ru-RU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586580" y="4149080"/>
            <a:ext cx="3462191" cy="19442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</a:rPr>
              <a:t>Учебные курсы: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Бухгалтерский учет и анализ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Управленческий учет и контроль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Международные стандарты учета и аудита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Информационные бухгалтерские системы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Международные стандарты финансовой отчетности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Налоговая система России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932040" y="4653136"/>
            <a:ext cx="3672408" cy="12961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</a:rPr>
              <a:t>Учебные курсы по программам других кафедр: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Налоговая система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Аудит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Национальная налоговая система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Аудит инвестиционных проектов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Управленческий учет в инновационной компании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35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/>
              <a:t>Выбор стратегических направлений развития кафедры обусловлен пониманием ее сильных и слабых сторон</a:t>
            </a:r>
            <a:endParaRPr lang="ru-RU" sz="2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2688" y="1556792"/>
            <a:ext cx="410445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Сильные стороны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12769" y="1564602"/>
            <a:ext cx="410445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Слабые стороны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0229" y="2276872"/>
            <a:ext cx="4109374" cy="224709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Признанный опыт в образовательной сфере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Авторитет ведущих сотрудников в профессиональной среде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Опыт модернизации учебных курсов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Опыт взаимоотношений с государственными органами, профессиональными организациями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Международный опыт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Наличие преподавателей, способных читать курс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    на английском языке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2769" y="2276872"/>
            <a:ext cx="4097910" cy="19876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Отсутствие НИР с высокой стоимостью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Небольшое число молодых сотрудников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5147" y="4302394"/>
            <a:ext cx="410445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Возможности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06223" y="4302394"/>
            <a:ext cx="410445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Ограничения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5147" y="4877544"/>
            <a:ext cx="4104456" cy="1647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Широкие возможности для публикаций в изданиях из списка МГУ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Развитие международного сотрудничества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Развитие отношений с государственными органами, саморегулируемыми организациями, аудиторскими фирмами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26918" y="4878458"/>
            <a:ext cx="4104456" cy="16468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Снижающийся под влиянием кризиса платежеспособный спрос на НИР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Конкуренция со стороны других образовательных учреждений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53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Сотрудничество с государственными органами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7848872" cy="4392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Кафедра активно сотрудничает с Министерством финансов РФ</a:t>
            </a:r>
            <a:br>
              <a:rPr lang="ru-RU" sz="2400" dirty="0" smtClean="0"/>
            </a:br>
            <a:r>
              <a:rPr lang="ru-RU" sz="2400" dirty="0" smtClean="0"/>
              <a:t>Сотрудники кафедры являются: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ru-RU" sz="2000" dirty="0" smtClean="0"/>
              <a:t>Членами Общественной палаты при Минфине РФ;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ru-RU" sz="2000" dirty="0" smtClean="0"/>
              <a:t>Членами Совета по аудиторской деятельности и его рабочего органа;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ru-RU" sz="2000" dirty="0" smtClean="0"/>
              <a:t>Членами экспертного совета Национального совета по финансовой отчетности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00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Работа в профессиональных организациях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1"/>
            <a:ext cx="7848872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Члены кафедры являются учредителями, организаторами, руководителями крупнейшей саморегулируемой организации аудиторов РФ некоммерческого партнерства «Аудиторская </a:t>
            </a:r>
            <a:r>
              <a:rPr lang="ru-RU" sz="2400" dirty="0"/>
              <a:t>А</a:t>
            </a:r>
            <a:r>
              <a:rPr lang="ru-RU" sz="2400" dirty="0" smtClean="0"/>
              <a:t>ссоциация СОДРУЖЕСТВО»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В УМЦ при кафедре подготовлено более 40 тыс. профессиональных бухгалтеров и аудиторов</a:t>
            </a:r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07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Участие в работе научных журналов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Журнал «Аудит и финансовый анализ» (список МГУ, </a:t>
            </a:r>
            <a:r>
              <a:rPr lang="ru-RU" sz="2400" dirty="0" err="1" smtClean="0"/>
              <a:t>импакт</a:t>
            </a:r>
            <a:r>
              <a:rPr lang="ru-RU" sz="2400" dirty="0" smtClean="0"/>
              <a:t>-фактор 0,497). Сотрудники кафедры входят в состав редколлегии журнала</a:t>
            </a:r>
          </a:p>
          <a:p>
            <a:r>
              <a:rPr lang="ru-RU" sz="2400" dirty="0" smtClean="0"/>
              <a:t>Журнал «Аудит» (список ВАК). Главный редактор – проф. Чая В.Т.</a:t>
            </a:r>
          </a:p>
          <a:p>
            <a:r>
              <a:rPr lang="ru-RU" sz="2400" dirty="0" smtClean="0"/>
              <a:t>Журнал «Аудиторские ведомости» - участие в редакционной коллегии журнала</a:t>
            </a:r>
          </a:p>
          <a:p>
            <a:r>
              <a:rPr lang="ru-RU" sz="2400" dirty="0" smtClean="0"/>
              <a:t>Журнал «Бухгалтерский учет»</a:t>
            </a:r>
            <a:r>
              <a:rPr lang="ru-RU" sz="2400" dirty="0"/>
              <a:t> участие в редакционной коллегии журнала</a:t>
            </a:r>
          </a:p>
          <a:p>
            <a:pPr marL="0" indent="0">
              <a:buNone/>
            </a:pPr>
            <a:endParaRPr lang="ru-RU" sz="2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397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Участие в конкурсах. Достижения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628800"/>
            <a:ext cx="76328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Две благодарности Министерства финансов РФ,</a:t>
            </a:r>
            <a:br>
              <a:rPr lang="ru-RU" sz="2000" dirty="0" smtClean="0"/>
            </a:br>
            <a:r>
              <a:rPr lang="ru-RU" sz="2000" dirty="0" smtClean="0"/>
              <a:t> одна благодарность статс-секретаря, зам. министра финансов РФ (проф. </a:t>
            </a:r>
            <a:r>
              <a:rPr lang="ru-RU" sz="2000" dirty="0" err="1" smtClean="0"/>
              <a:t>Шеремет</a:t>
            </a:r>
            <a:r>
              <a:rPr lang="ru-RU" sz="2000" dirty="0" smtClean="0"/>
              <a:t> А.Д.)</a:t>
            </a:r>
          </a:p>
          <a:p>
            <a:endParaRPr lang="ru-RU" sz="2000" dirty="0" smtClean="0"/>
          </a:p>
          <a:p>
            <a:r>
              <a:rPr lang="ru-RU" sz="2000" dirty="0" smtClean="0"/>
              <a:t>Победа на Всероссийском конкурсе интеллектуальных проектов Общественной палаты РФ в номинации «Процветающая держава» (проф. Чая В.Т.)</a:t>
            </a:r>
          </a:p>
          <a:p>
            <a:endParaRPr lang="ru-RU" sz="2000" dirty="0"/>
          </a:p>
          <a:p>
            <a:r>
              <a:rPr lang="ru-RU" sz="2000" dirty="0" smtClean="0"/>
              <a:t>Премия МГУ по программе развития Московского университета, номинация 2 «Достижения в преподавании и методической работе» по итогам за 2015-2016 учебный год </a:t>
            </a:r>
            <a:r>
              <a:rPr lang="ru-RU" sz="2000" dirty="0"/>
              <a:t>(проф. Чая В.Т</a:t>
            </a:r>
            <a:r>
              <a:rPr lang="ru-RU" sz="2000" dirty="0" smtClean="0"/>
              <a:t>.)</a:t>
            </a:r>
          </a:p>
          <a:p>
            <a:endParaRPr lang="ru-RU" sz="2000" dirty="0"/>
          </a:p>
          <a:p>
            <a:r>
              <a:rPr lang="ru-RU" sz="2000" dirty="0" smtClean="0"/>
              <a:t>Диплом «Лучший бухгалтер России» (дважды) (доц. Николаева О.Е.)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D0E0A-293D-413D-82E4-55A7F70FAF8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891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52991</TotalTime>
  <Words>1371</Words>
  <Application>Microsoft Office PowerPoint</Application>
  <PresentationFormat>Экран (4:3)</PresentationFormat>
  <Paragraphs>180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Тема Office</vt:lpstr>
      <vt:lpstr>Стратегия развития кафедры учета, анализа и аудита</vt:lpstr>
      <vt:lpstr>Текущее положение и задачи кафедры: 1. Сохранены имеющиеся сильные стороны 2. Преодолены критические проблемы</vt:lpstr>
      <vt:lpstr>Основа стратегии кафедры -  накопленный потенциал в образовательной сфере</vt:lpstr>
      <vt:lpstr>Учебные курсы кафедры представлены на всех этапах обучения на экономическом факультете МГУ</vt:lpstr>
      <vt:lpstr>Выбор стратегических направлений развития кафедры обусловлен пониманием ее сильных и слабых сторон</vt:lpstr>
      <vt:lpstr>Сотрудничество с государственными органами</vt:lpstr>
      <vt:lpstr>Работа в профессиональных организациях</vt:lpstr>
      <vt:lpstr>Участие в работе научных журналов</vt:lpstr>
      <vt:lpstr>Участие в конкурсах. Достижения</vt:lpstr>
      <vt:lpstr>Стратегия развития кафедры учета, анализа и аудита экономического факультета МГУ на 2017-2021 гг.</vt:lpstr>
      <vt:lpstr>Цель1. Занять лидирующие позиции в сфере экономического и управленческого образования как на территории России и стран Содружества, так и на международном уровне</vt:lpstr>
      <vt:lpstr>Цель1. Занять лидирующие позиции в сфере экономического и управленческого образования как на территории России и стран Содружества, так и на международном уровне</vt:lpstr>
      <vt:lpstr>Цель1. Занять лидирующие позиции в сфере экономического и управленческого образования как на территории России и стран Содружества, так и на международном уровне</vt:lpstr>
      <vt:lpstr>Цель1. Занять лидирующие позиции в сфере экономического и управленческого образования как на территории России и стран Содружества, так и на международном уровне</vt:lpstr>
      <vt:lpstr>Цель 2. Стать признанным центром международных, межвузовских и межфакультетских связей</vt:lpstr>
      <vt:lpstr>Цель 2. Стать признанным центром международных, межвузовских и межфакультетских связей</vt:lpstr>
      <vt:lpstr>Цель 3. Развивать сотрудничество с государственными органами, профессиональными объединениями и аудиторскими фирмами</vt:lpstr>
      <vt:lpstr>Цель 4.  Развивать НИР, публикационную активность и активное участие в работе научных конференций</vt:lpstr>
      <vt:lpstr>Цель 4.  Развивать НИР, публикационную активность и активное участие в работе научных конференций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Стратегия развития кафедры учета, анализа и аудита</dc:title>
  <dc:creator>Victor</dc:creator>
  <cp:lastModifiedBy>Елена Калинина</cp:lastModifiedBy>
  <cp:revision>66</cp:revision>
  <dcterms:created xsi:type="dcterms:W3CDTF">2016-09-18T18:45:49Z</dcterms:created>
  <dcterms:modified xsi:type="dcterms:W3CDTF">2017-10-19T16:10:18Z</dcterms:modified>
</cp:coreProperties>
</file>