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5" r:id="rId7"/>
    <p:sldId id="266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3956-C3A9-49E9-890A-FDC3F801A834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35EF8-23C9-4FC1-9E65-C4F4D038E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podslushano_na_econome?w=wall-58137117_28005" TargetMode="External"/><Relationship Id="rId7" Type="http://schemas.openxmlformats.org/officeDocument/2006/relationships/hyperlink" Target="https://vk.com/podslushano_na_econome?w=wall-58137117_19524" TargetMode="External"/><Relationship Id="rId2" Type="http://schemas.openxmlformats.org/officeDocument/2006/relationships/hyperlink" Target="https://vk.com/podslushano_na_econome?w=wall-58137117_688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podslushano_na_econome?w=wall-58137117_20060" TargetMode="External"/><Relationship Id="rId5" Type="http://schemas.openxmlformats.org/officeDocument/2006/relationships/hyperlink" Target="https://vk.com/podslushano_na_econome?w=wall-58137117_20357" TargetMode="External"/><Relationship Id="rId4" Type="http://schemas.openxmlformats.org/officeDocument/2006/relationships/hyperlink" Target="https://vk.com/podslushano_na_econome?w=wall-58137117_4964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Макроэкономика-1</a:t>
            </a:r>
            <a:br>
              <a:rPr lang="ru-RU" dirty="0"/>
            </a:br>
            <a:r>
              <a:rPr lang="ru-RU" sz="3200" dirty="0"/>
              <a:t>Базовый (вводный) уровень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152128"/>
          </a:xfrm>
        </p:spPr>
        <p:txBody>
          <a:bodyPr>
            <a:normAutofit fontScale="85000" lnSpcReduction="2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Кафедра </a:t>
            </a:r>
          </a:p>
          <a:p>
            <a:r>
              <a:rPr lang="ru-RU" sz="4400" b="1" dirty="0">
                <a:solidFill>
                  <a:schemeClr val="tx1"/>
                </a:solidFill>
              </a:rPr>
              <a:t>политической экономии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Программа курса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dirty="0"/>
              <a:t>Валовой внутренний продукт и способы его измерения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Экономический рост и циклы деловой активности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Макроэкономическая  нестабильность: инфляция и безработица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ru-RU" sz="2200" dirty="0"/>
              <a:t>Совокупный спрос и совокупное предложение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Деньги и банки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Кредитно-денежная политика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Государственный сектор. Бюджетный дефицит и государственный долг. Бюджетно-налоговая политика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Открытая экономика: платежный баланс и валютный курс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Совокупный спрос и равновесный выпуск в краткосрочном периоде (модель </a:t>
            </a:r>
            <a:r>
              <a:rPr lang="ru-RU" sz="2200" dirty="0" err="1"/>
              <a:t>Дж.М.Кейнса</a:t>
            </a:r>
            <a:r>
              <a:rPr lang="ru-RU" sz="2200" dirty="0"/>
              <a:t>)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Финансовые рынки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Кривая </a:t>
            </a:r>
            <a:r>
              <a:rPr lang="ru-RU" sz="2200" dirty="0" err="1"/>
              <a:t>Филлипса</a:t>
            </a:r>
            <a:endParaRPr lang="ru-RU" sz="2200" dirty="0"/>
          </a:p>
        </p:txBody>
      </p:sp>
    </p:spTree>
  </p:cSld>
  <p:clrMapOvr>
    <a:masterClrMapping/>
  </p:clrMapOvr>
  <p:transition advClick="0" advTm="1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Базовый учебник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	</a:t>
            </a:r>
            <a:r>
              <a:rPr lang="ru-RU" sz="2700" dirty="0"/>
              <a:t>Никифоров А.А., Антипина О.Н., </a:t>
            </a:r>
            <a:r>
              <a:rPr lang="ru-RU" sz="2700" dirty="0" err="1"/>
              <a:t>Миклашевская</a:t>
            </a:r>
            <a:r>
              <a:rPr lang="ru-RU" sz="2700" dirty="0"/>
              <a:t> Н.А. </a:t>
            </a:r>
            <a:r>
              <a:rPr lang="ru-RU" i="1" dirty="0"/>
              <a:t>Макроэкономика: научные школы, концепции, экономическая политика</a:t>
            </a:r>
          </a:p>
          <a:p>
            <a:endParaRPr lang="ru-RU" dirty="0"/>
          </a:p>
        </p:txBody>
      </p:sp>
      <p:pic>
        <p:nvPicPr>
          <p:cNvPr id="2050" name="Picture 2" descr="C:\Users\Нина\Desktop\учебник Никифор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356992"/>
            <a:ext cx="2214154" cy="2999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Преподаватели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133293"/>
              </p:ext>
            </p:extLst>
          </p:nvPr>
        </p:nvGraphicFramePr>
        <p:xfrm>
          <a:off x="457200" y="764704"/>
          <a:ext cx="8003232" cy="5598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115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Лекции</a:t>
                      </a:r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601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Доцент,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</a:rPr>
                        <a:t>к.э.н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Никитина Нина Игоревна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16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Доцент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</a:rPr>
                        <a:t>к.э.н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Патрон Петр Анатольевич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441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Семинары</a:t>
                      </a:r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Профессор, д.э.н.</a:t>
                      </a:r>
                    </a:p>
                    <a:p>
                      <a:r>
                        <a:rPr lang="ru-RU" sz="2900" b="1" i="0" dirty="0">
                          <a:solidFill>
                            <a:schemeClr val="tx1"/>
                          </a:solidFill>
                        </a:rPr>
                        <a:t>Кадомцева Светлана Владимировна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1441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Доцент,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</a:rPr>
                        <a:t>к.э.н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Титова Нина Ивановна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1441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Профессор,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</a:rPr>
                        <a:t>д.э.н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Хубиев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Кайсын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Азретович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 descr="C:\Users\Нина\Desktop\patr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5790" y="2272281"/>
            <a:ext cx="826004" cy="936104"/>
          </a:xfrm>
          <a:prstGeom prst="rect">
            <a:avLst/>
          </a:prstGeom>
          <a:noFill/>
        </p:spPr>
      </p:pic>
      <p:pic>
        <p:nvPicPr>
          <p:cNvPr id="1028" name="Picture 4" descr="C:\Users\Нина\Desktop\P1010014 (копия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244573"/>
            <a:ext cx="827912" cy="972312"/>
          </a:xfrm>
          <a:prstGeom prst="rect">
            <a:avLst/>
          </a:prstGeom>
          <a:noFill/>
        </p:spPr>
      </p:pic>
      <p:pic>
        <p:nvPicPr>
          <p:cNvPr id="1029" name="Picture 5" descr="C:\Users\Нина\Desktop\N_I_Tito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0597" y="4311269"/>
            <a:ext cx="864096" cy="933450"/>
          </a:xfrm>
          <a:prstGeom prst="rect">
            <a:avLst/>
          </a:prstGeom>
          <a:noFill/>
        </p:spPr>
      </p:pic>
      <p:pic>
        <p:nvPicPr>
          <p:cNvPr id="1031" name="Picture 7" descr="C:\Users\Нина\Desktop\khubie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5355511"/>
            <a:ext cx="864096" cy="1008112"/>
          </a:xfrm>
          <a:prstGeom prst="rect">
            <a:avLst/>
          </a:prstGeom>
          <a:noFill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D0C52A2-73B2-46CA-AF82-E256516ACB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65" y="3253639"/>
            <a:ext cx="835720" cy="9366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8E45C-EDD3-4EC0-BF69-5B53ACD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Особенности курса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C3661-2853-45DD-96DD-67C33F5A9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/>
              <a:t>Акцент на практическое приложение рассматриваемых проблем</a:t>
            </a:r>
          </a:p>
          <a:p>
            <a:pPr marL="514350" indent="-514350">
              <a:buAutoNum type="arabicParenR"/>
            </a:pPr>
            <a:r>
              <a:rPr lang="ru-RU" dirty="0"/>
              <a:t>Использование счетных заданий как инструмента закрепления теоретических положений и моделей</a:t>
            </a:r>
          </a:p>
          <a:p>
            <a:pPr marL="514350" indent="-514350">
              <a:buAutoNum type="arabicParenR"/>
            </a:pPr>
            <a:r>
              <a:rPr lang="ru-RU" dirty="0"/>
              <a:t>Творческие (индивидуальные или групповые) проекты, направленные на исследование возможностей теории при описании реальности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85756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CAAA3-23F3-457E-9434-F05C574B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/>
              <a:t>Для сомневающихся: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0ECFD4-B566-44D6-956B-95F8E4412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100" b="1" i="1" dirty="0"/>
              <a:t>Екатерина Яковлева </a:t>
            </a:r>
            <a:r>
              <a:rPr lang="ru-RU" sz="4100" dirty="0"/>
              <a:t>– преподаватель микроэкономики на кафедре ММАЭ:</a:t>
            </a:r>
          </a:p>
          <a:p>
            <a:pPr marL="0" indent="0" algn="ctr">
              <a:buNone/>
            </a:pPr>
            <a:r>
              <a:rPr lang="ru-RU" sz="4100" b="1" i="1" dirty="0">
                <a:solidFill>
                  <a:srgbClr val="FF0000"/>
                </a:solidFill>
              </a:rPr>
              <a:t>«Если вы колеблетесь между </a:t>
            </a:r>
            <a:r>
              <a:rPr lang="ru-RU" sz="4100" b="1" i="1" dirty="0" err="1">
                <a:solidFill>
                  <a:srgbClr val="FF0000"/>
                </a:solidFill>
              </a:rPr>
              <a:t>политэком</a:t>
            </a:r>
            <a:r>
              <a:rPr lang="ru-RU" sz="4100" b="1" i="1" dirty="0">
                <a:solidFill>
                  <a:srgbClr val="FF0000"/>
                </a:solidFill>
              </a:rPr>
              <a:t> и ММАЭ, то выбирайте </a:t>
            </a:r>
            <a:r>
              <a:rPr lang="ru-RU" sz="4100" b="1" i="1" dirty="0" err="1">
                <a:solidFill>
                  <a:srgbClr val="FF0000"/>
                </a:solidFill>
              </a:rPr>
              <a:t>политэк</a:t>
            </a:r>
            <a:r>
              <a:rPr lang="ru-RU" sz="4100" b="1" i="1" dirty="0">
                <a:solidFill>
                  <a:srgbClr val="FF0000"/>
                </a:solidFill>
              </a:rPr>
              <a:t>, если колебаний нет и вы знаете, что ММАЭ – для вас, то добро пожаловать!» </a:t>
            </a:r>
          </a:p>
          <a:p>
            <a:pPr marL="0" indent="0">
              <a:buNone/>
            </a:pPr>
            <a:r>
              <a:rPr lang="ru-RU" sz="3400" dirty="0"/>
              <a:t> цитируется по:</a:t>
            </a:r>
          </a:p>
          <a:p>
            <a:pPr marL="0" indent="0" algn="ctr">
              <a:buNone/>
            </a:pPr>
            <a:r>
              <a:rPr lang="ru-RU" sz="1000" dirty="0"/>
              <a:t> </a:t>
            </a:r>
            <a:br>
              <a:rPr lang="ru-RU" dirty="0"/>
            </a:br>
            <a:r>
              <a:rPr lang="en-US" dirty="0">
                <a:hlinkClick r:id="rId2"/>
              </a:rPr>
              <a:t>https://vk.com/podslushano_na_econome?w=wall-58137117_68815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И еще обсуждение:</a:t>
            </a:r>
          </a:p>
          <a:p>
            <a:r>
              <a:rPr lang="en-US" sz="2600" dirty="0">
                <a:hlinkClick r:id="rId3"/>
              </a:rPr>
              <a:t>https://vk.com/podslushano_na_econome?w=wall-58137117_28005</a:t>
            </a:r>
            <a:endParaRPr lang="ru-RU" sz="2600" dirty="0"/>
          </a:p>
          <a:p>
            <a:r>
              <a:rPr lang="en-US" sz="2600" dirty="0">
                <a:hlinkClick r:id="rId4"/>
              </a:rPr>
              <a:t>https://vk.com/podslushano_na_econome?w=wall-58137117_49648</a:t>
            </a:r>
            <a:endParaRPr lang="ru-RU" sz="2600" dirty="0"/>
          </a:p>
          <a:p>
            <a:r>
              <a:rPr lang="en-US" sz="2600" dirty="0">
                <a:hlinkClick r:id="rId5"/>
              </a:rPr>
              <a:t>https://vk.com/podslushano_na_econome?w=wall-58137117_20357</a:t>
            </a:r>
            <a:endParaRPr lang="ru-RU" sz="2600" dirty="0"/>
          </a:p>
          <a:p>
            <a:r>
              <a:rPr lang="en-US" sz="2600" dirty="0">
                <a:hlinkClick r:id="rId6"/>
              </a:rPr>
              <a:t>https://vk.com/podslushano_na_econome?w=wall-58137117_20060</a:t>
            </a:r>
            <a:endParaRPr lang="ru-RU" sz="2600" dirty="0"/>
          </a:p>
          <a:p>
            <a:r>
              <a:rPr lang="en-US" sz="2600" dirty="0">
                <a:hlinkClick r:id="rId7"/>
              </a:rPr>
              <a:t>https://vk.com/podslushano_na_econome?w=wall-58137117_19524</a:t>
            </a:r>
            <a:endParaRPr lang="ru-RU" sz="26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1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DC59A-F028-429D-8508-5A8279718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Из анонимного опроса студентов </a:t>
            </a:r>
            <a:r>
              <a:rPr lang="ru-RU" sz="2200" dirty="0"/>
              <a:t>(орфография сохранена):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19005-3F6D-435B-8A9E-F16A1FC50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700" b="1" dirty="0"/>
              <a:t>Средняя оценка курса 4,04</a:t>
            </a:r>
          </a:p>
          <a:p>
            <a:r>
              <a:rPr lang="ru-RU" dirty="0"/>
              <a:t>«Макроэкономика самый объемный, интересный и запоминающийся!»</a:t>
            </a:r>
          </a:p>
          <a:p>
            <a:r>
              <a:rPr lang="ru-RU" dirty="0"/>
              <a:t>«Разбирались интересные и полезные вещи»</a:t>
            </a:r>
          </a:p>
          <a:p>
            <a:r>
              <a:rPr lang="ru-RU" dirty="0"/>
              <a:t>«Очень быстрое чтение материала. Людям, которые раньше не были знакомы с макроэкономикой, довольно сложно вникнуть в данный предмет»</a:t>
            </a:r>
          </a:p>
          <a:p>
            <a:r>
              <a:rPr lang="ru-RU" dirty="0"/>
              <a:t>«Было все понятно»</a:t>
            </a:r>
          </a:p>
          <a:p>
            <a:r>
              <a:rPr lang="ru-RU" dirty="0"/>
              <a:t>«Было безумно интересно работать над командным проектом»</a:t>
            </a:r>
          </a:p>
          <a:p>
            <a:r>
              <a:rPr lang="ru-RU" dirty="0"/>
              <a:t>«Многие задания были действительно полезными, также был первый опыт научной работы (эссе), что тоже очень важно для освоения курса»</a:t>
            </a:r>
          </a:p>
          <a:p>
            <a:r>
              <a:rPr lang="ru-RU" dirty="0"/>
              <a:t>«Самостоятельная работа, как впрочем семинары подобны картине – человек пытается выкарабкаться из колодца с идеально ровными и скользящими стенами» </a:t>
            </a:r>
          </a:p>
          <a:p>
            <a:r>
              <a:rPr lang="ru-RU" dirty="0"/>
              <a:t>«Немного были проблемы с усвоением материала»</a:t>
            </a:r>
          </a:p>
          <a:p>
            <a:r>
              <a:rPr lang="ru-RU" dirty="0"/>
              <a:t>«Мне все очень понравилось: интересно, актуально, информативно»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96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24B7F3-99C6-4DD1-9A58-4E0B0D4BC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>
                <a:solidFill>
                  <a:srgbClr val="FF0000"/>
                </a:solidFill>
              </a:rPr>
              <a:t>Мы примем всех колеблющихся и обучим </a:t>
            </a:r>
            <a:r>
              <a:rPr lang="ru-RU" sz="5400" b="1" i="1" dirty="0">
                <a:solidFill>
                  <a:srgbClr val="FF0000"/>
                </a:solidFill>
              </a:rPr>
              <a:t>азбуке макроэкономики</a:t>
            </a:r>
            <a:r>
              <a:rPr lang="ru-RU" sz="5400" dirty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sz="5400" dirty="0">
                <a:solidFill>
                  <a:srgbClr val="FF0000"/>
                </a:solidFill>
              </a:rPr>
              <a:t>Добро пожаловать </a:t>
            </a:r>
          </a:p>
          <a:p>
            <a:pPr marL="0" indent="0" algn="ctr">
              <a:buNone/>
            </a:pPr>
            <a:r>
              <a:rPr lang="ru-RU" sz="5400" dirty="0">
                <a:solidFill>
                  <a:srgbClr val="FF0000"/>
                </a:solidFill>
              </a:rPr>
              <a:t>на курс!</a:t>
            </a:r>
          </a:p>
        </p:txBody>
      </p:sp>
    </p:spTree>
    <p:extLst>
      <p:ext uri="{BB962C8B-B14F-4D97-AF65-F5344CB8AC3E}">
        <p14:creationId xmlns:p14="http://schemas.microsoft.com/office/powerpoint/2010/main" val="3115669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359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Макроэкономика-1 Базовый (вводный) уровень</vt:lpstr>
      <vt:lpstr>Программа курса</vt:lpstr>
      <vt:lpstr>Базовый учебник</vt:lpstr>
      <vt:lpstr>Преподаватели</vt:lpstr>
      <vt:lpstr>Особенности курса</vt:lpstr>
      <vt:lpstr>Для сомневающихся:</vt:lpstr>
      <vt:lpstr>Из анонимного опроса студентов (орфография сохранена):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Нина Никитина</cp:lastModifiedBy>
  <cp:revision>32</cp:revision>
  <dcterms:created xsi:type="dcterms:W3CDTF">2013-11-17T16:10:22Z</dcterms:created>
  <dcterms:modified xsi:type="dcterms:W3CDTF">2017-11-05T19:31:19Z</dcterms:modified>
</cp:coreProperties>
</file>