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0"/>
  </p:notesMasterIdLst>
  <p:sldIdLst>
    <p:sldId id="284" r:id="rId2"/>
    <p:sldId id="266" r:id="rId3"/>
    <p:sldId id="267" r:id="rId4"/>
    <p:sldId id="271" r:id="rId5"/>
    <p:sldId id="272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254B23-4E2E-47B9-ACC6-EAD631A1555E}" type="datetimeFigureOut">
              <a:rPr lang="ru-RU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716956-B139-45B6-AB9D-3843EF604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6956-B139-45B6-AB9D-3843EF60444C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F3410B-E4CD-4ACF-AE3F-5462F8A2D2F4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9B185C-A090-4F78-8580-A7870266FF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7BAA62-0344-4A40-A419-EA40BFB8E5A6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BD2B42-4F96-4109-8977-C149E86FDB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080157-36AC-4D8A-B4BF-BDB7BC41F45D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E90BB-8BDE-4B20-891A-CAB1C60088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30E8DC-7119-4FE3-AB1C-105ABBB7A679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1D1AA-5D3F-4373-828F-DE96F1AFC6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ACF82A-1366-4230-9E4B-814B331BD5F4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D90C99-FB1C-4E61-8C75-E25179B829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516781-2D3D-4ED5-8D1C-03DE17DDBA5B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997A3C-3E13-4FE7-A6C0-5F4D4ABAAB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86E197-A996-482F-8FE2-3DA7E240ABCF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B65471-87F9-4431-9458-CB1B333B83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BE0B30-9939-458D-8156-B27F5702980F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B9ED8-9C86-42B9-A23D-BB7AF32A1A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F0A2D-B2BB-465F-A4E7-8F19497844A1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EBA66-8644-40CE-92FD-E1575B881D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BA9A46-2470-46D2-A237-AE88BCD6E392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CED37-F856-4004-B8D3-19FD1EBE0F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990B36-6957-48A5-907E-9868551C8732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E22528-AD50-468B-99E6-BE0D0956DD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7DAA83-B45B-49A7-BB2A-922667E6144E}" type="datetimeFigureOut">
              <a:rPr lang="ru-RU" smtClean="0"/>
              <a:pPr>
                <a:defRPr/>
              </a:pPr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BB6F35-B5A4-4565-BDD9-6C49CB3F7F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600" b="1" dirty="0" smtClean="0"/>
              <a:t>Финансовые </a:t>
            </a:r>
            <a:r>
              <a:rPr lang="ru-RU" sz="6600" b="1" dirty="0" smtClean="0"/>
              <a:t>рынки</a:t>
            </a:r>
            <a:br>
              <a:rPr lang="ru-RU" sz="6600" b="1" dirty="0" smtClean="0"/>
            </a:br>
            <a:r>
              <a:rPr lang="ru-RU" sz="6600" b="1" dirty="0" smtClean="0"/>
              <a:t>и институты</a:t>
            </a:r>
            <a:endParaRPr lang="ru-RU" sz="6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Лекторы и преподаватели ведущие семинары по курсу</a:t>
            </a:r>
          </a:p>
          <a:p>
            <a:pPr lvl="1"/>
            <a:endParaRPr lang="ru-RU" dirty="0" smtClean="0"/>
          </a:p>
          <a:p>
            <a:pPr lvl="1"/>
            <a:r>
              <a:rPr lang="ru-RU" dirty="0" smtClean="0"/>
              <a:t>Алешина </a:t>
            </a:r>
            <a:r>
              <a:rPr lang="ru-RU" dirty="0"/>
              <a:t>Анна Валентиновна, к.э.н., </a:t>
            </a:r>
            <a:r>
              <a:rPr lang="ru-RU" dirty="0" smtClean="0"/>
              <a:t>доцент</a:t>
            </a:r>
          </a:p>
          <a:p>
            <a:pPr lvl="1"/>
            <a:r>
              <a:rPr lang="ru-RU" dirty="0" smtClean="0"/>
              <a:t>Булгаков Андрей Леонидович, к.э.н., с.н.с</a:t>
            </a:r>
            <a:r>
              <a:rPr lang="ru-RU" dirty="0" smtClean="0"/>
              <a:t>.</a:t>
            </a:r>
          </a:p>
          <a:p>
            <a:pPr lvl="1"/>
            <a:r>
              <a:rPr lang="ru-RU" dirty="0" err="1" smtClean="0"/>
              <a:t>Мартанус</a:t>
            </a:r>
            <a:r>
              <a:rPr lang="ru-RU" dirty="0" smtClean="0"/>
              <a:t> </a:t>
            </a:r>
            <a:r>
              <a:rPr lang="ru-RU" dirty="0" smtClean="0"/>
              <a:t>Оксана Рюриковна, </a:t>
            </a:r>
            <a:r>
              <a:rPr lang="ru-RU" dirty="0" err="1" smtClean="0"/>
              <a:t>к.э.н</a:t>
            </a:r>
            <a:r>
              <a:rPr lang="ru-RU" dirty="0" smtClean="0"/>
              <a:t>., доцент</a:t>
            </a:r>
          </a:p>
          <a:p>
            <a:pPr lvl="1"/>
            <a:endParaRPr lang="ru-RU" dirty="0" smtClean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1800" y="277813"/>
            <a:ext cx="8712200" cy="1143000"/>
          </a:xfrm>
        </p:spPr>
        <p:txBody>
          <a:bodyPr lIns="45720" rIns="45720">
            <a:normAutofit fontScale="90000"/>
          </a:bodyPr>
          <a:lstStyle/>
          <a:p>
            <a:pPr eaLnBrk="1" hangingPunct="1">
              <a:defRPr/>
            </a:pPr>
            <a:r>
              <a:rPr lang="ru-RU" sz="3900" dirty="0" smtClean="0"/>
              <a:t>Предмет курса </a:t>
            </a:r>
            <a:br>
              <a:rPr lang="ru-RU" sz="3900" dirty="0" smtClean="0"/>
            </a:br>
            <a:r>
              <a:rPr lang="ru-RU" sz="3900" dirty="0" smtClean="0"/>
              <a:t>«Финансовые рынки и </a:t>
            </a:r>
            <a:r>
              <a:rPr lang="ru-RU" sz="3900" dirty="0" smtClean="0"/>
              <a:t>институты» </a:t>
            </a:r>
            <a:r>
              <a:rPr lang="ru-RU" sz="3900" dirty="0" smtClean="0"/>
              <a:t>-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916113"/>
            <a:ext cx="8229600" cy="4530725"/>
          </a:xfrm>
        </p:spPr>
        <p:txBody>
          <a:bodyPr/>
          <a:lstStyle/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b="1" dirty="0" smtClean="0"/>
              <a:t>Финансовые рынки, финансовые институты и финансовые инструменты, а также: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Финансы финансовых институтов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Финансирование компаний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Личные финансы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r>
              <a:rPr lang="ru-RU" dirty="0" smtClean="0"/>
              <a:t>Государственные и муниципальные финансы</a:t>
            </a:r>
          </a:p>
          <a:p>
            <a:pPr marL="419100" indent="-382588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marL="419100" indent="-382588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0213" y="277813"/>
            <a:ext cx="8713787" cy="1143000"/>
          </a:xfrm>
        </p:spPr>
        <p:txBody>
          <a:bodyPr lIns="45720" rIns="45720">
            <a:noAutofit/>
          </a:bodyPr>
          <a:lstStyle/>
          <a:p>
            <a:pPr algn="ctr" eaLnBrk="1" hangingPunct="1">
              <a:defRPr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Финансовые рынки, финансовые институты и финансовые инструменты затрагивают любой аспект нашей жизни</a:t>
            </a:r>
            <a:endParaRPr lang="ru-RU" sz="36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988840"/>
            <a:ext cx="8229600" cy="4530725"/>
          </a:xfrm>
        </p:spPr>
        <p:txBody>
          <a:bodyPr>
            <a:normAutofit/>
          </a:bodyPr>
          <a:lstStyle/>
          <a:p>
            <a:pPr marL="419100" indent="-382588" eaLnBrk="1" hangingPunct="1">
              <a:defRPr/>
            </a:pPr>
            <a:r>
              <a:rPr lang="ru-RU" dirty="0" smtClean="0"/>
              <a:t>Личные инвестиции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Инвестиции компаний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Привлечение финансирование в компанию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Финансы государства: какие есть инструменты привлечения финансирования в государственные и муниципальные инвестиционные проекты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Международные финансы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43608" y="332656"/>
            <a:ext cx="7545388" cy="1143000"/>
          </a:xfrm>
        </p:spPr>
        <p:txBody>
          <a:bodyPr lIns="45720" rIns="45720"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 smtClean="0"/>
              <a:t>Почему надо изучать финансовые рынки?</a:t>
            </a:r>
            <a:r>
              <a:rPr lang="ru-RU" sz="3900" b="1" dirty="0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600200"/>
            <a:ext cx="8424936" cy="4997152"/>
          </a:xfrm>
        </p:spPr>
        <p:txBody>
          <a:bodyPr>
            <a:normAutofit fontScale="77500" lnSpcReduction="20000"/>
          </a:bodyPr>
          <a:lstStyle/>
          <a:p>
            <a:pPr marL="419100" indent="-382588" eaLnBrk="1" hangingPunct="1">
              <a:defRPr/>
            </a:pPr>
            <a:r>
              <a:rPr lang="ru-RU" sz="2800" dirty="0" smtClean="0"/>
              <a:t>Чтобы понимать как разумно инвестировать деньги, чтобы обеспечить себе пассивный доход как в текущей жизни, так и на пенсии: какие есть стратегии инвестирования и какие есть инструменты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Какие инструменты привлечения финансирования в компанию существуют, чтобы компания могла развиваться и реализовывать свои инвестиционные проекты и финансировать текущую операционную деятельность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 функционируют финансовые институты:  банки, страховые компании, инвестиционные компании, инвестиционные фонды и другие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 функционирует профессиональная среда на финансовых рынках</a:t>
            </a:r>
          </a:p>
          <a:p>
            <a:pPr marL="419100" indent="-382588" eaLnBrk="1" hangingPunct="1">
              <a:defRPr/>
            </a:pPr>
            <a:r>
              <a:rPr lang="ru-RU" sz="2800" dirty="0" smtClean="0"/>
              <a:t>Какие инструменты финансирования есть у государства и муниципалитетов, и как этими инструментами могут пользоваться инвесторы</a:t>
            </a:r>
          </a:p>
          <a:p>
            <a:pPr marL="419100" indent="-382588" eaLnBrk="1" hangingPunct="1">
              <a:buNone/>
              <a:defRPr/>
            </a:pPr>
            <a:r>
              <a:rPr lang="ru-RU" sz="2800" b="1" dirty="0"/>
              <a:t> </a:t>
            </a:r>
            <a:endParaRPr lang="ru-RU" sz="2800" dirty="0" smtClean="0"/>
          </a:p>
          <a:p>
            <a:pPr marL="419100" indent="-382588" eaLnBrk="1" hangingPunct="1"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7726363" cy="1143000"/>
          </a:xfrm>
        </p:spPr>
        <p:txBody>
          <a:bodyPr lIns="45720" rIns="45720">
            <a:noAutofit/>
          </a:bodyPr>
          <a:lstStyle/>
          <a:p>
            <a:pPr algn="ctr" eaLnBrk="1" hangingPunct="1">
              <a:defRPr/>
            </a:pPr>
            <a:r>
              <a:rPr lang="ru-RU" sz="3200" b="1" dirty="0" smtClean="0"/>
              <a:t>Структура курса «Финансовые  рынки и </a:t>
            </a:r>
            <a:r>
              <a:rPr lang="ru-RU" sz="3200" b="1" dirty="0" err="1" smtClean="0"/>
              <a:t>иституты</a:t>
            </a:r>
            <a:r>
              <a:rPr lang="ru-RU" sz="3200" b="1" dirty="0" smtClean="0"/>
              <a:t>»</a:t>
            </a:r>
            <a:endParaRPr lang="ru-RU" sz="32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268760"/>
            <a:ext cx="8229600" cy="5106640"/>
          </a:xfrm>
        </p:spPr>
        <p:txBody>
          <a:bodyPr>
            <a:normAutofit fontScale="70000" lnSpcReduction="20000"/>
          </a:bodyPr>
          <a:lstStyle/>
          <a:p>
            <a:r>
              <a:rPr lang="ru-RU" sz="2800" dirty="0"/>
              <a:t>1.    </a:t>
            </a:r>
            <a:r>
              <a:rPr lang="ru-RU" sz="2800" dirty="0" smtClean="0"/>
              <a:t>Тема </a:t>
            </a:r>
            <a:r>
              <a:rPr lang="ru-RU" sz="2800" dirty="0"/>
              <a:t>Введение в финансовые рынки. Теория финансового посредничества.</a:t>
            </a:r>
          </a:p>
          <a:p>
            <a:r>
              <a:rPr lang="ru-RU" sz="2800" dirty="0"/>
              <a:t>2.    </a:t>
            </a:r>
            <a:r>
              <a:rPr lang="ru-RU" sz="2800" dirty="0" smtClean="0"/>
              <a:t>Тема </a:t>
            </a:r>
            <a:r>
              <a:rPr lang="ru-RU" sz="2800" dirty="0"/>
              <a:t>Национальная финансовая система Российской Федерации.</a:t>
            </a:r>
          </a:p>
          <a:p>
            <a:r>
              <a:rPr lang="ru-RU" sz="2800" dirty="0"/>
              <a:t>3.    </a:t>
            </a:r>
            <a:r>
              <a:rPr lang="ru-RU" sz="2800" dirty="0" smtClean="0"/>
              <a:t>Тема </a:t>
            </a:r>
            <a:r>
              <a:rPr lang="ru-RU" sz="2800" dirty="0"/>
              <a:t>Глобальная финансовая архитектура</a:t>
            </a:r>
          </a:p>
          <a:p>
            <a:r>
              <a:rPr lang="ru-RU" sz="2800" dirty="0"/>
              <a:t>4.    </a:t>
            </a:r>
            <a:r>
              <a:rPr lang="ru-RU" sz="2800" dirty="0" smtClean="0"/>
              <a:t>Тема </a:t>
            </a:r>
            <a:r>
              <a:rPr lang="ru-RU" sz="2800" dirty="0"/>
              <a:t>Денежный рынок. </a:t>
            </a:r>
          </a:p>
          <a:p>
            <a:r>
              <a:rPr lang="ru-RU" sz="2800" dirty="0"/>
              <a:t>5.    Тема </a:t>
            </a:r>
            <a:r>
              <a:rPr lang="ru-RU" sz="2800" dirty="0" smtClean="0"/>
              <a:t>Рынок </a:t>
            </a:r>
            <a:r>
              <a:rPr lang="ru-RU" sz="2800" dirty="0"/>
              <a:t>капитала. Долговые инструменты.</a:t>
            </a:r>
          </a:p>
          <a:p>
            <a:r>
              <a:rPr lang="ru-RU" sz="2800" dirty="0"/>
              <a:t>6.    </a:t>
            </a:r>
            <a:r>
              <a:rPr lang="ru-RU" sz="2800" dirty="0" smtClean="0"/>
              <a:t>Тема </a:t>
            </a:r>
            <a:r>
              <a:rPr lang="ru-RU" sz="2800" dirty="0"/>
              <a:t>Рынок капитала. Инструменты собственности .</a:t>
            </a:r>
          </a:p>
          <a:p>
            <a:r>
              <a:rPr lang="ru-RU" sz="2800" dirty="0"/>
              <a:t>7.    </a:t>
            </a:r>
            <a:r>
              <a:rPr lang="ru-RU" sz="2800" dirty="0" smtClean="0"/>
              <a:t>Тема </a:t>
            </a:r>
            <a:r>
              <a:rPr lang="ru-RU" sz="2800" dirty="0"/>
              <a:t>Срочный рынок.</a:t>
            </a:r>
          </a:p>
          <a:p>
            <a:r>
              <a:rPr lang="ru-RU" sz="2800" dirty="0"/>
              <a:t>8.    </a:t>
            </a:r>
            <a:r>
              <a:rPr lang="ru-RU" sz="2800" dirty="0" smtClean="0"/>
              <a:t>Тема </a:t>
            </a:r>
            <a:r>
              <a:rPr lang="ru-RU" sz="2800" dirty="0"/>
              <a:t>Валютный рынок.</a:t>
            </a:r>
          </a:p>
          <a:p>
            <a:r>
              <a:rPr lang="ru-RU" sz="2800" dirty="0"/>
              <a:t>9.    Тема. Финансовые институты.</a:t>
            </a:r>
          </a:p>
          <a:p>
            <a:r>
              <a:rPr lang="ru-RU" sz="2800" dirty="0"/>
              <a:t>10.         Тема. Участники финансовых рынков и его инфраструктура. </a:t>
            </a:r>
          </a:p>
          <a:p>
            <a:r>
              <a:rPr lang="ru-RU" sz="2800" dirty="0"/>
              <a:t>11.         Тема. Риск и доходность на финансовых рынках.</a:t>
            </a:r>
          </a:p>
          <a:p>
            <a:r>
              <a:rPr lang="ru-RU" sz="2800" dirty="0"/>
              <a:t>12.         Тема. Регулирование финансовых рынков в России, за рубежом и на международном уровне.</a:t>
            </a:r>
          </a:p>
          <a:p>
            <a:r>
              <a:rPr lang="ru-RU" sz="2800" dirty="0"/>
              <a:t>13.         Тема. Тенденции на финансовых рынках.</a:t>
            </a:r>
          </a:p>
          <a:p>
            <a:pPr marL="419100" indent="-382588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 lIns="45720" rIns="45720"/>
          <a:lstStyle/>
          <a:p>
            <a:pPr eaLnBrk="1" hangingPunct="1">
              <a:defRPr/>
            </a:pPr>
            <a:r>
              <a:rPr lang="ru-RU" smtClean="0"/>
              <a:t>Формы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>
            <a:normAutofit fontScale="92500" lnSpcReduction="20000"/>
          </a:bodyPr>
          <a:lstStyle/>
          <a:p>
            <a:pPr marL="419100" indent="-382588" eaLnBrk="1" hangingPunct="1">
              <a:defRPr/>
            </a:pPr>
            <a:r>
              <a:rPr lang="ru-RU" dirty="0" smtClean="0"/>
              <a:t>Еженедельные лекции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Выступления на семинарах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Деловая игра по теме «Привлечение финансирования в компанию»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Деловая игра по теме «Личные финансы: куда инвестировать, чтобы получать стабильный доход»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Презентации студентов по темам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Промежуточный контрольный тест</a:t>
            </a:r>
          </a:p>
          <a:p>
            <a:pPr marL="419100" indent="-382588" eaLnBrk="1" hangingPunct="1">
              <a:defRPr/>
            </a:pPr>
            <a:r>
              <a:rPr lang="ru-RU" dirty="0" smtClean="0"/>
              <a:t>Письменный экзамен</a:t>
            </a:r>
          </a:p>
          <a:p>
            <a:pPr marL="419100" indent="-382588"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" grpId="0" build="p"/>
      <p:bldP spid="3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229600" cy="1143000"/>
          </a:xfrm>
        </p:spPr>
        <p:txBody>
          <a:bodyPr lIns="45720" rIns="45720"/>
          <a:lstStyle/>
          <a:p>
            <a:pPr eaLnBrk="1" hangingPunct="1">
              <a:defRPr/>
            </a:pPr>
            <a:r>
              <a:rPr lang="ru-RU" dirty="0" smtClean="0"/>
              <a:t>Получаемые компетенции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556792"/>
            <a:ext cx="8229600" cy="4530725"/>
          </a:xfrm>
        </p:spPr>
        <p:txBody>
          <a:bodyPr>
            <a:normAutofit fontScale="92500" lnSpcReduction="10000"/>
          </a:bodyPr>
          <a:lstStyle/>
          <a:p>
            <a:pPr marL="419100" indent="-382588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   </a:t>
            </a:r>
            <a:r>
              <a:rPr lang="ru-RU" sz="2800" b="1" u="sng" dirty="0" smtClean="0"/>
              <a:t>В результате освоения дисциплины студент должен</a:t>
            </a:r>
            <a:r>
              <a:rPr lang="ru-RU" sz="2800" dirty="0" smtClean="0"/>
              <a:t>: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иметь представление </a:t>
            </a:r>
            <a:r>
              <a:rPr lang="ru-RU" sz="2800" dirty="0" smtClean="0"/>
              <a:t>о финансовых инструментах (акциях, облигациях, инвестиционных паях, векселях и других), финансовых институтах, анализировать финансовые риски, анализировать риски финансовых кризисов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уметь</a:t>
            </a:r>
            <a:r>
              <a:rPr lang="ru-RU" sz="2800" dirty="0" smtClean="0"/>
              <a:t> обобщать, систематизировать, анализировать, интерпретировать финансовую информацию о компаниях, рынках и инструментах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dirty="0" smtClean="0"/>
              <a:t>Принимать грамотные инвестиционные решения; 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r>
              <a:rPr lang="ru-RU" sz="2800" b="1" u="sng" dirty="0" smtClean="0"/>
              <a:t>владеть навыками </a:t>
            </a:r>
            <a:r>
              <a:rPr lang="ru-RU" sz="2800" dirty="0" smtClean="0"/>
              <a:t>поиска финансовой информации, методами системного анализа.</a:t>
            </a:r>
          </a:p>
          <a:p>
            <a:pPr marL="419100" indent="-382588" eaLnBrk="1" hangingPunct="1">
              <a:lnSpc>
                <a:spcPct val="90000"/>
              </a:lnSpc>
              <a:defRPr/>
            </a:pPr>
            <a:endParaRPr lang="ru-RU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marL="419100" indent="-382588" eaLnBrk="1" hangingPunct="1">
              <a:defRPr/>
            </a:pPr>
            <a:endParaRPr lang="ru-RU" dirty="0" smtClean="0"/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       Уважаемые студенты!</a:t>
            </a:r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   Будем рады вас видеть на курсе Финансовые рынки и регулирование!</a:t>
            </a:r>
          </a:p>
          <a:p>
            <a:pPr marL="419100" indent="-382588"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319</Words>
  <Application>Microsoft Office PowerPoint</Application>
  <PresentationFormat>Экран (4:3)</PresentationFormat>
  <Paragraphs>58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Финансовые рынки и институты</vt:lpstr>
      <vt:lpstr>Предмет курса  «Финансовые рынки и институты» -</vt:lpstr>
      <vt:lpstr> Финансовые рынки, финансовые институты и финансовые инструменты затрагивают любой аспект нашей жизни</vt:lpstr>
      <vt:lpstr>Почему надо изучать финансовые рынки? </vt:lpstr>
      <vt:lpstr>Структура курса «Финансовые  рынки и иституты»</vt:lpstr>
      <vt:lpstr>Формы работы</vt:lpstr>
      <vt:lpstr>Получаемые компетенции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 стран и регионов</dc:title>
  <dc:creator>Вера</dc:creator>
  <cp:lastModifiedBy>аланна</cp:lastModifiedBy>
  <cp:revision>15</cp:revision>
  <dcterms:created xsi:type="dcterms:W3CDTF">2016-11-21T15:53:15Z</dcterms:created>
  <dcterms:modified xsi:type="dcterms:W3CDTF">2020-04-15T03:28:52Z</dcterms:modified>
</cp:coreProperties>
</file>