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92" r:id="rId4"/>
    <p:sldId id="261" r:id="rId5"/>
    <p:sldId id="259" r:id="rId6"/>
    <p:sldId id="263" r:id="rId7"/>
    <p:sldId id="264" r:id="rId8"/>
    <p:sldId id="282" r:id="rId9"/>
    <p:sldId id="291" r:id="rId10"/>
    <p:sldId id="293" r:id="rId11"/>
    <p:sldId id="294" r:id="rId12"/>
    <p:sldId id="284" r:id="rId13"/>
    <p:sldId id="295" r:id="rId14"/>
    <p:sldId id="286" r:id="rId15"/>
    <p:sldId id="290" r:id="rId16"/>
    <p:sldId id="296" r:id="rId17"/>
    <p:sldId id="265" r:id="rId18"/>
    <p:sldId id="266" r:id="rId19"/>
    <p:sldId id="267" r:id="rId20"/>
    <p:sldId id="269" r:id="rId21"/>
    <p:sldId id="271" r:id="rId22"/>
    <p:sldId id="272" r:id="rId23"/>
    <p:sldId id="273" r:id="rId24"/>
    <p:sldId id="279" r:id="rId25"/>
    <p:sldId id="297" r:id="rId26"/>
    <p:sldId id="280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648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1D1E0-A361-47D3-AC0D-6BC332F00CA5}" type="datetimeFigureOut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C25DA-18D3-4E78-AAB0-72D3C9A3DD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34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F4C33-D7F9-4C68-94C8-2B61DED5C128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45A8-383C-42B8-8E30-1587AF2C7E84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EC3E-B557-4428-B2E1-06D4493E6261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E8DE-D6D7-46F1-BEE1-D471025C3223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F0CE-12CF-4F8B-8FF8-B6609EF94A67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CBD1-AE13-42D7-BD9D-0FD4DD5E61AA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E8D4-6CEB-4987-A353-242E8BC94BF7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A8EF-4B55-4322-A0AA-598876295AA2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D519-D335-434D-8BE1-9A3E07FBE925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413E-70D0-4E22-B678-AF6D18420B4E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7973-6E63-4779-B5BA-59FC00049194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15A1D-DE55-4BCA-AD85-681A1D092DED}" type="datetime1">
              <a:rPr lang="ko-KR" altLang="en-US" smtClean="0"/>
              <a:t>25.07.14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17BFE-87C1-4A88-A113-BE2068716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758057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/>
              <a:t>Economic Development and Insurance Regulation </a:t>
            </a:r>
            <a:br>
              <a:rPr lang="en-US" altLang="ko-KR" b="1" dirty="0" smtClean="0"/>
            </a:br>
            <a:r>
              <a:rPr lang="en-US" altLang="ko-KR" b="1" dirty="0" smtClean="0"/>
              <a:t>of Korea (Republic of)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July 28, 2014</a:t>
            </a:r>
          </a:p>
          <a:p>
            <a:r>
              <a:rPr lang="en-US" altLang="ko-KR" b="1" dirty="0" err="1" smtClean="0"/>
              <a:t>Hongjoo</a:t>
            </a:r>
            <a:r>
              <a:rPr lang="en-US" altLang="ko-KR" b="1" dirty="0" smtClean="0"/>
              <a:t> JUNG</a:t>
            </a:r>
          </a:p>
          <a:p>
            <a:r>
              <a:rPr lang="en-US" altLang="ko-KR" b="1" dirty="0" smtClean="0"/>
              <a:t>(SKK University, Seoul, Korea)</a:t>
            </a:r>
          </a:p>
          <a:p>
            <a:r>
              <a:rPr lang="en-US" altLang="ko-KR" sz="1800" b="1" dirty="0" smtClean="0"/>
              <a:t>‘The Host Institution of 2012 APRIA’</a:t>
            </a:r>
            <a:endParaRPr lang="ko-KR" altLang="en-US" sz="18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Korean Economic Growth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Depended upon </a:t>
            </a:r>
          </a:p>
          <a:p>
            <a:pPr>
              <a:buNone/>
            </a:pPr>
            <a:r>
              <a:rPr lang="en-US" altLang="ko-KR" dirty="0" smtClean="0"/>
              <a:t>  Foreign Trade &amp; Manufacturing,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Which, in turn, relied upon</a:t>
            </a:r>
          </a:p>
          <a:p>
            <a:pPr>
              <a:buNone/>
            </a:pPr>
            <a:r>
              <a:rPr lang="en-US" altLang="ko-KR" dirty="0" smtClean="0"/>
              <a:t>   Financial Services Sector </a:t>
            </a:r>
          </a:p>
          <a:p>
            <a:pPr>
              <a:buNone/>
            </a:pPr>
            <a:r>
              <a:rPr lang="en-US" altLang="ko-KR" dirty="0" smtClean="0"/>
              <a:t>   (Financial Consumers)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Insurance Regulatory Policy</a:t>
            </a:r>
            <a:br>
              <a:rPr lang="en-US" altLang="ko-KR" dirty="0" smtClean="0"/>
            </a:br>
            <a:r>
              <a:rPr lang="en-US" altLang="ko-KR" dirty="0" smtClean="0"/>
              <a:t>for Economic growth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Life Insurance Sector</a:t>
            </a:r>
          </a:p>
          <a:p>
            <a:endParaRPr lang="en-US" altLang="ko-KR" dirty="0" smtClean="0"/>
          </a:p>
          <a:p>
            <a:pPr>
              <a:buFontTx/>
              <a:buChar char="-"/>
            </a:pPr>
            <a:r>
              <a:rPr lang="en-US" altLang="ko-KR" dirty="0" smtClean="0"/>
              <a:t>High price policy</a:t>
            </a:r>
          </a:p>
          <a:p>
            <a:pPr>
              <a:buFontTx/>
              <a:buChar char="-"/>
            </a:pPr>
            <a:r>
              <a:rPr lang="en-US" altLang="ko-KR" dirty="0" smtClean="0"/>
              <a:t>Mass-sales policy</a:t>
            </a:r>
          </a:p>
          <a:p>
            <a:pPr>
              <a:buFontTx/>
              <a:buChar char="-"/>
            </a:pPr>
            <a:r>
              <a:rPr lang="en-US" altLang="ko-KR" dirty="0" smtClean="0"/>
              <a:t>For capital accumulation for economic growth</a:t>
            </a:r>
          </a:p>
          <a:p>
            <a:pPr>
              <a:buFontTx/>
              <a:buChar char="-"/>
            </a:pPr>
            <a:r>
              <a:rPr lang="en-US" altLang="ko-KR" dirty="0" smtClean="0"/>
              <a:t>Without necessary supervision</a:t>
            </a:r>
          </a:p>
          <a:p>
            <a:pPr>
              <a:buFontTx/>
              <a:buChar char="-"/>
            </a:pPr>
            <a:r>
              <a:rPr lang="en-US" altLang="ko-KR" dirty="0" smtClean="0"/>
              <a:t>Justified by continuing volume growth 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Non-Life Sector</a:t>
            </a:r>
          </a:p>
          <a:p>
            <a:endParaRPr lang="en-US" altLang="ko-KR" dirty="0" smtClean="0"/>
          </a:p>
          <a:p>
            <a:pPr>
              <a:buFontTx/>
              <a:buChar char="-"/>
            </a:pPr>
            <a:r>
              <a:rPr lang="en-US" altLang="ko-KR" dirty="0" smtClean="0"/>
              <a:t>Automobile insurance: price control (against inflation &amp; auto-industry growth)</a:t>
            </a:r>
          </a:p>
          <a:p>
            <a:pPr>
              <a:buFontTx/>
              <a:buChar char="-"/>
            </a:pPr>
            <a:r>
              <a:rPr lang="en-US" altLang="ko-KR" dirty="0" smtClean="0"/>
              <a:t>Other General insurance : high price policy (for cross- subsidization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Existing Pecking Order of Regulatory Goals</a:t>
            </a:r>
            <a:endParaRPr lang="ko-KR" altLang="en-US" dirty="0"/>
          </a:p>
        </p:txBody>
      </p:sp>
      <p:grpSp>
        <p:nvGrpSpPr>
          <p:cNvPr id="4" name="Group 3"/>
          <p:cNvGrpSpPr>
            <a:grpSpLocks noGrp="1"/>
          </p:cNvGrpSpPr>
          <p:nvPr/>
        </p:nvGrpSpPr>
        <p:grpSpPr bwMode="auto">
          <a:xfrm>
            <a:off x="457200" y="1600200"/>
            <a:ext cx="8229600" cy="4525963"/>
            <a:chOff x="168" y="960"/>
            <a:chExt cx="5367" cy="2792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5089" y="960"/>
              <a:ext cx="441" cy="70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2976" y="960"/>
              <a:ext cx="2559" cy="45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gray">
            <a:xfrm>
              <a:off x="2340" y="1660"/>
              <a:ext cx="2751" cy="45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4200" y="2353"/>
              <a:ext cx="439" cy="704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gray">
            <a:xfrm>
              <a:off x="1076" y="3051"/>
              <a:ext cx="3124" cy="45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gray">
            <a:xfrm>
              <a:off x="1529" y="1096"/>
              <a:ext cx="1407" cy="2268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4"/>
                <a:gd name="T97" fmla="*/ 0 h 2648"/>
                <a:gd name="T98" fmla="*/ 1824 w 1824"/>
                <a:gd name="T99" fmla="*/ 2648 h 26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gray">
            <a:xfrm>
              <a:off x="2980" y="1411"/>
              <a:ext cx="2119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Economic Growth Policy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gray">
            <a:xfrm>
              <a:off x="2341" y="2110"/>
              <a:ext cx="2309" cy="248"/>
            </a:xfrm>
            <a:prstGeom prst="rect">
              <a:avLst/>
            </a:prstGeom>
            <a:gradFill rotWithShape="1">
              <a:gsLst>
                <a:gs pos="0">
                  <a:srgbClr val="5D2FB9"/>
                </a:gs>
                <a:gs pos="50000">
                  <a:srgbClr val="8041FF"/>
                </a:gs>
                <a:gs pos="100000">
                  <a:srgbClr val="5D2FB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Prudential 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gray">
            <a:xfrm>
              <a:off x="1709" y="2353"/>
              <a:ext cx="2935" cy="454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gray">
            <a:xfrm>
              <a:off x="1711" y="2806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Market Conduct 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gray">
            <a:xfrm>
              <a:off x="1075" y="3502"/>
              <a:ext cx="2689" cy="24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Self-Regulation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gray">
            <a:xfrm>
              <a:off x="299" y="1230"/>
              <a:ext cx="142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General Political Agenda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gray">
            <a:xfrm>
              <a:off x="299" y="1918"/>
              <a:ext cx="195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Prior Goal of Financial Supervision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gray">
            <a:xfrm>
              <a:off x="299" y="2638"/>
              <a:ext cx="225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Secondary Goal of Financial Supervision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gray">
            <a:xfrm>
              <a:off x="299" y="3309"/>
              <a:ext cx="1179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Residual goal of F.S.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</p:grp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109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 few Financial Scandals in 2000’s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Credit Card Indebtedness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Saving &amp; Loan Failures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KIKO Scandal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….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Two Recent Request for a new financial Regulatory Regime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Separation of General Growth policy from Financial Supervision (toward an independent financial supervision)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Separation of Prudential Supervision from Market Conduct Supervision (toward a so-called twin-peak system)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70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Consumers’ Initiative expecting    a new Regulatory Structure</a:t>
            </a:r>
            <a:endParaRPr lang="ko-KR" altLang="en-US" dirty="0"/>
          </a:p>
        </p:txBody>
      </p:sp>
      <p:grpSp>
        <p:nvGrpSpPr>
          <p:cNvPr id="3" name="Group 3"/>
          <p:cNvGrpSpPr>
            <a:grpSpLocks noGrp="1"/>
          </p:cNvGrpSpPr>
          <p:nvPr/>
        </p:nvGrpSpPr>
        <p:grpSpPr bwMode="auto">
          <a:xfrm>
            <a:off x="467544" y="1412776"/>
            <a:ext cx="7504316" cy="4641057"/>
            <a:chOff x="168" y="889"/>
            <a:chExt cx="4894" cy="2863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4307" y="889"/>
              <a:ext cx="441" cy="70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gray">
            <a:xfrm>
              <a:off x="2194" y="889"/>
              <a:ext cx="2559" cy="45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gray">
            <a:xfrm>
              <a:off x="2805" y="1688"/>
              <a:ext cx="441" cy="701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gray">
            <a:xfrm>
              <a:off x="503" y="1688"/>
              <a:ext cx="2751" cy="45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gray">
            <a:xfrm>
              <a:off x="4254" y="2666"/>
              <a:ext cx="439" cy="613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gray">
            <a:xfrm>
              <a:off x="1076" y="3051"/>
              <a:ext cx="3124" cy="45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gray">
            <a:xfrm>
              <a:off x="2194" y="1333"/>
              <a:ext cx="2119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Economic Growth Policy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gray">
            <a:xfrm>
              <a:off x="503" y="2133"/>
              <a:ext cx="2309" cy="248"/>
            </a:xfrm>
            <a:prstGeom prst="rect">
              <a:avLst/>
            </a:prstGeom>
            <a:gradFill rotWithShape="1">
              <a:gsLst>
                <a:gs pos="0">
                  <a:srgbClr val="5D2FB9"/>
                </a:gs>
                <a:gs pos="50000">
                  <a:srgbClr val="8041FF"/>
                </a:gs>
                <a:gs pos="100000">
                  <a:srgbClr val="5D2FB9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Prudential 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gray">
            <a:xfrm>
              <a:off x="1765" y="2621"/>
              <a:ext cx="2935" cy="454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ko-KR" altLang="en-US">
                <a:ea typeface="굴림" charset="-127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gray">
            <a:xfrm>
              <a:off x="1771" y="3065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Market Conduct 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gray">
            <a:xfrm>
              <a:off x="1075" y="3502"/>
              <a:ext cx="2689" cy="24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ko-KR" dirty="0" smtClean="0">
                  <a:solidFill>
                    <a:schemeClr val="bg1"/>
                  </a:solidFill>
                  <a:ea typeface="굴림" charset="-127"/>
                </a:rPr>
                <a:t>Self-Regulation</a:t>
              </a:r>
              <a:endParaRPr lang="en-US" altLang="ko-KR" dirty="0">
                <a:solidFill>
                  <a:schemeClr val="bg1"/>
                </a:solidFill>
                <a:ea typeface="굴림" charset="-127"/>
              </a:endParaRP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gray">
            <a:xfrm>
              <a:off x="363" y="1066"/>
              <a:ext cx="1845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Weakening Dominance of E.G.P. </a:t>
              </a:r>
            </a:p>
            <a:p>
              <a:pPr eaLnBrk="0" hangingPunct="0"/>
              <a:r>
                <a:rPr lang="en-US" altLang="ko-KR" sz="1400" dirty="0">
                  <a:solidFill>
                    <a:schemeClr val="tx2"/>
                  </a:solidFill>
                  <a:ea typeface="굴림" charset="-127"/>
                </a:rPr>
                <a:t> </a:t>
              </a:r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over Financial Regulation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gray">
            <a:xfrm>
              <a:off x="3368" y="1866"/>
              <a:ext cx="169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Separation of P.R from M.C.R 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gray">
            <a:xfrm>
              <a:off x="299" y="2638"/>
              <a:ext cx="153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Growth of M.C. Regulation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gray">
            <a:xfrm>
              <a:off x="299" y="3309"/>
              <a:ext cx="14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ko-KR" sz="1400" dirty="0" smtClean="0">
                  <a:solidFill>
                    <a:schemeClr val="tx2"/>
                  </a:solidFill>
                  <a:ea typeface="굴림" charset="-127"/>
                </a:rPr>
                <a:t>.</a:t>
              </a:r>
              <a:endParaRPr lang="en-US" altLang="ko-KR" sz="1400" dirty="0">
                <a:solidFill>
                  <a:schemeClr val="tx2"/>
                </a:solidFill>
                <a:ea typeface="굴림" charset="-127"/>
              </a:endParaRPr>
            </a:p>
          </p:txBody>
        </p:sp>
      </p:grpSp>
      <p:sp>
        <p:nvSpPr>
          <p:cNvPr id="32" name="모서리가 둥근 직사각형 31"/>
          <p:cNvSpPr/>
          <p:nvPr/>
        </p:nvSpPr>
        <p:spPr>
          <a:xfrm>
            <a:off x="1259632" y="4077072"/>
            <a:ext cx="7488832" cy="25202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gray">
          <a:xfrm>
            <a:off x="6516216" y="5445224"/>
            <a:ext cx="258083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400" dirty="0" smtClean="0">
                <a:solidFill>
                  <a:schemeClr val="tx2"/>
                </a:solidFill>
                <a:ea typeface="굴림" charset="-127"/>
              </a:rPr>
              <a:t>Either mutual growth </a:t>
            </a:r>
          </a:p>
          <a:p>
            <a:pPr eaLnBrk="0" hangingPunct="0"/>
            <a:r>
              <a:rPr lang="en-US" altLang="ko-KR" sz="1400" dirty="0">
                <a:solidFill>
                  <a:schemeClr val="tx2"/>
                </a:solidFill>
                <a:ea typeface="굴림" charset="-127"/>
              </a:rPr>
              <a:t>o</a:t>
            </a:r>
            <a:r>
              <a:rPr lang="en-US" altLang="ko-KR" sz="1400" dirty="0" smtClean="0">
                <a:solidFill>
                  <a:schemeClr val="tx2"/>
                </a:solidFill>
                <a:ea typeface="굴림" charset="-127"/>
              </a:rPr>
              <a:t>r reduction by replacement </a:t>
            </a:r>
          </a:p>
          <a:p>
            <a:pPr eaLnBrk="0" hangingPunct="0"/>
            <a:r>
              <a:rPr lang="en-US" altLang="ko-KR" sz="1400" dirty="0" smtClean="0">
                <a:solidFill>
                  <a:schemeClr val="tx2"/>
                </a:solidFill>
                <a:ea typeface="굴림" charset="-127"/>
              </a:rPr>
              <a:t>of M.C.R.  </a:t>
            </a:r>
            <a:endParaRPr lang="en-US" altLang="ko-KR" sz="1400" dirty="0">
              <a:solidFill>
                <a:schemeClr val="tx2"/>
              </a:solidFill>
              <a:ea typeface="굴림" charset="-127"/>
            </a:endParaRPr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5563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3. How about Self-Regulation in Korea?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/>
              <a:t>Meaning of Self-Regulation</a:t>
            </a: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Regulation executed </a:t>
            </a:r>
            <a:r>
              <a:rPr lang="en-US" altLang="ko-KR" u="sng" dirty="0" smtClean="0"/>
              <a:t>by</a:t>
            </a:r>
            <a:r>
              <a:rPr lang="en-US" altLang="ko-KR" dirty="0" smtClean="0"/>
              <a:t> the ‘Regulated’,</a:t>
            </a:r>
          </a:p>
          <a:p>
            <a:r>
              <a:rPr lang="en-US" altLang="ko-KR" u="sng" dirty="0" smtClean="0"/>
              <a:t>Through</a:t>
            </a:r>
            <a:r>
              <a:rPr lang="en-US" altLang="ko-KR" dirty="0" smtClean="0"/>
              <a:t> an Organization delegated by the ‘Regulated’,</a:t>
            </a:r>
          </a:p>
          <a:p>
            <a:r>
              <a:rPr lang="en-US" altLang="ko-KR" u="sng" dirty="0" smtClean="0"/>
              <a:t>In order to </a:t>
            </a:r>
            <a:r>
              <a:rPr lang="en-US" altLang="ko-KR" dirty="0" smtClean="0"/>
              <a:t>supplement or prevent from normal regulation,</a:t>
            </a:r>
          </a:p>
          <a:p>
            <a:r>
              <a:rPr lang="en-US" altLang="ko-KR" dirty="0" smtClean="0"/>
              <a:t>Legally </a:t>
            </a:r>
            <a:r>
              <a:rPr lang="en-US" altLang="ko-KR" u="sng" dirty="0" smtClean="0"/>
              <a:t>based upon</a:t>
            </a:r>
            <a:r>
              <a:rPr lang="en-US" altLang="ko-KR" dirty="0" smtClean="0"/>
              <a:t> agreement among the regulated, delegation of a public regulator, or direct mandate of a law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Typology of Insurance Regulation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2664296"/>
                <a:gridCol w="209857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Public</a:t>
                      </a:r>
                      <a:r>
                        <a:rPr lang="en-US" altLang="ko-KR" baseline="0" dirty="0" smtClean="0"/>
                        <a:t> Regulation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Self-Regulation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Prudential Regulation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X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baseline="0" dirty="0" smtClean="0">
                          <a:sym typeface="Wingdings" pitchFamily="2" charset="2"/>
                        </a:rPr>
                        <a:t> O  OO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X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Market Conduct Regulation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O </a:t>
                      </a:r>
                      <a:r>
                        <a:rPr lang="en-US" altLang="ko-KR" dirty="0" smtClean="0">
                          <a:sym typeface="Wingdings" pitchFamily="2" charset="2"/>
                        </a:rPr>
                        <a:t> X  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X </a:t>
                      </a:r>
                      <a:r>
                        <a:rPr lang="en-US" altLang="ko-KR" dirty="0" smtClean="0">
                          <a:sym typeface="Wingdings" pitchFamily="2" charset="2"/>
                        </a:rPr>
                        <a:t> O  O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System</a:t>
                      </a:r>
                      <a:r>
                        <a:rPr lang="en-US" altLang="ko-KR" baseline="0" dirty="0" smtClean="0"/>
                        <a:t> (Protection) Regulation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    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X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364502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i="1" dirty="0" smtClean="0"/>
              <a:t> Scope of Self-Regulation in Korea</a:t>
            </a:r>
          </a:p>
          <a:p>
            <a:endParaRPr lang="en-US" altLang="ko-KR" sz="2400" b="1" i="1" dirty="0" smtClean="0"/>
          </a:p>
          <a:p>
            <a:r>
              <a:rPr lang="en-US" altLang="ko-KR" sz="2400" dirty="0" smtClean="0"/>
              <a:t>(1) Administration with Distribution channels</a:t>
            </a:r>
          </a:p>
          <a:p>
            <a:r>
              <a:rPr lang="en-US" altLang="ko-KR" sz="2400" dirty="0" smtClean="0"/>
              <a:t>(2) Affairs associated with Market Competition</a:t>
            </a:r>
          </a:p>
          <a:p>
            <a:r>
              <a:rPr lang="en-US" altLang="ko-KR" sz="2400" dirty="0" smtClean="0"/>
              <a:t>(3) Information disclosure  </a:t>
            </a:r>
            <a:endParaRPr lang="ko-KR" altLang="en-US" sz="24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ko-KR" sz="4000" b="1" i="1" dirty="0" smtClean="0"/>
              <a:t>Scope of Self-Regulation in Korea</a:t>
            </a:r>
            <a:r>
              <a:rPr lang="en-US" altLang="ko-KR" b="1" i="1" dirty="0" smtClean="0"/>
              <a:t/>
            </a:r>
            <a:br>
              <a:rPr lang="en-US" altLang="ko-KR" b="1" i="1" dirty="0" smtClean="0"/>
            </a:br>
            <a:r>
              <a:rPr lang="en-US" altLang="ko-KR" sz="2700" b="1" dirty="0" smtClean="0"/>
              <a:t>(1)</a:t>
            </a:r>
            <a:r>
              <a:rPr lang="en-US" altLang="ko-KR" sz="2700" dirty="0" smtClean="0"/>
              <a:t> </a:t>
            </a:r>
            <a:r>
              <a:rPr lang="en-US" altLang="ko-KR" sz="3100" dirty="0" smtClean="0"/>
              <a:t>Administration with Distribution channels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ko-KR" dirty="0" smtClean="0"/>
              <a:t>Registration of Salespersons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(including agents and solicitors)</a:t>
            </a:r>
          </a:p>
          <a:p>
            <a:pPr>
              <a:buNone/>
            </a:pPr>
            <a:r>
              <a:rPr lang="en-US" altLang="ko-KR" dirty="0" smtClean="0"/>
              <a:t>- Qualification test of salespersons for Variable life policies</a:t>
            </a:r>
          </a:p>
          <a:p>
            <a:pPr>
              <a:buFontTx/>
              <a:buChar char="-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1. Theme of this Presentation</a:t>
            </a:r>
          </a:p>
          <a:p>
            <a:pPr>
              <a:buNone/>
            </a:pPr>
            <a:r>
              <a:rPr lang="en-US" altLang="ko-KR" dirty="0" smtClean="0"/>
              <a:t>2. History of Economic growth and </a:t>
            </a:r>
            <a:r>
              <a:rPr lang="en-US" altLang="ko-KR" dirty="0" err="1" smtClean="0"/>
              <a:t>Fiancial</a:t>
            </a:r>
            <a:r>
              <a:rPr lang="en-US" altLang="ko-KR" dirty="0" smtClean="0"/>
              <a:t> (insurance) Regulation of Korea</a:t>
            </a:r>
          </a:p>
          <a:p>
            <a:pPr>
              <a:buNone/>
            </a:pPr>
            <a:r>
              <a:rPr lang="en-US" altLang="ko-KR" dirty="0" smtClean="0"/>
              <a:t>3. Self-Regulation in Korea</a:t>
            </a:r>
          </a:p>
          <a:p>
            <a:pPr>
              <a:buNone/>
            </a:pPr>
            <a:r>
              <a:rPr lang="en-US" altLang="ko-KR" dirty="0" smtClean="0"/>
              <a:t>4. Summary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ko-KR" sz="4000" b="1" i="1" dirty="0" smtClean="0"/>
              <a:t>Scope of Self-Regulation in Korea</a:t>
            </a:r>
            <a:r>
              <a:rPr lang="en-US" altLang="ko-KR" b="1" i="1" dirty="0" smtClean="0"/>
              <a:t/>
            </a:r>
            <a:br>
              <a:rPr lang="en-US" altLang="ko-KR" b="1" i="1" dirty="0" smtClean="0"/>
            </a:br>
            <a:r>
              <a:rPr lang="en-US" altLang="ko-KR" sz="2700" b="1" dirty="0" smtClean="0"/>
              <a:t> (2)</a:t>
            </a:r>
            <a:r>
              <a:rPr lang="en-US" altLang="ko-KR" sz="2700" dirty="0" smtClean="0"/>
              <a:t> </a:t>
            </a:r>
            <a:r>
              <a:rPr lang="en-US" altLang="ko-KR" sz="2800" dirty="0" smtClean="0"/>
              <a:t>Affairs associated with Market Competition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ko-KR" dirty="0" smtClean="0"/>
              <a:t>Awarding exclusive sales right of any new insurance products to their developer</a:t>
            </a:r>
          </a:p>
          <a:p>
            <a:pPr>
              <a:buNone/>
            </a:pPr>
            <a:r>
              <a:rPr lang="en-US" altLang="ko-KR" dirty="0" smtClean="0"/>
              <a:t>- Agreement for keeping Fair competition</a:t>
            </a:r>
          </a:p>
          <a:p>
            <a:pPr>
              <a:buNone/>
            </a:pPr>
            <a:r>
              <a:rPr lang="en-US" altLang="ko-KR" dirty="0" smtClean="0"/>
              <a:t>   (Review and sanction of any unfair practice of sales)</a:t>
            </a:r>
          </a:p>
          <a:p>
            <a:pPr>
              <a:buNone/>
            </a:pPr>
            <a:r>
              <a:rPr lang="en-US" altLang="ko-KR" dirty="0" smtClean="0"/>
              <a:t>- Control of newly developing gigantic Independent Agencies (GA in Korean)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ko-KR" sz="4000" b="1" i="1" dirty="0" smtClean="0"/>
              <a:t>Scope of Self-Regulation in Korea</a:t>
            </a:r>
            <a:r>
              <a:rPr lang="en-US" altLang="ko-KR" b="1" i="1" dirty="0" smtClean="0"/>
              <a:t/>
            </a:r>
            <a:br>
              <a:rPr lang="en-US" altLang="ko-KR" b="1" i="1" dirty="0" smtClean="0"/>
            </a:br>
            <a:r>
              <a:rPr lang="en-US" altLang="ko-KR" sz="2700" b="1" dirty="0" smtClean="0"/>
              <a:t> (3)</a:t>
            </a:r>
            <a:r>
              <a:rPr lang="en-US" altLang="ko-KR" sz="2700" dirty="0" smtClean="0"/>
              <a:t> </a:t>
            </a:r>
            <a:r>
              <a:rPr lang="en-US" altLang="ko-KR" sz="2800" dirty="0" smtClean="0"/>
              <a:t>Information Disclosure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ko-KR" dirty="0" smtClean="0"/>
              <a:t>Setting a Standard for Corporate Disclosure </a:t>
            </a:r>
          </a:p>
          <a:p>
            <a:pPr>
              <a:buFontTx/>
              <a:buChar char="-"/>
            </a:pPr>
            <a:r>
              <a:rPr lang="en-US" altLang="ko-KR" dirty="0" smtClean="0"/>
              <a:t>Comparative Disclosure of company wide products</a:t>
            </a:r>
          </a:p>
          <a:p>
            <a:pPr>
              <a:buFontTx/>
              <a:buChar char="-"/>
            </a:pPr>
            <a:r>
              <a:rPr lang="en-US" altLang="ko-KR" dirty="0" smtClean="0"/>
              <a:t>Exchange of contract information</a:t>
            </a:r>
          </a:p>
          <a:p>
            <a:pPr>
              <a:buFontTx/>
              <a:buChar char="-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Special Characteristics of SR </a:t>
            </a:r>
            <a:br>
              <a:rPr lang="en-US" altLang="ko-KR" dirty="0" smtClean="0"/>
            </a:br>
            <a:r>
              <a:rPr lang="en-US" altLang="ko-KR" dirty="0" smtClean="0"/>
              <a:t>in Korea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Executed by the insurance associations,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(1) dominated by a few major members,</a:t>
            </a:r>
          </a:p>
          <a:p>
            <a:pPr>
              <a:buNone/>
            </a:pPr>
            <a:r>
              <a:rPr lang="en-US" altLang="ko-KR" dirty="0" smtClean="0"/>
              <a:t> (2) in group-oriented &amp; vertical culture,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(3) with several foreign members,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(4) represented by chairperson (≠ a company’s incumbent CEO) appointed by the Regulator </a:t>
            </a: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* KLIA (Korea Life Insurance Association),</a:t>
            </a:r>
          </a:p>
          <a:p>
            <a:pPr>
              <a:buNone/>
            </a:pPr>
            <a:r>
              <a:rPr lang="en-US" altLang="ko-KR" dirty="0" smtClean="0"/>
              <a:t>  KGIA (Korea General Insurance Association),</a:t>
            </a:r>
          </a:p>
          <a:p>
            <a:pPr>
              <a:buNone/>
            </a:pPr>
            <a:r>
              <a:rPr lang="en-US" altLang="ko-K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KFPA (Korea Fire Protection Association)  </a:t>
            </a:r>
            <a:endParaRPr lang="ko-KR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 of SR in Korea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39552" y="2060848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3312368"/>
                <a:gridCol w="3405064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  PROs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      CONs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Legitimacy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 Motivate internal</a:t>
                      </a:r>
                      <a:r>
                        <a:rPr lang="en-US" altLang="ko-KR" baseline="0" dirty="0" smtClean="0"/>
                        <a:t> control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-</a:t>
                      </a:r>
                      <a:r>
                        <a:rPr lang="en-US" altLang="ko-KR" baseline="0" dirty="0" smtClean="0"/>
                        <a:t> Need more legal supports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Effectiveness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 Reduce official regulation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- Many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en-US" altLang="ko-KR" dirty="0" smtClean="0"/>
                        <a:t>consumer complaints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Efficiency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 Conduct</a:t>
                      </a:r>
                      <a:r>
                        <a:rPr lang="en-US" altLang="ko-KR" baseline="0" dirty="0" smtClean="0"/>
                        <a:t> many micro issues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Fairness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- Bias</a:t>
                      </a:r>
                      <a:r>
                        <a:rPr lang="en-US" altLang="ko-KR" baseline="0" dirty="0" smtClean="0"/>
                        <a:t> toward major insurers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Future of SR in Korea</a:t>
            </a:r>
            <a:endParaRPr lang="ko-KR" altLang="en-US" dirty="0"/>
          </a:p>
        </p:txBody>
      </p:sp>
      <p:sp>
        <p:nvSpPr>
          <p:cNvPr id="4" name="내용 개체 틀 3"/>
          <p:cNvSpPr txBox="1">
            <a:spLocks noGrp="1"/>
          </p:cNvSpPr>
          <p:nvPr>
            <p:ph idx="1"/>
          </p:nvPr>
        </p:nvSpPr>
        <p:spPr>
          <a:xfrm>
            <a:off x="467544" y="126876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i="1" dirty="0" smtClean="0"/>
              <a:t> Scope of Self-Regulation in Korea</a:t>
            </a:r>
          </a:p>
          <a:p>
            <a:endParaRPr lang="en-US" altLang="ko-KR" sz="2400" b="1" i="1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 Administration with Distribution channels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Affairs associated with Market Competition</a:t>
            </a:r>
          </a:p>
          <a:p>
            <a:pPr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(including Financial Consumer Protection)</a:t>
            </a:r>
          </a:p>
          <a:p>
            <a:pPr>
              <a:buFontTx/>
              <a:buChar char="-"/>
            </a:pPr>
            <a:r>
              <a:rPr lang="en-US" altLang="ko-KR" sz="2400" dirty="0">
                <a:solidFill>
                  <a:schemeClr val="accent3"/>
                </a:solidFill>
              </a:rPr>
              <a:t> </a:t>
            </a:r>
            <a:r>
              <a:rPr lang="en-US" altLang="ko-KR" sz="2400" dirty="0" smtClean="0">
                <a:solidFill>
                  <a:schemeClr val="accent3"/>
                </a:solidFill>
              </a:rPr>
              <a:t>Information disclosure </a:t>
            </a:r>
            <a:r>
              <a:rPr lang="en-US" altLang="ko-KR" sz="2400" dirty="0" smtClean="0">
                <a:solidFill>
                  <a:schemeClr val="accent3"/>
                </a:solidFill>
                <a:sym typeface="Wingdings" pitchFamily="2" charset="2"/>
              </a:rPr>
              <a:t> going to normal regulator</a:t>
            </a:r>
            <a:r>
              <a:rPr lang="en-US" altLang="ko-KR" sz="2400" dirty="0" smtClean="0">
                <a:solidFill>
                  <a:schemeClr val="accent3"/>
                </a:solidFill>
              </a:rPr>
              <a:t> </a:t>
            </a:r>
            <a:endParaRPr lang="ko-KR" altLang="en-US" sz="2400" dirty="0">
              <a:solidFill>
                <a:schemeClr val="accent3"/>
              </a:solidFill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467544" y="4077072"/>
            <a:ext cx="8229600" cy="2337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Regulation executed </a:t>
            </a:r>
            <a:r>
              <a:rPr kumimoji="0" lang="en-US" altLang="ko-K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‘Regulated’,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Organization delegated by the ‘Regulated’,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order to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supplement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prevent from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normal regulation,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Legally </a:t>
            </a:r>
            <a:r>
              <a:rPr kumimoji="0" lang="en-US" altLang="ko-K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 upon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agreement among the regulated, 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delegation of a public regulator, or direct mandate of a law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Korean insurance regulation has been dominated by higher goals of economic growth or stability (vertical system).</a:t>
            </a:r>
          </a:p>
          <a:p>
            <a:r>
              <a:rPr lang="en-US" altLang="ko-KR" dirty="0" smtClean="0"/>
              <a:t>But, it is now moving into a consumer oriented (horizontal) system.</a:t>
            </a:r>
          </a:p>
          <a:p>
            <a:r>
              <a:rPr lang="en-US" altLang="ko-KR" dirty="0" smtClean="0"/>
              <a:t>Self-Regulation appears to complement official supervision, in a partial success.</a:t>
            </a:r>
          </a:p>
          <a:p>
            <a:r>
              <a:rPr lang="en-US" altLang="ko-KR" dirty="0" smtClean="0"/>
              <a:t>How do you like this Model ?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</a:t>
            </a:r>
            <a:r>
              <a:rPr lang="az-Cyrl-AZ" altLang="ko-KR" dirty="0" smtClean="0"/>
              <a:t>Спасибо </a:t>
            </a:r>
            <a:r>
              <a:rPr lang="en-US" altLang="ko-KR" dirty="0" smtClean="0"/>
              <a:t>!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Thank you!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Theme of this Presentation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 Case Study of </a:t>
            </a:r>
          </a:p>
          <a:p>
            <a:pPr>
              <a:buNone/>
            </a:pPr>
            <a:r>
              <a:rPr lang="en-US" altLang="ko-KR" dirty="0" smtClean="0"/>
              <a:t>   how the (North East) Asian culture</a:t>
            </a:r>
          </a:p>
          <a:p>
            <a:pPr>
              <a:buNone/>
            </a:pPr>
            <a:r>
              <a:rPr lang="en-US" altLang="ko-KR" dirty="0" smtClean="0"/>
              <a:t>   shapes Insurance Regulation</a:t>
            </a:r>
          </a:p>
          <a:p>
            <a:pPr>
              <a:buNone/>
            </a:pPr>
            <a:r>
              <a:rPr lang="en-US" altLang="ko-KR" dirty="0" smtClean="0"/>
              <a:t>   with respect to Economic Development </a:t>
            </a:r>
          </a:p>
          <a:p>
            <a:pPr>
              <a:buNone/>
            </a:pPr>
            <a:r>
              <a:rPr lang="en-US" altLang="ko-KR" dirty="0" smtClean="0"/>
              <a:t>   (in pecking order of public interests)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A Strategic growth model?  </a:t>
            </a:r>
          </a:p>
          <a:p>
            <a:pPr>
              <a:buNone/>
            </a:pPr>
            <a:r>
              <a:rPr lang="en-US" altLang="ko-KR" dirty="0" smtClean="0"/>
              <a:t>   (or Model of a big brother in poor family)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78529-4464-47EF-86B9-C66CAF2B82E3}" type="slidenum">
              <a:rPr lang="ko-KR" altLang="en-US"/>
              <a:pPr>
                <a:defRPr/>
              </a:pPr>
              <a:t>4</a:t>
            </a:fld>
            <a:endParaRPr lang="ko-KR" altLang="en-US"/>
          </a:p>
        </p:txBody>
      </p:sp>
      <p:pic>
        <p:nvPicPr>
          <p:cNvPr id="4099" name="Picture 2" descr="http://image.slidesharecdn.com/introducingkorea-090527074509-phpapp02/95/slide-3-728.jpg?12434285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85750"/>
            <a:ext cx="8215313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Korean Economy Today</a:t>
            </a:r>
            <a:endParaRPr lang="ko-KR" altLang="en-US" smtClean="0"/>
          </a:p>
        </p:txBody>
      </p:sp>
      <p:sp>
        <p:nvSpPr>
          <p:cNvPr id="5123" name="내용 개체 틀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altLang="ko-KR" dirty="0" smtClean="0"/>
              <a:t>Population : 50 Million (24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in the world)</a:t>
            </a:r>
          </a:p>
          <a:p>
            <a:r>
              <a:rPr lang="en-US" altLang="ko-KR" dirty="0" smtClean="0"/>
              <a:t>Per capita GDP : 30,000 $ (42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…)</a:t>
            </a:r>
          </a:p>
          <a:p>
            <a:r>
              <a:rPr lang="en-US" altLang="ko-KR" dirty="0" smtClean="0"/>
              <a:t>Total Size of Economy (12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in the world)</a:t>
            </a:r>
          </a:p>
          <a:p>
            <a:pPr>
              <a:buNone/>
            </a:pPr>
            <a:endParaRPr lang="ko-KR" altLang="en-US" dirty="0" smtClean="0"/>
          </a:p>
        </p:txBody>
      </p:sp>
      <p:pic>
        <p:nvPicPr>
          <p:cNvPr id="5124" name="Picture 2" descr="비보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3571875"/>
            <a:ext cx="678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3771F-225E-4368-A43B-6DC31D915D44}" type="slidenum">
              <a:rPr lang="ko-KR" altLang="en-US"/>
              <a:pPr>
                <a:defRPr/>
              </a:pPr>
              <a:t>5</a:t>
            </a:fld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그림 2" descr="황영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0"/>
            <a:ext cx="2924175" cy="1435536"/>
          </a:xfrm>
          <a:prstGeom prst="rect">
            <a:avLst/>
          </a:prstGeom>
          <a:noFill/>
          <a:ln w="9525" cmpd="thinThick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1" name="_x133086704" descr="EMB00001b3410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077684"/>
            <a:ext cx="3357562" cy="1817687"/>
          </a:xfrm>
          <a:prstGeom prst="rect">
            <a:avLst/>
          </a:prstGeom>
          <a:noFill/>
          <a:ln w="9525">
            <a:solidFill>
              <a:srgbClr val="F4EE0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5576" y="3122592"/>
            <a:ext cx="74295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>
                <a:latin typeface="+mn-lt"/>
                <a:ea typeface="+mn-ea"/>
              </a:rPr>
              <a:t> </a:t>
            </a:r>
            <a:r>
              <a:rPr kumimoji="0" lang="en-US" altLang="ko-KR" sz="2400" dirty="0">
                <a:latin typeface="+mn-lt"/>
                <a:ea typeface="+mn-ea"/>
              </a:rPr>
              <a:t>THE NUMBER OF FOREIGN STUDENTS IN USA (AS OF 2010)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2400" dirty="0">
              <a:latin typeface="+mn-lt"/>
              <a:ea typeface="+mn-ea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 INDIA 100,000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 CHINA 98,000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 KOREA 75,000 *****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 CANADA 30,000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 JAPAN 30,000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ko-KR" sz="2400" dirty="0">
                <a:latin typeface="+mn-lt"/>
                <a:ea typeface="+mn-ea"/>
              </a:rPr>
              <a:t>……</a:t>
            </a:r>
            <a:endParaRPr kumimoji="0" lang="ko-KR" altLang="en-US" sz="2400" dirty="0">
              <a:latin typeface="+mn-lt"/>
              <a:ea typeface="+mn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A6FCF-44A2-4DEE-9B01-0319BCF97EED}" type="slidenum">
              <a:rPr lang="ko-KR" altLang="en-US"/>
              <a:pPr>
                <a:defRPr/>
              </a:pPr>
              <a:t>6</a:t>
            </a:fld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01934" y="364896"/>
            <a:ext cx="7789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ECONOMIC</a:t>
            </a:r>
            <a:r>
              <a:rPr lang="ko-KR" altLang="en-US" dirty="0" smtClean="0"/>
              <a:t> </a:t>
            </a:r>
            <a:r>
              <a:rPr lang="en-US" altLang="ko-KR" dirty="0" smtClean="0"/>
              <a:t>MIRACLE BASED ON HUMAN RESOURCE DEVELOPMENT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swissre.com/images/pub_sigma3_2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3024336" cy="45365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51920" y="836712"/>
            <a:ext cx="4824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          Overview of  </a:t>
            </a:r>
          </a:p>
          <a:p>
            <a:r>
              <a:rPr lang="en-US" altLang="ko-KR" sz="2800" dirty="0" smtClean="0"/>
              <a:t>Korean Insurance Market</a:t>
            </a:r>
          </a:p>
          <a:p>
            <a:r>
              <a:rPr lang="en-US" altLang="ko-KR" sz="2800" dirty="0" smtClean="0"/>
              <a:t>      (from Sigma, 3/2014)</a:t>
            </a:r>
          </a:p>
          <a:p>
            <a:endParaRPr lang="en-US" altLang="ko-KR" dirty="0"/>
          </a:p>
          <a:p>
            <a:endParaRPr lang="en-US" altLang="ko-KR" sz="2400" dirty="0" smtClean="0"/>
          </a:p>
          <a:p>
            <a:pPr>
              <a:buFont typeface="Arial" charset="0"/>
              <a:buChar char="•"/>
            </a:pPr>
            <a:r>
              <a:rPr lang="en-US" altLang="ko-KR" sz="2400" dirty="0" smtClean="0"/>
              <a:t> Density of the year 2013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- ranked No.20 in the world </a:t>
            </a:r>
          </a:p>
          <a:p>
            <a:r>
              <a:rPr lang="en-US" altLang="ko-KR" sz="2400" dirty="0" smtClean="0"/>
              <a:t> - 2,895$ (=1,816$ + 1,079$)</a:t>
            </a:r>
            <a:endParaRPr lang="en-US" altLang="ko-KR" sz="2400" dirty="0"/>
          </a:p>
          <a:p>
            <a:r>
              <a:rPr lang="en-US" altLang="ko-KR" sz="2400" dirty="0" smtClean="0"/>
              <a:t> total premium pp = LI + NLI</a:t>
            </a:r>
          </a:p>
          <a:p>
            <a:endParaRPr lang="en-US" altLang="ko-KR" sz="2400" dirty="0" smtClean="0"/>
          </a:p>
          <a:p>
            <a:pPr>
              <a:buFont typeface="Arial" charset="0"/>
              <a:buChar char="•"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Penetration of the year 2013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- ranked No.5</a:t>
            </a:r>
            <a:r>
              <a:rPr lang="en-US" altLang="ko-KR" sz="2400" baseline="30000" dirty="0" smtClean="0"/>
              <a:t>th</a:t>
            </a:r>
            <a:r>
              <a:rPr lang="en-US" altLang="ko-KR" sz="2400" dirty="0" smtClean="0"/>
              <a:t> in the world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- 11.9% = 7.5%+4.4%)</a:t>
            </a:r>
          </a:p>
          <a:p>
            <a:r>
              <a:rPr lang="en-US" altLang="ko-KR" sz="2400" dirty="0"/>
              <a:t> </a:t>
            </a:r>
            <a:r>
              <a:rPr lang="en-US" altLang="ko-KR" sz="2400" dirty="0" smtClean="0"/>
              <a:t>  total ratio pp = LI + NLI</a:t>
            </a:r>
          </a:p>
          <a:p>
            <a:pPr>
              <a:buFont typeface="Arial" charset="0"/>
              <a:buChar char="•"/>
            </a:pP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2. History of Economic Development &amp; Financial (Insurance) Regulation of Korea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03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39552" y="1124744"/>
          <a:ext cx="8064896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520280"/>
                <a:gridCol w="2448272"/>
                <a:gridCol w="2232248"/>
              </a:tblGrid>
              <a:tr h="658359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Real Economy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Financial Services Sector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Insurance Regulation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1960’s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Beginning of Economic growth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Interest rates below</a:t>
                      </a:r>
                      <a:r>
                        <a:rPr lang="en-US" altLang="ko-KR" baseline="0" dirty="0" smtClean="0"/>
                        <a:t> market level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Just</a:t>
                      </a:r>
                      <a:r>
                        <a:rPr lang="en-US" altLang="ko-KR" baseline="0" dirty="0" smtClean="0"/>
                        <a:t> Entry regulation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1970’s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Continuing Growth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Life insurance growth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Market</a:t>
                      </a:r>
                      <a:r>
                        <a:rPr lang="en-US" altLang="ko-KR" baseline="0" dirty="0" smtClean="0"/>
                        <a:t> conduct regulation begins</a:t>
                      </a:r>
                      <a:r>
                        <a:rPr lang="en-US" altLang="ko-KR" dirty="0" smtClean="0"/>
                        <a:t>        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1980’s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Culmination of Economic growth rate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Financial Markets opened</a:t>
                      </a:r>
                      <a:r>
                        <a:rPr lang="en-US" altLang="ko-KR" baseline="0" dirty="0" smtClean="0"/>
                        <a:t> to foreigners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Minimal Solvency Regulation 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1990’s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Asian Financial Crisis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Many</a:t>
                      </a:r>
                      <a:r>
                        <a:rPr lang="en-US" altLang="ko-KR" baseline="0" dirty="0" smtClean="0"/>
                        <a:t> Failures and Sales to Foreigners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Solvency Margin by Integrated FSA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2000’s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IT</a:t>
                      </a:r>
                      <a:r>
                        <a:rPr lang="en-US" altLang="ko-KR" baseline="0" dirty="0" smtClean="0"/>
                        <a:t> Bubble and U.S. based financial crisis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Restructuring and Restoration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Risk</a:t>
                      </a:r>
                      <a:r>
                        <a:rPr lang="en-US" altLang="ko-KR" baseline="0" dirty="0" smtClean="0"/>
                        <a:t> Based Capital Regulation started</a:t>
                      </a:r>
                      <a:endParaRPr lang="ko-KR" altLang="en-US" dirty="0"/>
                    </a:p>
                  </a:txBody>
                  <a:tcPr/>
                </a:tc>
              </a:tr>
              <a:tr h="65835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2010’s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Lowered growth rate &amp; European</a:t>
                      </a:r>
                      <a:r>
                        <a:rPr lang="en-US" altLang="ko-KR" baseline="0" dirty="0" smtClean="0"/>
                        <a:t> Fin. crisis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Consumerism strengthened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Market Conduct Supervision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제목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Brief Review of past 5 decades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7BFE-87C1-4A88-A113-BE206871628E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93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1170</Words>
  <Application>Microsoft Macintosh PowerPoint</Application>
  <PresentationFormat>Экран (4:3)</PresentationFormat>
  <Paragraphs>240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테마</vt:lpstr>
      <vt:lpstr>Economic Development and Insurance Regulation  of Korea (Republic of)</vt:lpstr>
      <vt:lpstr>Contents</vt:lpstr>
      <vt:lpstr>1. Theme of this Presentation</vt:lpstr>
      <vt:lpstr>Презентация PowerPoint</vt:lpstr>
      <vt:lpstr>Korean Economy Today</vt:lpstr>
      <vt:lpstr>Презентация PowerPoint</vt:lpstr>
      <vt:lpstr>Презентация PowerPoint</vt:lpstr>
      <vt:lpstr>2. History of Economic Development &amp; Financial (Insurance) Regulation of Korea</vt:lpstr>
      <vt:lpstr>Презентация PowerPoint</vt:lpstr>
      <vt:lpstr>Korean Economic Growth</vt:lpstr>
      <vt:lpstr>Insurance Regulatory Policy for Economic growth</vt:lpstr>
      <vt:lpstr>Existing Pecking Order of Regulatory Goals</vt:lpstr>
      <vt:lpstr>A few Financial Scandals in 2000’s</vt:lpstr>
      <vt:lpstr>Two Recent Request for a new financial Regulatory Regime</vt:lpstr>
      <vt:lpstr>Consumers’ Initiative expecting    a new Regulatory Structure</vt:lpstr>
      <vt:lpstr>3. How about Self-Regulation in Korea?</vt:lpstr>
      <vt:lpstr>Meaning of Self-Regulation</vt:lpstr>
      <vt:lpstr>Typology of Insurance Regulation</vt:lpstr>
      <vt:lpstr>Scope of Self-Regulation in Korea (1) Administration with Distribution channels </vt:lpstr>
      <vt:lpstr>Scope of Self-Regulation in Korea  (2) Affairs associated with Market Competition  </vt:lpstr>
      <vt:lpstr>Scope of Self-Regulation in Korea  (3) Information Disclosure </vt:lpstr>
      <vt:lpstr>Special Characteristics of SR  in Korea </vt:lpstr>
      <vt:lpstr>Evaluation of SR in Korea</vt:lpstr>
      <vt:lpstr>Future of SR in Korea</vt:lpstr>
      <vt:lpstr>4. Summary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Self-Regulation of Insurance in the Republic of Korea</dc:title>
  <dc:creator>Jung</dc:creator>
  <cp:lastModifiedBy>Elena</cp:lastModifiedBy>
  <cp:revision>14</cp:revision>
  <dcterms:created xsi:type="dcterms:W3CDTF">2014-07-17T00:26:05Z</dcterms:created>
  <dcterms:modified xsi:type="dcterms:W3CDTF">2014-07-25T18:44:58Z</dcterms:modified>
</cp:coreProperties>
</file>