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7556500" cy="10693400"/>
  <p:notesSz cx="7556500" cy="10693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336" autoAdjust="0"/>
    <p:restoredTop sz="94660"/>
  </p:normalViewPr>
  <p:slideViewPr>
    <p:cSldViewPr>
      <p:cViewPr>
        <p:scale>
          <a:sx n="150" d="100"/>
          <a:sy n="150" d="100"/>
        </p:scale>
        <p:origin x="2004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855206" y="9917379"/>
            <a:ext cx="194309" cy="16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tenyakov@mail.ru" TargetMode="External"/><Relationship Id="rId2" Type="http://schemas.openxmlformats.org/officeDocument/2006/relationships/hyperlink" Target="mailto:sorokine.alexandre@gmail.com" TargetMode="Externa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lo.org/wesodata" TargetMode="External"/><Relationship Id="rId2" Type="http://schemas.openxmlformats.org/officeDocument/2006/relationships/hyperlink" Target="http://www.unctad.org/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www.ilo.org/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6.png"/><Relationship Id="rId7" Type="http://schemas.openxmlformats.org/officeDocument/2006/relationships/slide" Target="slide1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unstats.un.org/" TargetMode="External"/><Relationship Id="rId5" Type="http://schemas.openxmlformats.org/officeDocument/2006/relationships/image" Target="../media/image8.png"/><Relationship Id="rId10" Type="http://schemas.openxmlformats.org/officeDocument/2006/relationships/image" Target="../media/image11.png"/><Relationship Id="rId4" Type="http://schemas.openxmlformats.org/officeDocument/2006/relationships/image" Target="../media/image7.png"/><Relationship Id="rId9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2.png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png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ks.ru/" TargetMode="External"/><Relationship Id="rId7" Type="http://schemas.openxmlformats.org/officeDocument/2006/relationships/hyperlink" Target="https://www.bea.gov/" TargetMode="External"/><Relationship Id="rId2" Type="http://schemas.openxmlformats.org/officeDocument/2006/relationships/hyperlink" Target="http://www.ilo.org/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unctad.org/" TargetMode="External"/><Relationship Id="rId5" Type="http://schemas.openxmlformats.org/officeDocument/2006/relationships/hyperlink" Target="http://www.ilo.org/wesodata" TargetMode="External"/><Relationship Id="rId4" Type="http://schemas.openxmlformats.org/officeDocument/2006/relationships/hyperlink" Target="https://unstats.un.org/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04620" y="695959"/>
            <a:ext cx="6045200" cy="6343650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76200" marR="49530" indent="227965">
              <a:lnSpc>
                <a:spcPct val="95900"/>
              </a:lnSpc>
              <a:spcBef>
                <a:spcPts val="160"/>
              </a:spcBef>
            </a:pPr>
            <a:r>
              <a:rPr sz="1200" b="1" spc="-5" dirty="0">
                <a:latin typeface="Times New Roman"/>
                <a:cs typeface="Times New Roman"/>
              </a:rPr>
              <a:t>Сорокин А. </a:t>
            </a:r>
            <a:r>
              <a:rPr sz="1200" b="1" dirty="0">
                <a:latin typeface="Times New Roman"/>
                <a:cs typeface="Times New Roman"/>
              </a:rPr>
              <a:t>В., </a:t>
            </a:r>
            <a:r>
              <a:rPr sz="1200" b="1" spc="-5" dirty="0">
                <a:latin typeface="Times New Roman"/>
                <a:cs typeface="Times New Roman"/>
              </a:rPr>
              <a:t>Теняков </a:t>
            </a:r>
            <a:r>
              <a:rPr sz="1200" b="1" dirty="0">
                <a:latin typeface="Times New Roman"/>
                <a:cs typeface="Times New Roman"/>
              </a:rPr>
              <a:t>И.М. </a:t>
            </a:r>
            <a:r>
              <a:rPr sz="1200" b="1" spc="-5" dirty="0">
                <a:latin typeface="Times New Roman"/>
                <a:cs typeface="Times New Roman"/>
              </a:rPr>
              <a:t>Перенакопление капитала как основа </a:t>
            </a:r>
            <a:r>
              <a:rPr sz="1200" b="1" dirty="0">
                <a:latin typeface="Times New Roman"/>
                <a:cs typeface="Times New Roman"/>
              </a:rPr>
              <a:t>кризисов в  </a:t>
            </a:r>
            <a:r>
              <a:rPr sz="1200" b="1" spc="-5" dirty="0">
                <a:latin typeface="Times New Roman"/>
                <a:cs typeface="Times New Roman"/>
              </a:rPr>
              <a:t>США, России </a:t>
            </a:r>
            <a:r>
              <a:rPr sz="1200" b="1" dirty="0">
                <a:latin typeface="Times New Roman"/>
                <a:cs typeface="Times New Roman"/>
              </a:rPr>
              <a:t>и в </a:t>
            </a:r>
            <a:r>
              <a:rPr sz="1200" b="1" spc="-5" dirty="0">
                <a:latin typeface="Times New Roman"/>
                <a:cs typeface="Times New Roman"/>
              </a:rPr>
              <a:t>мире// Вестник Московского университета. </a:t>
            </a:r>
            <a:r>
              <a:rPr sz="1200" b="1" dirty="0">
                <a:latin typeface="Times New Roman"/>
                <a:cs typeface="Times New Roman"/>
              </a:rPr>
              <a:t>Серия 6. </a:t>
            </a:r>
            <a:r>
              <a:rPr sz="1200" b="1" spc="-5" dirty="0">
                <a:latin typeface="Times New Roman"/>
                <a:cs typeface="Times New Roman"/>
              </a:rPr>
              <a:t>Экономика. </a:t>
            </a:r>
            <a:r>
              <a:rPr sz="1200" b="1" dirty="0">
                <a:latin typeface="Times New Roman"/>
                <a:cs typeface="Times New Roman"/>
              </a:rPr>
              <a:t>—  2020. — №. —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00">
              <a:latin typeface="Times New Roman"/>
              <a:cs typeface="Times New Roman"/>
            </a:endParaRPr>
          </a:p>
          <a:p>
            <a:pPr marL="76200">
              <a:lnSpc>
                <a:spcPct val="100000"/>
              </a:lnSpc>
              <a:spcBef>
                <a:spcPts val="5"/>
              </a:spcBef>
            </a:pPr>
            <a:r>
              <a:rPr sz="1200" b="1" spc="-5" dirty="0">
                <a:latin typeface="Times New Roman"/>
                <a:cs typeface="Times New Roman"/>
              </a:rPr>
              <a:t>ЭКОНОМИЧЕСКАЯ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ТЕОРИЯ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00">
              <a:latin typeface="Times New Roman"/>
              <a:cs typeface="Times New Roman"/>
            </a:endParaRPr>
          </a:p>
          <a:p>
            <a:pPr marL="76200">
              <a:lnSpc>
                <a:spcPts val="1410"/>
              </a:lnSpc>
              <a:spcBef>
                <a:spcPts val="5"/>
              </a:spcBef>
            </a:pPr>
            <a:r>
              <a:rPr sz="1200" b="1" spc="-5" dirty="0">
                <a:latin typeface="Times New Roman"/>
                <a:cs typeface="Times New Roman"/>
              </a:rPr>
              <a:t>А. </a:t>
            </a:r>
            <a:r>
              <a:rPr sz="1200" b="1" dirty="0">
                <a:latin typeface="Times New Roman"/>
                <a:cs typeface="Times New Roman"/>
              </a:rPr>
              <a:t>В.</a:t>
            </a:r>
            <a:r>
              <a:rPr sz="1200" b="1" spc="-5" dirty="0">
                <a:latin typeface="Times New Roman"/>
                <a:cs typeface="Times New Roman"/>
              </a:rPr>
              <a:t> Сорокин</a:t>
            </a:r>
            <a:r>
              <a:rPr sz="1200" b="1" spc="-7" baseline="27777" dirty="0">
                <a:latin typeface="Times New Roman"/>
                <a:cs typeface="Times New Roman"/>
              </a:rPr>
              <a:t>1</a:t>
            </a:r>
            <a:r>
              <a:rPr sz="1200" b="1" spc="-5" dirty="0">
                <a:latin typeface="Times New Roman"/>
                <a:cs typeface="Times New Roman"/>
              </a:rPr>
              <a:t>,</a:t>
            </a:r>
            <a:endParaRPr sz="1200">
              <a:latin typeface="Times New Roman"/>
              <a:cs typeface="Times New Roman"/>
            </a:endParaRPr>
          </a:p>
          <a:p>
            <a:pPr marL="76200">
              <a:lnSpc>
                <a:spcPts val="1380"/>
              </a:lnSpc>
            </a:pPr>
            <a:r>
              <a:rPr sz="1200" spc="-5" dirty="0">
                <a:latin typeface="Times New Roman"/>
                <a:cs typeface="Times New Roman"/>
              </a:rPr>
              <a:t>МГУ имени М.В. Ломоносова (Москва,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Россия)</a:t>
            </a:r>
            <a:endParaRPr sz="1200">
              <a:latin typeface="Times New Roman"/>
              <a:cs typeface="Times New Roman"/>
            </a:endParaRPr>
          </a:p>
          <a:p>
            <a:pPr marL="76200">
              <a:lnSpc>
                <a:spcPts val="1380"/>
              </a:lnSpc>
            </a:pPr>
            <a:r>
              <a:rPr sz="1200" b="1" dirty="0">
                <a:latin typeface="Times New Roman"/>
                <a:cs typeface="Times New Roman"/>
              </a:rPr>
              <a:t>И.М.</a:t>
            </a:r>
            <a:r>
              <a:rPr sz="1200" b="1" spc="-5" dirty="0">
                <a:latin typeface="Times New Roman"/>
                <a:cs typeface="Times New Roman"/>
              </a:rPr>
              <a:t> Теняков</a:t>
            </a:r>
            <a:r>
              <a:rPr sz="1200" b="1" spc="-7" baseline="27777" dirty="0">
                <a:latin typeface="Times New Roman"/>
                <a:cs typeface="Times New Roman"/>
              </a:rPr>
              <a:t>2</a:t>
            </a:r>
            <a:endParaRPr sz="1200" baseline="27777">
              <a:latin typeface="Times New Roman"/>
              <a:cs typeface="Times New Roman"/>
            </a:endParaRPr>
          </a:p>
          <a:p>
            <a:pPr marL="76200">
              <a:lnSpc>
                <a:spcPts val="1410"/>
              </a:lnSpc>
            </a:pPr>
            <a:r>
              <a:rPr sz="1200" spc="-5" dirty="0">
                <a:latin typeface="Times New Roman"/>
                <a:cs typeface="Times New Roman"/>
              </a:rPr>
              <a:t>МГУ имени М.В. Ломоносова (Москва,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Россия)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00">
              <a:latin typeface="Times New Roman"/>
              <a:cs typeface="Times New Roman"/>
            </a:endParaRPr>
          </a:p>
          <a:p>
            <a:pPr marL="493395" algn="ctr">
              <a:lnSpc>
                <a:spcPct val="100000"/>
              </a:lnSpc>
              <a:spcBef>
                <a:spcPts val="5"/>
              </a:spcBef>
            </a:pPr>
            <a:r>
              <a:rPr sz="1200" b="1" spc="-5" dirty="0">
                <a:latin typeface="Times New Roman"/>
                <a:cs typeface="Times New Roman"/>
              </a:rPr>
              <a:t>ПЕРЕНАКОПЛЕНИЕ КАПИТАЛА КАК ОСНОВА КРИЗИСОВ </a:t>
            </a:r>
            <a:r>
              <a:rPr sz="1200" b="1" dirty="0">
                <a:latin typeface="Times New Roman"/>
                <a:cs typeface="Times New Roman"/>
              </a:rPr>
              <a:t>В</a:t>
            </a:r>
            <a:r>
              <a:rPr sz="1200" b="1" spc="-5" dirty="0">
                <a:latin typeface="Times New Roman"/>
                <a:cs typeface="Times New Roman"/>
              </a:rPr>
              <a:t> США,</a:t>
            </a:r>
            <a:endParaRPr sz="1200">
              <a:latin typeface="Times New Roman"/>
              <a:cs typeface="Times New Roman"/>
            </a:endParaRPr>
          </a:p>
          <a:p>
            <a:pPr marL="49530" algn="ctr">
              <a:lnSpc>
                <a:spcPct val="100000"/>
              </a:lnSpc>
              <a:spcBef>
                <a:spcPts val="635"/>
              </a:spcBef>
            </a:pPr>
            <a:r>
              <a:rPr sz="1200" b="1" spc="-5" dirty="0">
                <a:latin typeface="Times New Roman"/>
                <a:cs typeface="Times New Roman"/>
              </a:rPr>
              <a:t>РОССИИ </a:t>
            </a:r>
            <a:r>
              <a:rPr sz="1200" b="1" dirty="0">
                <a:latin typeface="Times New Roman"/>
                <a:cs typeface="Times New Roman"/>
              </a:rPr>
              <a:t>И В </a:t>
            </a:r>
            <a:r>
              <a:rPr sz="1200" b="1" spc="-5" dirty="0">
                <a:latin typeface="Times New Roman"/>
                <a:cs typeface="Times New Roman"/>
              </a:rPr>
              <a:t>МИРЕ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750">
              <a:latin typeface="Times New Roman"/>
              <a:cs typeface="Times New Roman"/>
            </a:endParaRPr>
          </a:p>
          <a:p>
            <a:pPr marL="76200" marR="17780" indent="448945" algn="just">
              <a:lnSpc>
                <a:spcPct val="143800"/>
              </a:lnSpc>
            </a:pPr>
            <a:r>
              <a:rPr sz="1200" i="1" dirty="0">
                <a:latin typeface="Times New Roman"/>
                <a:cs typeface="Times New Roman"/>
              </a:rPr>
              <a:t>В </a:t>
            </a:r>
            <a:r>
              <a:rPr sz="1200" i="1" spc="-5" dirty="0">
                <a:latin typeface="Times New Roman"/>
                <a:cs typeface="Times New Roman"/>
              </a:rPr>
              <a:t>статье дается теоретическое обоснование </a:t>
            </a:r>
            <a:r>
              <a:rPr sz="1200" i="1" dirty="0">
                <a:latin typeface="Times New Roman"/>
                <a:cs typeface="Times New Roman"/>
              </a:rPr>
              <a:t>кризиса как </a:t>
            </a:r>
            <a:r>
              <a:rPr sz="1200" i="1" spc="-5" dirty="0">
                <a:latin typeface="Times New Roman"/>
                <a:cs typeface="Times New Roman"/>
              </a:rPr>
              <a:t>феномена </a:t>
            </a:r>
            <a:r>
              <a:rPr sz="1200" i="1" dirty="0">
                <a:latin typeface="Times New Roman"/>
                <a:cs typeface="Times New Roman"/>
              </a:rPr>
              <a:t>(проявления)  </a:t>
            </a:r>
            <a:r>
              <a:rPr sz="1200" i="1" spc="-5" dirty="0">
                <a:latin typeface="Times New Roman"/>
                <a:cs typeface="Times New Roman"/>
              </a:rPr>
              <a:t>перенакопления капитала. Процесс </a:t>
            </a:r>
            <a:r>
              <a:rPr sz="1200" i="1" dirty="0">
                <a:latin typeface="Times New Roman"/>
                <a:cs typeface="Times New Roman"/>
              </a:rPr>
              <a:t>перенакопления в предкризисный </a:t>
            </a:r>
            <a:r>
              <a:rPr sz="1200" i="1" spc="-5" dirty="0">
                <a:latin typeface="Times New Roman"/>
                <a:cs typeface="Times New Roman"/>
              </a:rPr>
              <a:t>период проявляется </a:t>
            </a:r>
            <a:r>
              <a:rPr sz="1200" i="1" dirty="0">
                <a:latin typeface="Times New Roman"/>
                <a:cs typeface="Times New Roman"/>
              </a:rPr>
              <a:t>в  </a:t>
            </a:r>
            <a:r>
              <a:rPr sz="1200" i="1" spc="-5" dirty="0">
                <a:latin typeface="Times New Roman"/>
                <a:cs typeface="Times New Roman"/>
              </a:rPr>
              <a:t>особой </a:t>
            </a:r>
            <a:r>
              <a:rPr sz="1200" i="1" dirty="0">
                <a:latin typeface="Times New Roman"/>
                <a:cs typeface="Times New Roman"/>
              </a:rPr>
              <a:t>динамике связки </a:t>
            </a:r>
            <a:r>
              <a:rPr sz="1200" i="1" spc="-5" dirty="0">
                <a:latin typeface="Times New Roman"/>
                <a:cs typeface="Times New Roman"/>
              </a:rPr>
              <a:t>показателей </a:t>
            </a:r>
            <a:r>
              <a:rPr sz="1200" i="1" dirty="0">
                <a:latin typeface="Times New Roman"/>
                <a:cs typeface="Times New Roman"/>
              </a:rPr>
              <a:t>– росте </a:t>
            </a:r>
            <a:r>
              <a:rPr sz="1200" i="1" spc="-5" dirty="0">
                <a:latin typeface="Times New Roman"/>
                <a:cs typeface="Times New Roman"/>
              </a:rPr>
              <a:t>инвестиций, </a:t>
            </a:r>
            <a:r>
              <a:rPr sz="1200" i="1" dirty="0">
                <a:latin typeface="Times New Roman"/>
                <a:cs typeface="Times New Roman"/>
              </a:rPr>
              <a:t>росте </a:t>
            </a:r>
            <a:r>
              <a:rPr sz="1200" i="1" spc="-5" dirty="0">
                <a:latin typeface="Times New Roman"/>
                <a:cs typeface="Times New Roman"/>
              </a:rPr>
              <a:t>занятости/сокращении  безработицы, </a:t>
            </a:r>
            <a:r>
              <a:rPr sz="1200" i="1" dirty="0">
                <a:latin typeface="Times New Roman"/>
                <a:cs typeface="Times New Roman"/>
              </a:rPr>
              <a:t>росте заработной платы. Выход из кризиса и </a:t>
            </a:r>
            <a:r>
              <a:rPr sz="1200" i="1" spc="-5" dirty="0">
                <a:latin typeface="Times New Roman"/>
                <a:cs typeface="Times New Roman"/>
              </a:rPr>
              <a:t>восстановление значений  общей </a:t>
            </a:r>
            <a:r>
              <a:rPr sz="1200" i="1" dirty="0">
                <a:latin typeface="Times New Roman"/>
                <a:cs typeface="Times New Roman"/>
              </a:rPr>
              <a:t>нормы </a:t>
            </a:r>
            <a:r>
              <a:rPr sz="1200" i="1" spc="-5" dirty="0">
                <a:latin typeface="Times New Roman"/>
                <a:cs typeface="Times New Roman"/>
              </a:rPr>
              <a:t>прибыли сопровождается обесценением </a:t>
            </a:r>
            <a:r>
              <a:rPr sz="1200" i="1" dirty="0">
                <a:latin typeface="Times New Roman"/>
                <a:cs typeface="Times New Roman"/>
              </a:rPr>
              <a:t>перенакопленного капитала,  </a:t>
            </a:r>
            <a:r>
              <a:rPr sz="1200" i="1" spc="-5" dirty="0">
                <a:latin typeface="Times New Roman"/>
                <a:cs typeface="Times New Roman"/>
              </a:rPr>
              <a:t>сокращением инвестиций, ростом безработицы </a:t>
            </a:r>
            <a:r>
              <a:rPr sz="1200" i="1" dirty="0">
                <a:latin typeface="Times New Roman"/>
                <a:cs typeface="Times New Roman"/>
              </a:rPr>
              <a:t>и </a:t>
            </a:r>
            <a:r>
              <a:rPr sz="1200" i="1" spc="-5" dirty="0">
                <a:latin typeface="Times New Roman"/>
                <a:cs typeface="Times New Roman"/>
              </a:rPr>
              <a:t>падением заработной </a:t>
            </a:r>
            <a:r>
              <a:rPr sz="1200" i="1" dirty="0">
                <a:latin typeface="Times New Roman"/>
                <a:cs typeface="Times New Roman"/>
              </a:rPr>
              <a:t>платы. </a:t>
            </a:r>
            <a:r>
              <a:rPr sz="1200" i="1" spc="-5" dirty="0">
                <a:latin typeface="Times New Roman"/>
                <a:cs typeface="Times New Roman"/>
              </a:rPr>
              <a:t>Вводится  показатель макроэкономической </a:t>
            </a:r>
            <a:r>
              <a:rPr sz="1200" i="1" dirty="0">
                <a:latin typeface="Times New Roman"/>
                <a:cs typeface="Times New Roman"/>
              </a:rPr>
              <a:t>нормы </a:t>
            </a:r>
            <a:r>
              <a:rPr sz="1200" i="1" spc="-5" dirty="0">
                <a:latin typeface="Times New Roman"/>
                <a:cs typeface="Times New Roman"/>
              </a:rPr>
              <a:t>прибыли, </a:t>
            </a:r>
            <a:r>
              <a:rPr sz="1200" i="1" dirty="0">
                <a:latin typeface="Times New Roman"/>
                <a:cs typeface="Times New Roman"/>
              </a:rPr>
              <a:t>который </a:t>
            </a:r>
            <a:r>
              <a:rPr sz="1200" i="1" spc="-5" dirty="0">
                <a:latin typeface="Times New Roman"/>
                <a:cs typeface="Times New Roman"/>
              </a:rPr>
              <a:t>является экзотерической  оценкой общей </a:t>
            </a:r>
            <a:r>
              <a:rPr sz="1200" i="1" dirty="0">
                <a:latin typeface="Times New Roman"/>
                <a:cs typeface="Times New Roman"/>
              </a:rPr>
              <a:t>нормы </a:t>
            </a:r>
            <a:r>
              <a:rPr sz="1200" i="1" spc="-5" dirty="0">
                <a:latin typeface="Times New Roman"/>
                <a:cs typeface="Times New Roman"/>
              </a:rPr>
              <a:t>прибыли Маркса. Представлен расчет макроэкономической </a:t>
            </a:r>
            <a:r>
              <a:rPr sz="1200" i="1" dirty="0">
                <a:latin typeface="Times New Roman"/>
                <a:cs typeface="Times New Roman"/>
              </a:rPr>
              <a:t>нормы  </a:t>
            </a:r>
            <a:r>
              <a:rPr sz="1200" i="1" spc="-5" dirty="0">
                <a:latin typeface="Times New Roman"/>
                <a:cs typeface="Times New Roman"/>
              </a:rPr>
              <a:t>прибыли для </a:t>
            </a:r>
            <a:r>
              <a:rPr sz="1200" i="1" dirty="0">
                <a:latin typeface="Times New Roman"/>
                <a:cs typeface="Times New Roman"/>
              </a:rPr>
              <a:t>экономики </a:t>
            </a:r>
            <a:r>
              <a:rPr sz="1200" i="1" spc="-5" dirty="0">
                <a:latin typeface="Times New Roman"/>
                <a:cs typeface="Times New Roman"/>
              </a:rPr>
              <a:t>США за период </a:t>
            </a:r>
            <a:r>
              <a:rPr sz="1200" i="1" dirty="0">
                <a:latin typeface="Times New Roman"/>
                <a:cs typeface="Times New Roman"/>
              </a:rPr>
              <a:t>1929 – 2018 </a:t>
            </a:r>
            <a:r>
              <a:rPr sz="1200" i="1" spc="-5" dirty="0">
                <a:latin typeface="Times New Roman"/>
                <a:cs typeface="Times New Roman"/>
              </a:rPr>
              <a:t>гг. </a:t>
            </a:r>
            <a:r>
              <a:rPr sz="1200" i="1" dirty="0">
                <a:latin typeface="Times New Roman"/>
                <a:cs typeface="Times New Roman"/>
              </a:rPr>
              <a:t>и экономики </a:t>
            </a:r>
            <a:r>
              <a:rPr sz="1200" i="1" spc="-5" dirty="0">
                <a:latin typeface="Times New Roman"/>
                <a:cs typeface="Times New Roman"/>
              </a:rPr>
              <a:t>России за период</a:t>
            </a:r>
            <a:r>
              <a:rPr sz="1200" i="1" spc="2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1995</a:t>
            </a:r>
            <a:endParaRPr sz="1200">
              <a:latin typeface="Times New Roman"/>
              <a:cs typeface="Times New Roman"/>
            </a:endParaRPr>
          </a:p>
          <a:p>
            <a:pPr marL="76200" algn="just">
              <a:lnSpc>
                <a:spcPct val="100000"/>
              </a:lnSpc>
              <a:spcBef>
                <a:spcPts val="625"/>
              </a:spcBef>
            </a:pPr>
            <a:r>
              <a:rPr sz="1200" i="1" dirty="0">
                <a:latin typeface="Times New Roman"/>
                <a:cs typeface="Times New Roman"/>
              </a:rPr>
              <a:t>–   2018  </a:t>
            </a:r>
            <a:r>
              <a:rPr sz="1200" i="1" spc="-5" dirty="0">
                <a:latin typeface="Times New Roman"/>
                <a:cs typeface="Times New Roman"/>
              </a:rPr>
              <a:t>гг.   Показано,</a:t>
            </a:r>
            <a:r>
              <a:rPr sz="1200" i="1" spc="29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что   теория   </a:t>
            </a:r>
            <a:r>
              <a:rPr sz="1200" i="1" dirty="0">
                <a:latin typeface="Times New Roman"/>
                <a:cs typeface="Times New Roman"/>
              </a:rPr>
              <a:t>кризиса</a:t>
            </a:r>
            <a:r>
              <a:rPr sz="1200" i="1" spc="30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подтверждается   статистикой</a:t>
            </a:r>
            <a:r>
              <a:rPr sz="1200" i="1" spc="22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мировых</a:t>
            </a:r>
            <a:endParaRPr sz="1200">
              <a:latin typeface="Times New Roman"/>
              <a:cs typeface="Times New Roman"/>
            </a:endParaRPr>
          </a:p>
          <a:p>
            <a:pPr marL="76200" marR="17780" algn="just">
              <a:lnSpc>
                <a:spcPct val="143300"/>
              </a:lnSpc>
              <a:spcBef>
                <a:spcPts val="15"/>
              </a:spcBef>
            </a:pPr>
            <a:r>
              <a:rPr sz="1200" i="1" spc="-5" dirty="0">
                <a:latin typeface="Times New Roman"/>
                <a:cs typeface="Times New Roman"/>
              </a:rPr>
              <a:t>экономических </a:t>
            </a:r>
            <a:r>
              <a:rPr sz="1200" i="1" dirty="0">
                <a:latin typeface="Times New Roman"/>
                <a:cs typeface="Times New Roman"/>
              </a:rPr>
              <a:t>кризисов </a:t>
            </a:r>
            <a:r>
              <a:rPr sz="1200" i="1" spc="-5" dirty="0">
                <a:latin typeface="Times New Roman"/>
                <a:cs typeface="Times New Roman"/>
              </a:rPr>
              <a:t>трех последних десятилетий, статистикой США </a:t>
            </a:r>
            <a:r>
              <a:rPr sz="1200" i="1" dirty="0">
                <a:latin typeface="Times New Roman"/>
                <a:cs typeface="Times New Roman"/>
              </a:rPr>
              <a:t>1929-1970,  </a:t>
            </a:r>
            <a:r>
              <a:rPr sz="1200" i="1" spc="-5" dirty="0">
                <a:latin typeface="Times New Roman"/>
                <a:cs typeface="Times New Roman"/>
              </a:rPr>
              <a:t>статистикой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России.</a:t>
            </a:r>
            <a:endParaRPr sz="1200">
              <a:latin typeface="Times New Roman"/>
              <a:cs typeface="Times New Roman"/>
            </a:endParaRPr>
          </a:p>
          <a:p>
            <a:pPr marL="76200" marR="23495" indent="448945" algn="just">
              <a:lnSpc>
                <a:spcPct val="143300"/>
              </a:lnSpc>
              <a:spcBef>
                <a:spcPts val="10"/>
              </a:spcBef>
            </a:pPr>
            <a:r>
              <a:rPr sz="1200" b="1" spc="-5" dirty="0">
                <a:latin typeface="Times New Roman"/>
                <a:cs typeface="Times New Roman"/>
              </a:rPr>
              <a:t>Ключевые слова: </a:t>
            </a:r>
            <a:r>
              <a:rPr sz="1200" spc="-5" dirty="0">
                <a:latin typeface="Times New Roman"/>
                <a:cs typeface="Times New Roman"/>
              </a:rPr>
              <a:t>капитал, перенакопление капитала, кризис, макроэкономическая  норма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прибыли.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8120" y="7541132"/>
            <a:ext cx="5967095" cy="1339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33880" marR="133985" indent="-1247140">
              <a:lnSpc>
                <a:spcPct val="143300"/>
              </a:lnSpc>
              <a:spcBef>
                <a:spcPts val="100"/>
              </a:spcBef>
            </a:pPr>
            <a:r>
              <a:rPr sz="1200" b="1" spc="-5" dirty="0">
                <a:latin typeface="Times New Roman"/>
                <a:cs typeface="Times New Roman"/>
              </a:rPr>
              <a:t>OVER-ACCUMULATION </a:t>
            </a:r>
            <a:r>
              <a:rPr sz="1200" b="1" dirty="0">
                <a:latin typeface="Times New Roman"/>
                <a:cs typeface="Times New Roman"/>
              </a:rPr>
              <a:t>OF </a:t>
            </a:r>
            <a:r>
              <a:rPr sz="1200" b="1" spc="-5" dirty="0">
                <a:latin typeface="Times New Roman"/>
                <a:cs typeface="Times New Roman"/>
              </a:rPr>
              <a:t>CAPITAL AS </a:t>
            </a:r>
            <a:r>
              <a:rPr sz="1200" b="1" dirty="0">
                <a:latin typeface="Times New Roman"/>
                <a:cs typeface="Times New Roman"/>
              </a:rPr>
              <a:t>THE </a:t>
            </a:r>
            <a:r>
              <a:rPr sz="1200" b="1" spc="-5" dirty="0">
                <a:latin typeface="Times New Roman"/>
                <a:cs typeface="Times New Roman"/>
              </a:rPr>
              <a:t>BASIS </a:t>
            </a:r>
            <a:r>
              <a:rPr sz="1200" b="1" dirty="0">
                <a:latin typeface="Times New Roman"/>
                <a:cs typeface="Times New Roman"/>
              </a:rPr>
              <a:t>OF </a:t>
            </a:r>
            <a:r>
              <a:rPr sz="1200" b="1" spc="-5" dirty="0">
                <a:latin typeface="Times New Roman"/>
                <a:cs typeface="Times New Roman"/>
              </a:rPr>
              <a:t>CRISES IN </a:t>
            </a:r>
            <a:r>
              <a:rPr sz="1200" b="1" dirty="0">
                <a:latin typeface="Times New Roman"/>
                <a:cs typeface="Times New Roman"/>
              </a:rPr>
              <a:t>THE  </a:t>
            </a:r>
            <a:r>
              <a:rPr sz="1200" b="1" spc="-5" dirty="0">
                <a:latin typeface="Times New Roman"/>
                <a:cs typeface="Times New Roman"/>
              </a:rPr>
              <a:t>USA, RUSSIA AND </a:t>
            </a:r>
            <a:r>
              <a:rPr sz="1200" b="1" dirty="0">
                <a:latin typeface="Times New Roman"/>
                <a:cs typeface="Times New Roman"/>
              </a:rPr>
              <a:t>THE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WORLD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50">
              <a:latin typeface="Times New Roman"/>
              <a:cs typeface="Times New Roman"/>
            </a:endParaRPr>
          </a:p>
          <a:p>
            <a:pPr marL="12700" marR="5080" indent="448945">
              <a:lnSpc>
                <a:spcPct val="144200"/>
              </a:lnSpc>
              <a:spcBef>
                <a:spcPts val="5"/>
              </a:spcBef>
            </a:pPr>
            <a:r>
              <a:rPr sz="1200" b="1" spc="-5" dirty="0">
                <a:latin typeface="Times New Roman"/>
                <a:cs typeface="Times New Roman"/>
              </a:rPr>
              <a:t>Abstract. </a:t>
            </a:r>
            <a:r>
              <a:rPr sz="1200" i="1" spc="-5" dirty="0">
                <a:latin typeface="Times New Roman"/>
                <a:cs typeface="Times New Roman"/>
              </a:rPr>
              <a:t>The article gives </a:t>
            </a:r>
            <a:r>
              <a:rPr sz="1200" i="1" dirty="0">
                <a:latin typeface="Times New Roman"/>
                <a:cs typeface="Times New Roman"/>
              </a:rPr>
              <a:t>a </a:t>
            </a:r>
            <a:r>
              <a:rPr sz="1200" i="1" spc="-5" dirty="0">
                <a:latin typeface="Times New Roman"/>
                <a:cs typeface="Times New Roman"/>
              </a:rPr>
              <a:t>theoretical understanding </a:t>
            </a:r>
            <a:r>
              <a:rPr sz="1200" i="1" dirty="0">
                <a:latin typeface="Times New Roman"/>
                <a:cs typeface="Times New Roman"/>
              </a:rPr>
              <a:t>of the </a:t>
            </a:r>
            <a:r>
              <a:rPr sz="1200" i="1" spc="-5" dirty="0">
                <a:latin typeface="Times New Roman"/>
                <a:cs typeface="Times New Roman"/>
              </a:rPr>
              <a:t>crisis </a:t>
            </a:r>
            <a:r>
              <a:rPr sz="1200" i="1" spc="-10" dirty="0">
                <a:latin typeface="Times New Roman"/>
                <a:cs typeface="Times New Roman"/>
              </a:rPr>
              <a:t>as </a:t>
            </a:r>
            <a:r>
              <a:rPr sz="1200" i="1" dirty="0">
                <a:latin typeface="Times New Roman"/>
                <a:cs typeface="Times New Roman"/>
              </a:rPr>
              <a:t>a </a:t>
            </a:r>
            <a:r>
              <a:rPr sz="1200" i="1" spc="-5" dirty="0">
                <a:latin typeface="Times New Roman"/>
                <a:cs typeface="Times New Roman"/>
              </a:rPr>
              <a:t>phenomenon </a:t>
            </a:r>
            <a:r>
              <a:rPr sz="1200" i="1" dirty="0">
                <a:latin typeface="Times New Roman"/>
                <a:cs typeface="Times New Roman"/>
              </a:rPr>
              <a:t>of  </a:t>
            </a:r>
            <a:r>
              <a:rPr sz="1200" i="1" spc="-5" dirty="0">
                <a:latin typeface="Times New Roman"/>
                <a:cs typeface="Times New Roman"/>
              </a:rPr>
              <a:t>capital</a:t>
            </a:r>
            <a:r>
              <a:rPr sz="1200" i="1" spc="3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accumulation.</a:t>
            </a:r>
            <a:r>
              <a:rPr sz="1200" i="1" spc="30" dirty="0">
                <a:latin typeface="Times New Roman"/>
                <a:cs typeface="Times New Roman"/>
              </a:rPr>
              <a:t> </a:t>
            </a:r>
            <a:r>
              <a:rPr sz="1200" i="1" spc="-10" dirty="0">
                <a:latin typeface="Times New Roman"/>
                <a:cs typeface="Times New Roman"/>
              </a:rPr>
              <a:t>The</a:t>
            </a:r>
            <a:r>
              <a:rPr sz="1200" i="1" spc="2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process</a:t>
            </a:r>
            <a:r>
              <a:rPr sz="1200" i="1" spc="3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of</a:t>
            </a:r>
            <a:r>
              <a:rPr sz="1200" i="1" spc="3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over-accumulation</a:t>
            </a:r>
            <a:r>
              <a:rPr sz="1200" i="1" spc="3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in</a:t>
            </a:r>
            <a:r>
              <a:rPr sz="1200" i="1" spc="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the</a:t>
            </a:r>
            <a:r>
              <a:rPr sz="1200" i="1" spc="3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pre-crisis</a:t>
            </a:r>
            <a:r>
              <a:rPr sz="1200" i="1" spc="3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period</a:t>
            </a:r>
            <a:r>
              <a:rPr sz="1200" i="1" spc="3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can</a:t>
            </a:r>
            <a:r>
              <a:rPr sz="1200" i="1" spc="2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be</a:t>
            </a:r>
            <a:r>
              <a:rPr sz="1200" i="1" spc="2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traced</a:t>
            </a:r>
            <a:r>
              <a:rPr sz="1200" i="1" spc="3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in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80820" y="9213849"/>
            <a:ext cx="1829435" cy="0"/>
          </a:xfrm>
          <a:custGeom>
            <a:avLst/>
            <a:gdLst/>
            <a:ahLst/>
            <a:cxnLst/>
            <a:rect l="l" t="t" r="r" b="b"/>
            <a:pathLst>
              <a:path w="1829435">
                <a:moveTo>
                  <a:pt x="0" y="0"/>
                </a:moveTo>
                <a:lnTo>
                  <a:pt x="1829054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042720" y="9265157"/>
            <a:ext cx="4628515" cy="6419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975" spc="-7" baseline="29914" dirty="0">
                <a:latin typeface="Calibri"/>
                <a:cs typeface="Calibri"/>
              </a:rPr>
              <a:t>1 </a:t>
            </a:r>
            <a:r>
              <a:rPr sz="1000" spc="-5" dirty="0">
                <a:latin typeface="Calibri"/>
                <a:cs typeface="Calibri"/>
              </a:rPr>
              <a:t>Сорокин Александр Владимирович, д.э.н., профессор экономического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факультета;</a:t>
            </a:r>
            <a:endParaRPr sz="1000">
              <a:latin typeface="Calibri"/>
              <a:cs typeface="Calibri"/>
            </a:endParaRPr>
          </a:p>
          <a:p>
            <a:pPr marL="38100">
              <a:lnSpc>
                <a:spcPct val="100000"/>
              </a:lnSpc>
              <a:spcBef>
                <a:spcPts val="25"/>
              </a:spcBef>
            </a:pPr>
            <a:r>
              <a:rPr sz="1000" spc="-5" dirty="0">
                <a:latin typeface="Calibri"/>
                <a:cs typeface="Calibri"/>
              </a:rPr>
              <a:t>e-mail: </a:t>
            </a:r>
            <a:r>
              <a:rPr sz="1000" spc="-5" dirty="0">
                <a:latin typeface="Calibri"/>
                <a:cs typeface="Calibri"/>
                <a:hlinkClick r:id="rId2"/>
              </a:rPr>
              <a:t>sorokine.alexandre@gmail.com</a:t>
            </a:r>
            <a:endParaRPr sz="1000">
              <a:latin typeface="Calibri"/>
              <a:cs typeface="Calibri"/>
            </a:endParaRPr>
          </a:p>
          <a:p>
            <a:pPr marL="38100">
              <a:lnSpc>
                <a:spcPct val="100000"/>
              </a:lnSpc>
              <a:spcBef>
                <a:spcPts val="10"/>
              </a:spcBef>
            </a:pPr>
            <a:r>
              <a:rPr sz="975" spc="-7" baseline="29914" dirty="0">
                <a:latin typeface="Calibri"/>
                <a:cs typeface="Calibri"/>
              </a:rPr>
              <a:t>2 </a:t>
            </a:r>
            <a:r>
              <a:rPr sz="1000" spc="-5" dirty="0">
                <a:latin typeface="Calibri"/>
                <a:cs typeface="Calibri"/>
              </a:rPr>
              <a:t>Теняков Иван Михайлович, профессор экономического</a:t>
            </a:r>
            <a:r>
              <a:rPr sz="1000" spc="-3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факультета;</a:t>
            </a:r>
            <a:endParaRPr sz="1000">
              <a:latin typeface="Calibri"/>
              <a:cs typeface="Calibri"/>
            </a:endParaRPr>
          </a:p>
          <a:p>
            <a:pPr marL="38100">
              <a:lnSpc>
                <a:spcPct val="100000"/>
              </a:lnSpc>
              <a:spcBef>
                <a:spcPts val="25"/>
              </a:spcBef>
            </a:pPr>
            <a:r>
              <a:rPr sz="1000" spc="-5" dirty="0">
                <a:latin typeface="Calibri"/>
                <a:cs typeface="Calibri"/>
              </a:rPr>
              <a:t>e-mail: </a:t>
            </a:r>
            <a:r>
              <a:rPr sz="1000" spc="-5" dirty="0">
                <a:latin typeface="Calibri"/>
                <a:cs typeface="Calibri"/>
                <a:hlinkClick r:id="rId3"/>
              </a:rPr>
              <a:t>itenyakov@mail.ru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926833" y="9917379"/>
            <a:ext cx="12192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sz="1100" dirty="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8120" y="4831206"/>
            <a:ext cx="5969000" cy="4765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Times New Roman"/>
                <a:cs typeface="Times New Roman"/>
              </a:rPr>
              <a:t>Рисунок </a:t>
            </a:r>
            <a:r>
              <a:rPr sz="1200" b="1" dirty="0">
                <a:latin typeface="Times New Roman"/>
                <a:cs typeface="Times New Roman"/>
              </a:rPr>
              <a:t>2. </a:t>
            </a:r>
            <a:r>
              <a:rPr sz="1200" b="1" spc="-5" dirty="0">
                <a:latin typeface="Times New Roman"/>
                <a:cs typeface="Times New Roman"/>
              </a:rPr>
              <a:t>Динамика параметров рынка труда США. </a:t>
            </a:r>
            <a:r>
              <a:rPr sz="1200" b="1" dirty="0">
                <a:latin typeface="Times New Roman"/>
                <a:cs typeface="Times New Roman"/>
              </a:rPr>
              <a:t>1925 – 1970</a:t>
            </a:r>
            <a:r>
              <a:rPr sz="1200" b="1" spc="3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гг.</a:t>
            </a:r>
            <a:endParaRPr sz="1200">
              <a:latin typeface="Times New Roman"/>
              <a:cs typeface="Times New Roman"/>
            </a:endParaRPr>
          </a:p>
          <a:p>
            <a:pPr marL="12700" marR="5080" indent="448945" algn="just">
              <a:lnSpc>
                <a:spcPct val="143700"/>
              </a:lnSpc>
              <a:spcBef>
                <a:spcPts val="690"/>
              </a:spcBef>
            </a:pPr>
            <a:r>
              <a:rPr sz="1200" spc="-5" dirty="0">
                <a:latin typeface="Times New Roman"/>
                <a:cs typeface="Times New Roman"/>
              </a:rPr>
              <a:t>Особняком </a:t>
            </a:r>
            <a:r>
              <a:rPr sz="1200" dirty="0">
                <a:latin typeface="Times New Roman"/>
                <a:cs typeface="Times New Roman"/>
              </a:rPr>
              <a:t>стоит </a:t>
            </a:r>
            <a:r>
              <a:rPr sz="1200" spc="-5" dirty="0">
                <a:latin typeface="Times New Roman"/>
                <a:cs typeface="Times New Roman"/>
              </a:rPr>
              <a:t>военный период, </a:t>
            </a:r>
            <a:r>
              <a:rPr sz="1200" dirty="0">
                <a:latin typeface="Times New Roman"/>
                <a:cs typeface="Times New Roman"/>
              </a:rPr>
              <a:t>но </a:t>
            </a:r>
            <a:r>
              <a:rPr sz="1200" spc="-10" dirty="0">
                <a:latin typeface="Times New Roman"/>
                <a:cs typeface="Times New Roman"/>
              </a:rPr>
              <a:t>он </a:t>
            </a:r>
            <a:r>
              <a:rPr sz="1200" spc="-5" dirty="0">
                <a:latin typeface="Times New Roman"/>
                <a:cs typeface="Times New Roman"/>
              </a:rPr>
              <a:t>имеет свою специфику. Следует отметить  резкий рост государственных закупок </a:t>
            </a:r>
            <a:r>
              <a:rPr sz="1200" dirty="0">
                <a:latin typeface="Times New Roman"/>
                <a:cs typeface="Times New Roman"/>
              </a:rPr>
              <a:t>в 1942 – 1945 </a:t>
            </a:r>
            <a:r>
              <a:rPr sz="1200" spc="-5" dirty="0">
                <a:latin typeface="Times New Roman"/>
                <a:cs typeface="Times New Roman"/>
              </a:rPr>
              <a:t>гг.: если </a:t>
            </a:r>
            <a:r>
              <a:rPr sz="1200" dirty="0">
                <a:latin typeface="Times New Roman"/>
                <a:cs typeface="Times New Roman"/>
              </a:rPr>
              <a:t>в 1941 </a:t>
            </a:r>
            <a:r>
              <a:rPr sz="1200" spc="-5" dirty="0">
                <a:latin typeface="Times New Roman"/>
                <a:cs typeface="Times New Roman"/>
              </a:rPr>
              <a:t>г. </a:t>
            </a:r>
            <a:r>
              <a:rPr sz="1200" dirty="0">
                <a:latin typeface="Times New Roman"/>
                <a:cs typeface="Times New Roman"/>
              </a:rPr>
              <a:t>они </a:t>
            </a:r>
            <a:r>
              <a:rPr sz="1200" spc="-5" dirty="0">
                <a:latin typeface="Times New Roman"/>
                <a:cs typeface="Times New Roman"/>
              </a:rPr>
              <a:t>составили 56,3  млрд. </a:t>
            </a:r>
            <a:r>
              <a:rPr sz="1200" dirty="0">
                <a:latin typeface="Times New Roman"/>
                <a:cs typeface="Times New Roman"/>
              </a:rPr>
              <a:t>долл. (в </a:t>
            </a:r>
            <a:r>
              <a:rPr sz="1200" spc="-5" dirty="0">
                <a:latin typeface="Times New Roman"/>
                <a:cs typeface="Times New Roman"/>
              </a:rPr>
              <a:t>постоянных ценах), </a:t>
            </a:r>
            <a:r>
              <a:rPr sz="1200" dirty="0">
                <a:latin typeface="Times New Roman"/>
                <a:cs typeface="Times New Roman"/>
              </a:rPr>
              <a:t>то в 1942 </a:t>
            </a:r>
            <a:r>
              <a:rPr sz="1200" spc="-5" dirty="0">
                <a:latin typeface="Times New Roman"/>
                <a:cs typeface="Times New Roman"/>
              </a:rPr>
              <a:t>г. увеличились </a:t>
            </a:r>
            <a:r>
              <a:rPr sz="1200" dirty="0">
                <a:latin typeface="Times New Roman"/>
                <a:cs typeface="Times New Roman"/>
              </a:rPr>
              <a:t>до 117,1 </a:t>
            </a:r>
            <a:r>
              <a:rPr sz="1200" spc="-5" dirty="0">
                <a:latin typeface="Times New Roman"/>
                <a:cs typeface="Times New Roman"/>
              </a:rPr>
              <a:t>млрд. </a:t>
            </a:r>
            <a:r>
              <a:rPr sz="1200" dirty="0">
                <a:latin typeface="Times New Roman"/>
                <a:cs typeface="Times New Roman"/>
              </a:rPr>
              <a:t>долл., в 1943 </a:t>
            </a:r>
            <a:r>
              <a:rPr sz="1200" spc="-5" dirty="0">
                <a:latin typeface="Times New Roman"/>
                <a:cs typeface="Times New Roman"/>
              </a:rPr>
              <a:t>г.</a:t>
            </a:r>
            <a:r>
              <a:rPr sz="1200" spc="-1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  до 164,4 </a:t>
            </a:r>
            <a:r>
              <a:rPr sz="1200" spc="-5" dirty="0">
                <a:latin typeface="Times New Roman"/>
                <a:cs typeface="Times New Roman"/>
              </a:rPr>
              <a:t>млрд. </a:t>
            </a:r>
            <a:r>
              <a:rPr sz="1200" dirty="0">
                <a:latin typeface="Times New Roman"/>
                <a:cs typeface="Times New Roman"/>
              </a:rPr>
              <a:t>долл. А с 1946 </a:t>
            </a:r>
            <a:r>
              <a:rPr sz="1200" spc="-5" dirty="0">
                <a:latin typeface="Times New Roman"/>
                <a:cs typeface="Times New Roman"/>
              </a:rPr>
              <a:t>г. вернулись </a:t>
            </a:r>
            <a:r>
              <a:rPr sz="1200" dirty="0">
                <a:latin typeface="Times New Roman"/>
                <a:cs typeface="Times New Roman"/>
              </a:rPr>
              <a:t>на </a:t>
            </a:r>
            <a:r>
              <a:rPr sz="1200" spc="-5" dirty="0">
                <a:latin typeface="Times New Roman"/>
                <a:cs typeface="Times New Roman"/>
              </a:rPr>
              <a:t>предвоенный уровень, составив </a:t>
            </a:r>
            <a:r>
              <a:rPr sz="1200" dirty="0">
                <a:latin typeface="Times New Roman"/>
                <a:cs typeface="Times New Roman"/>
              </a:rPr>
              <a:t>48,4 </a:t>
            </a:r>
            <a:r>
              <a:rPr sz="1200" spc="-5" dirty="0">
                <a:latin typeface="Times New Roman"/>
                <a:cs typeface="Times New Roman"/>
              </a:rPr>
              <a:t>млрд.  </a:t>
            </a:r>
            <a:r>
              <a:rPr sz="1200" dirty="0">
                <a:latin typeface="Times New Roman"/>
                <a:cs typeface="Times New Roman"/>
              </a:rPr>
              <a:t>долл. </a:t>
            </a:r>
            <a:r>
              <a:rPr sz="1200" spc="-5" dirty="0">
                <a:latin typeface="Times New Roman"/>
                <a:cs typeface="Times New Roman"/>
              </a:rPr>
              <a:t>[Historical Statistics </a:t>
            </a:r>
            <a:r>
              <a:rPr sz="1200" dirty="0">
                <a:latin typeface="Times New Roman"/>
                <a:cs typeface="Times New Roman"/>
              </a:rPr>
              <a:t>of the </a:t>
            </a:r>
            <a:r>
              <a:rPr sz="1200" spc="-5" dirty="0">
                <a:latin typeface="Times New Roman"/>
                <a:cs typeface="Times New Roman"/>
              </a:rPr>
              <a:t>United States. </a:t>
            </a:r>
            <a:r>
              <a:rPr sz="1200" dirty="0">
                <a:latin typeface="Times New Roman"/>
                <a:cs typeface="Times New Roman"/>
              </a:rPr>
              <a:t>1975, p. 230]. </a:t>
            </a:r>
            <a:r>
              <a:rPr sz="1200" spc="-5" dirty="0">
                <a:latin typeface="Times New Roman"/>
                <a:cs typeface="Times New Roman"/>
              </a:rPr>
              <a:t>Поэтому падение частных  инвестиций </a:t>
            </a:r>
            <a:r>
              <a:rPr sz="1200" dirty="0">
                <a:latin typeface="Times New Roman"/>
                <a:cs typeface="Times New Roman"/>
              </a:rPr>
              <a:t>в 1942 – </a:t>
            </a:r>
            <a:r>
              <a:rPr sz="1200" spc="-5" dirty="0">
                <a:latin typeface="Times New Roman"/>
                <a:cs typeface="Times New Roman"/>
              </a:rPr>
              <a:t>1943 гг. связано </a:t>
            </a:r>
            <a:r>
              <a:rPr sz="1200" dirty="0">
                <a:latin typeface="Times New Roman"/>
                <a:cs typeface="Times New Roman"/>
              </a:rPr>
              <a:t>с </a:t>
            </a:r>
            <a:r>
              <a:rPr sz="1200" spc="-5" dirty="0">
                <a:latin typeface="Times New Roman"/>
                <a:cs typeface="Times New Roman"/>
              </a:rPr>
              <a:t>изменением структурных пропорций американской  экономики, ростом влияния государства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вытеснением </a:t>
            </a:r>
            <a:r>
              <a:rPr sz="1200" dirty="0">
                <a:latin typeface="Times New Roman"/>
                <a:cs typeface="Times New Roman"/>
              </a:rPr>
              <a:t>частных </a:t>
            </a:r>
            <a:r>
              <a:rPr sz="1200" spc="-5" dirty="0">
                <a:latin typeface="Times New Roman"/>
                <a:cs typeface="Times New Roman"/>
              </a:rPr>
              <a:t>инвестиций  государственными закупками. Отметим, что динамика остальных </a:t>
            </a:r>
            <a:r>
              <a:rPr sz="1200" dirty="0">
                <a:latin typeface="Times New Roman"/>
                <a:cs typeface="Times New Roman"/>
              </a:rPr>
              <a:t>трех </a:t>
            </a:r>
            <a:r>
              <a:rPr sz="1200" spc="-5" dirty="0">
                <a:latin typeface="Times New Roman"/>
                <a:cs typeface="Times New Roman"/>
              </a:rPr>
              <a:t>показателей </a:t>
            </a:r>
            <a:r>
              <a:rPr sz="1200" dirty="0">
                <a:latin typeface="Times New Roman"/>
                <a:cs typeface="Times New Roman"/>
              </a:rPr>
              <a:t>в  </a:t>
            </a:r>
            <a:r>
              <a:rPr sz="1200" spc="-5" dirty="0">
                <a:latin typeface="Times New Roman"/>
                <a:cs typeface="Times New Roman"/>
              </a:rPr>
              <a:t>рассматриваемый период подтверждает выявленный </a:t>
            </a:r>
            <a:r>
              <a:rPr sz="1200" dirty="0">
                <a:latin typeface="Times New Roman"/>
                <a:cs typeface="Times New Roman"/>
              </a:rPr>
              <a:t>алгоритм: </a:t>
            </a:r>
            <a:r>
              <a:rPr sz="1200" spc="-5" dirty="0">
                <a:latin typeface="Times New Roman"/>
                <a:cs typeface="Times New Roman"/>
              </a:rPr>
              <a:t>замедление темпа роста  занятых, перешедшее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спад </a:t>
            </a:r>
            <a:r>
              <a:rPr sz="1200" dirty="0">
                <a:latin typeface="Times New Roman"/>
                <a:cs typeface="Times New Roman"/>
              </a:rPr>
              <a:t>в 1944 – 1945 </a:t>
            </a:r>
            <a:r>
              <a:rPr sz="1200" spc="-5" dirty="0">
                <a:latin typeface="Times New Roman"/>
                <a:cs typeface="Times New Roman"/>
              </a:rPr>
              <a:t>гг., происходившее параллельно </a:t>
            </a:r>
            <a:r>
              <a:rPr sz="1200" dirty="0">
                <a:latin typeface="Times New Roman"/>
                <a:cs typeface="Times New Roman"/>
              </a:rPr>
              <a:t>с </a:t>
            </a:r>
            <a:r>
              <a:rPr sz="1200" spc="-5" dirty="0">
                <a:latin typeface="Times New Roman"/>
                <a:cs typeface="Times New Roman"/>
              </a:rPr>
              <a:t>замедлением  темпа роста </a:t>
            </a:r>
            <a:r>
              <a:rPr sz="1200" dirty="0">
                <a:latin typeface="Times New Roman"/>
                <a:cs typeface="Times New Roman"/>
              </a:rPr>
              <a:t>заработной </a:t>
            </a:r>
            <a:r>
              <a:rPr sz="1200" spc="-5" dirty="0">
                <a:latin typeface="Times New Roman"/>
                <a:cs typeface="Times New Roman"/>
              </a:rPr>
              <a:t>платы; уровень безработицы, правда, увеличился незначительно </a:t>
            </a:r>
            <a:r>
              <a:rPr sz="1200" dirty="0">
                <a:latin typeface="Times New Roman"/>
                <a:cs typeface="Times New Roman"/>
              </a:rPr>
              <a:t>и  лишь в 1945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г.</a:t>
            </a:r>
            <a:endParaRPr sz="1200">
              <a:latin typeface="Times New Roman"/>
              <a:cs typeface="Times New Roman"/>
            </a:endParaRPr>
          </a:p>
          <a:p>
            <a:pPr marL="12700" marR="7620" indent="448945" algn="just">
              <a:lnSpc>
                <a:spcPct val="143700"/>
              </a:lnSpc>
              <a:spcBef>
                <a:spcPts val="10"/>
              </a:spcBef>
            </a:pPr>
            <a:r>
              <a:rPr sz="1200" b="1" i="1" dirty="0">
                <a:latin typeface="Times New Roman"/>
                <a:cs typeface="Times New Roman"/>
              </a:rPr>
              <a:t>Прогноз </a:t>
            </a:r>
            <a:r>
              <a:rPr sz="1200" b="1" i="1" spc="-5" dirty="0">
                <a:latin typeface="Times New Roman"/>
                <a:cs typeface="Times New Roman"/>
              </a:rPr>
              <a:t>мирового кризиса </a:t>
            </a:r>
            <a:r>
              <a:rPr sz="1200" b="1" i="1" dirty="0">
                <a:latin typeface="Times New Roman"/>
                <a:cs typeface="Times New Roman"/>
              </a:rPr>
              <a:t>2008 </a:t>
            </a:r>
            <a:r>
              <a:rPr sz="1200" b="1" i="1" spc="-5" dirty="0">
                <a:latin typeface="Times New Roman"/>
                <a:cs typeface="Times New Roman"/>
              </a:rPr>
              <a:t>года </a:t>
            </a:r>
            <a:r>
              <a:rPr sz="1200" b="1" i="1" dirty="0">
                <a:latin typeface="Times New Roman"/>
                <a:cs typeface="Times New Roman"/>
              </a:rPr>
              <a:t>по </a:t>
            </a:r>
            <a:r>
              <a:rPr sz="1200" b="1" i="1" spc="-5" dirty="0">
                <a:latin typeface="Times New Roman"/>
                <a:cs typeface="Times New Roman"/>
              </a:rPr>
              <a:t>общедоступным статистическим  данным. </a:t>
            </a:r>
            <a:r>
              <a:rPr sz="1200" spc="-5" dirty="0">
                <a:latin typeface="Times New Roman"/>
                <a:cs typeface="Times New Roman"/>
              </a:rPr>
              <a:t>Предвестниками абсолютного перенакопления, </a:t>
            </a:r>
            <a:r>
              <a:rPr sz="1200" dirty="0">
                <a:latin typeface="Times New Roman"/>
                <a:cs typeface="Times New Roman"/>
              </a:rPr>
              <a:t>или </a:t>
            </a:r>
            <a:r>
              <a:rPr sz="1200" spc="-5" dirty="0">
                <a:latin typeface="Times New Roman"/>
                <a:cs typeface="Times New Roman"/>
              </a:rPr>
              <a:t>мирового кризиса является  динамика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связки</a:t>
            </a:r>
            <a:r>
              <a:rPr sz="1200" b="1" i="1" spc="-4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показателей</a:t>
            </a:r>
            <a:r>
              <a:rPr sz="1200" spc="-5" dirty="0">
                <a:latin typeface="Times New Roman"/>
                <a:cs typeface="Times New Roman"/>
              </a:rPr>
              <a:t>: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рост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инвестиций,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занятости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ниже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темпов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роста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инвестиций;  сокращение безработицы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рост заработной платы. Такая динамика наблюдалась </a:t>
            </a:r>
            <a:r>
              <a:rPr sz="1200" dirty="0">
                <a:latin typeface="Times New Roman"/>
                <a:cs typeface="Times New Roman"/>
              </a:rPr>
              <a:t>с 2003 по  2007</a:t>
            </a:r>
            <a:r>
              <a:rPr sz="1200" spc="1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гг.</a:t>
            </a:r>
            <a:r>
              <a:rPr sz="1200" spc="1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т.е.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кризис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можно</a:t>
            </a:r>
            <a:r>
              <a:rPr sz="1200" spc="1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было</a:t>
            </a:r>
            <a:r>
              <a:rPr sz="1200" spc="1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предсказать</a:t>
            </a:r>
            <a:r>
              <a:rPr sz="1200" spc="1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уже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2004,</a:t>
            </a:r>
            <a:r>
              <a:rPr sz="1200" spc="1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2005</a:t>
            </a:r>
            <a:r>
              <a:rPr sz="1200" spc="1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годах.</a:t>
            </a:r>
            <a:r>
              <a:rPr sz="1200" spc="1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Ниже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приводятся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448180" y="3950334"/>
            <a:ext cx="5323205" cy="0"/>
          </a:xfrm>
          <a:custGeom>
            <a:avLst/>
            <a:gdLst/>
            <a:ahLst/>
            <a:cxnLst/>
            <a:rect l="l" t="t" r="r" b="b"/>
            <a:pathLst>
              <a:path w="5323205">
                <a:moveTo>
                  <a:pt x="0" y="0"/>
                </a:moveTo>
                <a:lnTo>
                  <a:pt x="532307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48180" y="3607307"/>
            <a:ext cx="5323205" cy="0"/>
          </a:xfrm>
          <a:custGeom>
            <a:avLst/>
            <a:gdLst/>
            <a:ahLst/>
            <a:cxnLst/>
            <a:rect l="l" t="t" r="r" b="b"/>
            <a:pathLst>
              <a:path w="5323205">
                <a:moveTo>
                  <a:pt x="0" y="0"/>
                </a:moveTo>
                <a:lnTo>
                  <a:pt x="532307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48180" y="3264407"/>
            <a:ext cx="5323205" cy="0"/>
          </a:xfrm>
          <a:custGeom>
            <a:avLst/>
            <a:gdLst/>
            <a:ahLst/>
            <a:cxnLst/>
            <a:rect l="l" t="t" r="r" b="b"/>
            <a:pathLst>
              <a:path w="5323205">
                <a:moveTo>
                  <a:pt x="0" y="0"/>
                </a:moveTo>
                <a:lnTo>
                  <a:pt x="532307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092571" y="2577083"/>
            <a:ext cx="646430" cy="0"/>
          </a:xfrm>
          <a:custGeom>
            <a:avLst/>
            <a:gdLst/>
            <a:ahLst/>
            <a:cxnLst/>
            <a:rect l="l" t="t" r="r" b="b"/>
            <a:pathLst>
              <a:path w="646429">
                <a:moveTo>
                  <a:pt x="0" y="0"/>
                </a:moveTo>
                <a:lnTo>
                  <a:pt x="646176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437507" y="2577083"/>
            <a:ext cx="1591310" cy="0"/>
          </a:xfrm>
          <a:custGeom>
            <a:avLst/>
            <a:gdLst/>
            <a:ahLst/>
            <a:cxnLst/>
            <a:rect l="l" t="t" r="r" b="b"/>
            <a:pathLst>
              <a:path w="1591310">
                <a:moveTo>
                  <a:pt x="0" y="0"/>
                </a:moveTo>
                <a:lnTo>
                  <a:pt x="1591055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491103" y="2577083"/>
            <a:ext cx="882650" cy="0"/>
          </a:xfrm>
          <a:custGeom>
            <a:avLst/>
            <a:gdLst/>
            <a:ahLst/>
            <a:cxnLst/>
            <a:rect l="l" t="t" r="r" b="b"/>
            <a:pathLst>
              <a:path w="882650">
                <a:moveTo>
                  <a:pt x="0" y="0"/>
                </a:moveTo>
                <a:lnTo>
                  <a:pt x="882395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448180" y="2577083"/>
            <a:ext cx="1979295" cy="0"/>
          </a:xfrm>
          <a:custGeom>
            <a:avLst/>
            <a:gdLst/>
            <a:ahLst/>
            <a:cxnLst/>
            <a:rect l="l" t="t" r="r" b="b"/>
            <a:pathLst>
              <a:path w="1979295">
                <a:moveTo>
                  <a:pt x="0" y="0"/>
                </a:moveTo>
                <a:lnTo>
                  <a:pt x="1978914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372230" y="2234183"/>
            <a:ext cx="3399154" cy="0"/>
          </a:xfrm>
          <a:custGeom>
            <a:avLst/>
            <a:gdLst/>
            <a:ahLst/>
            <a:cxnLst/>
            <a:rect l="l" t="t" r="r" b="b"/>
            <a:pathLst>
              <a:path w="3399154">
                <a:moveTo>
                  <a:pt x="0" y="0"/>
                </a:moveTo>
                <a:lnTo>
                  <a:pt x="3399027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448180" y="2234183"/>
            <a:ext cx="1860550" cy="0"/>
          </a:xfrm>
          <a:custGeom>
            <a:avLst/>
            <a:gdLst/>
            <a:ahLst/>
            <a:cxnLst/>
            <a:rect l="l" t="t" r="r" b="b"/>
            <a:pathLst>
              <a:path w="1860550">
                <a:moveTo>
                  <a:pt x="0" y="0"/>
                </a:moveTo>
                <a:lnTo>
                  <a:pt x="1860042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254883" y="1891283"/>
            <a:ext cx="3516629" cy="0"/>
          </a:xfrm>
          <a:custGeom>
            <a:avLst/>
            <a:gdLst/>
            <a:ahLst/>
            <a:cxnLst/>
            <a:rect l="l" t="t" r="r" b="b"/>
            <a:pathLst>
              <a:path w="3516629">
                <a:moveTo>
                  <a:pt x="0" y="0"/>
                </a:moveTo>
                <a:lnTo>
                  <a:pt x="3516375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448180" y="1891283"/>
            <a:ext cx="1743075" cy="0"/>
          </a:xfrm>
          <a:custGeom>
            <a:avLst/>
            <a:gdLst/>
            <a:ahLst/>
            <a:cxnLst/>
            <a:rect l="l" t="t" r="r" b="b"/>
            <a:pathLst>
              <a:path w="1743075">
                <a:moveTo>
                  <a:pt x="0" y="0"/>
                </a:moveTo>
                <a:lnTo>
                  <a:pt x="1742694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62047" y="1546859"/>
            <a:ext cx="4109720" cy="0"/>
          </a:xfrm>
          <a:custGeom>
            <a:avLst/>
            <a:gdLst/>
            <a:ahLst/>
            <a:cxnLst/>
            <a:rect l="l" t="t" r="r" b="b"/>
            <a:pathLst>
              <a:path w="4109720">
                <a:moveTo>
                  <a:pt x="0" y="0"/>
                </a:moveTo>
                <a:lnTo>
                  <a:pt x="4109211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448180" y="1546859"/>
            <a:ext cx="1149985" cy="0"/>
          </a:xfrm>
          <a:custGeom>
            <a:avLst/>
            <a:gdLst/>
            <a:ahLst/>
            <a:cxnLst/>
            <a:rect l="l" t="t" r="r" b="b"/>
            <a:pathLst>
              <a:path w="1149985">
                <a:moveTo>
                  <a:pt x="0" y="0"/>
                </a:moveTo>
                <a:lnTo>
                  <a:pt x="114985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425826" y="1203959"/>
            <a:ext cx="4345940" cy="0"/>
          </a:xfrm>
          <a:custGeom>
            <a:avLst/>
            <a:gdLst/>
            <a:ahLst/>
            <a:cxnLst/>
            <a:rect l="l" t="t" r="r" b="b"/>
            <a:pathLst>
              <a:path w="4345940">
                <a:moveTo>
                  <a:pt x="0" y="0"/>
                </a:moveTo>
                <a:lnTo>
                  <a:pt x="4345432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448180" y="1203959"/>
            <a:ext cx="913765" cy="0"/>
          </a:xfrm>
          <a:custGeom>
            <a:avLst/>
            <a:gdLst/>
            <a:ahLst/>
            <a:cxnLst/>
            <a:rect l="l" t="t" r="r" b="b"/>
            <a:pathLst>
              <a:path w="913764">
                <a:moveTo>
                  <a:pt x="0" y="0"/>
                </a:moveTo>
                <a:lnTo>
                  <a:pt x="91363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448180" y="861059"/>
            <a:ext cx="5323205" cy="0"/>
          </a:xfrm>
          <a:custGeom>
            <a:avLst/>
            <a:gdLst/>
            <a:ahLst/>
            <a:cxnLst/>
            <a:rect l="l" t="t" r="r" b="b"/>
            <a:pathLst>
              <a:path w="5323205">
                <a:moveTo>
                  <a:pt x="0" y="0"/>
                </a:moveTo>
                <a:lnTo>
                  <a:pt x="532307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566672" y="861059"/>
            <a:ext cx="0" cy="1907539"/>
          </a:xfrm>
          <a:custGeom>
            <a:avLst/>
            <a:gdLst/>
            <a:ahLst/>
            <a:cxnLst/>
            <a:rect l="l" t="t" r="r" b="b"/>
            <a:pathLst>
              <a:path h="1907539">
                <a:moveTo>
                  <a:pt x="0" y="0"/>
                </a:moveTo>
                <a:lnTo>
                  <a:pt x="0" y="19072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566672" y="2832353"/>
            <a:ext cx="0" cy="1118235"/>
          </a:xfrm>
          <a:custGeom>
            <a:avLst/>
            <a:gdLst/>
            <a:ahLst/>
            <a:cxnLst/>
            <a:rect l="l" t="t" r="r" b="b"/>
            <a:pathLst>
              <a:path h="1118235">
                <a:moveTo>
                  <a:pt x="0" y="0"/>
                </a:moveTo>
                <a:lnTo>
                  <a:pt x="0" y="111798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684020" y="861059"/>
            <a:ext cx="0" cy="1804035"/>
          </a:xfrm>
          <a:custGeom>
            <a:avLst/>
            <a:gdLst/>
            <a:ahLst/>
            <a:cxnLst/>
            <a:rect l="l" t="t" r="r" b="b"/>
            <a:pathLst>
              <a:path h="1804035">
                <a:moveTo>
                  <a:pt x="0" y="0"/>
                </a:moveTo>
                <a:lnTo>
                  <a:pt x="0" y="180365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684020" y="2728721"/>
            <a:ext cx="0" cy="1221740"/>
          </a:xfrm>
          <a:custGeom>
            <a:avLst/>
            <a:gdLst/>
            <a:ahLst/>
            <a:cxnLst/>
            <a:rect l="l" t="t" r="r" b="b"/>
            <a:pathLst>
              <a:path h="1221739">
                <a:moveTo>
                  <a:pt x="0" y="0"/>
                </a:moveTo>
                <a:lnTo>
                  <a:pt x="0" y="1221612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802892" y="861059"/>
            <a:ext cx="0" cy="1739900"/>
          </a:xfrm>
          <a:custGeom>
            <a:avLst/>
            <a:gdLst/>
            <a:ahLst/>
            <a:cxnLst/>
            <a:rect l="l" t="t" r="r" b="b"/>
            <a:pathLst>
              <a:path h="1739900">
                <a:moveTo>
                  <a:pt x="0" y="0"/>
                </a:moveTo>
                <a:lnTo>
                  <a:pt x="0" y="173964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802892" y="2664713"/>
            <a:ext cx="0" cy="1285875"/>
          </a:xfrm>
          <a:custGeom>
            <a:avLst/>
            <a:gdLst/>
            <a:ahLst/>
            <a:cxnLst/>
            <a:rect l="l" t="t" r="r" b="b"/>
            <a:pathLst>
              <a:path h="1285875">
                <a:moveTo>
                  <a:pt x="0" y="0"/>
                </a:moveTo>
                <a:lnTo>
                  <a:pt x="0" y="1285621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921764" y="861059"/>
            <a:ext cx="0" cy="1805305"/>
          </a:xfrm>
          <a:custGeom>
            <a:avLst/>
            <a:gdLst/>
            <a:ahLst/>
            <a:cxnLst/>
            <a:rect l="l" t="t" r="r" b="b"/>
            <a:pathLst>
              <a:path h="1805305">
                <a:moveTo>
                  <a:pt x="0" y="0"/>
                </a:moveTo>
                <a:lnTo>
                  <a:pt x="0" y="1805177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921764" y="2730245"/>
            <a:ext cx="0" cy="1220470"/>
          </a:xfrm>
          <a:custGeom>
            <a:avLst/>
            <a:gdLst/>
            <a:ahLst/>
            <a:cxnLst/>
            <a:rect l="l" t="t" r="r" b="b"/>
            <a:pathLst>
              <a:path h="1220470">
                <a:moveTo>
                  <a:pt x="0" y="0"/>
                </a:moveTo>
                <a:lnTo>
                  <a:pt x="0" y="1220089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039111" y="861059"/>
            <a:ext cx="0" cy="1415415"/>
          </a:xfrm>
          <a:custGeom>
            <a:avLst/>
            <a:gdLst/>
            <a:ahLst/>
            <a:cxnLst/>
            <a:rect l="l" t="t" r="r" b="b"/>
            <a:pathLst>
              <a:path h="1415414">
                <a:moveTo>
                  <a:pt x="0" y="0"/>
                </a:moveTo>
                <a:lnTo>
                  <a:pt x="0" y="141503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039111" y="2340101"/>
            <a:ext cx="0" cy="1610360"/>
          </a:xfrm>
          <a:custGeom>
            <a:avLst/>
            <a:gdLst/>
            <a:ahLst/>
            <a:cxnLst/>
            <a:rect l="l" t="t" r="r" b="b"/>
            <a:pathLst>
              <a:path h="1610360">
                <a:moveTo>
                  <a:pt x="0" y="0"/>
                </a:moveTo>
                <a:lnTo>
                  <a:pt x="0" y="1610232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157983" y="861059"/>
            <a:ext cx="0" cy="912494"/>
          </a:xfrm>
          <a:custGeom>
            <a:avLst/>
            <a:gdLst/>
            <a:ahLst/>
            <a:cxnLst/>
            <a:rect l="l" t="t" r="r" b="b"/>
            <a:pathLst>
              <a:path h="912494">
                <a:moveTo>
                  <a:pt x="0" y="0"/>
                </a:moveTo>
                <a:lnTo>
                  <a:pt x="0" y="91211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157983" y="1837181"/>
            <a:ext cx="0" cy="2113280"/>
          </a:xfrm>
          <a:custGeom>
            <a:avLst/>
            <a:gdLst/>
            <a:ahLst/>
            <a:cxnLst/>
            <a:rect l="l" t="t" r="r" b="b"/>
            <a:pathLst>
              <a:path h="2113279">
                <a:moveTo>
                  <a:pt x="0" y="0"/>
                </a:moveTo>
                <a:lnTo>
                  <a:pt x="0" y="2113153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276855" y="861059"/>
            <a:ext cx="0" cy="375920"/>
          </a:xfrm>
          <a:custGeom>
            <a:avLst/>
            <a:gdLst/>
            <a:ahLst/>
            <a:cxnLst/>
            <a:rect l="l" t="t" r="r" b="b"/>
            <a:pathLst>
              <a:path h="375919">
                <a:moveTo>
                  <a:pt x="0" y="0"/>
                </a:moveTo>
                <a:lnTo>
                  <a:pt x="0" y="37566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276855" y="1300733"/>
            <a:ext cx="0" cy="2649855"/>
          </a:xfrm>
          <a:custGeom>
            <a:avLst/>
            <a:gdLst/>
            <a:ahLst/>
            <a:cxnLst/>
            <a:rect l="l" t="t" r="r" b="b"/>
            <a:pathLst>
              <a:path h="2649854">
                <a:moveTo>
                  <a:pt x="0" y="0"/>
                </a:moveTo>
                <a:lnTo>
                  <a:pt x="0" y="2649601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394204" y="861059"/>
            <a:ext cx="0" cy="296545"/>
          </a:xfrm>
          <a:custGeom>
            <a:avLst/>
            <a:gdLst/>
            <a:ahLst/>
            <a:cxnLst/>
            <a:rect l="l" t="t" r="r" b="b"/>
            <a:pathLst>
              <a:path h="296544">
                <a:moveTo>
                  <a:pt x="0" y="0"/>
                </a:moveTo>
                <a:lnTo>
                  <a:pt x="0" y="296418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394204" y="1221485"/>
            <a:ext cx="0" cy="2729230"/>
          </a:xfrm>
          <a:custGeom>
            <a:avLst/>
            <a:gdLst/>
            <a:ahLst/>
            <a:cxnLst/>
            <a:rect l="l" t="t" r="r" b="b"/>
            <a:pathLst>
              <a:path h="2729229">
                <a:moveTo>
                  <a:pt x="0" y="0"/>
                </a:moveTo>
                <a:lnTo>
                  <a:pt x="0" y="2728849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513076" y="861059"/>
            <a:ext cx="0" cy="520700"/>
          </a:xfrm>
          <a:custGeom>
            <a:avLst/>
            <a:gdLst/>
            <a:ahLst/>
            <a:cxnLst/>
            <a:rect l="l" t="t" r="r" b="b"/>
            <a:pathLst>
              <a:path h="520700">
                <a:moveTo>
                  <a:pt x="0" y="0"/>
                </a:moveTo>
                <a:lnTo>
                  <a:pt x="0" y="52044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513076" y="1445513"/>
            <a:ext cx="0" cy="2505075"/>
          </a:xfrm>
          <a:custGeom>
            <a:avLst/>
            <a:gdLst/>
            <a:ahLst/>
            <a:cxnLst/>
            <a:rect l="l" t="t" r="r" b="b"/>
            <a:pathLst>
              <a:path h="2505075">
                <a:moveTo>
                  <a:pt x="0" y="0"/>
                </a:moveTo>
                <a:lnTo>
                  <a:pt x="0" y="2504821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630423" y="861059"/>
            <a:ext cx="0" cy="635000"/>
          </a:xfrm>
          <a:custGeom>
            <a:avLst/>
            <a:gdLst/>
            <a:ahLst/>
            <a:cxnLst/>
            <a:rect l="l" t="t" r="r" b="b"/>
            <a:pathLst>
              <a:path h="635000">
                <a:moveTo>
                  <a:pt x="0" y="0"/>
                </a:moveTo>
                <a:lnTo>
                  <a:pt x="0" y="63474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630423" y="1559813"/>
            <a:ext cx="0" cy="2390775"/>
          </a:xfrm>
          <a:custGeom>
            <a:avLst/>
            <a:gdLst/>
            <a:ahLst/>
            <a:cxnLst/>
            <a:rect l="l" t="t" r="r" b="b"/>
            <a:pathLst>
              <a:path h="2390775">
                <a:moveTo>
                  <a:pt x="0" y="0"/>
                </a:moveTo>
                <a:lnTo>
                  <a:pt x="0" y="2390521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749295" y="861059"/>
            <a:ext cx="0" cy="859155"/>
          </a:xfrm>
          <a:custGeom>
            <a:avLst/>
            <a:gdLst/>
            <a:ahLst/>
            <a:cxnLst/>
            <a:rect l="l" t="t" r="r" b="b"/>
            <a:pathLst>
              <a:path h="859155">
                <a:moveTo>
                  <a:pt x="0" y="0"/>
                </a:moveTo>
                <a:lnTo>
                  <a:pt x="0" y="85877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749295" y="1783841"/>
            <a:ext cx="0" cy="2166620"/>
          </a:xfrm>
          <a:custGeom>
            <a:avLst/>
            <a:gdLst/>
            <a:ahLst/>
            <a:cxnLst/>
            <a:rect l="l" t="t" r="r" b="b"/>
            <a:pathLst>
              <a:path h="2166620">
                <a:moveTo>
                  <a:pt x="0" y="0"/>
                </a:moveTo>
                <a:lnTo>
                  <a:pt x="0" y="2166493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868167" y="861059"/>
            <a:ext cx="0" cy="1045210"/>
          </a:xfrm>
          <a:custGeom>
            <a:avLst/>
            <a:gdLst/>
            <a:ahLst/>
            <a:cxnLst/>
            <a:rect l="l" t="t" r="r" b="b"/>
            <a:pathLst>
              <a:path h="1045210">
                <a:moveTo>
                  <a:pt x="0" y="0"/>
                </a:moveTo>
                <a:lnTo>
                  <a:pt x="0" y="1044701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868167" y="1969769"/>
            <a:ext cx="0" cy="1980564"/>
          </a:xfrm>
          <a:custGeom>
            <a:avLst/>
            <a:gdLst/>
            <a:ahLst/>
            <a:cxnLst/>
            <a:rect l="l" t="t" r="r" b="b"/>
            <a:pathLst>
              <a:path h="1980564">
                <a:moveTo>
                  <a:pt x="0" y="0"/>
                </a:moveTo>
                <a:lnTo>
                  <a:pt x="0" y="1980565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985516" y="861059"/>
            <a:ext cx="0" cy="720090"/>
          </a:xfrm>
          <a:custGeom>
            <a:avLst/>
            <a:gdLst/>
            <a:ahLst/>
            <a:cxnLst/>
            <a:rect l="l" t="t" r="r" b="b"/>
            <a:pathLst>
              <a:path h="720090">
                <a:moveTo>
                  <a:pt x="0" y="0"/>
                </a:moveTo>
                <a:lnTo>
                  <a:pt x="0" y="72009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985516" y="1645157"/>
            <a:ext cx="0" cy="2305685"/>
          </a:xfrm>
          <a:custGeom>
            <a:avLst/>
            <a:gdLst/>
            <a:ahLst/>
            <a:cxnLst/>
            <a:rect l="l" t="t" r="r" b="b"/>
            <a:pathLst>
              <a:path h="2305685">
                <a:moveTo>
                  <a:pt x="0" y="0"/>
                </a:moveTo>
                <a:lnTo>
                  <a:pt x="0" y="2305177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104388" y="861059"/>
            <a:ext cx="0" cy="849630"/>
          </a:xfrm>
          <a:custGeom>
            <a:avLst/>
            <a:gdLst/>
            <a:ahLst/>
            <a:cxnLst/>
            <a:rect l="l" t="t" r="r" b="b"/>
            <a:pathLst>
              <a:path h="849630">
                <a:moveTo>
                  <a:pt x="0" y="0"/>
                </a:moveTo>
                <a:lnTo>
                  <a:pt x="0" y="84963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104388" y="1774697"/>
            <a:ext cx="0" cy="2176145"/>
          </a:xfrm>
          <a:custGeom>
            <a:avLst/>
            <a:gdLst/>
            <a:ahLst/>
            <a:cxnLst/>
            <a:rect l="l" t="t" r="r" b="b"/>
            <a:pathLst>
              <a:path h="2176145">
                <a:moveTo>
                  <a:pt x="0" y="0"/>
                </a:moveTo>
                <a:lnTo>
                  <a:pt x="0" y="217563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223260" y="861059"/>
            <a:ext cx="0" cy="1026794"/>
          </a:xfrm>
          <a:custGeom>
            <a:avLst/>
            <a:gdLst/>
            <a:ahLst/>
            <a:cxnLst/>
            <a:rect l="l" t="t" r="r" b="b"/>
            <a:pathLst>
              <a:path h="1026794">
                <a:moveTo>
                  <a:pt x="0" y="0"/>
                </a:moveTo>
                <a:lnTo>
                  <a:pt x="0" y="102641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223260" y="1951481"/>
            <a:ext cx="0" cy="1998980"/>
          </a:xfrm>
          <a:custGeom>
            <a:avLst/>
            <a:gdLst/>
            <a:ahLst/>
            <a:cxnLst/>
            <a:rect l="l" t="t" r="r" b="b"/>
            <a:pathLst>
              <a:path h="1998979">
                <a:moveTo>
                  <a:pt x="0" y="0"/>
                </a:moveTo>
                <a:lnTo>
                  <a:pt x="0" y="1998852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340608" y="861059"/>
            <a:ext cx="0" cy="1346835"/>
          </a:xfrm>
          <a:custGeom>
            <a:avLst/>
            <a:gdLst/>
            <a:ahLst/>
            <a:cxnLst/>
            <a:rect l="l" t="t" r="r" b="b"/>
            <a:pathLst>
              <a:path h="1346835">
                <a:moveTo>
                  <a:pt x="0" y="0"/>
                </a:moveTo>
                <a:lnTo>
                  <a:pt x="0" y="134645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340608" y="2271521"/>
            <a:ext cx="0" cy="1678939"/>
          </a:xfrm>
          <a:custGeom>
            <a:avLst/>
            <a:gdLst/>
            <a:ahLst/>
            <a:cxnLst/>
            <a:rect l="l" t="t" r="r" b="b"/>
            <a:pathLst>
              <a:path h="1678939">
                <a:moveTo>
                  <a:pt x="0" y="0"/>
                </a:moveTo>
                <a:lnTo>
                  <a:pt x="0" y="1678812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459479" y="861059"/>
            <a:ext cx="0" cy="1704975"/>
          </a:xfrm>
          <a:custGeom>
            <a:avLst/>
            <a:gdLst/>
            <a:ahLst/>
            <a:cxnLst/>
            <a:rect l="l" t="t" r="r" b="b"/>
            <a:pathLst>
              <a:path h="1704975">
                <a:moveTo>
                  <a:pt x="0" y="0"/>
                </a:moveTo>
                <a:lnTo>
                  <a:pt x="0" y="170459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459479" y="2629661"/>
            <a:ext cx="0" cy="1320800"/>
          </a:xfrm>
          <a:custGeom>
            <a:avLst/>
            <a:gdLst/>
            <a:ahLst/>
            <a:cxnLst/>
            <a:rect l="l" t="t" r="r" b="b"/>
            <a:pathLst>
              <a:path h="1320800">
                <a:moveTo>
                  <a:pt x="0" y="0"/>
                </a:moveTo>
                <a:lnTo>
                  <a:pt x="0" y="1320673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3576828" y="861059"/>
            <a:ext cx="0" cy="1895475"/>
          </a:xfrm>
          <a:custGeom>
            <a:avLst/>
            <a:gdLst/>
            <a:ahLst/>
            <a:cxnLst/>
            <a:rect l="l" t="t" r="r" b="b"/>
            <a:pathLst>
              <a:path h="1895475">
                <a:moveTo>
                  <a:pt x="0" y="0"/>
                </a:moveTo>
                <a:lnTo>
                  <a:pt x="0" y="189509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576828" y="2820161"/>
            <a:ext cx="0" cy="1130300"/>
          </a:xfrm>
          <a:custGeom>
            <a:avLst/>
            <a:gdLst/>
            <a:ahLst/>
            <a:cxnLst/>
            <a:rect l="l" t="t" r="r" b="b"/>
            <a:pathLst>
              <a:path h="1130300">
                <a:moveTo>
                  <a:pt x="0" y="0"/>
                </a:moveTo>
                <a:lnTo>
                  <a:pt x="0" y="1130173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695700" y="861059"/>
            <a:ext cx="0" cy="1944370"/>
          </a:xfrm>
          <a:custGeom>
            <a:avLst/>
            <a:gdLst/>
            <a:ahLst/>
            <a:cxnLst/>
            <a:rect l="l" t="t" r="r" b="b"/>
            <a:pathLst>
              <a:path h="1944370">
                <a:moveTo>
                  <a:pt x="0" y="0"/>
                </a:moveTo>
                <a:lnTo>
                  <a:pt x="0" y="1943862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695700" y="2868929"/>
            <a:ext cx="0" cy="1081405"/>
          </a:xfrm>
          <a:custGeom>
            <a:avLst/>
            <a:gdLst/>
            <a:ahLst/>
            <a:cxnLst/>
            <a:rect l="l" t="t" r="r" b="b"/>
            <a:pathLst>
              <a:path h="1081404">
                <a:moveTo>
                  <a:pt x="0" y="0"/>
                </a:moveTo>
                <a:lnTo>
                  <a:pt x="0" y="10814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814571" y="861059"/>
            <a:ext cx="0" cy="1895475"/>
          </a:xfrm>
          <a:custGeom>
            <a:avLst/>
            <a:gdLst/>
            <a:ahLst/>
            <a:cxnLst/>
            <a:rect l="l" t="t" r="r" b="b"/>
            <a:pathLst>
              <a:path h="1895475">
                <a:moveTo>
                  <a:pt x="0" y="0"/>
                </a:moveTo>
                <a:lnTo>
                  <a:pt x="0" y="189509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3814571" y="2820161"/>
            <a:ext cx="0" cy="1130300"/>
          </a:xfrm>
          <a:custGeom>
            <a:avLst/>
            <a:gdLst/>
            <a:ahLst/>
            <a:cxnLst/>
            <a:rect l="l" t="t" r="r" b="b"/>
            <a:pathLst>
              <a:path h="1130300">
                <a:moveTo>
                  <a:pt x="0" y="0"/>
                </a:moveTo>
                <a:lnTo>
                  <a:pt x="0" y="1130173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3931920" y="861059"/>
            <a:ext cx="0" cy="1756410"/>
          </a:xfrm>
          <a:custGeom>
            <a:avLst/>
            <a:gdLst/>
            <a:ahLst/>
            <a:cxnLst/>
            <a:rect l="l" t="t" r="r" b="b"/>
            <a:pathLst>
              <a:path h="1756410">
                <a:moveTo>
                  <a:pt x="0" y="0"/>
                </a:moveTo>
                <a:lnTo>
                  <a:pt x="0" y="175641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3931920" y="2681477"/>
            <a:ext cx="0" cy="1269365"/>
          </a:xfrm>
          <a:custGeom>
            <a:avLst/>
            <a:gdLst/>
            <a:ahLst/>
            <a:cxnLst/>
            <a:rect l="l" t="t" r="r" b="b"/>
            <a:pathLst>
              <a:path h="1269364">
                <a:moveTo>
                  <a:pt x="0" y="0"/>
                </a:moveTo>
                <a:lnTo>
                  <a:pt x="0" y="126885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050791" y="861059"/>
            <a:ext cx="0" cy="1759585"/>
          </a:xfrm>
          <a:custGeom>
            <a:avLst/>
            <a:gdLst/>
            <a:ahLst/>
            <a:cxnLst/>
            <a:rect l="l" t="t" r="r" b="b"/>
            <a:pathLst>
              <a:path h="1759585">
                <a:moveTo>
                  <a:pt x="0" y="0"/>
                </a:moveTo>
                <a:lnTo>
                  <a:pt x="0" y="1759458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050791" y="2684525"/>
            <a:ext cx="0" cy="1266190"/>
          </a:xfrm>
          <a:custGeom>
            <a:avLst/>
            <a:gdLst/>
            <a:ahLst/>
            <a:cxnLst/>
            <a:rect l="l" t="t" r="r" b="b"/>
            <a:pathLst>
              <a:path h="1266189">
                <a:moveTo>
                  <a:pt x="0" y="0"/>
                </a:moveTo>
                <a:lnTo>
                  <a:pt x="0" y="1265808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4168140" y="861059"/>
            <a:ext cx="0" cy="1770380"/>
          </a:xfrm>
          <a:custGeom>
            <a:avLst/>
            <a:gdLst/>
            <a:ahLst/>
            <a:cxnLst/>
            <a:rect l="l" t="t" r="r" b="b"/>
            <a:pathLst>
              <a:path h="1770380">
                <a:moveTo>
                  <a:pt x="0" y="0"/>
                </a:moveTo>
                <a:lnTo>
                  <a:pt x="0" y="177012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4168140" y="2695193"/>
            <a:ext cx="0" cy="1255395"/>
          </a:xfrm>
          <a:custGeom>
            <a:avLst/>
            <a:gdLst/>
            <a:ahLst/>
            <a:cxnLst/>
            <a:rect l="l" t="t" r="r" b="b"/>
            <a:pathLst>
              <a:path h="1255395">
                <a:moveTo>
                  <a:pt x="0" y="0"/>
                </a:moveTo>
                <a:lnTo>
                  <a:pt x="0" y="1255141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4287011" y="861059"/>
            <a:ext cx="0" cy="1621155"/>
          </a:xfrm>
          <a:custGeom>
            <a:avLst/>
            <a:gdLst/>
            <a:ahLst/>
            <a:cxnLst/>
            <a:rect l="l" t="t" r="r" b="b"/>
            <a:pathLst>
              <a:path h="1621155">
                <a:moveTo>
                  <a:pt x="0" y="0"/>
                </a:moveTo>
                <a:lnTo>
                  <a:pt x="0" y="162077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4287011" y="2545841"/>
            <a:ext cx="0" cy="1404620"/>
          </a:xfrm>
          <a:custGeom>
            <a:avLst/>
            <a:gdLst/>
            <a:ahLst/>
            <a:cxnLst/>
            <a:rect l="l" t="t" r="r" b="b"/>
            <a:pathLst>
              <a:path h="1404620">
                <a:moveTo>
                  <a:pt x="0" y="0"/>
                </a:moveTo>
                <a:lnTo>
                  <a:pt x="0" y="1404493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4405884" y="861059"/>
            <a:ext cx="0" cy="1664970"/>
          </a:xfrm>
          <a:custGeom>
            <a:avLst/>
            <a:gdLst/>
            <a:ahLst/>
            <a:cxnLst/>
            <a:rect l="l" t="t" r="r" b="b"/>
            <a:pathLst>
              <a:path h="1664970">
                <a:moveTo>
                  <a:pt x="0" y="0"/>
                </a:moveTo>
                <a:lnTo>
                  <a:pt x="0" y="166497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405884" y="2590037"/>
            <a:ext cx="0" cy="1360805"/>
          </a:xfrm>
          <a:custGeom>
            <a:avLst/>
            <a:gdLst/>
            <a:ahLst/>
            <a:cxnLst/>
            <a:rect l="l" t="t" r="r" b="b"/>
            <a:pathLst>
              <a:path h="1360804">
                <a:moveTo>
                  <a:pt x="0" y="0"/>
                </a:moveTo>
                <a:lnTo>
                  <a:pt x="0" y="1360297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4523232" y="861059"/>
            <a:ext cx="0" cy="1800860"/>
          </a:xfrm>
          <a:custGeom>
            <a:avLst/>
            <a:gdLst/>
            <a:ahLst/>
            <a:cxnLst/>
            <a:rect l="l" t="t" r="r" b="b"/>
            <a:pathLst>
              <a:path h="1800860">
                <a:moveTo>
                  <a:pt x="0" y="0"/>
                </a:moveTo>
                <a:lnTo>
                  <a:pt x="0" y="180060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4523232" y="2725673"/>
            <a:ext cx="0" cy="1224915"/>
          </a:xfrm>
          <a:custGeom>
            <a:avLst/>
            <a:gdLst/>
            <a:ahLst/>
            <a:cxnLst/>
            <a:rect l="l" t="t" r="r" b="b"/>
            <a:pathLst>
              <a:path h="1224914">
                <a:moveTo>
                  <a:pt x="0" y="0"/>
                </a:moveTo>
                <a:lnTo>
                  <a:pt x="0" y="122466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642103" y="861059"/>
            <a:ext cx="0" cy="1820545"/>
          </a:xfrm>
          <a:custGeom>
            <a:avLst/>
            <a:gdLst/>
            <a:ahLst/>
            <a:cxnLst/>
            <a:rect l="l" t="t" r="r" b="b"/>
            <a:pathLst>
              <a:path h="1820545">
                <a:moveTo>
                  <a:pt x="0" y="0"/>
                </a:moveTo>
                <a:lnTo>
                  <a:pt x="0" y="1820418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642103" y="2745485"/>
            <a:ext cx="0" cy="1205230"/>
          </a:xfrm>
          <a:custGeom>
            <a:avLst/>
            <a:gdLst/>
            <a:ahLst/>
            <a:cxnLst/>
            <a:rect l="l" t="t" r="r" b="b"/>
            <a:pathLst>
              <a:path h="1205229">
                <a:moveTo>
                  <a:pt x="0" y="0"/>
                </a:moveTo>
                <a:lnTo>
                  <a:pt x="0" y="1204849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4760976" y="861059"/>
            <a:ext cx="0" cy="1828164"/>
          </a:xfrm>
          <a:custGeom>
            <a:avLst/>
            <a:gdLst/>
            <a:ahLst/>
            <a:cxnLst/>
            <a:rect l="l" t="t" r="r" b="b"/>
            <a:pathLst>
              <a:path h="1828164">
                <a:moveTo>
                  <a:pt x="0" y="0"/>
                </a:moveTo>
                <a:lnTo>
                  <a:pt x="0" y="1828038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4760976" y="2753105"/>
            <a:ext cx="0" cy="1197610"/>
          </a:xfrm>
          <a:custGeom>
            <a:avLst/>
            <a:gdLst/>
            <a:ahLst/>
            <a:cxnLst/>
            <a:rect l="l" t="t" r="r" b="b"/>
            <a:pathLst>
              <a:path h="1197610">
                <a:moveTo>
                  <a:pt x="0" y="0"/>
                </a:moveTo>
                <a:lnTo>
                  <a:pt x="0" y="1197228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4878323" y="861059"/>
            <a:ext cx="0" cy="1647189"/>
          </a:xfrm>
          <a:custGeom>
            <a:avLst/>
            <a:gdLst/>
            <a:ahLst/>
            <a:cxnLst/>
            <a:rect l="l" t="t" r="r" b="b"/>
            <a:pathLst>
              <a:path h="1647189">
                <a:moveTo>
                  <a:pt x="0" y="0"/>
                </a:moveTo>
                <a:lnTo>
                  <a:pt x="0" y="1646682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4878323" y="2571749"/>
            <a:ext cx="0" cy="1378585"/>
          </a:xfrm>
          <a:custGeom>
            <a:avLst/>
            <a:gdLst/>
            <a:ahLst/>
            <a:cxnLst/>
            <a:rect l="l" t="t" r="r" b="b"/>
            <a:pathLst>
              <a:path h="1378585">
                <a:moveTo>
                  <a:pt x="0" y="0"/>
                </a:moveTo>
                <a:lnTo>
                  <a:pt x="0" y="137858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4997196" y="861059"/>
            <a:ext cx="0" cy="1727835"/>
          </a:xfrm>
          <a:custGeom>
            <a:avLst/>
            <a:gdLst/>
            <a:ahLst/>
            <a:cxnLst/>
            <a:rect l="l" t="t" r="r" b="b"/>
            <a:pathLst>
              <a:path h="1727835">
                <a:moveTo>
                  <a:pt x="0" y="0"/>
                </a:moveTo>
                <a:lnTo>
                  <a:pt x="0" y="172745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4997196" y="2652521"/>
            <a:ext cx="0" cy="1297940"/>
          </a:xfrm>
          <a:custGeom>
            <a:avLst/>
            <a:gdLst/>
            <a:ahLst/>
            <a:cxnLst/>
            <a:rect l="l" t="t" r="r" b="b"/>
            <a:pathLst>
              <a:path h="1297939">
                <a:moveTo>
                  <a:pt x="0" y="0"/>
                </a:moveTo>
                <a:lnTo>
                  <a:pt x="0" y="1297812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5114544" y="861059"/>
            <a:ext cx="0" cy="1744345"/>
          </a:xfrm>
          <a:custGeom>
            <a:avLst/>
            <a:gdLst/>
            <a:ahLst/>
            <a:cxnLst/>
            <a:rect l="l" t="t" r="r" b="b"/>
            <a:pathLst>
              <a:path h="1744345">
                <a:moveTo>
                  <a:pt x="0" y="0"/>
                </a:moveTo>
                <a:lnTo>
                  <a:pt x="0" y="1744218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5114544" y="2669285"/>
            <a:ext cx="0" cy="1281430"/>
          </a:xfrm>
          <a:custGeom>
            <a:avLst/>
            <a:gdLst/>
            <a:ahLst/>
            <a:cxnLst/>
            <a:rect l="l" t="t" r="r" b="b"/>
            <a:pathLst>
              <a:path h="1281429">
                <a:moveTo>
                  <a:pt x="0" y="0"/>
                </a:moveTo>
                <a:lnTo>
                  <a:pt x="0" y="1281049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5233415" y="861059"/>
            <a:ext cx="0" cy="1735455"/>
          </a:xfrm>
          <a:custGeom>
            <a:avLst/>
            <a:gdLst/>
            <a:ahLst/>
            <a:cxnLst/>
            <a:rect l="l" t="t" r="r" b="b"/>
            <a:pathLst>
              <a:path h="1735455">
                <a:moveTo>
                  <a:pt x="0" y="0"/>
                </a:moveTo>
                <a:lnTo>
                  <a:pt x="0" y="173507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5233415" y="2660141"/>
            <a:ext cx="0" cy="1290320"/>
          </a:xfrm>
          <a:custGeom>
            <a:avLst/>
            <a:gdLst/>
            <a:ahLst/>
            <a:cxnLst/>
            <a:rect l="l" t="t" r="r" b="b"/>
            <a:pathLst>
              <a:path h="1290320">
                <a:moveTo>
                  <a:pt x="0" y="0"/>
                </a:moveTo>
                <a:lnTo>
                  <a:pt x="0" y="1290193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5352288" y="861059"/>
            <a:ext cx="0" cy="1561465"/>
          </a:xfrm>
          <a:custGeom>
            <a:avLst/>
            <a:gdLst/>
            <a:ahLst/>
            <a:cxnLst/>
            <a:rect l="l" t="t" r="r" b="b"/>
            <a:pathLst>
              <a:path h="1561464">
                <a:moveTo>
                  <a:pt x="0" y="0"/>
                </a:moveTo>
                <a:lnTo>
                  <a:pt x="0" y="1561338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5352288" y="2486405"/>
            <a:ext cx="0" cy="1464310"/>
          </a:xfrm>
          <a:custGeom>
            <a:avLst/>
            <a:gdLst/>
            <a:ahLst/>
            <a:cxnLst/>
            <a:rect l="l" t="t" r="r" b="b"/>
            <a:pathLst>
              <a:path h="1464310">
                <a:moveTo>
                  <a:pt x="0" y="0"/>
                </a:moveTo>
                <a:lnTo>
                  <a:pt x="0" y="1463928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5469635" y="861059"/>
            <a:ext cx="0" cy="1652905"/>
          </a:xfrm>
          <a:custGeom>
            <a:avLst/>
            <a:gdLst/>
            <a:ahLst/>
            <a:cxnLst/>
            <a:rect l="l" t="t" r="r" b="b"/>
            <a:pathLst>
              <a:path h="1652905">
                <a:moveTo>
                  <a:pt x="0" y="0"/>
                </a:moveTo>
                <a:lnTo>
                  <a:pt x="0" y="1652777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5469635" y="2577845"/>
            <a:ext cx="0" cy="1372870"/>
          </a:xfrm>
          <a:custGeom>
            <a:avLst/>
            <a:gdLst/>
            <a:ahLst/>
            <a:cxnLst/>
            <a:rect l="l" t="t" r="r" b="b"/>
            <a:pathLst>
              <a:path h="1372870">
                <a:moveTo>
                  <a:pt x="0" y="0"/>
                </a:moveTo>
                <a:lnTo>
                  <a:pt x="0" y="1372489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5588508" y="861059"/>
            <a:ext cx="0" cy="1648460"/>
          </a:xfrm>
          <a:custGeom>
            <a:avLst/>
            <a:gdLst/>
            <a:ahLst/>
            <a:cxnLst/>
            <a:rect l="l" t="t" r="r" b="b"/>
            <a:pathLst>
              <a:path h="1648460">
                <a:moveTo>
                  <a:pt x="0" y="0"/>
                </a:moveTo>
                <a:lnTo>
                  <a:pt x="0" y="164820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5588508" y="2573273"/>
            <a:ext cx="0" cy="1377315"/>
          </a:xfrm>
          <a:custGeom>
            <a:avLst/>
            <a:gdLst/>
            <a:ahLst/>
            <a:cxnLst/>
            <a:rect l="l" t="t" r="r" b="b"/>
            <a:pathLst>
              <a:path h="1377314">
                <a:moveTo>
                  <a:pt x="0" y="0"/>
                </a:moveTo>
                <a:lnTo>
                  <a:pt x="0" y="137706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5707379" y="861059"/>
            <a:ext cx="0" cy="1569085"/>
          </a:xfrm>
          <a:custGeom>
            <a:avLst/>
            <a:gdLst/>
            <a:ahLst/>
            <a:cxnLst/>
            <a:rect l="l" t="t" r="r" b="b"/>
            <a:pathLst>
              <a:path h="1569085">
                <a:moveTo>
                  <a:pt x="0" y="0"/>
                </a:moveTo>
                <a:lnTo>
                  <a:pt x="0" y="1568958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5707379" y="2494025"/>
            <a:ext cx="0" cy="1456690"/>
          </a:xfrm>
          <a:custGeom>
            <a:avLst/>
            <a:gdLst/>
            <a:ahLst/>
            <a:cxnLst/>
            <a:rect l="l" t="t" r="r" b="b"/>
            <a:pathLst>
              <a:path h="1456689">
                <a:moveTo>
                  <a:pt x="0" y="0"/>
                </a:moveTo>
                <a:lnTo>
                  <a:pt x="0" y="1456308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5824728" y="861059"/>
            <a:ext cx="0" cy="1648460"/>
          </a:xfrm>
          <a:custGeom>
            <a:avLst/>
            <a:gdLst/>
            <a:ahLst/>
            <a:cxnLst/>
            <a:rect l="l" t="t" r="r" b="b"/>
            <a:pathLst>
              <a:path h="1648460">
                <a:moveTo>
                  <a:pt x="0" y="0"/>
                </a:moveTo>
                <a:lnTo>
                  <a:pt x="0" y="164820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5824728" y="2573273"/>
            <a:ext cx="0" cy="1377315"/>
          </a:xfrm>
          <a:custGeom>
            <a:avLst/>
            <a:gdLst/>
            <a:ahLst/>
            <a:cxnLst/>
            <a:rect l="l" t="t" r="r" b="b"/>
            <a:pathLst>
              <a:path h="1377314">
                <a:moveTo>
                  <a:pt x="0" y="0"/>
                </a:moveTo>
                <a:lnTo>
                  <a:pt x="0" y="137706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5943600" y="861059"/>
            <a:ext cx="0" cy="1639570"/>
          </a:xfrm>
          <a:custGeom>
            <a:avLst/>
            <a:gdLst/>
            <a:ahLst/>
            <a:cxnLst/>
            <a:rect l="l" t="t" r="r" b="b"/>
            <a:pathLst>
              <a:path h="1639570">
                <a:moveTo>
                  <a:pt x="0" y="0"/>
                </a:moveTo>
                <a:lnTo>
                  <a:pt x="0" y="1639062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5943600" y="2564129"/>
            <a:ext cx="0" cy="1386205"/>
          </a:xfrm>
          <a:custGeom>
            <a:avLst/>
            <a:gdLst/>
            <a:ahLst/>
            <a:cxnLst/>
            <a:rect l="l" t="t" r="r" b="b"/>
            <a:pathLst>
              <a:path h="1386204">
                <a:moveTo>
                  <a:pt x="0" y="0"/>
                </a:moveTo>
                <a:lnTo>
                  <a:pt x="0" y="13862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6060947" y="861059"/>
            <a:ext cx="0" cy="1672589"/>
          </a:xfrm>
          <a:custGeom>
            <a:avLst/>
            <a:gdLst/>
            <a:ahLst/>
            <a:cxnLst/>
            <a:rect l="l" t="t" r="r" b="b"/>
            <a:pathLst>
              <a:path h="1672589">
                <a:moveTo>
                  <a:pt x="0" y="0"/>
                </a:moveTo>
                <a:lnTo>
                  <a:pt x="0" y="167259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6060947" y="2597657"/>
            <a:ext cx="0" cy="1353185"/>
          </a:xfrm>
          <a:custGeom>
            <a:avLst/>
            <a:gdLst/>
            <a:ahLst/>
            <a:cxnLst/>
            <a:rect l="l" t="t" r="r" b="b"/>
            <a:pathLst>
              <a:path h="1353185">
                <a:moveTo>
                  <a:pt x="0" y="0"/>
                </a:moveTo>
                <a:lnTo>
                  <a:pt x="0" y="1352677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6179820" y="861059"/>
            <a:ext cx="0" cy="1718310"/>
          </a:xfrm>
          <a:custGeom>
            <a:avLst/>
            <a:gdLst/>
            <a:ahLst/>
            <a:cxnLst/>
            <a:rect l="l" t="t" r="r" b="b"/>
            <a:pathLst>
              <a:path h="1718310">
                <a:moveTo>
                  <a:pt x="0" y="0"/>
                </a:moveTo>
                <a:lnTo>
                  <a:pt x="0" y="171831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6179820" y="2643377"/>
            <a:ext cx="0" cy="1307465"/>
          </a:xfrm>
          <a:custGeom>
            <a:avLst/>
            <a:gdLst/>
            <a:ahLst/>
            <a:cxnLst/>
            <a:rect l="l" t="t" r="r" b="b"/>
            <a:pathLst>
              <a:path h="1307464">
                <a:moveTo>
                  <a:pt x="0" y="0"/>
                </a:moveTo>
                <a:lnTo>
                  <a:pt x="0" y="130695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6298691" y="861059"/>
            <a:ext cx="0" cy="1769110"/>
          </a:xfrm>
          <a:custGeom>
            <a:avLst/>
            <a:gdLst/>
            <a:ahLst/>
            <a:cxnLst/>
            <a:rect l="l" t="t" r="r" b="b"/>
            <a:pathLst>
              <a:path h="1769110">
                <a:moveTo>
                  <a:pt x="0" y="0"/>
                </a:moveTo>
                <a:lnTo>
                  <a:pt x="0" y="1768602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6298691" y="2693669"/>
            <a:ext cx="0" cy="1256665"/>
          </a:xfrm>
          <a:custGeom>
            <a:avLst/>
            <a:gdLst/>
            <a:ahLst/>
            <a:cxnLst/>
            <a:rect l="l" t="t" r="r" b="b"/>
            <a:pathLst>
              <a:path h="1256664">
                <a:moveTo>
                  <a:pt x="0" y="0"/>
                </a:moveTo>
                <a:lnTo>
                  <a:pt x="0" y="1256665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6416040" y="861059"/>
            <a:ext cx="0" cy="1764030"/>
          </a:xfrm>
          <a:custGeom>
            <a:avLst/>
            <a:gdLst/>
            <a:ahLst/>
            <a:cxnLst/>
            <a:rect l="l" t="t" r="r" b="b"/>
            <a:pathLst>
              <a:path h="1764030">
                <a:moveTo>
                  <a:pt x="0" y="0"/>
                </a:moveTo>
                <a:lnTo>
                  <a:pt x="0" y="176403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6416040" y="2689097"/>
            <a:ext cx="0" cy="1261745"/>
          </a:xfrm>
          <a:custGeom>
            <a:avLst/>
            <a:gdLst/>
            <a:ahLst/>
            <a:cxnLst/>
            <a:rect l="l" t="t" r="r" b="b"/>
            <a:pathLst>
              <a:path h="1261745">
                <a:moveTo>
                  <a:pt x="0" y="0"/>
                </a:moveTo>
                <a:lnTo>
                  <a:pt x="0" y="126123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6534911" y="861059"/>
            <a:ext cx="0" cy="1782445"/>
          </a:xfrm>
          <a:custGeom>
            <a:avLst/>
            <a:gdLst/>
            <a:ahLst/>
            <a:cxnLst/>
            <a:rect l="l" t="t" r="r" b="b"/>
            <a:pathLst>
              <a:path h="1782445">
                <a:moveTo>
                  <a:pt x="0" y="0"/>
                </a:moveTo>
                <a:lnTo>
                  <a:pt x="0" y="1782318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6534911" y="2707385"/>
            <a:ext cx="0" cy="1243330"/>
          </a:xfrm>
          <a:custGeom>
            <a:avLst/>
            <a:gdLst/>
            <a:ahLst/>
            <a:cxnLst/>
            <a:rect l="l" t="t" r="r" b="b"/>
            <a:pathLst>
              <a:path h="1243329">
                <a:moveTo>
                  <a:pt x="0" y="0"/>
                </a:moveTo>
                <a:lnTo>
                  <a:pt x="0" y="1242949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6652259" y="861059"/>
            <a:ext cx="0" cy="1786889"/>
          </a:xfrm>
          <a:custGeom>
            <a:avLst/>
            <a:gdLst/>
            <a:ahLst/>
            <a:cxnLst/>
            <a:rect l="l" t="t" r="r" b="b"/>
            <a:pathLst>
              <a:path h="1786889">
                <a:moveTo>
                  <a:pt x="0" y="0"/>
                </a:moveTo>
                <a:lnTo>
                  <a:pt x="0" y="178689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6652259" y="2711957"/>
            <a:ext cx="0" cy="1238885"/>
          </a:xfrm>
          <a:custGeom>
            <a:avLst/>
            <a:gdLst/>
            <a:ahLst/>
            <a:cxnLst/>
            <a:rect l="l" t="t" r="r" b="b"/>
            <a:pathLst>
              <a:path h="1238885">
                <a:moveTo>
                  <a:pt x="0" y="0"/>
                </a:moveTo>
                <a:lnTo>
                  <a:pt x="0" y="1238377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6771258" y="861059"/>
            <a:ext cx="0" cy="1689735"/>
          </a:xfrm>
          <a:custGeom>
            <a:avLst/>
            <a:gdLst/>
            <a:ahLst/>
            <a:cxnLst/>
            <a:rect l="l" t="t" r="r" b="b"/>
            <a:pathLst>
              <a:path h="1689735">
                <a:moveTo>
                  <a:pt x="0" y="0"/>
                </a:moveTo>
                <a:lnTo>
                  <a:pt x="0" y="168935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6771258" y="2614421"/>
            <a:ext cx="0" cy="1336040"/>
          </a:xfrm>
          <a:custGeom>
            <a:avLst/>
            <a:gdLst/>
            <a:ahLst/>
            <a:cxnLst/>
            <a:rect l="l" t="t" r="r" b="b"/>
            <a:pathLst>
              <a:path h="1336039">
                <a:moveTo>
                  <a:pt x="0" y="0"/>
                </a:moveTo>
                <a:lnTo>
                  <a:pt x="0" y="1335912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1448180" y="861059"/>
            <a:ext cx="0" cy="1807210"/>
          </a:xfrm>
          <a:custGeom>
            <a:avLst/>
            <a:gdLst/>
            <a:ahLst/>
            <a:cxnLst/>
            <a:rect l="l" t="t" r="r" b="b"/>
            <a:pathLst>
              <a:path h="1807210">
                <a:moveTo>
                  <a:pt x="0" y="0"/>
                </a:moveTo>
                <a:lnTo>
                  <a:pt x="0" y="1806702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1448180" y="2731769"/>
            <a:ext cx="0" cy="1218565"/>
          </a:xfrm>
          <a:custGeom>
            <a:avLst/>
            <a:gdLst/>
            <a:ahLst/>
            <a:cxnLst/>
            <a:rect l="l" t="t" r="r" b="b"/>
            <a:pathLst>
              <a:path h="1218564">
                <a:moveTo>
                  <a:pt x="0" y="0"/>
                </a:moveTo>
                <a:lnTo>
                  <a:pt x="0" y="1218565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1407794" y="3950334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386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1407794" y="3607307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386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1407794" y="3264407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386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1407794" y="2919983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386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1407794" y="2577083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386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1407794" y="2234183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386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1407794" y="1891283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386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1407794" y="1546859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386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1407794" y="1203959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386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1407794" y="861059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386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1448180" y="2920618"/>
            <a:ext cx="5323205" cy="0"/>
          </a:xfrm>
          <a:custGeom>
            <a:avLst/>
            <a:gdLst/>
            <a:ahLst/>
            <a:cxnLst/>
            <a:rect l="l" t="t" r="r" b="b"/>
            <a:pathLst>
              <a:path w="5323205">
                <a:moveTo>
                  <a:pt x="0" y="0"/>
                </a:moveTo>
                <a:lnTo>
                  <a:pt x="532307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1257071" y="1154429"/>
            <a:ext cx="5548731" cy="26365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2521711" y="4169663"/>
            <a:ext cx="243839" cy="701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2674620" y="4435855"/>
            <a:ext cx="91440" cy="0"/>
          </a:xfrm>
          <a:custGeom>
            <a:avLst/>
            <a:gdLst/>
            <a:ahLst/>
            <a:cxnLst/>
            <a:rect l="l" t="t" r="r" b="b"/>
            <a:pathLst>
              <a:path w="91439">
                <a:moveTo>
                  <a:pt x="0" y="0"/>
                </a:moveTo>
                <a:lnTo>
                  <a:pt x="90931" y="0"/>
                </a:lnTo>
              </a:path>
            </a:pathLst>
          </a:custGeom>
          <a:ln w="19050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2521711" y="4435855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19050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2610611" y="4402835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64008"/>
                </a:moveTo>
                <a:lnTo>
                  <a:pt x="64007" y="64008"/>
                </a:lnTo>
                <a:lnTo>
                  <a:pt x="64007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2610611" y="4402835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64008"/>
                </a:moveTo>
                <a:lnTo>
                  <a:pt x="64007" y="64008"/>
                </a:lnTo>
                <a:lnTo>
                  <a:pt x="64007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ln w="6349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2521711" y="4629911"/>
            <a:ext cx="243839" cy="701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 txBox="1"/>
          <p:nvPr/>
        </p:nvSpPr>
        <p:spPr>
          <a:xfrm>
            <a:off x="1080135" y="720089"/>
            <a:ext cx="5940425" cy="4117340"/>
          </a:xfrm>
          <a:prstGeom prst="rect">
            <a:avLst/>
          </a:prstGeom>
          <a:ln w="6350">
            <a:solidFill>
              <a:srgbClr val="888888"/>
            </a:solidFill>
          </a:ln>
        </p:spPr>
        <p:txBody>
          <a:bodyPr vert="horz" wrap="square" lIns="0" tIns="49530" rIns="0" bIns="0" rtlCol="0">
            <a:spAutoFit/>
          </a:bodyPr>
          <a:lstStyle/>
          <a:p>
            <a:pPr marR="5682615" algn="r">
              <a:lnSpc>
                <a:spcPct val="100000"/>
              </a:lnSpc>
              <a:spcBef>
                <a:spcPts val="390"/>
              </a:spcBef>
            </a:pPr>
            <a:r>
              <a:rPr sz="1000" spc="-10" dirty="0">
                <a:latin typeface="Calibri"/>
                <a:cs typeface="Calibri"/>
              </a:rPr>
              <a:t>30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00">
              <a:latin typeface="Times New Roman"/>
              <a:cs typeface="Times New Roman"/>
            </a:endParaRPr>
          </a:p>
          <a:p>
            <a:pPr marR="5682615" algn="r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25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00">
              <a:latin typeface="Times New Roman"/>
              <a:cs typeface="Times New Roman"/>
            </a:endParaRPr>
          </a:p>
          <a:p>
            <a:pPr marR="5682615" algn="r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20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R="5682615" algn="r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15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00">
              <a:latin typeface="Times New Roman"/>
              <a:cs typeface="Times New Roman"/>
            </a:endParaRPr>
          </a:p>
          <a:p>
            <a:pPr marR="5682615" algn="r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10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00">
              <a:latin typeface="Times New Roman"/>
              <a:cs typeface="Times New Roman"/>
            </a:endParaRPr>
          </a:p>
          <a:p>
            <a:pPr marR="5682615" algn="r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5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R="5682615" algn="r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0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00">
              <a:latin typeface="Times New Roman"/>
              <a:cs typeface="Times New Roman"/>
            </a:endParaRPr>
          </a:p>
          <a:p>
            <a:pPr marR="5680710" algn="r">
              <a:lnSpc>
                <a:spcPct val="100000"/>
              </a:lnSpc>
            </a:pPr>
            <a:r>
              <a:rPr sz="1000" dirty="0">
                <a:latin typeface="Calibri"/>
                <a:cs typeface="Calibri"/>
              </a:rPr>
              <a:t>-5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00">
              <a:latin typeface="Times New Roman"/>
              <a:cs typeface="Times New Roman"/>
            </a:endParaRPr>
          </a:p>
          <a:p>
            <a:pPr marR="5681980" algn="r">
              <a:lnSpc>
                <a:spcPct val="100000"/>
              </a:lnSpc>
            </a:pPr>
            <a:r>
              <a:rPr sz="1000" dirty="0">
                <a:latin typeface="Calibri"/>
                <a:cs typeface="Calibri"/>
              </a:rPr>
              <a:t>-</a:t>
            </a:r>
            <a:r>
              <a:rPr sz="1000" spc="-5" dirty="0">
                <a:latin typeface="Calibri"/>
                <a:cs typeface="Calibri"/>
              </a:rPr>
              <a:t>10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8255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-15</a:t>
            </a:r>
            <a:endParaRPr sz="1000">
              <a:latin typeface="Calibri"/>
              <a:cs typeface="Calibri"/>
            </a:endParaRPr>
          </a:p>
          <a:p>
            <a:pPr marL="1711325" marR="2717165">
              <a:lnSpc>
                <a:spcPct val="150700"/>
              </a:lnSpc>
              <a:spcBef>
                <a:spcPts val="204"/>
              </a:spcBef>
            </a:pPr>
            <a:r>
              <a:rPr sz="1000" spc="-10" dirty="0">
                <a:latin typeface="Calibri"/>
                <a:cs typeface="Calibri"/>
              </a:rPr>
              <a:t>Темп </a:t>
            </a:r>
            <a:r>
              <a:rPr sz="1000" spc="-5" dirty="0">
                <a:latin typeface="Calibri"/>
                <a:cs typeface="Calibri"/>
              </a:rPr>
              <a:t>прироста </a:t>
            </a:r>
            <a:r>
              <a:rPr sz="1000" spc="-10" dirty="0">
                <a:latin typeface="Calibri"/>
                <a:cs typeface="Calibri"/>
              </a:rPr>
              <a:t>занятых, </a:t>
            </a:r>
            <a:r>
              <a:rPr sz="1000" spc="-5" dirty="0">
                <a:latin typeface="Calibri"/>
                <a:cs typeface="Calibri"/>
              </a:rPr>
              <a:t>в %  Уровень безработицы, в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%</a:t>
            </a:r>
            <a:endParaRPr sz="1000">
              <a:latin typeface="Calibri"/>
              <a:cs typeface="Calibri"/>
            </a:endParaRPr>
          </a:p>
          <a:p>
            <a:pPr marL="1711325">
              <a:lnSpc>
                <a:spcPct val="100000"/>
              </a:lnSpc>
              <a:spcBef>
                <a:spcPts val="610"/>
              </a:spcBef>
            </a:pPr>
            <a:r>
              <a:rPr sz="1000" spc="-10" dirty="0">
                <a:latin typeface="Calibri"/>
                <a:cs typeface="Calibri"/>
              </a:rPr>
              <a:t>Темп </a:t>
            </a:r>
            <a:r>
              <a:rPr sz="1000" spc="-5" dirty="0">
                <a:latin typeface="Calibri"/>
                <a:cs typeface="Calibri"/>
              </a:rPr>
              <a:t>прироста </a:t>
            </a:r>
            <a:r>
              <a:rPr sz="1000" spc="-10" dirty="0">
                <a:latin typeface="Calibri"/>
                <a:cs typeface="Calibri"/>
              </a:rPr>
              <a:t>номинальной </a:t>
            </a:r>
            <a:r>
              <a:rPr sz="1000" spc="-5" dirty="0">
                <a:latin typeface="Calibri"/>
                <a:cs typeface="Calibri"/>
              </a:rPr>
              <a:t>заработной платы, в</a:t>
            </a:r>
            <a:r>
              <a:rPr sz="1000" spc="1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30" name="object 13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1068120" y="615187"/>
            <a:ext cx="5967095" cy="3533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 algn="just">
              <a:lnSpc>
                <a:spcPct val="1442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статистические данные, подтверждающие гипотезу перенакопления капитала как причины  кризиса.</a:t>
            </a:r>
            <a:endParaRPr sz="1200">
              <a:latin typeface="Times New Roman"/>
              <a:cs typeface="Times New Roman"/>
            </a:endParaRPr>
          </a:p>
          <a:p>
            <a:pPr marL="12700" indent="448945" algn="just">
              <a:lnSpc>
                <a:spcPct val="100000"/>
              </a:lnSpc>
              <a:spcBef>
                <a:spcPts val="625"/>
              </a:spcBef>
            </a:pPr>
            <a:r>
              <a:rPr sz="1200" spc="-5" dirty="0">
                <a:latin typeface="Times New Roman"/>
                <a:cs typeface="Times New Roman"/>
              </a:rPr>
              <a:t>Если </a:t>
            </a:r>
            <a:r>
              <a:rPr sz="1200" dirty="0">
                <a:latin typeface="Times New Roman"/>
                <a:cs typeface="Times New Roman"/>
              </a:rPr>
              <a:t>судить по </a:t>
            </a:r>
            <a:r>
              <a:rPr sz="1200" spc="-5" dirty="0">
                <a:latin typeface="Times New Roman"/>
                <a:cs typeface="Times New Roman"/>
              </a:rPr>
              <a:t>разрозненным данным, </a:t>
            </a:r>
            <a:r>
              <a:rPr sz="1200" dirty="0">
                <a:latin typeface="Times New Roman"/>
                <a:cs typeface="Times New Roman"/>
              </a:rPr>
              <a:t>то </a:t>
            </a:r>
            <a:r>
              <a:rPr sz="1200" spc="-5" dirty="0">
                <a:latin typeface="Times New Roman"/>
                <a:cs typeface="Times New Roman"/>
              </a:rPr>
              <a:t>аналогичная, </a:t>
            </a:r>
            <a:r>
              <a:rPr sz="1200" dirty="0">
                <a:latin typeface="Times New Roman"/>
                <a:cs typeface="Times New Roman"/>
              </a:rPr>
              <a:t>но более продолжительная</a:t>
            </a:r>
            <a:r>
              <a:rPr sz="1200" spc="-2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и</a:t>
            </a:r>
            <a:endParaRPr sz="1200">
              <a:latin typeface="Times New Roman"/>
              <a:cs typeface="Times New Roman"/>
            </a:endParaRPr>
          </a:p>
          <a:p>
            <a:pPr marL="12700" marR="6985" algn="just">
              <a:lnSpc>
                <a:spcPct val="143800"/>
              </a:lnSpc>
              <a:spcBef>
                <a:spcPts val="5"/>
              </a:spcBef>
            </a:pPr>
            <a:r>
              <a:rPr sz="1200" spc="-5" dirty="0">
                <a:latin typeface="Times New Roman"/>
                <a:cs typeface="Times New Roman"/>
              </a:rPr>
              <a:t>интенсивная, динамика имела место </a:t>
            </a:r>
            <a:r>
              <a:rPr sz="1200" dirty="0">
                <a:latin typeface="Times New Roman"/>
                <a:cs typeface="Times New Roman"/>
              </a:rPr>
              <a:t>в США в </a:t>
            </a:r>
            <a:r>
              <a:rPr sz="1200" spc="-5" dirty="0">
                <a:latin typeface="Times New Roman"/>
                <a:cs typeface="Times New Roman"/>
              </a:rPr>
              <a:t>период «просперити» </a:t>
            </a:r>
            <a:r>
              <a:rPr sz="1200" dirty="0">
                <a:latin typeface="Times New Roman"/>
                <a:cs typeface="Times New Roman"/>
              </a:rPr>
              <a:t>в 1922–1929 </a:t>
            </a:r>
            <a:r>
              <a:rPr sz="1200" spc="-5" dirty="0">
                <a:latin typeface="Times New Roman"/>
                <a:cs typeface="Times New Roman"/>
              </a:rPr>
              <a:t>гг. </a:t>
            </a:r>
            <a:r>
              <a:rPr sz="1200" dirty="0">
                <a:latin typeface="Times New Roman"/>
                <a:cs typeface="Times New Roman"/>
              </a:rPr>
              <a:t>К  </a:t>
            </a:r>
            <a:r>
              <a:rPr sz="1200" spc="-5" dirty="0">
                <a:latin typeface="Times New Roman"/>
                <a:cs typeface="Times New Roman"/>
              </a:rPr>
              <a:t>сожалению, официальные </a:t>
            </a:r>
            <a:r>
              <a:rPr sz="1200" dirty="0">
                <a:latin typeface="Times New Roman"/>
                <a:cs typeface="Times New Roman"/>
              </a:rPr>
              <a:t>статистические </a:t>
            </a:r>
            <a:r>
              <a:rPr sz="1200" spc="-5" dirty="0">
                <a:latin typeface="Times New Roman"/>
                <a:cs typeface="Times New Roman"/>
              </a:rPr>
              <a:t>данные </a:t>
            </a:r>
            <a:r>
              <a:rPr sz="1200" dirty="0">
                <a:latin typeface="Times New Roman"/>
                <a:cs typeface="Times New Roman"/>
              </a:rPr>
              <a:t>по </a:t>
            </a:r>
            <a:r>
              <a:rPr sz="1200" spc="-5" dirty="0">
                <a:latin typeface="Times New Roman"/>
                <a:cs typeface="Times New Roman"/>
              </a:rPr>
              <a:t>предкризисной динамике всех этих  четырех показателей </a:t>
            </a:r>
            <a:r>
              <a:rPr sz="1200" dirty="0">
                <a:latin typeface="Times New Roman"/>
                <a:cs typeface="Times New Roman"/>
              </a:rPr>
              <a:t>в США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отсутствуют.</a:t>
            </a:r>
            <a:endParaRPr sz="1200">
              <a:latin typeface="Times New Roman"/>
              <a:cs typeface="Times New Roman"/>
            </a:endParaRPr>
          </a:p>
          <a:p>
            <a:pPr marL="12700" indent="448945" algn="just">
              <a:lnSpc>
                <a:spcPct val="100000"/>
              </a:lnSpc>
              <a:spcBef>
                <a:spcPts val="625"/>
              </a:spcBef>
            </a:pPr>
            <a:r>
              <a:rPr sz="1200" spc="-5" dirty="0">
                <a:latin typeface="Times New Roman"/>
                <a:cs typeface="Times New Roman"/>
              </a:rPr>
              <a:t>Прогноз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кризиса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может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осуществляться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путем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постоянного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мониторинга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текущих</a:t>
            </a:r>
            <a:endParaRPr sz="1200">
              <a:latin typeface="Times New Roman"/>
              <a:cs typeface="Times New Roman"/>
            </a:endParaRPr>
          </a:p>
          <a:p>
            <a:pPr marL="12700" marR="7620" algn="just">
              <a:lnSpc>
                <a:spcPct val="143600"/>
              </a:lnSpc>
              <a:spcBef>
                <a:spcPts val="5"/>
              </a:spcBef>
            </a:pPr>
            <a:r>
              <a:rPr sz="1200" spc="-5" dirty="0">
                <a:latin typeface="Times New Roman"/>
                <a:cs typeface="Times New Roman"/>
              </a:rPr>
              <a:t>статистических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данных.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Чем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продолжительней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период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указанной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динамики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связки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четырех  показателей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больше их интенсивность, </a:t>
            </a:r>
            <a:r>
              <a:rPr sz="1200" dirty="0">
                <a:latin typeface="Times New Roman"/>
                <a:cs typeface="Times New Roman"/>
              </a:rPr>
              <a:t>тем </a:t>
            </a:r>
            <a:r>
              <a:rPr sz="1200" spc="-5" dirty="0">
                <a:latin typeface="Times New Roman"/>
                <a:cs typeface="Times New Roman"/>
              </a:rPr>
              <a:t>больше масштаб надвигающегося кризиса.</a:t>
            </a:r>
            <a:r>
              <a:rPr sz="1200" spc="-1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  повестке </a:t>
            </a:r>
            <a:r>
              <a:rPr sz="1200" dirty="0">
                <a:latin typeface="Times New Roman"/>
                <a:cs typeface="Times New Roman"/>
              </a:rPr>
              <a:t>дня </a:t>
            </a:r>
            <a:r>
              <a:rPr sz="1200" spc="-5" dirty="0">
                <a:latin typeface="Times New Roman"/>
                <a:cs typeface="Times New Roman"/>
              </a:rPr>
              <a:t>разработка красного, оранжевого </a:t>
            </a:r>
            <a:r>
              <a:rPr sz="1200" dirty="0">
                <a:latin typeface="Times New Roman"/>
                <a:cs typeface="Times New Roman"/>
              </a:rPr>
              <a:t>и т.п. </a:t>
            </a:r>
            <a:r>
              <a:rPr sz="1200" spc="-5" dirty="0">
                <a:latin typeface="Times New Roman"/>
                <a:cs typeface="Times New Roman"/>
              </a:rPr>
              <a:t>индикаторов опасности  приближающихся кризисов.</a:t>
            </a:r>
            <a:endParaRPr sz="1200">
              <a:latin typeface="Times New Roman"/>
              <a:cs typeface="Times New Roman"/>
            </a:endParaRPr>
          </a:p>
          <a:p>
            <a:pPr marL="5267960" algn="just">
              <a:lnSpc>
                <a:spcPts val="1410"/>
              </a:lnSpc>
              <a:spcBef>
                <a:spcPts val="640"/>
              </a:spcBef>
            </a:pPr>
            <a:r>
              <a:rPr sz="1200" i="1" spc="-5" dirty="0">
                <a:latin typeface="Times New Roman"/>
                <a:cs typeface="Times New Roman"/>
              </a:rPr>
              <a:t>Таблица</a:t>
            </a:r>
            <a:r>
              <a:rPr sz="1200" i="1" spc="-5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2.</a:t>
            </a:r>
            <a:endParaRPr sz="1200">
              <a:latin typeface="Times New Roman"/>
              <a:cs typeface="Times New Roman"/>
            </a:endParaRPr>
          </a:p>
          <a:p>
            <a:pPr marL="2531745" marR="189230" indent="-2339975" algn="just">
              <a:lnSpc>
                <a:spcPts val="1380"/>
              </a:lnSpc>
              <a:spcBef>
                <a:spcPts val="65"/>
              </a:spcBef>
            </a:pPr>
            <a:r>
              <a:rPr sz="1200" b="1" spc="-5" dirty="0">
                <a:latin typeface="Times New Roman"/>
                <a:cs typeface="Times New Roman"/>
              </a:rPr>
              <a:t>Динамика инвестиций, занятости, </a:t>
            </a:r>
            <a:r>
              <a:rPr sz="1200" b="1" dirty="0">
                <a:latin typeface="Times New Roman"/>
                <a:cs typeface="Times New Roman"/>
              </a:rPr>
              <a:t>безработицы и </a:t>
            </a:r>
            <a:r>
              <a:rPr sz="1200" b="1" spc="-5" dirty="0">
                <a:latin typeface="Times New Roman"/>
                <a:cs typeface="Times New Roman"/>
              </a:rPr>
              <a:t>темпы роста зарплаты </a:t>
            </a:r>
            <a:r>
              <a:rPr sz="1200" b="1" dirty="0">
                <a:latin typeface="Times New Roman"/>
                <a:cs typeface="Times New Roman"/>
              </a:rPr>
              <a:t>в </a:t>
            </a:r>
            <a:r>
              <a:rPr sz="1200" b="1" spc="-5" dirty="0">
                <a:latin typeface="Times New Roman"/>
                <a:cs typeface="Times New Roman"/>
              </a:rPr>
              <a:t>мире,  </a:t>
            </a:r>
            <a:r>
              <a:rPr sz="1200" b="1" dirty="0">
                <a:latin typeface="Times New Roman"/>
                <a:cs typeface="Times New Roman"/>
              </a:rPr>
              <a:t>1997–2017</a:t>
            </a:r>
            <a:r>
              <a:rPr sz="1200" b="1" spc="-5" dirty="0">
                <a:latin typeface="Times New Roman"/>
                <a:cs typeface="Times New Roman"/>
              </a:rPr>
              <a:t> гг.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80820" y="4313554"/>
          <a:ext cx="6019800" cy="43948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79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02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10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89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11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16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89787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Годы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67945" marR="84455">
                        <a:lnSpc>
                          <a:spcPct val="95700"/>
                        </a:lnSpc>
                        <a:spcBef>
                          <a:spcPts val="35"/>
                        </a:spcBef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Прямые 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ин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стр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нн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ы 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е  инвестиции 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(ПИИ)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в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7945" marR="180975">
                        <a:lnSpc>
                          <a:spcPts val="1150"/>
                        </a:lnSpc>
                        <a:spcBef>
                          <a:spcPts val="30"/>
                        </a:spcBef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мире</a:t>
                      </a:r>
                      <a:r>
                        <a:rPr sz="10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(млн  долл.)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*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8580" marR="67310">
                        <a:lnSpc>
                          <a:spcPct val="95700"/>
                        </a:lnSpc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Темп  прирос  та 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ПИИ,</a:t>
                      </a:r>
                      <a:r>
                        <a:rPr sz="10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в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ts val="115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%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6675" marR="100330">
                        <a:lnSpc>
                          <a:spcPct val="95700"/>
                        </a:lnSpc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Темп  прироста 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вес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ц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й 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в основной  капитал,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ts val="1140"/>
                        </a:lnSpc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%****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67945" marR="99695">
                        <a:lnSpc>
                          <a:spcPct val="95700"/>
                        </a:lnSpc>
                        <a:spcBef>
                          <a:spcPts val="610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я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о 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сть в  мире  (млн.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ts val="1130"/>
                        </a:lnSpc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чел.)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ts val="1175"/>
                        </a:lnSpc>
                      </a:pPr>
                      <a:r>
                        <a:rPr sz="1000" spc="-15" dirty="0">
                          <a:latin typeface="Times New Roman"/>
                          <a:cs typeface="Times New Roman"/>
                        </a:rPr>
                        <a:t>**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74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7945" marR="86995">
                        <a:lnSpc>
                          <a:spcPct val="95700"/>
                        </a:lnSpc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Темп  прирост  а 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я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ы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х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, 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0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%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6675" marR="72390">
                        <a:lnSpc>
                          <a:spcPct val="958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Без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абот 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ица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в  мире  (млн.  чел.)</a:t>
                      </a:r>
                      <a:r>
                        <a:rPr sz="10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**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8580" marR="63500">
                        <a:lnSpc>
                          <a:spcPct val="957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ро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вен  ь  безраб 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отицы, 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%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6675" marR="93980">
                        <a:lnSpc>
                          <a:spcPct val="95700"/>
                        </a:lnSpc>
                        <a:spcBef>
                          <a:spcPts val="10"/>
                        </a:spcBef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Среднегодовые  темпы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роста 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заработной  платы в</a:t>
                      </a:r>
                      <a:r>
                        <a:rPr sz="10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мире***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00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74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135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С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6675" marR="81280">
                        <a:lnSpc>
                          <a:spcPts val="1150"/>
                        </a:lnSpc>
                        <a:spcBef>
                          <a:spcPts val="55"/>
                        </a:spcBef>
                      </a:pPr>
                      <a:r>
                        <a:rPr sz="1000" spc="5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четом 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Китая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 marR="141605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Без  учета  К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ая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R="27305"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1997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481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491,5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00"/>
                        </a:lnSpc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2487,1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162,6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6,14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R="27305"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1998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690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693,9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1765" algn="r">
                        <a:lnSpc>
                          <a:spcPts val="1100"/>
                        </a:lnSpc>
                      </a:pPr>
                      <a:r>
                        <a:rPr sz="1000" spc="5" dirty="0">
                          <a:latin typeface="Times New Roman"/>
                          <a:cs typeface="Times New Roman"/>
                        </a:rPr>
                        <a:t>43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,4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2,9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00"/>
                        </a:lnSpc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2520,5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1,34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170,4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6,33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R="27305"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1999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00"/>
                        </a:lnSpc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1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076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319,3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1765" algn="r">
                        <a:lnSpc>
                          <a:spcPts val="1100"/>
                        </a:lnSpc>
                      </a:pPr>
                      <a:r>
                        <a:rPr sz="1000" spc="5" dirty="0">
                          <a:latin typeface="Times New Roman"/>
                          <a:cs typeface="Times New Roman"/>
                        </a:rPr>
                        <a:t>55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,8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3,4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00"/>
                        </a:lnSpc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2563,3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1,70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175,6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6,41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R="27305"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2000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00"/>
                        </a:lnSpc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1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358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613,3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1765" algn="r">
                        <a:lnSpc>
                          <a:spcPts val="1100"/>
                        </a:lnSpc>
                      </a:pPr>
                      <a:r>
                        <a:rPr sz="1000" spc="5" dirty="0">
                          <a:latin typeface="Times New Roman"/>
                          <a:cs typeface="Times New Roman"/>
                        </a:rPr>
                        <a:t>26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,2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00"/>
                        </a:lnSpc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2606,8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1,70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176,9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6,35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2653">
                <a:tc>
                  <a:txBody>
                    <a:bodyPr/>
                    <a:lstStyle/>
                    <a:p>
                      <a:pPr marR="27305"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2001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772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661,6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0175" algn="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43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,1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00"/>
                        </a:lnSpc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2650,7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1,68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175,3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6,20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R="27305"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2002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589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835,6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0175" algn="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23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,7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0,4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2693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1,60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180,1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6,27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R="27305" algn="ctr">
                        <a:lnSpc>
                          <a:spcPts val="1100"/>
                        </a:lnSpc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2003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00"/>
                        </a:lnSpc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550</a:t>
                      </a:r>
                      <a:r>
                        <a:rPr sz="10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latin typeface="Times New Roman"/>
                          <a:cs typeface="Times New Roman"/>
                        </a:rPr>
                        <a:t>633,0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2560" algn="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,6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4,5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00"/>
                        </a:lnSpc>
                      </a:pPr>
                      <a:r>
                        <a:rPr sz="1000" b="1" spc="-5" dirty="0">
                          <a:latin typeface="Times New Roman"/>
                          <a:cs typeface="Times New Roman"/>
                        </a:rPr>
                        <a:t>2738,8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1,70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100"/>
                        </a:lnSpc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182,1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6,23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2399">
                <a:tc>
                  <a:txBody>
                    <a:bodyPr/>
                    <a:lstStyle/>
                    <a:p>
                      <a:pPr marR="27305" algn="ctr">
                        <a:lnSpc>
                          <a:spcPts val="1100"/>
                        </a:lnSpc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2004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00"/>
                        </a:lnSpc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692</a:t>
                      </a:r>
                      <a:r>
                        <a:rPr sz="10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latin typeface="Times New Roman"/>
                          <a:cs typeface="Times New Roman"/>
                        </a:rPr>
                        <a:t>597,6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1765" algn="r">
                        <a:lnSpc>
                          <a:spcPts val="1100"/>
                        </a:lnSpc>
                      </a:pPr>
                      <a:r>
                        <a:rPr sz="1000" b="1" spc="5" dirty="0">
                          <a:latin typeface="Times New Roman"/>
                          <a:cs typeface="Times New Roman"/>
                        </a:rPr>
                        <a:t>25</a:t>
                      </a:r>
                      <a:r>
                        <a:rPr sz="1000" b="1" dirty="0">
                          <a:latin typeface="Times New Roman"/>
                          <a:cs typeface="Times New Roman"/>
                        </a:rPr>
                        <a:t>,8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6,6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00"/>
                        </a:lnSpc>
                      </a:pPr>
                      <a:r>
                        <a:rPr sz="1000" b="1" spc="-5" dirty="0">
                          <a:latin typeface="Times New Roman"/>
                          <a:cs typeface="Times New Roman"/>
                        </a:rPr>
                        <a:t>2791,1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1,91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100"/>
                        </a:lnSpc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181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6,09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R="27305" algn="ctr">
                        <a:lnSpc>
                          <a:spcPts val="1100"/>
                        </a:lnSpc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2005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00"/>
                        </a:lnSpc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948</a:t>
                      </a:r>
                      <a:r>
                        <a:rPr sz="10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latin typeface="Times New Roman"/>
                          <a:cs typeface="Times New Roman"/>
                        </a:rPr>
                        <a:t>933,0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1765" algn="r">
                        <a:lnSpc>
                          <a:spcPts val="1100"/>
                        </a:lnSpc>
                      </a:pPr>
                      <a:r>
                        <a:rPr sz="1000" b="1" spc="5" dirty="0">
                          <a:latin typeface="Times New Roman"/>
                          <a:cs typeface="Times New Roman"/>
                        </a:rPr>
                        <a:t>37</a:t>
                      </a:r>
                      <a:r>
                        <a:rPr sz="1000" b="1" dirty="0">
                          <a:latin typeface="Times New Roman"/>
                          <a:cs typeface="Times New Roman"/>
                        </a:rPr>
                        <a:t>,0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6,8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00"/>
                        </a:lnSpc>
                      </a:pPr>
                      <a:r>
                        <a:rPr sz="1000" b="1" spc="-5" dirty="0">
                          <a:latin typeface="Times New Roman"/>
                          <a:cs typeface="Times New Roman"/>
                        </a:rPr>
                        <a:t>2845,2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1,94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100"/>
                        </a:lnSpc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180,2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5,96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R="27305" algn="ctr">
                        <a:lnSpc>
                          <a:spcPts val="1100"/>
                        </a:lnSpc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2006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00"/>
                        </a:lnSpc>
                      </a:pPr>
                      <a:r>
                        <a:rPr sz="1000" b="1" spc="-5" dirty="0">
                          <a:latin typeface="Times New Roman"/>
                          <a:cs typeface="Times New Roman"/>
                        </a:rPr>
                        <a:t>1 </a:t>
                      </a:r>
                      <a:r>
                        <a:rPr sz="1000" b="1" dirty="0">
                          <a:latin typeface="Times New Roman"/>
                          <a:cs typeface="Times New Roman"/>
                        </a:rPr>
                        <a:t>403</a:t>
                      </a:r>
                      <a:r>
                        <a:rPr sz="10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latin typeface="Times New Roman"/>
                          <a:cs typeface="Times New Roman"/>
                        </a:rPr>
                        <a:t>547,7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1765" algn="r">
                        <a:lnSpc>
                          <a:spcPts val="1100"/>
                        </a:lnSpc>
                      </a:pPr>
                      <a:r>
                        <a:rPr sz="1000" b="1" spc="5" dirty="0">
                          <a:latin typeface="Times New Roman"/>
                          <a:cs typeface="Times New Roman"/>
                        </a:rPr>
                        <a:t>47</a:t>
                      </a:r>
                      <a:r>
                        <a:rPr sz="1000" b="1" dirty="0">
                          <a:latin typeface="Times New Roman"/>
                          <a:cs typeface="Times New Roman"/>
                        </a:rPr>
                        <a:t>,9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6,3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00"/>
                        </a:lnSpc>
                      </a:pPr>
                      <a:r>
                        <a:rPr sz="1000" b="1" spc="-5" dirty="0">
                          <a:latin typeface="Times New Roman"/>
                          <a:cs typeface="Times New Roman"/>
                        </a:rPr>
                        <a:t>2891,6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1,63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100"/>
                        </a:lnSpc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172,6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5,63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100"/>
                        </a:lnSpc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2,8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00"/>
                        </a:lnSpc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2,2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R="27305" algn="ctr">
                        <a:lnSpc>
                          <a:spcPts val="1100"/>
                        </a:lnSpc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2007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00"/>
                        </a:lnSpc>
                      </a:pPr>
                      <a:r>
                        <a:rPr sz="1000" b="1" spc="-5" dirty="0">
                          <a:latin typeface="Times New Roman"/>
                          <a:cs typeface="Times New Roman"/>
                        </a:rPr>
                        <a:t>1 </a:t>
                      </a:r>
                      <a:r>
                        <a:rPr sz="1000" b="1" dirty="0">
                          <a:latin typeface="Times New Roman"/>
                          <a:cs typeface="Times New Roman"/>
                        </a:rPr>
                        <a:t>893</a:t>
                      </a:r>
                      <a:r>
                        <a:rPr sz="10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latin typeface="Times New Roman"/>
                          <a:cs typeface="Times New Roman"/>
                        </a:rPr>
                        <a:t>815,2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1765" algn="r">
                        <a:lnSpc>
                          <a:spcPts val="1100"/>
                        </a:lnSpc>
                      </a:pPr>
                      <a:r>
                        <a:rPr sz="1000" b="1" spc="5" dirty="0">
                          <a:latin typeface="Times New Roman"/>
                          <a:cs typeface="Times New Roman"/>
                        </a:rPr>
                        <a:t>34</a:t>
                      </a:r>
                      <a:r>
                        <a:rPr sz="1000" b="1" dirty="0">
                          <a:latin typeface="Times New Roman"/>
                          <a:cs typeface="Times New Roman"/>
                        </a:rPr>
                        <a:t>,9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5,6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00"/>
                        </a:lnSpc>
                      </a:pPr>
                      <a:r>
                        <a:rPr sz="1000" b="1" spc="-5" dirty="0">
                          <a:latin typeface="Times New Roman"/>
                          <a:cs typeface="Times New Roman"/>
                        </a:rPr>
                        <a:t>2936,4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1,55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100"/>
                        </a:lnSpc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164,9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5,32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100"/>
                        </a:lnSpc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3,4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00"/>
                        </a:lnSpc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2,6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R="27305"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2008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00"/>
                        </a:lnSpc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1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485</a:t>
                      </a:r>
                      <a:r>
                        <a:rPr sz="10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205,3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0175" algn="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21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,6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1,8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00"/>
                        </a:lnSpc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2964,2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0,95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173,4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5,53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1,5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0,7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R="27305"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2009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00"/>
                        </a:lnSpc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1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179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064,3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0175" algn="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,6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-4,6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00"/>
                        </a:lnSpc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2982,5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0,62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188,3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5,94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1,6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0,6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R="27305"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2010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00"/>
                        </a:lnSpc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1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371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919,4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1765" algn="r">
                        <a:lnSpc>
                          <a:spcPts val="1100"/>
                        </a:lnSpc>
                      </a:pPr>
                      <a:r>
                        <a:rPr sz="1000" spc="5" dirty="0">
                          <a:latin typeface="Times New Roman"/>
                          <a:cs typeface="Times New Roman"/>
                        </a:rPr>
                        <a:t>16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,4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5,2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00"/>
                        </a:lnSpc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3012,5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1,01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184,8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5,78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2,5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1,8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R="27305"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2011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00"/>
                        </a:lnSpc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1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567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676,5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1765" algn="r">
                        <a:lnSpc>
                          <a:spcPts val="1100"/>
                        </a:lnSpc>
                      </a:pPr>
                      <a:r>
                        <a:rPr sz="1000" spc="5" dirty="0">
                          <a:latin typeface="Times New Roman"/>
                          <a:cs typeface="Times New Roman"/>
                        </a:rPr>
                        <a:t>14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,3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5,6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00"/>
                        </a:lnSpc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3051,2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1,28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181,2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5,61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1,7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0,8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R="27305"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2012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00"/>
                        </a:lnSpc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1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574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711,5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83515" algn="r">
                        <a:lnSpc>
                          <a:spcPts val="1100"/>
                        </a:lnSpc>
                      </a:pPr>
                      <a:r>
                        <a:rPr sz="1000" spc="5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,4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4,2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00"/>
                        </a:lnSpc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3086,2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1,15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183,4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5,61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2,5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1,6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R="27305"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2013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00"/>
                        </a:lnSpc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1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425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376,6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2560" algn="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,5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3,4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00"/>
                        </a:lnSpc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3125,9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1,29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184,7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5,58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2,5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1,6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R="27305"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2014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00"/>
                        </a:lnSpc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1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338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531,8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2560" algn="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,1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3,8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00"/>
                        </a:lnSpc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3166,3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1,29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182,2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5,44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1,9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1,3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R="27305"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2015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00"/>
                        </a:lnSpc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1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921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305,5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1765" algn="r">
                        <a:lnSpc>
                          <a:spcPts val="1100"/>
                        </a:lnSpc>
                      </a:pPr>
                      <a:r>
                        <a:rPr sz="1000" spc="5" dirty="0">
                          <a:latin typeface="Times New Roman"/>
                          <a:cs typeface="Times New Roman"/>
                        </a:rPr>
                        <a:t>43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,5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2,9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00"/>
                        </a:lnSpc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3202,9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1,16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184,6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5,45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1,7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0,9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2781">
                <a:tc>
                  <a:txBody>
                    <a:bodyPr/>
                    <a:lstStyle/>
                    <a:p>
                      <a:pPr marR="27305" algn="ctr">
                        <a:lnSpc>
                          <a:spcPts val="1105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2016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05"/>
                        </a:lnSpc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1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867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532,7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2560" algn="r">
                        <a:lnSpc>
                          <a:spcPts val="1105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,8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5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3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05"/>
                        </a:lnSpc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3240,1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5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1,16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105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190,1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5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5,54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R="27305"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2017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00"/>
                        </a:lnSpc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1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429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807,4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0175" algn="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23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,4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3,6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00"/>
                        </a:lnSpc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3272,2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0,99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192,7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5,56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R="27305" algn="ct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2018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00"/>
                        </a:lnSpc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1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297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152,8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2560" algn="r">
                        <a:lnSpc>
                          <a:spcPts val="11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,3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1068120" y="8684514"/>
            <a:ext cx="5954395" cy="99695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>
              <a:lnSpc>
                <a:spcPts val="1260"/>
              </a:lnSpc>
              <a:spcBef>
                <a:spcPts val="195"/>
              </a:spcBef>
            </a:pPr>
            <a:r>
              <a:rPr sz="1100" i="1" spc="-5" dirty="0">
                <a:latin typeface="Times New Roman"/>
                <a:cs typeface="Times New Roman"/>
              </a:rPr>
              <a:t>Источники: </a:t>
            </a:r>
            <a:r>
              <a:rPr sz="1100" spc="-5" dirty="0">
                <a:latin typeface="Times New Roman"/>
                <a:cs typeface="Times New Roman"/>
              </a:rPr>
              <a:t>*UNCTAD, </a:t>
            </a:r>
            <a:r>
              <a:rPr sz="1100" dirty="0">
                <a:latin typeface="Times New Roman"/>
                <a:cs typeface="Times New Roman"/>
              </a:rPr>
              <a:t>World </a:t>
            </a:r>
            <a:r>
              <a:rPr sz="1100" spc="-5" dirty="0">
                <a:latin typeface="Times New Roman"/>
                <a:cs typeface="Times New Roman"/>
              </a:rPr>
              <a:t>Investment Report: </a:t>
            </a:r>
            <a:r>
              <a:rPr sz="1100" dirty="0">
                <a:latin typeface="Times New Roman"/>
                <a:cs typeface="Times New Roman"/>
              </a:rPr>
              <a:t>Annex </a:t>
            </a:r>
            <a:r>
              <a:rPr sz="1100" spc="-5" dirty="0">
                <a:latin typeface="Times New Roman"/>
                <a:cs typeface="Times New Roman"/>
              </a:rPr>
              <a:t>Tables. FDI inflows, </a:t>
            </a:r>
            <a:r>
              <a:rPr sz="1100" dirty="0">
                <a:latin typeface="Times New Roman"/>
                <a:cs typeface="Times New Roman"/>
              </a:rPr>
              <a:t>by region and </a:t>
            </a:r>
            <a:r>
              <a:rPr sz="1100" spc="-5" dirty="0">
                <a:latin typeface="Times New Roman"/>
                <a:cs typeface="Times New Roman"/>
              </a:rPr>
              <a:t>economy,  1990–2017, Oct </a:t>
            </a:r>
            <a:r>
              <a:rPr sz="1100" dirty="0">
                <a:latin typeface="Times New Roman"/>
                <a:cs typeface="Times New Roman"/>
              </a:rPr>
              <a:t>2019. </a:t>
            </a:r>
            <a:r>
              <a:rPr sz="1100" spc="-5" dirty="0">
                <a:latin typeface="Times New Roman"/>
                <a:cs typeface="Times New Roman"/>
              </a:rPr>
              <a:t>Режим доступа: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2"/>
              </a:rPr>
              <a:t>http://www.unctad.org</a:t>
            </a:r>
            <a:r>
              <a:rPr sz="1100" spc="-5" dirty="0">
                <a:latin typeface="Times New Roman"/>
                <a:cs typeface="Times New Roman"/>
              </a:rPr>
              <a:t>];</a:t>
            </a:r>
            <a:endParaRPr sz="1100">
              <a:latin typeface="Times New Roman"/>
              <a:cs typeface="Times New Roman"/>
            </a:endParaRPr>
          </a:p>
          <a:p>
            <a:pPr marL="12700" marR="803275">
              <a:lnSpc>
                <a:spcPts val="1260"/>
              </a:lnSpc>
              <a:spcBef>
                <a:spcPts val="10"/>
              </a:spcBef>
            </a:pPr>
            <a:r>
              <a:rPr sz="1100" spc="-5" dirty="0">
                <a:latin typeface="Times New Roman"/>
                <a:cs typeface="Times New Roman"/>
              </a:rPr>
              <a:t>**International Labour Office, </a:t>
            </a:r>
            <a:r>
              <a:rPr sz="1100" dirty="0">
                <a:latin typeface="Times New Roman"/>
                <a:cs typeface="Times New Roman"/>
              </a:rPr>
              <a:t>Trends </a:t>
            </a:r>
            <a:r>
              <a:rPr sz="1100" spc="-5" dirty="0">
                <a:latin typeface="Times New Roman"/>
                <a:cs typeface="Times New Roman"/>
              </a:rPr>
              <a:t>Econometric </a:t>
            </a:r>
            <a:r>
              <a:rPr sz="1100" dirty="0">
                <a:latin typeface="Times New Roman"/>
                <a:cs typeface="Times New Roman"/>
              </a:rPr>
              <a:t>Models. </a:t>
            </a:r>
            <a:r>
              <a:rPr sz="1100" spc="-5" dirty="0">
                <a:latin typeface="Times New Roman"/>
                <a:cs typeface="Times New Roman"/>
              </a:rPr>
              <a:t>Trends 2018. Режим доступа: 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3"/>
              </a:rPr>
              <a:t>http://www.ilo.org/wesodata</a:t>
            </a:r>
            <a:r>
              <a:rPr sz="1100" spc="-5" dirty="0">
                <a:latin typeface="Times New Roman"/>
                <a:cs typeface="Times New Roman"/>
              </a:rPr>
              <a:t>;</a:t>
            </a:r>
            <a:endParaRPr sz="1100">
              <a:latin typeface="Times New Roman"/>
              <a:cs typeface="Times New Roman"/>
            </a:endParaRPr>
          </a:p>
          <a:p>
            <a:pPr marL="12700" marR="740410">
              <a:lnSpc>
                <a:spcPts val="1260"/>
              </a:lnSpc>
              <a:spcBef>
                <a:spcPts val="15"/>
              </a:spcBef>
            </a:pPr>
            <a:r>
              <a:rPr sz="1100" dirty="0">
                <a:latin typeface="Times New Roman"/>
                <a:cs typeface="Times New Roman"/>
              </a:rPr>
              <a:t>*** Заработная </a:t>
            </a:r>
            <a:r>
              <a:rPr sz="1100" spc="-5" dirty="0">
                <a:latin typeface="Times New Roman"/>
                <a:cs typeface="Times New Roman"/>
              </a:rPr>
              <a:t>плата </a:t>
            </a:r>
            <a:r>
              <a:rPr sz="1100" dirty="0">
                <a:latin typeface="Times New Roman"/>
                <a:cs typeface="Times New Roman"/>
              </a:rPr>
              <a:t>в </a:t>
            </a:r>
            <a:r>
              <a:rPr sz="1100" spc="-5" dirty="0">
                <a:latin typeface="Times New Roman"/>
                <a:cs typeface="Times New Roman"/>
              </a:rPr>
              <a:t>мире </a:t>
            </a:r>
            <a:r>
              <a:rPr sz="1100" dirty="0">
                <a:latin typeface="Times New Roman"/>
                <a:cs typeface="Times New Roman"/>
              </a:rPr>
              <a:t>в 2016–2017 </a:t>
            </a:r>
            <a:r>
              <a:rPr sz="1100" spc="-5" dirty="0">
                <a:latin typeface="Times New Roman"/>
                <a:cs typeface="Times New Roman"/>
              </a:rPr>
              <a:t>гг. Москва: МОТ, 2017. С. </a:t>
            </a:r>
            <a:r>
              <a:rPr sz="1100" dirty="0">
                <a:latin typeface="Times New Roman"/>
                <a:cs typeface="Times New Roman"/>
              </a:rPr>
              <a:t>7. </a:t>
            </a:r>
            <a:r>
              <a:rPr sz="1100" spc="-5" dirty="0">
                <a:latin typeface="Times New Roman"/>
                <a:cs typeface="Times New Roman"/>
              </a:rPr>
              <a:t>Режим </a:t>
            </a:r>
            <a:r>
              <a:rPr sz="1100" dirty="0">
                <a:latin typeface="Times New Roman"/>
                <a:cs typeface="Times New Roman"/>
              </a:rPr>
              <a:t>доступа: 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4"/>
              </a:rPr>
              <a:t>http://www.ilo.org</a:t>
            </a:r>
            <a:r>
              <a:rPr sz="1100" spc="-5" dirty="0">
                <a:latin typeface="Times New Roman"/>
                <a:cs typeface="Times New Roman"/>
                <a:hlinkClick r:id="rId4"/>
              </a:rPr>
              <a:t>,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8120" y="6922388"/>
            <a:ext cx="5679440" cy="54419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>
              <a:lnSpc>
                <a:spcPts val="1380"/>
              </a:lnSpc>
              <a:spcBef>
                <a:spcPts val="195"/>
              </a:spcBef>
            </a:pPr>
            <a:r>
              <a:rPr sz="1200" b="1" spc="-5" dirty="0">
                <a:latin typeface="Times New Roman"/>
                <a:cs typeface="Times New Roman"/>
              </a:rPr>
              <a:t>Рисунок </a:t>
            </a:r>
            <a:r>
              <a:rPr sz="1200" b="1" dirty="0">
                <a:latin typeface="Times New Roman"/>
                <a:cs typeface="Times New Roman"/>
              </a:rPr>
              <a:t>3. </a:t>
            </a:r>
            <a:r>
              <a:rPr sz="1200" b="1" spc="-5" dirty="0">
                <a:latin typeface="Times New Roman"/>
                <a:cs typeface="Times New Roman"/>
              </a:rPr>
              <a:t>Темп прироста </a:t>
            </a:r>
            <a:r>
              <a:rPr sz="1200" b="1" dirty="0">
                <a:latin typeface="Times New Roman"/>
                <a:cs typeface="Times New Roman"/>
              </a:rPr>
              <a:t>занятых и </a:t>
            </a:r>
            <a:r>
              <a:rPr sz="1200" b="1" spc="-5" dirty="0">
                <a:latin typeface="Times New Roman"/>
                <a:cs typeface="Times New Roman"/>
              </a:rPr>
              <a:t>динамика </a:t>
            </a:r>
            <a:r>
              <a:rPr sz="1200" b="1" dirty="0">
                <a:latin typeface="Times New Roman"/>
                <a:cs typeface="Times New Roman"/>
              </a:rPr>
              <a:t>уровня </a:t>
            </a:r>
            <a:r>
              <a:rPr sz="1200" b="1" spc="-5" dirty="0">
                <a:latin typeface="Times New Roman"/>
                <a:cs typeface="Times New Roman"/>
              </a:rPr>
              <a:t>безработицы </a:t>
            </a:r>
            <a:r>
              <a:rPr sz="1200" b="1" dirty="0">
                <a:latin typeface="Times New Roman"/>
                <a:cs typeface="Times New Roman"/>
              </a:rPr>
              <a:t>в </a:t>
            </a:r>
            <a:r>
              <a:rPr sz="1200" b="1" spc="-5" dirty="0">
                <a:latin typeface="Times New Roman"/>
                <a:cs typeface="Times New Roman"/>
              </a:rPr>
              <a:t>мире, </a:t>
            </a:r>
            <a:r>
              <a:rPr sz="1200" b="1" dirty="0">
                <a:latin typeface="Times New Roman"/>
                <a:cs typeface="Times New Roman"/>
              </a:rPr>
              <a:t>в %,  1997 – 2017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гг.</a:t>
            </a:r>
            <a:endParaRPr sz="1200">
              <a:latin typeface="Times New Roman"/>
              <a:cs typeface="Times New Roman"/>
            </a:endParaRPr>
          </a:p>
          <a:p>
            <a:pPr marL="461645">
              <a:lnSpc>
                <a:spcPts val="1230"/>
              </a:lnSpc>
            </a:pPr>
            <a:r>
              <a:rPr sz="1100" i="1" spc="-5" dirty="0">
                <a:latin typeface="Times New Roman"/>
                <a:cs typeface="Times New Roman"/>
              </a:rPr>
              <a:t>Источник</a:t>
            </a:r>
            <a:r>
              <a:rPr sz="1100" spc="-5" dirty="0">
                <a:latin typeface="Times New Roman"/>
                <a:cs typeface="Times New Roman"/>
              </a:rPr>
              <a:t>: [Расчеты авторов по </a:t>
            </a:r>
            <a:r>
              <a:rPr sz="1100" dirty="0">
                <a:latin typeface="Times New Roman"/>
                <a:cs typeface="Times New Roman"/>
              </a:rPr>
              <a:t>данным </a:t>
            </a:r>
            <a:r>
              <a:rPr sz="1100" spc="-5" dirty="0">
                <a:latin typeface="Times New Roman"/>
                <a:cs typeface="Times New Roman"/>
              </a:rPr>
              <a:t>Табл. </a:t>
            </a:r>
            <a:r>
              <a:rPr sz="1100" dirty="0">
                <a:latin typeface="Times New Roman"/>
                <a:cs typeface="Times New Roman"/>
              </a:rPr>
              <a:t>2]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906898" y="5838443"/>
            <a:ext cx="1750060" cy="0"/>
          </a:xfrm>
          <a:custGeom>
            <a:avLst/>
            <a:gdLst/>
            <a:ahLst/>
            <a:cxnLst/>
            <a:rect l="l" t="t" r="r" b="b"/>
            <a:pathLst>
              <a:path w="1750059">
                <a:moveTo>
                  <a:pt x="0" y="0"/>
                </a:moveTo>
                <a:lnTo>
                  <a:pt x="1749552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387215" y="5838443"/>
            <a:ext cx="455930" cy="0"/>
          </a:xfrm>
          <a:custGeom>
            <a:avLst/>
            <a:gdLst/>
            <a:ahLst/>
            <a:cxnLst/>
            <a:rect l="l" t="t" r="r" b="b"/>
            <a:pathLst>
              <a:path w="455929">
                <a:moveTo>
                  <a:pt x="0" y="0"/>
                </a:moveTo>
                <a:lnTo>
                  <a:pt x="455675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05330" y="5838443"/>
            <a:ext cx="2818130" cy="0"/>
          </a:xfrm>
          <a:custGeom>
            <a:avLst/>
            <a:gdLst/>
            <a:ahLst/>
            <a:cxnLst/>
            <a:rect l="l" t="t" r="r" b="b"/>
            <a:pathLst>
              <a:path w="2818129">
                <a:moveTo>
                  <a:pt x="0" y="0"/>
                </a:moveTo>
                <a:lnTo>
                  <a:pt x="2817876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609975" y="5626607"/>
            <a:ext cx="3079115" cy="0"/>
          </a:xfrm>
          <a:custGeom>
            <a:avLst/>
            <a:gdLst/>
            <a:ahLst/>
            <a:cxnLst/>
            <a:rect l="l" t="t" r="r" b="b"/>
            <a:pathLst>
              <a:path w="3079115">
                <a:moveTo>
                  <a:pt x="0" y="0"/>
                </a:moveTo>
                <a:lnTo>
                  <a:pt x="3078733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350895" y="5626607"/>
            <a:ext cx="195580" cy="0"/>
          </a:xfrm>
          <a:custGeom>
            <a:avLst/>
            <a:gdLst/>
            <a:ahLst/>
            <a:cxnLst/>
            <a:rect l="l" t="t" r="r" b="b"/>
            <a:pathLst>
              <a:path w="195579">
                <a:moveTo>
                  <a:pt x="0" y="0"/>
                </a:moveTo>
                <a:lnTo>
                  <a:pt x="195071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05330" y="5626607"/>
            <a:ext cx="1781810" cy="0"/>
          </a:xfrm>
          <a:custGeom>
            <a:avLst/>
            <a:gdLst/>
            <a:ahLst/>
            <a:cxnLst/>
            <a:rect l="l" t="t" r="r" b="b"/>
            <a:pathLst>
              <a:path w="1781810">
                <a:moveTo>
                  <a:pt x="0" y="0"/>
                </a:moveTo>
                <a:lnTo>
                  <a:pt x="1781556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05330" y="5416295"/>
            <a:ext cx="5183505" cy="0"/>
          </a:xfrm>
          <a:custGeom>
            <a:avLst/>
            <a:gdLst/>
            <a:ahLst/>
            <a:cxnLst/>
            <a:rect l="l" t="t" r="r" b="b"/>
            <a:pathLst>
              <a:path w="5183505">
                <a:moveTo>
                  <a:pt x="0" y="0"/>
                </a:moveTo>
                <a:lnTo>
                  <a:pt x="518337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05330" y="5204459"/>
            <a:ext cx="5183505" cy="0"/>
          </a:xfrm>
          <a:custGeom>
            <a:avLst/>
            <a:gdLst/>
            <a:ahLst/>
            <a:cxnLst/>
            <a:rect l="l" t="t" r="r" b="b"/>
            <a:pathLst>
              <a:path w="5183505">
                <a:moveTo>
                  <a:pt x="0" y="0"/>
                </a:moveTo>
                <a:lnTo>
                  <a:pt x="518337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505330" y="4992623"/>
            <a:ext cx="5183505" cy="0"/>
          </a:xfrm>
          <a:custGeom>
            <a:avLst/>
            <a:gdLst/>
            <a:ahLst/>
            <a:cxnLst/>
            <a:rect l="l" t="t" r="r" b="b"/>
            <a:pathLst>
              <a:path w="5183505">
                <a:moveTo>
                  <a:pt x="0" y="0"/>
                </a:moveTo>
                <a:lnTo>
                  <a:pt x="518337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505330" y="4782311"/>
            <a:ext cx="5183505" cy="0"/>
          </a:xfrm>
          <a:custGeom>
            <a:avLst/>
            <a:gdLst/>
            <a:ahLst/>
            <a:cxnLst/>
            <a:rect l="l" t="t" r="r" b="b"/>
            <a:pathLst>
              <a:path w="5183505">
                <a:moveTo>
                  <a:pt x="0" y="0"/>
                </a:moveTo>
                <a:lnTo>
                  <a:pt x="518337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505330" y="4570475"/>
            <a:ext cx="5183505" cy="0"/>
          </a:xfrm>
          <a:custGeom>
            <a:avLst/>
            <a:gdLst/>
            <a:ahLst/>
            <a:cxnLst/>
            <a:rect l="l" t="t" r="r" b="b"/>
            <a:pathLst>
              <a:path w="5183505">
                <a:moveTo>
                  <a:pt x="0" y="0"/>
                </a:moveTo>
                <a:lnTo>
                  <a:pt x="518337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764792" y="4570475"/>
            <a:ext cx="0" cy="1165225"/>
          </a:xfrm>
          <a:custGeom>
            <a:avLst/>
            <a:gdLst/>
            <a:ahLst/>
            <a:cxnLst/>
            <a:rect l="l" t="t" r="r" b="b"/>
            <a:pathLst>
              <a:path h="1165225">
                <a:moveTo>
                  <a:pt x="0" y="0"/>
                </a:moveTo>
                <a:lnTo>
                  <a:pt x="0" y="1165098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764792" y="5799581"/>
            <a:ext cx="0" cy="250825"/>
          </a:xfrm>
          <a:custGeom>
            <a:avLst/>
            <a:gdLst/>
            <a:ahLst/>
            <a:cxnLst/>
            <a:rect l="l" t="t" r="r" b="b"/>
            <a:pathLst>
              <a:path h="250825">
                <a:moveTo>
                  <a:pt x="0" y="0"/>
                </a:moveTo>
                <a:lnTo>
                  <a:pt x="0" y="250443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023872" y="4570475"/>
            <a:ext cx="0" cy="1089025"/>
          </a:xfrm>
          <a:custGeom>
            <a:avLst/>
            <a:gdLst/>
            <a:ahLst/>
            <a:cxnLst/>
            <a:rect l="l" t="t" r="r" b="b"/>
            <a:pathLst>
              <a:path h="1089025">
                <a:moveTo>
                  <a:pt x="0" y="0"/>
                </a:moveTo>
                <a:lnTo>
                  <a:pt x="0" y="1088898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023872" y="5723381"/>
            <a:ext cx="0" cy="327025"/>
          </a:xfrm>
          <a:custGeom>
            <a:avLst/>
            <a:gdLst/>
            <a:ahLst/>
            <a:cxnLst/>
            <a:rect l="l" t="t" r="r" b="b"/>
            <a:pathLst>
              <a:path h="327025">
                <a:moveTo>
                  <a:pt x="0" y="0"/>
                </a:moveTo>
                <a:lnTo>
                  <a:pt x="0" y="326643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282951" y="4570475"/>
            <a:ext cx="0" cy="1089025"/>
          </a:xfrm>
          <a:custGeom>
            <a:avLst/>
            <a:gdLst/>
            <a:ahLst/>
            <a:cxnLst/>
            <a:rect l="l" t="t" r="r" b="b"/>
            <a:pathLst>
              <a:path h="1089025">
                <a:moveTo>
                  <a:pt x="0" y="0"/>
                </a:moveTo>
                <a:lnTo>
                  <a:pt x="0" y="1088898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282951" y="5723381"/>
            <a:ext cx="0" cy="327025"/>
          </a:xfrm>
          <a:custGeom>
            <a:avLst/>
            <a:gdLst/>
            <a:ahLst/>
            <a:cxnLst/>
            <a:rect l="l" t="t" r="r" b="b"/>
            <a:pathLst>
              <a:path h="327025">
                <a:moveTo>
                  <a:pt x="0" y="0"/>
                </a:moveTo>
                <a:lnTo>
                  <a:pt x="0" y="326643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542032" y="4570475"/>
            <a:ext cx="0" cy="1092200"/>
          </a:xfrm>
          <a:custGeom>
            <a:avLst/>
            <a:gdLst/>
            <a:ahLst/>
            <a:cxnLst/>
            <a:rect l="l" t="t" r="r" b="b"/>
            <a:pathLst>
              <a:path h="1092200">
                <a:moveTo>
                  <a:pt x="0" y="0"/>
                </a:moveTo>
                <a:lnTo>
                  <a:pt x="0" y="109194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542032" y="5726429"/>
            <a:ext cx="0" cy="323850"/>
          </a:xfrm>
          <a:custGeom>
            <a:avLst/>
            <a:gdLst/>
            <a:ahLst/>
            <a:cxnLst/>
            <a:rect l="l" t="t" r="r" b="b"/>
            <a:pathLst>
              <a:path h="323850">
                <a:moveTo>
                  <a:pt x="0" y="0"/>
                </a:moveTo>
                <a:lnTo>
                  <a:pt x="0" y="323595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801111" y="4570475"/>
            <a:ext cx="0" cy="1110615"/>
          </a:xfrm>
          <a:custGeom>
            <a:avLst/>
            <a:gdLst/>
            <a:ahLst/>
            <a:cxnLst/>
            <a:rect l="l" t="t" r="r" b="b"/>
            <a:pathLst>
              <a:path h="1110614">
                <a:moveTo>
                  <a:pt x="0" y="0"/>
                </a:moveTo>
                <a:lnTo>
                  <a:pt x="0" y="111023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801111" y="5744717"/>
            <a:ext cx="0" cy="305435"/>
          </a:xfrm>
          <a:custGeom>
            <a:avLst/>
            <a:gdLst/>
            <a:ahLst/>
            <a:cxnLst/>
            <a:rect l="l" t="t" r="r" b="b"/>
            <a:pathLst>
              <a:path h="305435">
                <a:moveTo>
                  <a:pt x="0" y="0"/>
                </a:moveTo>
                <a:lnTo>
                  <a:pt x="0" y="305307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060192" y="4570475"/>
            <a:ext cx="0" cy="1089025"/>
          </a:xfrm>
          <a:custGeom>
            <a:avLst/>
            <a:gdLst/>
            <a:ahLst/>
            <a:cxnLst/>
            <a:rect l="l" t="t" r="r" b="b"/>
            <a:pathLst>
              <a:path h="1089025">
                <a:moveTo>
                  <a:pt x="0" y="0"/>
                </a:moveTo>
                <a:lnTo>
                  <a:pt x="0" y="1088898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060192" y="5723381"/>
            <a:ext cx="0" cy="327025"/>
          </a:xfrm>
          <a:custGeom>
            <a:avLst/>
            <a:gdLst/>
            <a:ahLst/>
            <a:cxnLst/>
            <a:rect l="l" t="t" r="r" b="b"/>
            <a:pathLst>
              <a:path h="327025">
                <a:moveTo>
                  <a:pt x="0" y="0"/>
                </a:moveTo>
                <a:lnTo>
                  <a:pt x="0" y="326643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319271" y="4570475"/>
            <a:ext cx="0" cy="1045210"/>
          </a:xfrm>
          <a:custGeom>
            <a:avLst/>
            <a:gdLst/>
            <a:ahLst/>
            <a:cxnLst/>
            <a:rect l="l" t="t" r="r" b="b"/>
            <a:pathLst>
              <a:path h="1045210">
                <a:moveTo>
                  <a:pt x="0" y="0"/>
                </a:moveTo>
                <a:lnTo>
                  <a:pt x="0" y="1044701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319271" y="5679185"/>
            <a:ext cx="0" cy="370840"/>
          </a:xfrm>
          <a:custGeom>
            <a:avLst/>
            <a:gdLst/>
            <a:ahLst/>
            <a:cxnLst/>
            <a:rect l="l" t="t" r="r" b="b"/>
            <a:pathLst>
              <a:path h="370839">
                <a:moveTo>
                  <a:pt x="0" y="0"/>
                </a:moveTo>
                <a:lnTo>
                  <a:pt x="0" y="370839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578352" y="4570475"/>
            <a:ext cx="0" cy="1038860"/>
          </a:xfrm>
          <a:custGeom>
            <a:avLst/>
            <a:gdLst/>
            <a:ahLst/>
            <a:cxnLst/>
            <a:rect l="l" t="t" r="r" b="b"/>
            <a:pathLst>
              <a:path h="1038860">
                <a:moveTo>
                  <a:pt x="0" y="0"/>
                </a:moveTo>
                <a:lnTo>
                  <a:pt x="0" y="1038605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578352" y="5673089"/>
            <a:ext cx="0" cy="377190"/>
          </a:xfrm>
          <a:custGeom>
            <a:avLst/>
            <a:gdLst/>
            <a:ahLst/>
            <a:cxnLst/>
            <a:rect l="l" t="t" r="r" b="b"/>
            <a:pathLst>
              <a:path h="377189">
                <a:moveTo>
                  <a:pt x="0" y="0"/>
                </a:moveTo>
                <a:lnTo>
                  <a:pt x="0" y="37693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837432" y="4570475"/>
            <a:ext cx="0" cy="1104265"/>
          </a:xfrm>
          <a:custGeom>
            <a:avLst/>
            <a:gdLst/>
            <a:ahLst/>
            <a:cxnLst/>
            <a:rect l="l" t="t" r="r" b="b"/>
            <a:pathLst>
              <a:path h="1104264">
                <a:moveTo>
                  <a:pt x="0" y="0"/>
                </a:moveTo>
                <a:lnTo>
                  <a:pt x="0" y="1104138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837432" y="5738621"/>
            <a:ext cx="0" cy="311785"/>
          </a:xfrm>
          <a:custGeom>
            <a:avLst/>
            <a:gdLst/>
            <a:ahLst/>
            <a:cxnLst/>
            <a:rect l="l" t="t" r="r" b="b"/>
            <a:pathLst>
              <a:path h="311785">
                <a:moveTo>
                  <a:pt x="0" y="0"/>
                </a:moveTo>
                <a:lnTo>
                  <a:pt x="0" y="311403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096511" y="4570475"/>
            <a:ext cx="0" cy="1121410"/>
          </a:xfrm>
          <a:custGeom>
            <a:avLst/>
            <a:gdLst/>
            <a:ahLst/>
            <a:cxnLst/>
            <a:rect l="l" t="t" r="r" b="b"/>
            <a:pathLst>
              <a:path h="1121410">
                <a:moveTo>
                  <a:pt x="0" y="0"/>
                </a:moveTo>
                <a:lnTo>
                  <a:pt x="0" y="1120902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096511" y="5755385"/>
            <a:ext cx="0" cy="294640"/>
          </a:xfrm>
          <a:custGeom>
            <a:avLst/>
            <a:gdLst/>
            <a:ahLst/>
            <a:cxnLst/>
            <a:rect l="l" t="t" r="r" b="b"/>
            <a:pathLst>
              <a:path h="294639">
                <a:moveTo>
                  <a:pt x="0" y="0"/>
                </a:moveTo>
                <a:lnTo>
                  <a:pt x="0" y="294639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355591" y="4570475"/>
            <a:ext cx="0" cy="1247775"/>
          </a:xfrm>
          <a:custGeom>
            <a:avLst/>
            <a:gdLst/>
            <a:ahLst/>
            <a:cxnLst/>
            <a:rect l="l" t="t" r="r" b="b"/>
            <a:pathLst>
              <a:path h="1247775">
                <a:moveTo>
                  <a:pt x="0" y="0"/>
                </a:moveTo>
                <a:lnTo>
                  <a:pt x="0" y="124739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355591" y="5881877"/>
            <a:ext cx="0" cy="168275"/>
          </a:xfrm>
          <a:custGeom>
            <a:avLst/>
            <a:gdLst/>
            <a:ahLst/>
            <a:cxnLst/>
            <a:rect l="l" t="t" r="r" b="b"/>
            <a:pathLst>
              <a:path h="168275">
                <a:moveTo>
                  <a:pt x="0" y="0"/>
                </a:moveTo>
                <a:lnTo>
                  <a:pt x="0" y="168147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614671" y="4570475"/>
            <a:ext cx="0" cy="1317625"/>
          </a:xfrm>
          <a:custGeom>
            <a:avLst/>
            <a:gdLst/>
            <a:ahLst/>
            <a:cxnLst/>
            <a:rect l="l" t="t" r="r" b="b"/>
            <a:pathLst>
              <a:path h="1317625">
                <a:moveTo>
                  <a:pt x="0" y="0"/>
                </a:moveTo>
                <a:lnTo>
                  <a:pt x="0" y="1317498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614671" y="5951981"/>
            <a:ext cx="0" cy="98425"/>
          </a:xfrm>
          <a:custGeom>
            <a:avLst/>
            <a:gdLst/>
            <a:ahLst/>
            <a:cxnLst/>
            <a:rect l="l" t="t" r="r" b="b"/>
            <a:pathLst>
              <a:path h="98425">
                <a:moveTo>
                  <a:pt x="0" y="0"/>
                </a:moveTo>
                <a:lnTo>
                  <a:pt x="0" y="98043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875276" y="4570475"/>
            <a:ext cx="0" cy="1235710"/>
          </a:xfrm>
          <a:custGeom>
            <a:avLst/>
            <a:gdLst/>
            <a:ahLst/>
            <a:cxnLst/>
            <a:rect l="l" t="t" r="r" b="b"/>
            <a:pathLst>
              <a:path h="1235710">
                <a:moveTo>
                  <a:pt x="0" y="0"/>
                </a:moveTo>
                <a:lnTo>
                  <a:pt x="0" y="1235202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875276" y="5869685"/>
            <a:ext cx="0" cy="180340"/>
          </a:xfrm>
          <a:custGeom>
            <a:avLst/>
            <a:gdLst/>
            <a:ahLst/>
            <a:cxnLst/>
            <a:rect l="l" t="t" r="r" b="b"/>
            <a:pathLst>
              <a:path h="180339">
                <a:moveTo>
                  <a:pt x="0" y="0"/>
                </a:moveTo>
                <a:lnTo>
                  <a:pt x="0" y="180339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134355" y="4570475"/>
            <a:ext cx="0" cy="1177290"/>
          </a:xfrm>
          <a:custGeom>
            <a:avLst/>
            <a:gdLst/>
            <a:ahLst/>
            <a:cxnLst/>
            <a:rect l="l" t="t" r="r" b="b"/>
            <a:pathLst>
              <a:path h="1177289">
                <a:moveTo>
                  <a:pt x="0" y="0"/>
                </a:moveTo>
                <a:lnTo>
                  <a:pt x="0" y="1177289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134355" y="5811773"/>
            <a:ext cx="0" cy="238760"/>
          </a:xfrm>
          <a:custGeom>
            <a:avLst/>
            <a:gdLst/>
            <a:ahLst/>
            <a:cxnLst/>
            <a:rect l="l" t="t" r="r" b="b"/>
            <a:pathLst>
              <a:path h="238760">
                <a:moveTo>
                  <a:pt x="0" y="0"/>
                </a:moveTo>
                <a:lnTo>
                  <a:pt x="0" y="238251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393435" y="4570475"/>
            <a:ext cx="0" cy="1206500"/>
          </a:xfrm>
          <a:custGeom>
            <a:avLst/>
            <a:gdLst/>
            <a:ahLst/>
            <a:cxnLst/>
            <a:rect l="l" t="t" r="r" b="b"/>
            <a:pathLst>
              <a:path h="1206500">
                <a:moveTo>
                  <a:pt x="0" y="0"/>
                </a:moveTo>
                <a:lnTo>
                  <a:pt x="0" y="120624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393435" y="5840729"/>
            <a:ext cx="0" cy="209550"/>
          </a:xfrm>
          <a:custGeom>
            <a:avLst/>
            <a:gdLst/>
            <a:ahLst/>
            <a:cxnLst/>
            <a:rect l="l" t="t" r="r" b="b"/>
            <a:pathLst>
              <a:path h="209550">
                <a:moveTo>
                  <a:pt x="0" y="0"/>
                </a:moveTo>
                <a:lnTo>
                  <a:pt x="0" y="209295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652515" y="4570475"/>
            <a:ext cx="0" cy="1176020"/>
          </a:xfrm>
          <a:custGeom>
            <a:avLst/>
            <a:gdLst/>
            <a:ahLst/>
            <a:cxnLst/>
            <a:rect l="l" t="t" r="r" b="b"/>
            <a:pathLst>
              <a:path h="1176020">
                <a:moveTo>
                  <a:pt x="0" y="0"/>
                </a:moveTo>
                <a:lnTo>
                  <a:pt x="0" y="1175765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652515" y="5810249"/>
            <a:ext cx="0" cy="240029"/>
          </a:xfrm>
          <a:custGeom>
            <a:avLst/>
            <a:gdLst/>
            <a:ahLst/>
            <a:cxnLst/>
            <a:rect l="l" t="t" r="r" b="b"/>
            <a:pathLst>
              <a:path h="240029">
                <a:moveTo>
                  <a:pt x="0" y="0"/>
                </a:moveTo>
                <a:lnTo>
                  <a:pt x="0" y="239775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911596" y="4570475"/>
            <a:ext cx="0" cy="1176020"/>
          </a:xfrm>
          <a:custGeom>
            <a:avLst/>
            <a:gdLst/>
            <a:ahLst/>
            <a:cxnLst/>
            <a:rect l="l" t="t" r="r" b="b"/>
            <a:pathLst>
              <a:path h="1176020">
                <a:moveTo>
                  <a:pt x="0" y="0"/>
                </a:moveTo>
                <a:lnTo>
                  <a:pt x="0" y="1175765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911596" y="5810249"/>
            <a:ext cx="0" cy="240029"/>
          </a:xfrm>
          <a:custGeom>
            <a:avLst/>
            <a:gdLst/>
            <a:ahLst/>
            <a:cxnLst/>
            <a:rect l="l" t="t" r="r" b="b"/>
            <a:pathLst>
              <a:path h="240029">
                <a:moveTo>
                  <a:pt x="0" y="0"/>
                </a:moveTo>
                <a:lnTo>
                  <a:pt x="0" y="239775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170676" y="4570475"/>
            <a:ext cx="0" cy="1203325"/>
          </a:xfrm>
          <a:custGeom>
            <a:avLst/>
            <a:gdLst/>
            <a:ahLst/>
            <a:cxnLst/>
            <a:rect l="l" t="t" r="r" b="b"/>
            <a:pathLst>
              <a:path h="1203325">
                <a:moveTo>
                  <a:pt x="0" y="0"/>
                </a:moveTo>
                <a:lnTo>
                  <a:pt x="0" y="1203198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170676" y="5837681"/>
            <a:ext cx="0" cy="212725"/>
          </a:xfrm>
          <a:custGeom>
            <a:avLst/>
            <a:gdLst/>
            <a:ahLst/>
            <a:cxnLst/>
            <a:rect l="l" t="t" r="r" b="b"/>
            <a:pathLst>
              <a:path h="212725">
                <a:moveTo>
                  <a:pt x="0" y="0"/>
                </a:moveTo>
                <a:lnTo>
                  <a:pt x="0" y="212343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429755" y="4570475"/>
            <a:ext cx="0" cy="1203325"/>
          </a:xfrm>
          <a:custGeom>
            <a:avLst/>
            <a:gdLst/>
            <a:ahLst/>
            <a:cxnLst/>
            <a:rect l="l" t="t" r="r" b="b"/>
            <a:pathLst>
              <a:path h="1203325">
                <a:moveTo>
                  <a:pt x="0" y="0"/>
                </a:moveTo>
                <a:lnTo>
                  <a:pt x="0" y="1203198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429755" y="5837681"/>
            <a:ext cx="0" cy="212725"/>
          </a:xfrm>
          <a:custGeom>
            <a:avLst/>
            <a:gdLst/>
            <a:ahLst/>
            <a:cxnLst/>
            <a:rect l="l" t="t" r="r" b="b"/>
            <a:pathLst>
              <a:path h="212725">
                <a:moveTo>
                  <a:pt x="0" y="0"/>
                </a:moveTo>
                <a:lnTo>
                  <a:pt x="0" y="212343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688708" y="4570475"/>
            <a:ext cx="0" cy="1238250"/>
          </a:xfrm>
          <a:custGeom>
            <a:avLst/>
            <a:gdLst/>
            <a:ahLst/>
            <a:cxnLst/>
            <a:rect l="l" t="t" r="r" b="b"/>
            <a:pathLst>
              <a:path h="1238250">
                <a:moveTo>
                  <a:pt x="0" y="0"/>
                </a:moveTo>
                <a:lnTo>
                  <a:pt x="0" y="123825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688708" y="5872733"/>
            <a:ext cx="0" cy="177800"/>
          </a:xfrm>
          <a:custGeom>
            <a:avLst/>
            <a:gdLst/>
            <a:ahLst/>
            <a:cxnLst/>
            <a:rect l="l" t="t" r="r" b="b"/>
            <a:pathLst>
              <a:path h="177800">
                <a:moveTo>
                  <a:pt x="0" y="0"/>
                </a:moveTo>
                <a:lnTo>
                  <a:pt x="0" y="177291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505330" y="4570475"/>
            <a:ext cx="0" cy="1479550"/>
          </a:xfrm>
          <a:custGeom>
            <a:avLst/>
            <a:gdLst/>
            <a:ahLst/>
            <a:cxnLst/>
            <a:rect l="l" t="t" r="r" b="b"/>
            <a:pathLst>
              <a:path h="1479550">
                <a:moveTo>
                  <a:pt x="0" y="1479550"/>
                </a:moveTo>
                <a:lnTo>
                  <a:pt x="0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465072" y="6050025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259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465072" y="5838443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259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465072" y="5626607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259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465072" y="5416295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259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465072" y="5204459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259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465072" y="4992623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259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465072" y="4782311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259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465072" y="4570475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259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505330" y="6050025"/>
            <a:ext cx="5183505" cy="0"/>
          </a:xfrm>
          <a:custGeom>
            <a:avLst/>
            <a:gdLst/>
            <a:ahLst/>
            <a:cxnLst/>
            <a:rect l="l" t="t" r="r" b="b"/>
            <a:pathLst>
              <a:path w="5183505">
                <a:moveTo>
                  <a:pt x="0" y="0"/>
                </a:moveTo>
                <a:lnTo>
                  <a:pt x="518337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505330" y="6050025"/>
            <a:ext cx="0" cy="40640"/>
          </a:xfrm>
          <a:custGeom>
            <a:avLst/>
            <a:gdLst/>
            <a:ahLst/>
            <a:cxnLst/>
            <a:rect l="l" t="t" r="r" b="b"/>
            <a:pathLst>
              <a:path h="40639">
                <a:moveTo>
                  <a:pt x="0" y="0"/>
                </a:moveTo>
                <a:lnTo>
                  <a:pt x="0" y="40259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764792" y="6050025"/>
            <a:ext cx="0" cy="40640"/>
          </a:xfrm>
          <a:custGeom>
            <a:avLst/>
            <a:gdLst/>
            <a:ahLst/>
            <a:cxnLst/>
            <a:rect l="l" t="t" r="r" b="b"/>
            <a:pathLst>
              <a:path h="40639">
                <a:moveTo>
                  <a:pt x="0" y="0"/>
                </a:moveTo>
                <a:lnTo>
                  <a:pt x="0" y="40259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023872" y="6050025"/>
            <a:ext cx="0" cy="40640"/>
          </a:xfrm>
          <a:custGeom>
            <a:avLst/>
            <a:gdLst/>
            <a:ahLst/>
            <a:cxnLst/>
            <a:rect l="l" t="t" r="r" b="b"/>
            <a:pathLst>
              <a:path h="40639">
                <a:moveTo>
                  <a:pt x="0" y="0"/>
                </a:moveTo>
                <a:lnTo>
                  <a:pt x="0" y="40259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282951" y="6050025"/>
            <a:ext cx="0" cy="40640"/>
          </a:xfrm>
          <a:custGeom>
            <a:avLst/>
            <a:gdLst/>
            <a:ahLst/>
            <a:cxnLst/>
            <a:rect l="l" t="t" r="r" b="b"/>
            <a:pathLst>
              <a:path h="40639">
                <a:moveTo>
                  <a:pt x="0" y="0"/>
                </a:moveTo>
                <a:lnTo>
                  <a:pt x="0" y="40259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2542032" y="6050025"/>
            <a:ext cx="0" cy="40640"/>
          </a:xfrm>
          <a:custGeom>
            <a:avLst/>
            <a:gdLst/>
            <a:ahLst/>
            <a:cxnLst/>
            <a:rect l="l" t="t" r="r" b="b"/>
            <a:pathLst>
              <a:path h="40639">
                <a:moveTo>
                  <a:pt x="0" y="0"/>
                </a:moveTo>
                <a:lnTo>
                  <a:pt x="0" y="40259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2801111" y="6050025"/>
            <a:ext cx="0" cy="40640"/>
          </a:xfrm>
          <a:custGeom>
            <a:avLst/>
            <a:gdLst/>
            <a:ahLst/>
            <a:cxnLst/>
            <a:rect l="l" t="t" r="r" b="b"/>
            <a:pathLst>
              <a:path h="40639">
                <a:moveTo>
                  <a:pt x="0" y="0"/>
                </a:moveTo>
                <a:lnTo>
                  <a:pt x="0" y="40259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3060192" y="6050025"/>
            <a:ext cx="0" cy="40640"/>
          </a:xfrm>
          <a:custGeom>
            <a:avLst/>
            <a:gdLst/>
            <a:ahLst/>
            <a:cxnLst/>
            <a:rect l="l" t="t" r="r" b="b"/>
            <a:pathLst>
              <a:path h="40639">
                <a:moveTo>
                  <a:pt x="0" y="0"/>
                </a:moveTo>
                <a:lnTo>
                  <a:pt x="0" y="40259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3319271" y="6050025"/>
            <a:ext cx="0" cy="40640"/>
          </a:xfrm>
          <a:custGeom>
            <a:avLst/>
            <a:gdLst/>
            <a:ahLst/>
            <a:cxnLst/>
            <a:rect l="l" t="t" r="r" b="b"/>
            <a:pathLst>
              <a:path h="40639">
                <a:moveTo>
                  <a:pt x="0" y="0"/>
                </a:moveTo>
                <a:lnTo>
                  <a:pt x="0" y="40259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3578352" y="6050025"/>
            <a:ext cx="0" cy="40640"/>
          </a:xfrm>
          <a:custGeom>
            <a:avLst/>
            <a:gdLst/>
            <a:ahLst/>
            <a:cxnLst/>
            <a:rect l="l" t="t" r="r" b="b"/>
            <a:pathLst>
              <a:path h="40639">
                <a:moveTo>
                  <a:pt x="0" y="0"/>
                </a:moveTo>
                <a:lnTo>
                  <a:pt x="0" y="40259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3837432" y="6050025"/>
            <a:ext cx="0" cy="40640"/>
          </a:xfrm>
          <a:custGeom>
            <a:avLst/>
            <a:gdLst/>
            <a:ahLst/>
            <a:cxnLst/>
            <a:rect l="l" t="t" r="r" b="b"/>
            <a:pathLst>
              <a:path h="40639">
                <a:moveTo>
                  <a:pt x="0" y="0"/>
                </a:moveTo>
                <a:lnTo>
                  <a:pt x="0" y="40259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4096511" y="6050025"/>
            <a:ext cx="0" cy="40640"/>
          </a:xfrm>
          <a:custGeom>
            <a:avLst/>
            <a:gdLst/>
            <a:ahLst/>
            <a:cxnLst/>
            <a:rect l="l" t="t" r="r" b="b"/>
            <a:pathLst>
              <a:path h="40639">
                <a:moveTo>
                  <a:pt x="0" y="0"/>
                </a:moveTo>
                <a:lnTo>
                  <a:pt x="0" y="40259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4355591" y="6050025"/>
            <a:ext cx="0" cy="40640"/>
          </a:xfrm>
          <a:custGeom>
            <a:avLst/>
            <a:gdLst/>
            <a:ahLst/>
            <a:cxnLst/>
            <a:rect l="l" t="t" r="r" b="b"/>
            <a:pathLst>
              <a:path h="40639">
                <a:moveTo>
                  <a:pt x="0" y="0"/>
                </a:moveTo>
                <a:lnTo>
                  <a:pt x="0" y="40259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4614671" y="6050025"/>
            <a:ext cx="0" cy="40640"/>
          </a:xfrm>
          <a:custGeom>
            <a:avLst/>
            <a:gdLst/>
            <a:ahLst/>
            <a:cxnLst/>
            <a:rect l="l" t="t" r="r" b="b"/>
            <a:pathLst>
              <a:path h="40639">
                <a:moveTo>
                  <a:pt x="0" y="0"/>
                </a:moveTo>
                <a:lnTo>
                  <a:pt x="0" y="40259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4875276" y="6050025"/>
            <a:ext cx="0" cy="40640"/>
          </a:xfrm>
          <a:custGeom>
            <a:avLst/>
            <a:gdLst/>
            <a:ahLst/>
            <a:cxnLst/>
            <a:rect l="l" t="t" r="r" b="b"/>
            <a:pathLst>
              <a:path h="40639">
                <a:moveTo>
                  <a:pt x="0" y="0"/>
                </a:moveTo>
                <a:lnTo>
                  <a:pt x="0" y="40259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5134355" y="6050025"/>
            <a:ext cx="0" cy="40640"/>
          </a:xfrm>
          <a:custGeom>
            <a:avLst/>
            <a:gdLst/>
            <a:ahLst/>
            <a:cxnLst/>
            <a:rect l="l" t="t" r="r" b="b"/>
            <a:pathLst>
              <a:path h="40639">
                <a:moveTo>
                  <a:pt x="0" y="0"/>
                </a:moveTo>
                <a:lnTo>
                  <a:pt x="0" y="40259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5393435" y="6050025"/>
            <a:ext cx="0" cy="40640"/>
          </a:xfrm>
          <a:custGeom>
            <a:avLst/>
            <a:gdLst/>
            <a:ahLst/>
            <a:cxnLst/>
            <a:rect l="l" t="t" r="r" b="b"/>
            <a:pathLst>
              <a:path h="40639">
                <a:moveTo>
                  <a:pt x="0" y="0"/>
                </a:moveTo>
                <a:lnTo>
                  <a:pt x="0" y="40259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5652515" y="6050025"/>
            <a:ext cx="0" cy="40640"/>
          </a:xfrm>
          <a:custGeom>
            <a:avLst/>
            <a:gdLst/>
            <a:ahLst/>
            <a:cxnLst/>
            <a:rect l="l" t="t" r="r" b="b"/>
            <a:pathLst>
              <a:path h="40639">
                <a:moveTo>
                  <a:pt x="0" y="0"/>
                </a:moveTo>
                <a:lnTo>
                  <a:pt x="0" y="40259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5911596" y="6050025"/>
            <a:ext cx="0" cy="40640"/>
          </a:xfrm>
          <a:custGeom>
            <a:avLst/>
            <a:gdLst/>
            <a:ahLst/>
            <a:cxnLst/>
            <a:rect l="l" t="t" r="r" b="b"/>
            <a:pathLst>
              <a:path h="40639">
                <a:moveTo>
                  <a:pt x="0" y="0"/>
                </a:moveTo>
                <a:lnTo>
                  <a:pt x="0" y="40259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6170676" y="6050025"/>
            <a:ext cx="0" cy="40640"/>
          </a:xfrm>
          <a:custGeom>
            <a:avLst/>
            <a:gdLst/>
            <a:ahLst/>
            <a:cxnLst/>
            <a:rect l="l" t="t" r="r" b="b"/>
            <a:pathLst>
              <a:path h="40639">
                <a:moveTo>
                  <a:pt x="0" y="0"/>
                </a:moveTo>
                <a:lnTo>
                  <a:pt x="0" y="40259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6429755" y="6050025"/>
            <a:ext cx="0" cy="40640"/>
          </a:xfrm>
          <a:custGeom>
            <a:avLst/>
            <a:gdLst/>
            <a:ahLst/>
            <a:cxnLst/>
            <a:rect l="l" t="t" r="r" b="b"/>
            <a:pathLst>
              <a:path h="40639">
                <a:moveTo>
                  <a:pt x="0" y="0"/>
                </a:moveTo>
                <a:lnTo>
                  <a:pt x="0" y="40259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6688708" y="6050025"/>
            <a:ext cx="0" cy="40640"/>
          </a:xfrm>
          <a:custGeom>
            <a:avLst/>
            <a:gdLst/>
            <a:ahLst/>
            <a:cxnLst/>
            <a:rect l="l" t="t" r="r" b="b"/>
            <a:pathLst>
              <a:path h="40639">
                <a:moveTo>
                  <a:pt x="0" y="0"/>
                </a:moveTo>
                <a:lnTo>
                  <a:pt x="0" y="40259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505330" y="4694808"/>
            <a:ext cx="5183505" cy="231775"/>
          </a:xfrm>
          <a:custGeom>
            <a:avLst/>
            <a:gdLst/>
            <a:ahLst/>
            <a:cxnLst/>
            <a:rect l="l" t="t" r="r" b="b"/>
            <a:pathLst>
              <a:path w="5183505" h="231775">
                <a:moveTo>
                  <a:pt x="0" y="58547"/>
                </a:moveTo>
                <a:lnTo>
                  <a:pt x="259461" y="17399"/>
                </a:lnTo>
                <a:lnTo>
                  <a:pt x="518541" y="0"/>
                </a:lnTo>
                <a:lnTo>
                  <a:pt x="777620" y="11302"/>
                </a:lnTo>
                <a:lnTo>
                  <a:pt x="1036701" y="43307"/>
                </a:lnTo>
                <a:lnTo>
                  <a:pt x="1295781" y="29590"/>
                </a:lnTo>
                <a:lnTo>
                  <a:pt x="1554861" y="37211"/>
                </a:lnTo>
                <a:lnTo>
                  <a:pt x="1813941" y="67690"/>
                </a:lnTo>
                <a:lnTo>
                  <a:pt x="2073020" y="96647"/>
                </a:lnTo>
                <a:lnTo>
                  <a:pt x="2332101" y="165226"/>
                </a:lnTo>
                <a:lnTo>
                  <a:pt x="2591181" y="231266"/>
                </a:lnTo>
                <a:lnTo>
                  <a:pt x="2850260" y="186562"/>
                </a:lnTo>
                <a:lnTo>
                  <a:pt x="3109341" y="99695"/>
                </a:lnTo>
                <a:lnTo>
                  <a:pt x="3369945" y="133223"/>
                </a:lnTo>
                <a:lnTo>
                  <a:pt x="3629025" y="169799"/>
                </a:lnTo>
                <a:lnTo>
                  <a:pt x="3888104" y="169799"/>
                </a:lnTo>
                <a:lnTo>
                  <a:pt x="4147184" y="175895"/>
                </a:lnTo>
                <a:lnTo>
                  <a:pt x="4406265" y="204850"/>
                </a:lnTo>
                <a:lnTo>
                  <a:pt x="4665345" y="203326"/>
                </a:lnTo>
                <a:lnTo>
                  <a:pt x="4924425" y="183514"/>
                </a:lnTo>
                <a:lnTo>
                  <a:pt x="5183378" y="178942"/>
                </a:lnTo>
              </a:path>
            </a:pathLst>
          </a:custGeom>
          <a:ln w="1905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470278" y="4719065"/>
            <a:ext cx="70103" cy="701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729358" y="4677917"/>
            <a:ext cx="70104" cy="701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988439" y="4661153"/>
            <a:ext cx="70104" cy="701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2247519" y="4671821"/>
            <a:ext cx="70104" cy="701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506598" y="4703825"/>
            <a:ext cx="70104" cy="701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2765679" y="4690109"/>
            <a:ext cx="70104" cy="701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3024758" y="4697729"/>
            <a:ext cx="70104" cy="701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3283839" y="4728209"/>
            <a:ext cx="70104" cy="701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3542919" y="4757165"/>
            <a:ext cx="70104" cy="701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3801998" y="4825745"/>
            <a:ext cx="70103" cy="701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4061078" y="4891277"/>
            <a:ext cx="70104" cy="701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4320159" y="4847081"/>
            <a:ext cx="70103" cy="701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4579239" y="4760213"/>
            <a:ext cx="70104" cy="701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4839842" y="4793741"/>
            <a:ext cx="70104" cy="701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5098922" y="4830317"/>
            <a:ext cx="70103" cy="7010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5358003" y="4830317"/>
            <a:ext cx="70104" cy="701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5617083" y="4836413"/>
            <a:ext cx="70104" cy="701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5876163" y="4865369"/>
            <a:ext cx="70104" cy="701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6135242" y="4863845"/>
            <a:ext cx="70104" cy="701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6394322" y="4844033"/>
            <a:ext cx="70103" cy="7010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6653403" y="4839461"/>
            <a:ext cx="70103" cy="701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1764538" y="5640323"/>
            <a:ext cx="4924425" cy="279400"/>
          </a:xfrm>
          <a:custGeom>
            <a:avLst/>
            <a:gdLst/>
            <a:ahLst/>
            <a:cxnLst/>
            <a:rect l="l" t="t" r="r" b="b"/>
            <a:pathLst>
              <a:path w="4924425" h="279400">
                <a:moveTo>
                  <a:pt x="0" y="126492"/>
                </a:moveTo>
                <a:lnTo>
                  <a:pt x="259334" y="50292"/>
                </a:lnTo>
                <a:lnTo>
                  <a:pt x="518413" y="50292"/>
                </a:lnTo>
                <a:lnTo>
                  <a:pt x="777494" y="53339"/>
                </a:lnTo>
                <a:lnTo>
                  <a:pt x="1036574" y="71627"/>
                </a:lnTo>
                <a:lnTo>
                  <a:pt x="1295654" y="50292"/>
                </a:lnTo>
                <a:lnTo>
                  <a:pt x="1554734" y="6096"/>
                </a:lnTo>
                <a:lnTo>
                  <a:pt x="1813814" y="0"/>
                </a:lnTo>
                <a:lnTo>
                  <a:pt x="2072894" y="65532"/>
                </a:lnTo>
                <a:lnTo>
                  <a:pt x="2331974" y="82296"/>
                </a:lnTo>
                <a:lnTo>
                  <a:pt x="2591054" y="208787"/>
                </a:lnTo>
                <a:lnTo>
                  <a:pt x="2850134" y="279146"/>
                </a:lnTo>
                <a:lnTo>
                  <a:pt x="3110738" y="196596"/>
                </a:lnTo>
                <a:lnTo>
                  <a:pt x="3369817" y="138684"/>
                </a:lnTo>
                <a:lnTo>
                  <a:pt x="3628898" y="167639"/>
                </a:lnTo>
                <a:lnTo>
                  <a:pt x="3887978" y="137160"/>
                </a:lnTo>
                <a:lnTo>
                  <a:pt x="4147058" y="137160"/>
                </a:lnTo>
                <a:lnTo>
                  <a:pt x="4406138" y="164592"/>
                </a:lnTo>
                <a:lnTo>
                  <a:pt x="4665218" y="164592"/>
                </a:lnTo>
                <a:lnTo>
                  <a:pt x="4924170" y="199644"/>
                </a:lnTo>
              </a:path>
            </a:pathLst>
          </a:custGeom>
          <a:ln w="19050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1732407" y="5735573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64008"/>
                </a:moveTo>
                <a:lnTo>
                  <a:pt x="64007" y="64008"/>
                </a:lnTo>
                <a:lnTo>
                  <a:pt x="64007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1732407" y="5735573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64008"/>
                </a:moveTo>
                <a:lnTo>
                  <a:pt x="64007" y="64008"/>
                </a:lnTo>
                <a:lnTo>
                  <a:pt x="64007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ln w="6095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1991486" y="5659373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64008"/>
                </a:moveTo>
                <a:lnTo>
                  <a:pt x="64007" y="64008"/>
                </a:lnTo>
                <a:lnTo>
                  <a:pt x="64007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1991486" y="5659373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64008"/>
                </a:moveTo>
                <a:lnTo>
                  <a:pt x="64007" y="64008"/>
                </a:lnTo>
                <a:lnTo>
                  <a:pt x="64007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ln w="6095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2250567" y="5659373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64008"/>
                </a:moveTo>
                <a:lnTo>
                  <a:pt x="64007" y="64008"/>
                </a:lnTo>
                <a:lnTo>
                  <a:pt x="64007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2250567" y="5659373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64008"/>
                </a:moveTo>
                <a:lnTo>
                  <a:pt x="64007" y="64008"/>
                </a:lnTo>
                <a:lnTo>
                  <a:pt x="64007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ln w="6095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2509647" y="5662421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64008"/>
                </a:moveTo>
                <a:lnTo>
                  <a:pt x="64007" y="64008"/>
                </a:lnTo>
                <a:lnTo>
                  <a:pt x="64007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2509647" y="5662421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64008"/>
                </a:moveTo>
                <a:lnTo>
                  <a:pt x="64007" y="64008"/>
                </a:lnTo>
                <a:lnTo>
                  <a:pt x="64007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ln w="6095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2768726" y="5680709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64008"/>
                </a:moveTo>
                <a:lnTo>
                  <a:pt x="64007" y="64008"/>
                </a:lnTo>
                <a:lnTo>
                  <a:pt x="64007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2768726" y="5680709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64008"/>
                </a:moveTo>
                <a:lnTo>
                  <a:pt x="64007" y="64008"/>
                </a:lnTo>
                <a:lnTo>
                  <a:pt x="64007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ln w="6095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3027807" y="5659373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64008"/>
                </a:moveTo>
                <a:lnTo>
                  <a:pt x="64007" y="64008"/>
                </a:lnTo>
                <a:lnTo>
                  <a:pt x="64007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3027807" y="5659373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64008"/>
                </a:moveTo>
                <a:lnTo>
                  <a:pt x="64007" y="64008"/>
                </a:lnTo>
                <a:lnTo>
                  <a:pt x="64007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ln w="6095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3286886" y="5615177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64008"/>
                </a:moveTo>
                <a:lnTo>
                  <a:pt x="64008" y="64008"/>
                </a:lnTo>
                <a:lnTo>
                  <a:pt x="64008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3286886" y="5615177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64008"/>
                </a:moveTo>
                <a:lnTo>
                  <a:pt x="64008" y="64008"/>
                </a:lnTo>
                <a:lnTo>
                  <a:pt x="64008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ln w="6096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3545966" y="5609081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64008"/>
                </a:moveTo>
                <a:lnTo>
                  <a:pt x="64008" y="64008"/>
                </a:lnTo>
                <a:lnTo>
                  <a:pt x="64008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3545966" y="5609081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64008"/>
                </a:moveTo>
                <a:lnTo>
                  <a:pt x="64008" y="64008"/>
                </a:lnTo>
                <a:lnTo>
                  <a:pt x="64008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ln w="6096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3805046" y="5674613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64008"/>
                </a:moveTo>
                <a:lnTo>
                  <a:pt x="64008" y="64008"/>
                </a:lnTo>
                <a:lnTo>
                  <a:pt x="64008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3805046" y="5674613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64008"/>
                </a:moveTo>
                <a:lnTo>
                  <a:pt x="64008" y="64008"/>
                </a:lnTo>
                <a:lnTo>
                  <a:pt x="64008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ln w="6096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4064127" y="5691377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64008"/>
                </a:moveTo>
                <a:lnTo>
                  <a:pt x="64008" y="64008"/>
                </a:lnTo>
                <a:lnTo>
                  <a:pt x="64008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4064127" y="5691377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64008"/>
                </a:moveTo>
                <a:lnTo>
                  <a:pt x="64008" y="64008"/>
                </a:lnTo>
                <a:lnTo>
                  <a:pt x="64008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ln w="6096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4323207" y="5817869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64008"/>
                </a:moveTo>
                <a:lnTo>
                  <a:pt x="64008" y="64008"/>
                </a:lnTo>
                <a:lnTo>
                  <a:pt x="64008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4323207" y="5817869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64008"/>
                </a:moveTo>
                <a:lnTo>
                  <a:pt x="64008" y="64008"/>
                </a:lnTo>
                <a:lnTo>
                  <a:pt x="64008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ln w="6096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4582286" y="5887973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64008"/>
                </a:moveTo>
                <a:lnTo>
                  <a:pt x="64008" y="64008"/>
                </a:lnTo>
                <a:lnTo>
                  <a:pt x="64008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4582286" y="5887973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64008"/>
                </a:moveTo>
                <a:lnTo>
                  <a:pt x="64008" y="64008"/>
                </a:lnTo>
                <a:lnTo>
                  <a:pt x="64008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ln w="6096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4842890" y="5805677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64008"/>
                </a:moveTo>
                <a:lnTo>
                  <a:pt x="64008" y="64008"/>
                </a:lnTo>
                <a:lnTo>
                  <a:pt x="64008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4842890" y="5805677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64008"/>
                </a:moveTo>
                <a:lnTo>
                  <a:pt x="64008" y="64008"/>
                </a:lnTo>
                <a:lnTo>
                  <a:pt x="64008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ln w="6096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5101971" y="5747765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64008"/>
                </a:moveTo>
                <a:lnTo>
                  <a:pt x="64008" y="64008"/>
                </a:lnTo>
                <a:lnTo>
                  <a:pt x="64008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5101971" y="5747765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64008"/>
                </a:moveTo>
                <a:lnTo>
                  <a:pt x="64008" y="64008"/>
                </a:lnTo>
                <a:lnTo>
                  <a:pt x="64008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ln w="6096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5361051" y="5776721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64008"/>
                </a:moveTo>
                <a:lnTo>
                  <a:pt x="64008" y="64008"/>
                </a:lnTo>
                <a:lnTo>
                  <a:pt x="64008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5361051" y="5776721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64008"/>
                </a:moveTo>
                <a:lnTo>
                  <a:pt x="64008" y="64008"/>
                </a:lnTo>
                <a:lnTo>
                  <a:pt x="64008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ln w="6096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5620130" y="5746241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64008"/>
                </a:moveTo>
                <a:lnTo>
                  <a:pt x="64008" y="64008"/>
                </a:lnTo>
                <a:lnTo>
                  <a:pt x="64008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5620130" y="5746241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64008"/>
                </a:moveTo>
                <a:lnTo>
                  <a:pt x="64008" y="64008"/>
                </a:lnTo>
                <a:lnTo>
                  <a:pt x="64008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ln w="6096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5879210" y="5746241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64008"/>
                </a:moveTo>
                <a:lnTo>
                  <a:pt x="64008" y="64008"/>
                </a:lnTo>
                <a:lnTo>
                  <a:pt x="64008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5879210" y="5746241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64008"/>
                </a:moveTo>
                <a:lnTo>
                  <a:pt x="64008" y="64008"/>
                </a:lnTo>
                <a:lnTo>
                  <a:pt x="64008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ln w="6096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6138290" y="5773673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64008"/>
                </a:moveTo>
                <a:lnTo>
                  <a:pt x="64008" y="64008"/>
                </a:lnTo>
                <a:lnTo>
                  <a:pt x="64008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6138290" y="5773673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64008"/>
                </a:moveTo>
                <a:lnTo>
                  <a:pt x="64008" y="64008"/>
                </a:lnTo>
                <a:lnTo>
                  <a:pt x="64008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ln w="6096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6397371" y="5773673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64008"/>
                </a:moveTo>
                <a:lnTo>
                  <a:pt x="64008" y="64008"/>
                </a:lnTo>
                <a:lnTo>
                  <a:pt x="64008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6397371" y="5773673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5">
                <a:moveTo>
                  <a:pt x="0" y="64008"/>
                </a:moveTo>
                <a:lnTo>
                  <a:pt x="64008" y="64008"/>
                </a:lnTo>
                <a:lnTo>
                  <a:pt x="64008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ln w="6096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6656451" y="5808725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4" h="64135">
                <a:moveTo>
                  <a:pt x="0" y="64008"/>
                </a:moveTo>
                <a:lnTo>
                  <a:pt x="64007" y="64008"/>
                </a:lnTo>
                <a:lnTo>
                  <a:pt x="64007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6656451" y="5808725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4" h="64135">
                <a:moveTo>
                  <a:pt x="0" y="64008"/>
                </a:moveTo>
                <a:lnTo>
                  <a:pt x="64007" y="64008"/>
                </a:lnTo>
                <a:lnTo>
                  <a:pt x="64007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ln w="6096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 txBox="1"/>
          <p:nvPr/>
        </p:nvSpPr>
        <p:spPr>
          <a:xfrm>
            <a:off x="1068120" y="695959"/>
            <a:ext cx="5967095" cy="542925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267335" algn="just">
              <a:lnSpc>
                <a:spcPts val="1270"/>
              </a:lnSpc>
              <a:spcBef>
                <a:spcPts val="185"/>
              </a:spcBef>
            </a:pPr>
            <a:r>
              <a:rPr sz="1100" spc="-5" dirty="0">
                <a:latin typeface="Times New Roman"/>
                <a:cs typeface="Times New Roman"/>
              </a:rPr>
              <a:t>****GDP </a:t>
            </a:r>
            <a:r>
              <a:rPr sz="1100" dirty="0">
                <a:latin typeface="Times New Roman"/>
                <a:cs typeface="Times New Roman"/>
              </a:rPr>
              <a:t>by </a:t>
            </a:r>
            <a:r>
              <a:rPr sz="1100" spc="-5" dirty="0">
                <a:latin typeface="Times New Roman"/>
                <a:cs typeface="Times New Roman"/>
              </a:rPr>
              <a:t>Expenditure, </a:t>
            </a:r>
            <a:r>
              <a:rPr sz="1100" dirty="0">
                <a:latin typeface="Times New Roman"/>
                <a:cs typeface="Times New Roman"/>
              </a:rPr>
              <a:t>Annual </a:t>
            </a:r>
            <a:r>
              <a:rPr sz="1100" spc="-5" dirty="0">
                <a:latin typeface="Times New Roman"/>
                <a:cs typeface="Times New Roman"/>
              </a:rPr>
              <a:t>Rate of Growth </a:t>
            </a:r>
            <a:r>
              <a:rPr sz="1100" dirty="0">
                <a:latin typeface="Times New Roman"/>
                <a:cs typeface="Times New Roman"/>
              </a:rPr>
              <a:t>– </a:t>
            </a:r>
            <a:r>
              <a:rPr sz="1100" spc="-5" dirty="0">
                <a:latin typeface="Times New Roman"/>
                <a:cs typeface="Times New Roman"/>
              </a:rPr>
              <a:t>Percentage // United Nations Statistics Division.  Режим доступа: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6"/>
              </a:rPr>
              <a:t>https://unstats.un.org</a:t>
            </a:r>
            <a:endParaRPr sz="1100">
              <a:latin typeface="Times New Roman"/>
              <a:cs typeface="Times New Roman"/>
            </a:endParaRPr>
          </a:p>
          <a:p>
            <a:pPr marL="12700" algn="just">
              <a:lnSpc>
                <a:spcPts val="1230"/>
              </a:lnSpc>
            </a:pPr>
            <a:r>
              <a:rPr sz="1100" spc="-5" dirty="0">
                <a:latin typeface="Times New Roman"/>
                <a:cs typeface="Times New Roman"/>
              </a:rPr>
              <a:t>Расчеты </a:t>
            </a:r>
            <a:r>
              <a:rPr sz="1100" dirty="0">
                <a:latin typeface="Times New Roman"/>
                <a:cs typeface="Times New Roman"/>
              </a:rPr>
              <a:t>авторов </a:t>
            </a:r>
            <a:r>
              <a:rPr sz="1100" spc="-5" dirty="0">
                <a:latin typeface="Times New Roman"/>
                <a:cs typeface="Times New Roman"/>
              </a:rPr>
              <a:t>(темпы </a:t>
            </a:r>
            <a:r>
              <a:rPr sz="1100" dirty="0">
                <a:latin typeface="Times New Roman"/>
                <a:cs typeface="Times New Roman"/>
              </a:rPr>
              <a:t>прироста </a:t>
            </a:r>
            <a:r>
              <a:rPr sz="1100" spc="-10" dirty="0">
                <a:latin typeface="Times New Roman"/>
                <a:cs typeface="Times New Roman"/>
              </a:rPr>
              <a:t>ПИИ, </a:t>
            </a:r>
            <a:r>
              <a:rPr sz="1100" dirty="0">
                <a:latin typeface="Times New Roman"/>
                <a:cs typeface="Times New Roman"/>
              </a:rPr>
              <a:t>занятых, </a:t>
            </a:r>
            <a:r>
              <a:rPr sz="1100" spc="-5" dirty="0">
                <a:latin typeface="Times New Roman"/>
                <a:cs typeface="Times New Roman"/>
              </a:rPr>
              <a:t>уровень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безработицы).</a:t>
            </a:r>
            <a:endParaRPr sz="1100">
              <a:latin typeface="Times New Roman"/>
              <a:cs typeface="Times New Roman"/>
            </a:endParaRPr>
          </a:p>
          <a:p>
            <a:pPr marL="12700" marR="10795" indent="448945" algn="just">
              <a:lnSpc>
                <a:spcPct val="144200"/>
              </a:lnSpc>
              <a:spcBef>
                <a:spcPts val="575"/>
              </a:spcBef>
            </a:pPr>
            <a:r>
              <a:rPr sz="1200" dirty="0">
                <a:latin typeface="Times New Roman"/>
                <a:cs typeface="Times New Roman"/>
              </a:rPr>
              <a:t>В таблицах </a:t>
            </a:r>
            <a:r>
              <a:rPr sz="1200" spc="-5" dirty="0">
                <a:latin typeface="Times New Roman"/>
                <a:cs typeface="Times New Roman"/>
              </a:rPr>
              <a:t>использовались данные </a:t>
            </a:r>
            <a:r>
              <a:rPr sz="1200" dirty="0">
                <a:latin typeface="Times New Roman"/>
                <a:cs typeface="Times New Roman"/>
              </a:rPr>
              <a:t>из </a:t>
            </a:r>
            <a:r>
              <a:rPr sz="1200" spc="-5" dirty="0">
                <a:latin typeface="Times New Roman"/>
                <a:cs typeface="Times New Roman"/>
              </a:rPr>
              <a:t>общедоступных источников. Не </a:t>
            </a:r>
            <a:r>
              <a:rPr sz="1200" dirty="0">
                <a:latin typeface="Times New Roman"/>
                <a:cs typeface="Times New Roman"/>
              </a:rPr>
              <a:t>всегда  </a:t>
            </a:r>
            <a:r>
              <a:rPr sz="1200" spc="-5" dirty="0">
                <a:latin typeface="Times New Roman"/>
                <a:cs typeface="Times New Roman"/>
              </a:rPr>
              <a:t>полные, </a:t>
            </a:r>
            <a:r>
              <a:rPr sz="1200" dirty="0">
                <a:latin typeface="Times New Roman"/>
                <a:cs typeface="Times New Roman"/>
              </a:rPr>
              <a:t>но </a:t>
            </a:r>
            <a:r>
              <a:rPr sz="1200" spc="-5" dirty="0">
                <a:latin typeface="Times New Roman"/>
                <a:cs typeface="Times New Roman"/>
              </a:rPr>
              <a:t>достаточные </a:t>
            </a:r>
            <a:r>
              <a:rPr sz="1200" dirty="0">
                <a:latin typeface="Times New Roman"/>
                <a:cs typeface="Times New Roman"/>
              </a:rPr>
              <a:t>для </a:t>
            </a:r>
            <a:r>
              <a:rPr sz="1200" spc="-5" dirty="0">
                <a:latin typeface="Times New Roman"/>
                <a:cs typeface="Times New Roman"/>
              </a:rPr>
              <a:t>вывода </a:t>
            </a:r>
            <a:r>
              <a:rPr sz="1200" dirty="0">
                <a:latin typeface="Times New Roman"/>
                <a:cs typeface="Times New Roman"/>
              </a:rPr>
              <a:t>о </a:t>
            </a:r>
            <a:r>
              <a:rPr sz="1200" spc="-5" dirty="0">
                <a:latin typeface="Times New Roman"/>
                <a:cs typeface="Times New Roman"/>
              </a:rPr>
              <a:t>приближении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кризиса.</a:t>
            </a:r>
            <a:endParaRPr sz="1200">
              <a:latin typeface="Times New Roman"/>
              <a:cs typeface="Times New Roman"/>
            </a:endParaRPr>
          </a:p>
          <a:p>
            <a:pPr marL="12700" indent="448945" algn="just">
              <a:lnSpc>
                <a:spcPct val="100000"/>
              </a:lnSpc>
              <a:spcBef>
                <a:spcPts val="625"/>
              </a:spcBef>
            </a:pPr>
            <a:r>
              <a:rPr sz="1200" spc="-5" dirty="0">
                <a:latin typeface="Times New Roman"/>
                <a:cs typeface="Times New Roman"/>
              </a:rPr>
              <a:t>Как следует </a:t>
            </a:r>
            <a:r>
              <a:rPr sz="1200" dirty="0">
                <a:latin typeface="Times New Roman"/>
                <a:cs typeface="Times New Roman"/>
              </a:rPr>
              <a:t>из </a:t>
            </a:r>
            <a:r>
              <a:rPr sz="1200" spc="-5" dirty="0">
                <a:latin typeface="Times New Roman"/>
                <a:cs typeface="Times New Roman"/>
                <a:hlinkClick r:id="rId7" action="ppaction://hlinksldjump"/>
              </a:rPr>
              <a:t>Таблица </a:t>
            </a:r>
            <a:r>
              <a:rPr sz="1200" dirty="0">
                <a:latin typeface="Times New Roman"/>
                <a:cs typeface="Times New Roman"/>
                <a:hlinkClick r:id="rId7" action="ppaction://hlinksldjump"/>
              </a:rPr>
              <a:t>2, </a:t>
            </a:r>
            <a:r>
              <a:rPr sz="1200" dirty="0">
                <a:latin typeface="Times New Roman"/>
                <a:cs typeface="Times New Roman"/>
              </a:rPr>
              <a:t>в пятилетний </a:t>
            </a:r>
            <a:r>
              <a:rPr sz="1200" spc="-5" dirty="0">
                <a:latin typeface="Times New Roman"/>
                <a:cs typeface="Times New Roman"/>
              </a:rPr>
              <a:t>период, предшествовавший кризису </a:t>
            </a:r>
            <a:r>
              <a:rPr sz="1200" dirty="0">
                <a:latin typeface="Times New Roman"/>
                <a:cs typeface="Times New Roman"/>
              </a:rPr>
              <a:t>2008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endParaRPr sz="12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700"/>
              </a:lnSpc>
              <a:spcBef>
                <a:spcPts val="5"/>
              </a:spcBef>
            </a:pPr>
            <a:r>
              <a:rPr sz="1200" dirty="0">
                <a:latin typeface="Times New Roman"/>
                <a:cs typeface="Times New Roman"/>
              </a:rPr>
              <a:t>2009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гг.,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мире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наблюдались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высокие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темпы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роста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инвестиций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основной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капитал,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прямых  иностранных инвестиций (ПИИ) </a:t>
            </a:r>
            <a:r>
              <a:rPr sz="1200" dirty="0">
                <a:latin typeface="Times New Roman"/>
                <a:cs typeface="Times New Roman"/>
              </a:rPr>
              <a:t>и занятости. </a:t>
            </a:r>
            <a:r>
              <a:rPr sz="1200" spc="-5" dirty="0">
                <a:latin typeface="Times New Roman"/>
                <a:cs typeface="Times New Roman"/>
              </a:rPr>
              <a:t>Уровень </a:t>
            </a:r>
            <a:r>
              <a:rPr sz="1200" dirty="0">
                <a:latin typeface="Times New Roman"/>
                <a:cs typeface="Times New Roman"/>
              </a:rPr>
              <a:t>безработицы </a:t>
            </a:r>
            <a:r>
              <a:rPr sz="1200" spc="-5" dirty="0">
                <a:latin typeface="Times New Roman"/>
                <a:cs typeface="Times New Roman"/>
              </a:rPr>
              <a:t>снижался, темпы роста  заработной платы повышались. Наступление кризиса ознаменовалось спадом инвестиций,  существенным замедлением роста занятости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заработной платы, повышением </a:t>
            </a:r>
            <a:r>
              <a:rPr sz="1200" dirty="0">
                <a:latin typeface="Times New Roman"/>
                <a:cs typeface="Times New Roman"/>
              </a:rPr>
              <a:t>уровня  </a:t>
            </a:r>
            <a:r>
              <a:rPr sz="1200" spc="-5" dirty="0">
                <a:latin typeface="Times New Roman"/>
                <a:cs typeface="Times New Roman"/>
              </a:rPr>
              <a:t>безработицы. Отметим, что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посткризисный период мировая </a:t>
            </a:r>
            <a:r>
              <a:rPr sz="1200" dirty="0">
                <a:latin typeface="Times New Roman"/>
                <a:cs typeface="Times New Roman"/>
              </a:rPr>
              <a:t>экономика уже не  </a:t>
            </a:r>
            <a:r>
              <a:rPr sz="1200" spc="-5" dirty="0">
                <a:latin typeface="Times New Roman"/>
                <a:cs typeface="Times New Roman"/>
              </a:rPr>
              <a:t>демонстрировала столь высоких показателей динамики инвестиций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занятости, как </a:t>
            </a:r>
            <a:r>
              <a:rPr sz="1200" dirty="0">
                <a:latin typeface="Times New Roman"/>
                <a:cs typeface="Times New Roman"/>
              </a:rPr>
              <a:t>в  </a:t>
            </a:r>
            <a:r>
              <a:rPr sz="1200" spc="-5" dirty="0">
                <a:latin typeface="Times New Roman"/>
                <a:cs typeface="Times New Roman"/>
              </a:rPr>
              <a:t>пятилетие </a:t>
            </a:r>
            <a:r>
              <a:rPr sz="1200" dirty="0">
                <a:latin typeface="Times New Roman"/>
                <a:cs typeface="Times New Roman"/>
              </a:rPr>
              <a:t>2003 – </a:t>
            </a:r>
            <a:r>
              <a:rPr sz="1200" spc="-5" dirty="0">
                <a:latin typeface="Times New Roman"/>
                <a:cs typeface="Times New Roman"/>
              </a:rPr>
              <a:t>2007 гг. Рост инвестиций практически </a:t>
            </a:r>
            <a:r>
              <a:rPr sz="1200" dirty="0">
                <a:latin typeface="Times New Roman"/>
                <a:cs typeface="Times New Roman"/>
              </a:rPr>
              <a:t>не </a:t>
            </a:r>
            <a:r>
              <a:rPr sz="1200" spc="-5" dirty="0">
                <a:latin typeface="Times New Roman"/>
                <a:cs typeface="Times New Roman"/>
              </a:rPr>
              <a:t>поднимался выше 4%, </a:t>
            </a:r>
            <a:r>
              <a:rPr sz="1200" dirty="0">
                <a:latin typeface="Times New Roman"/>
                <a:cs typeface="Times New Roman"/>
              </a:rPr>
              <a:t>а  </a:t>
            </a:r>
            <a:r>
              <a:rPr sz="1200" spc="-5" dirty="0">
                <a:latin typeface="Times New Roman"/>
                <a:cs typeface="Times New Roman"/>
              </a:rPr>
              <a:t>занятости </a:t>
            </a:r>
            <a:r>
              <a:rPr sz="1200" dirty="0">
                <a:latin typeface="Times New Roman"/>
                <a:cs typeface="Times New Roman"/>
              </a:rPr>
              <a:t>– </a:t>
            </a:r>
            <a:r>
              <a:rPr sz="1200" spc="-5" dirty="0">
                <a:latin typeface="Times New Roman"/>
                <a:cs typeface="Times New Roman"/>
              </a:rPr>
              <a:t>выше </a:t>
            </a:r>
            <a:r>
              <a:rPr sz="1200" dirty="0">
                <a:latin typeface="Times New Roman"/>
                <a:cs typeface="Times New Roman"/>
              </a:rPr>
              <a:t>1,3% в </a:t>
            </a:r>
            <a:r>
              <a:rPr sz="1200" spc="-5" dirty="0">
                <a:latin typeface="Times New Roman"/>
                <a:cs typeface="Times New Roman"/>
              </a:rPr>
              <a:t>год.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94615">
              <a:lnSpc>
                <a:spcPct val="100000"/>
              </a:lnSpc>
              <a:spcBef>
                <a:spcPts val="995"/>
              </a:spcBef>
            </a:pPr>
            <a:r>
              <a:rPr sz="1000" spc="-5" dirty="0">
                <a:latin typeface="Calibri"/>
                <a:cs typeface="Calibri"/>
              </a:rPr>
              <a:t>7,00</a:t>
            </a:r>
            <a:endParaRPr sz="1000">
              <a:latin typeface="Calibri"/>
              <a:cs typeface="Calibri"/>
            </a:endParaRPr>
          </a:p>
          <a:p>
            <a:pPr marL="94615">
              <a:lnSpc>
                <a:spcPct val="100000"/>
              </a:lnSpc>
              <a:spcBef>
                <a:spcPts val="459"/>
              </a:spcBef>
            </a:pPr>
            <a:r>
              <a:rPr sz="1000" spc="-5" dirty="0">
                <a:latin typeface="Calibri"/>
                <a:cs typeface="Calibri"/>
              </a:rPr>
              <a:t>6,00</a:t>
            </a:r>
            <a:endParaRPr sz="1000">
              <a:latin typeface="Calibri"/>
              <a:cs typeface="Calibri"/>
            </a:endParaRPr>
          </a:p>
          <a:p>
            <a:pPr marL="94615">
              <a:lnSpc>
                <a:spcPct val="100000"/>
              </a:lnSpc>
              <a:spcBef>
                <a:spcPts val="465"/>
              </a:spcBef>
            </a:pPr>
            <a:r>
              <a:rPr sz="1000" spc="-5" dirty="0">
                <a:latin typeface="Calibri"/>
                <a:cs typeface="Calibri"/>
              </a:rPr>
              <a:t>5,00</a:t>
            </a:r>
            <a:endParaRPr sz="1000">
              <a:latin typeface="Calibri"/>
              <a:cs typeface="Calibri"/>
            </a:endParaRPr>
          </a:p>
          <a:p>
            <a:pPr marL="94615">
              <a:lnSpc>
                <a:spcPct val="100000"/>
              </a:lnSpc>
              <a:spcBef>
                <a:spcPts val="465"/>
              </a:spcBef>
            </a:pPr>
            <a:r>
              <a:rPr sz="1000" spc="-5" dirty="0">
                <a:latin typeface="Calibri"/>
                <a:cs typeface="Calibri"/>
              </a:rPr>
              <a:t>4,00</a:t>
            </a:r>
            <a:endParaRPr sz="1000">
              <a:latin typeface="Calibri"/>
              <a:cs typeface="Calibri"/>
            </a:endParaRPr>
          </a:p>
          <a:p>
            <a:pPr marL="94615">
              <a:lnSpc>
                <a:spcPct val="100000"/>
              </a:lnSpc>
              <a:spcBef>
                <a:spcPts val="465"/>
              </a:spcBef>
            </a:pPr>
            <a:r>
              <a:rPr sz="1000" spc="-5" dirty="0">
                <a:latin typeface="Calibri"/>
                <a:cs typeface="Calibri"/>
              </a:rPr>
              <a:t>3,00</a:t>
            </a:r>
            <a:endParaRPr sz="1000">
              <a:latin typeface="Calibri"/>
              <a:cs typeface="Calibri"/>
            </a:endParaRPr>
          </a:p>
          <a:p>
            <a:pPr marL="94615">
              <a:lnSpc>
                <a:spcPct val="100000"/>
              </a:lnSpc>
              <a:spcBef>
                <a:spcPts val="465"/>
              </a:spcBef>
            </a:pPr>
            <a:r>
              <a:rPr sz="1000" spc="-5" dirty="0">
                <a:latin typeface="Calibri"/>
                <a:cs typeface="Calibri"/>
              </a:rPr>
              <a:t>2,00</a:t>
            </a:r>
            <a:endParaRPr sz="1000">
              <a:latin typeface="Calibri"/>
              <a:cs typeface="Calibri"/>
            </a:endParaRPr>
          </a:p>
          <a:p>
            <a:pPr marL="94615">
              <a:lnSpc>
                <a:spcPct val="100000"/>
              </a:lnSpc>
              <a:spcBef>
                <a:spcPts val="465"/>
              </a:spcBef>
            </a:pPr>
            <a:r>
              <a:rPr sz="1000" spc="-5" dirty="0">
                <a:latin typeface="Calibri"/>
                <a:cs typeface="Calibri"/>
              </a:rPr>
              <a:t>1,00</a:t>
            </a:r>
            <a:endParaRPr sz="1000">
              <a:latin typeface="Calibri"/>
              <a:cs typeface="Calibri"/>
            </a:endParaRPr>
          </a:p>
          <a:p>
            <a:pPr marL="94615">
              <a:lnSpc>
                <a:spcPct val="100000"/>
              </a:lnSpc>
              <a:spcBef>
                <a:spcPts val="464"/>
              </a:spcBef>
            </a:pPr>
            <a:r>
              <a:rPr sz="1000" spc="-5" dirty="0">
                <a:latin typeface="Calibri"/>
                <a:cs typeface="Calibri"/>
              </a:rPr>
              <a:t>0,00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1314322" y="6165341"/>
            <a:ext cx="194818" cy="22352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1573402" y="6165468"/>
            <a:ext cx="5118989" cy="22606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2153285" y="6583679"/>
            <a:ext cx="243839" cy="7010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 txBox="1"/>
          <p:nvPr/>
        </p:nvSpPr>
        <p:spPr>
          <a:xfrm>
            <a:off x="2423160" y="6517385"/>
            <a:ext cx="145097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Calibri"/>
                <a:cs typeface="Calibri"/>
              </a:rPr>
              <a:t>Уровень безработицы, в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53" name="object 153"/>
          <p:cNvSpPr/>
          <p:nvPr/>
        </p:nvSpPr>
        <p:spPr>
          <a:xfrm>
            <a:off x="4287011" y="6619620"/>
            <a:ext cx="91440" cy="0"/>
          </a:xfrm>
          <a:custGeom>
            <a:avLst/>
            <a:gdLst/>
            <a:ahLst/>
            <a:cxnLst/>
            <a:rect l="l" t="t" r="r" b="b"/>
            <a:pathLst>
              <a:path w="91439">
                <a:moveTo>
                  <a:pt x="0" y="0"/>
                </a:moveTo>
                <a:lnTo>
                  <a:pt x="91439" y="0"/>
                </a:lnTo>
              </a:path>
            </a:pathLst>
          </a:custGeom>
          <a:ln w="19050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4134611" y="661962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391" y="0"/>
                </a:lnTo>
              </a:path>
            </a:pathLst>
          </a:custGeom>
          <a:ln w="19050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4223003" y="6586727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4">
                <a:moveTo>
                  <a:pt x="0" y="64007"/>
                </a:moveTo>
                <a:lnTo>
                  <a:pt x="64008" y="64007"/>
                </a:lnTo>
                <a:lnTo>
                  <a:pt x="64008" y="0"/>
                </a:lnTo>
                <a:lnTo>
                  <a:pt x="0" y="0"/>
                </a:lnTo>
                <a:lnTo>
                  <a:pt x="0" y="64007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4223003" y="6586727"/>
            <a:ext cx="64135" cy="64135"/>
          </a:xfrm>
          <a:custGeom>
            <a:avLst/>
            <a:gdLst/>
            <a:ahLst/>
            <a:cxnLst/>
            <a:rect l="l" t="t" r="r" b="b"/>
            <a:pathLst>
              <a:path w="64135" h="64134">
                <a:moveTo>
                  <a:pt x="0" y="64007"/>
                </a:moveTo>
                <a:lnTo>
                  <a:pt x="64008" y="64007"/>
                </a:lnTo>
                <a:lnTo>
                  <a:pt x="64008" y="0"/>
                </a:lnTo>
                <a:lnTo>
                  <a:pt x="0" y="0"/>
                </a:lnTo>
                <a:lnTo>
                  <a:pt x="0" y="64007"/>
                </a:lnTo>
                <a:close/>
              </a:path>
            </a:pathLst>
          </a:custGeom>
          <a:ln w="6350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 txBox="1"/>
          <p:nvPr/>
        </p:nvSpPr>
        <p:spPr>
          <a:xfrm>
            <a:off x="4404995" y="6517385"/>
            <a:ext cx="151701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alibri"/>
                <a:cs typeface="Calibri"/>
              </a:rPr>
              <a:t>Темп </a:t>
            </a:r>
            <a:r>
              <a:rPr sz="1000" spc="-5" dirty="0">
                <a:latin typeface="Calibri"/>
                <a:cs typeface="Calibri"/>
              </a:rPr>
              <a:t>прироста </a:t>
            </a:r>
            <a:r>
              <a:rPr sz="1000" spc="-10" dirty="0">
                <a:latin typeface="Calibri"/>
                <a:cs typeface="Calibri"/>
              </a:rPr>
              <a:t>занятых, </a:t>
            </a:r>
            <a:r>
              <a:rPr sz="1000" spc="-5" dirty="0">
                <a:latin typeface="Calibri"/>
                <a:cs typeface="Calibri"/>
              </a:rPr>
              <a:t>в</a:t>
            </a:r>
            <a:r>
              <a:rPr sz="1000" spc="3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58" name="object 158"/>
          <p:cNvSpPr/>
          <p:nvPr/>
        </p:nvSpPr>
        <p:spPr>
          <a:xfrm>
            <a:off x="1080135" y="4429378"/>
            <a:ext cx="5857875" cy="2381250"/>
          </a:xfrm>
          <a:custGeom>
            <a:avLst/>
            <a:gdLst/>
            <a:ahLst/>
            <a:cxnLst/>
            <a:rect l="l" t="t" r="r" b="b"/>
            <a:pathLst>
              <a:path w="5857875" h="2381250">
                <a:moveTo>
                  <a:pt x="0" y="2381250"/>
                </a:moveTo>
                <a:lnTo>
                  <a:pt x="5857874" y="2381250"/>
                </a:lnTo>
                <a:lnTo>
                  <a:pt x="5857874" y="0"/>
                </a:lnTo>
                <a:lnTo>
                  <a:pt x="0" y="0"/>
                </a:lnTo>
                <a:lnTo>
                  <a:pt x="0" y="2381250"/>
                </a:lnTo>
                <a:close/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3791" y="2588894"/>
            <a:ext cx="5285740" cy="0"/>
          </a:xfrm>
          <a:custGeom>
            <a:avLst/>
            <a:gdLst/>
            <a:ahLst/>
            <a:cxnLst/>
            <a:rect l="l" t="t" r="r" b="b"/>
            <a:pathLst>
              <a:path w="5285740">
                <a:moveTo>
                  <a:pt x="0" y="0"/>
                </a:moveTo>
                <a:lnTo>
                  <a:pt x="5285740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383791" y="2342387"/>
            <a:ext cx="5285740" cy="0"/>
          </a:xfrm>
          <a:custGeom>
            <a:avLst/>
            <a:gdLst/>
            <a:ahLst/>
            <a:cxnLst/>
            <a:rect l="l" t="t" r="r" b="b"/>
            <a:pathLst>
              <a:path w="5285740">
                <a:moveTo>
                  <a:pt x="0" y="0"/>
                </a:moveTo>
                <a:lnTo>
                  <a:pt x="5285740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383791" y="2095499"/>
            <a:ext cx="5285740" cy="0"/>
          </a:xfrm>
          <a:custGeom>
            <a:avLst/>
            <a:gdLst/>
            <a:ahLst/>
            <a:cxnLst/>
            <a:rect l="l" t="t" r="r" b="b"/>
            <a:pathLst>
              <a:path w="5285740">
                <a:moveTo>
                  <a:pt x="0" y="0"/>
                </a:moveTo>
                <a:lnTo>
                  <a:pt x="5285740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383791" y="1601723"/>
            <a:ext cx="5285740" cy="0"/>
          </a:xfrm>
          <a:custGeom>
            <a:avLst/>
            <a:gdLst/>
            <a:ahLst/>
            <a:cxnLst/>
            <a:rect l="l" t="t" r="r" b="b"/>
            <a:pathLst>
              <a:path w="5285740">
                <a:moveTo>
                  <a:pt x="0" y="0"/>
                </a:moveTo>
                <a:lnTo>
                  <a:pt x="5285740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383791" y="1354835"/>
            <a:ext cx="5285740" cy="0"/>
          </a:xfrm>
          <a:custGeom>
            <a:avLst/>
            <a:gdLst/>
            <a:ahLst/>
            <a:cxnLst/>
            <a:rect l="l" t="t" r="r" b="b"/>
            <a:pathLst>
              <a:path w="5285740">
                <a:moveTo>
                  <a:pt x="0" y="0"/>
                </a:moveTo>
                <a:lnTo>
                  <a:pt x="5285740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383791" y="1107947"/>
            <a:ext cx="5285740" cy="0"/>
          </a:xfrm>
          <a:custGeom>
            <a:avLst/>
            <a:gdLst/>
            <a:ahLst/>
            <a:cxnLst/>
            <a:rect l="l" t="t" r="r" b="b"/>
            <a:pathLst>
              <a:path w="5285740">
                <a:moveTo>
                  <a:pt x="0" y="0"/>
                </a:moveTo>
                <a:lnTo>
                  <a:pt x="5285740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383791" y="861059"/>
            <a:ext cx="5285740" cy="0"/>
          </a:xfrm>
          <a:custGeom>
            <a:avLst/>
            <a:gdLst/>
            <a:ahLst/>
            <a:cxnLst/>
            <a:rect l="l" t="t" r="r" b="b"/>
            <a:pathLst>
              <a:path w="5285740">
                <a:moveTo>
                  <a:pt x="0" y="0"/>
                </a:moveTo>
                <a:lnTo>
                  <a:pt x="5285740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647444" y="861059"/>
            <a:ext cx="0" cy="1727835"/>
          </a:xfrm>
          <a:custGeom>
            <a:avLst/>
            <a:gdLst/>
            <a:ahLst/>
            <a:cxnLst/>
            <a:rect l="l" t="t" r="r" b="b"/>
            <a:pathLst>
              <a:path h="1727835">
                <a:moveTo>
                  <a:pt x="0" y="0"/>
                </a:moveTo>
                <a:lnTo>
                  <a:pt x="0" y="172783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912620" y="861059"/>
            <a:ext cx="0" cy="1727835"/>
          </a:xfrm>
          <a:custGeom>
            <a:avLst/>
            <a:gdLst/>
            <a:ahLst/>
            <a:cxnLst/>
            <a:rect l="l" t="t" r="r" b="b"/>
            <a:pathLst>
              <a:path h="1727835">
                <a:moveTo>
                  <a:pt x="0" y="0"/>
                </a:moveTo>
                <a:lnTo>
                  <a:pt x="0" y="172783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176272" y="861059"/>
            <a:ext cx="0" cy="1727835"/>
          </a:xfrm>
          <a:custGeom>
            <a:avLst/>
            <a:gdLst/>
            <a:ahLst/>
            <a:cxnLst/>
            <a:rect l="l" t="t" r="r" b="b"/>
            <a:pathLst>
              <a:path h="1727835">
                <a:moveTo>
                  <a:pt x="0" y="0"/>
                </a:moveTo>
                <a:lnTo>
                  <a:pt x="0" y="172783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441448" y="861059"/>
            <a:ext cx="0" cy="1727835"/>
          </a:xfrm>
          <a:custGeom>
            <a:avLst/>
            <a:gdLst/>
            <a:ahLst/>
            <a:cxnLst/>
            <a:rect l="l" t="t" r="r" b="b"/>
            <a:pathLst>
              <a:path h="1727835">
                <a:moveTo>
                  <a:pt x="0" y="0"/>
                </a:moveTo>
                <a:lnTo>
                  <a:pt x="0" y="172783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705100" y="861059"/>
            <a:ext cx="0" cy="1727835"/>
          </a:xfrm>
          <a:custGeom>
            <a:avLst/>
            <a:gdLst/>
            <a:ahLst/>
            <a:cxnLst/>
            <a:rect l="l" t="t" r="r" b="b"/>
            <a:pathLst>
              <a:path h="1727835">
                <a:moveTo>
                  <a:pt x="0" y="0"/>
                </a:moveTo>
                <a:lnTo>
                  <a:pt x="0" y="172783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968751" y="861059"/>
            <a:ext cx="0" cy="1727835"/>
          </a:xfrm>
          <a:custGeom>
            <a:avLst/>
            <a:gdLst/>
            <a:ahLst/>
            <a:cxnLst/>
            <a:rect l="l" t="t" r="r" b="b"/>
            <a:pathLst>
              <a:path h="1727835">
                <a:moveTo>
                  <a:pt x="0" y="0"/>
                </a:moveTo>
                <a:lnTo>
                  <a:pt x="0" y="172783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233927" y="861059"/>
            <a:ext cx="0" cy="1727835"/>
          </a:xfrm>
          <a:custGeom>
            <a:avLst/>
            <a:gdLst/>
            <a:ahLst/>
            <a:cxnLst/>
            <a:rect l="l" t="t" r="r" b="b"/>
            <a:pathLst>
              <a:path h="1727835">
                <a:moveTo>
                  <a:pt x="0" y="0"/>
                </a:moveTo>
                <a:lnTo>
                  <a:pt x="0" y="172783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497579" y="861059"/>
            <a:ext cx="0" cy="1727835"/>
          </a:xfrm>
          <a:custGeom>
            <a:avLst/>
            <a:gdLst/>
            <a:ahLst/>
            <a:cxnLst/>
            <a:rect l="l" t="t" r="r" b="b"/>
            <a:pathLst>
              <a:path h="1727835">
                <a:moveTo>
                  <a:pt x="0" y="0"/>
                </a:moveTo>
                <a:lnTo>
                  <a:pt x="0" y="172783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762755" y="861059"/>
            <a:ext cx="0" cy="1727835"/>
          </a:xfrm>
          <a:custGeom>
            <a:avLst/>
            <a:gdLst/>
            <a:ahLst/>
            <a:cxnLst/>
            <a:rect l="l" t="t" r="r" b="b"/>
            <a:pathLst>
              <a:path h="1727835">
                <a:moveTo>
                  <a:pt x="0" y="0"/>
                </a:moveTo>
                <a:lnTo>
                  <a:pt x="0" y="172783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026408" y="861059"/>
            <a:ext cx="0" cy="1727835"/>
          </a:xfrm>
          <a:custGeom>
            <a:avLst/>
            <a:gdLst/>
            <a:ahLst/>
            <a:cxnLst/>
            <a:rect l="l" t="t" r="r" b="b"/>
            <a:pathLst>
              <a:path h="1727835">
                <a:moveTo>
                  <a:pt x="0" y="0"/>
                </a:moveTo>
                <a:lnTo>
                  <a:pt x="0" y="172783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291584" y="861059"/>
            <a:ext cx="0" cy="1727835"/>
          </a:xfrm>
          <a:custGeom>
            <a:avLst/>
            <a:gdLst/>
            <a:ahLst/>
            <a:cxnLst/>
            <a:rect l="l" t="t" r="r" b="b"/>
            <a:pathLst>
              <a:path h="1727835">
                <a:moveTo>
                  <a:pt x="0" y="0"/>
                </a:moveTo>
                <a:lnTo>
                  <a:pt x="0" y="172783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555235" y="861059"/>
            <a:ext cx="0" cy="1727835"/>
          </a:xfrm>
          <a:custGeom>
            <a:avLst/>
            <a:gdLst/>
            <a:ahLst/>
            <a:cxnLst/>
            <a:rect l="l" t="t" r="r" b="b"/>
            <a:pathLst>
              <a:path h="1727835">
                <a:moveTo>
                  <a:pt x="0" y="0"/>
                </a:moveTo>
                <a:lnTo>
                  <a:pt x="0" y="172783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818888" y="861059"/>
            <a:ext cx="0" cy="1727835"/>
          </a:xfrm>
          <a:custGeom>
            <a:avLst/>
            <a:gdLst/>
            <a:ahLst/>
            <a:cxnLst/>
            <a:rect l="l" t="t" r="r" b="b"/>
            <a:pathLst>
              <a:path h="1727835">
                <a:moveTo>
                  <a:pt x="0" y="0"/>
                </a:moveTo>
                <a:lnTo>
                  <a:pt x="0" y="172783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084064" y="861059"/>
            <a:ext cx="0" cy="1727835"/>
          </a:xfrm>
          <a:custGeom>
            <a:avLst/>
            <a:gdLst/>
            <a:ahLst/>
            <a:cxnLst/>
            <a:rect l="l" t="t" r="r" b="b"/>
            <a:pathLst>
              <a:path h="1727835">
                <a:moveTo>
                  <a:pt x="0" y="0"/>
                </a:moveTo>
                <a:lnTo>
                  <a:pt x="0" y="172783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347715" y="861059"/>
            <a:ext cx="0" cy="1727835"/>
          </a:xfrm>
          <a:custGeom>
            <a:avLst/>
            <a:gdLst/>
            <a:ahLst/>
            <a:cxnLst/>
            <a:rect l="l" t="t" r="r" b="b"/>
            <a:pathLst>
              <a:path h="1727835">
                <a:moveTo>
                  <a:pt x="0" y="0"/>
                </a:moveTo>
                <a:lnTo>
                  <a:pt x="0" y="172783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612891" y="861059"/>
            <a:ext cx="0" cy="1727835"/>
          </a:xfrm>
          <a:custGeom>
            <a:avLst/>
            <a:gdLst/>
            <a:ahLst/>
            <a:cxnLst/>
            <a:rect l="l" t="t" r="r" b="b"/>
            <a:pathLst>
              <a:path h="1727835">
                <a:moveTo>
                  <a:pt x="0" y="0"/>
                </a:moveTo>
                <a:lnTo>
                  <a:pt x="0" y="172783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876544" y="861059"/>
            <a:ext cx="0" cy="1727835"/>
          </a:xfrm>
          <a:custGeom>
            <a:avLst/>
            <a:gdLst/>
            <a:ahLst/>
            <a:cxnLst/>
            <a:rect l="l" t="t" r="r" b="b"/>
            <a:pathLst>
              <a:path h="1727835">
                <a:moveTo>
                  <a:pt x="0" y="0"/>
                </a:moveTo>
                <a:lnTo>
                  <a:pt x="0" y="172783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140196" y="861059"/>
            <a:ext cx="0" cy="1727835"/>
          </a:xfrm>
          <a:custGeom>
            <a:avLst/>
            <a:gdLst/>
            <a:ahLst/>
            <a:cxnLst/>
            <a:rect l="l" t="t" r="r" b="b"/>
            <a:pathLst>
              <a:path h="1727835">
                <a:moveTo>
                  <a:pt x="0" y="0"/>
                </a:moveTo>
                <a:lnTo>
                  <a:pt x="0" y="172783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405371" y="861059"/>
            <a:ext cx="0" cy="1727835"/>
          </a:xfrm>
          <a:custGeom>
            <a:avLst/>
            <a:gdLst/>
            <a:ahLst/>
            <a:cxnLst/>
            <a:rect l="l" t="t" r="r" b="b"/>
            <a:pathLst>
              <a:path h="1727835">
                <a:moveTo>
                  <a:pt x="0" y="0"/>
                </a:moveTo>
                <a:lnTo>
                  <a:pt x="0" y="172783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669531" y="861059"/>
            <a:ext cx="0" cy="1727835"/>
          </a:xfrm>
          <a:custGeom>
            <a:avLst/>
            <a:gdLst/>
            <a:ahLst/>
            <a:cxnLst/>
            <a:rect l="l" t="t" r="r" b="b"/>
            <a:pathLst>
              <a:path h="1727835">
                <a:moveTo>
                  <a:pt x="0" y="0"/>
                </a:moveTo>
                <a:lnTo>
                  <a:pt x="0" y="172783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383791" y="861059"/>
            <a:ext cx="0" cy="1727835"/>
          </a:xfrm>
          <a:custGeom>
            <a:avLst/>
            <a:gdLst/>
            <a:ahLst/>
            <a:cxnLst/>
            <a:rect l="l" t="t" r="r" b="b"/>
            <a:pathLst>
              <a:path h="1727835">
                <a:moveTo>
                  <a:pt x="0" y="1727834"/>
                </a:moveTo>
                <a:lnTo>
                  <a:pt x="0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343405" y="2588894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385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343405" y="2342387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385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343405" y="2095499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385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343405" y="1848611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385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343405" y="1601723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385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343405" y="1354835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385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343405" y="1107947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385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343405" y="861059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385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383791" y="1848357"/>
            <a:ext cx="5285740" cy="0"/>
          </a:xfrm>
          <a:custGeom>
            <a:avLst/>
            <a:gdLst/>
            <a:ahLst/>
            <a:cxnLst/>
            <a:rect l="l" t="t" r="r" b="b"/>
            <a:pathLst>
              <a:path w="5285740">
                <a:moveTo>
                  <a:pt x="0" y="0"/>
                </a:moveTo>
                <a:lnTo>
                  <a:pt x="5285740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383791" y="1848357"/>
            <a:ext cx="0" cy="40640"/>
          </a:xfrm>
          <a:custGeom>
            <a:avLst/>
            <a:gdLst/>
            <a:ahLst/>
            <a:cxnLst/>
            <a:rect l="l" t="t" r="r" b="b"/>
            <a:pathLst>
              <a:path h="40639">
                <a:moveTo>
                  <a:pt x="0" y="0"/>
                </a:moveTo>
                <a:lnTo>
                  <a:pt x="0" y="40385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647444" y="1848357"/>
            <a:ext cx="0" cy="40640"/>
          </a:xfrm>
          <a:custGeom>
            <a:avLst/>
            <a:gdLst/>
            <a:ahLst/>
            <a:cxnLst/>
            <a:rect l="l" t="t" r="r" b="b"/>
            <a:pathLst>
              <a:path h="40639">
                <a:moveTo>
                  <a:pt x="0" y="0"/>
                </a:moveTo>
                <a:lnTo>
                  <a:pt x="0" y="40385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912620" y="1848357"/>
            <a:ext cx="0" cy="40640"/>
          </a:xfrm>
          <a:custGeom>
            <a:avLst/>
            <a:gdLst/>
            <a:ahLst/>
            <a:cxnLst/>
            <a:rect l="l" t="t" r="r" b="b"/>
            <a:pathLst>
              <a:path h="40639">
                <a:moveTo>
                  <a:pt x="0" y="0"/>
                </a:moveTo>
                <a:lnTo>
                  <a:pt x="0" y="40385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176272" y="1848357"/>
            <a:ext cx="0" cy="40640"/>
          </a:xfrm>
          <a:custGeom>
            <a:avLst/>
            <a:gdLst/>
            <a:ahLst/>
            <a:cxnLst/>
            <a:rect l="l" t="t" r="r" b="b"/>
            <a:pathLst>
              <a:path h="40639">
                <a:moveTo>
                  <a:pt x="0" y="0"/>
                </a:moveTo>
                <a:lnTo>
                  <a:pt x="0" y="40385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441448" y="1848357"/>
            <a:ext cx="0" cy="40640"/>
          </a:xfrm>
          <a:custGeom>
            <a:avLst/>
            <a:gdLst/>
            <a:ahLst/>
            <a:cxnLst/>
            <a:rect l="l" t="t" r="r" b="b"/>
            <a:pathLst>
              <a:path h="40639">
                <a:moveTo>
                  <a:pt x="0" y="0"/>
                </a:moveTo>
                <a:lnTo>
                  <a:pt x="0" y="40385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705100" y="1848357"/>
            <a:ext cx="0" cy="40640"/>
          </a:xfrm>
          <a:custGeom>
            <a:avLst/>
            <a:gdLst/>
            <a:ahLst/>
            <a:cxnLst/>
            <a:rect l="l" t="t" r="r" b="b"/>
            <a:pathLst>
              <a:path h="40639">
                <a:moveTo>
                  <a:pt x="0" y="0"/>
                </a:moveTo>
                <a:lnTo>
                  <a:pt x="0" y="40385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968751" y="1848357"/>
            <a:ext cx="0" cy="40640"/>
          </a:xfrm>
          <a:custGeom>
            <a:avLst/>
            <a:gdLst/>
            <a:ahLst/>
            <a:cxnLst/>
            <a:rect l="l" t="t" r="r" b="b"/>
            <a:pathLst>
              <a:path h="40639">
                <a:moveTo>
                  <a:pt x="0" y="0"/>
                </a:moveTo>
                <a:lnTo>
                  <a:pt x="0" y="40385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233927" y="1848357"/>
            <a:ext cx="0" cy="40640"/>
          </a:xfrm>
          <a:custGeom>
            <a:avLst/>
            <a:gdLst/>
            <a:ahLst/>
            <a:cxnLst/>
            <a:rect l="l" t="t" r="r" b="b"/>
            <a:pathLst>
              <a:path h="40639">
                <a:moveTo>
                  <a:pt x="0" y="0"/>
                </a:moveTo>
                <a:lnTo>
                  <a:pt x="0" y="40385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497579" y="1848357"/>
            <a:ext cx="0" cy="40640"/>
          </a:xfrm>
          <a:custGeom>
            <a:avLst/>
            <a:gdLst/>
            <a:ahLst/>
            <a:cxnLst/>
            <a:rect l="l" t="t" r="r" b="b"/>
            <a:pathLst>
              <a:path h="40639">
                <a:moveTo>
                  <a:pt x="0" y="0"/>
                </a:moveTo>
                <a:lnTo>
                  <a:pt x="0" y="40385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762755" y="1848357"/>
            <a:ext cx="0" cy="40640"/>
          </a:xfrm>
          <a:custGeom>
            <a:avLst/>
            <a:gdLst/>
            <a:ahLst/>
            <a:cxnLst/>
            <a:rect l="l" t="t" r="r" b="b"/>
            <a:pathLst>
              <a:path h="40639">
                <a:moveTo>
                  <a:pt x="0" y="0"/>
                </a:moveTo>
                <a:lnTo>
                  <a:pt x="0" y="40385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026408" y="1848357"/>
            <a:ext cx="0" cy="40640"/>
          </a:xfrm>
          <a:custGeom>
            <a:avLst/>
            <a:gdLst/>
            <a:ahLst/>
            <a:cxnLst/>
            <a:rect l="l" t="t" r="r" b="b"/>
            <a:pathLst>
              <a:path h="40639">
                <a:moveTo>
                  <a:pt x="0" y="0"/>
                </a:moveTo>
                <a:lnTo>
                  <a:pt x="0" y="40385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291584" y="1848357"/>
            <a:ext cx="0" cy="40640"/>
          </a:xfrm>
          <a:custGeom>
            <a:avLst/>
            <a:gdLst/>
            <a:ahLst/>
            <a:cxnLst/>
            <a:rect l="l" t="t" r="r" b="b"/>
            <a:pathLst>
              <a:path h="40639">
                <a:moveTo>
                  <a:pt x="0" y="0"/>
                </a:moveTo>
                <a:lnTo>
                  <a:pt x="0" y="40385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555235" y="1848357"/>
            <a:ext cx="0" cy="40640"/>
          </a:xfrm>
          <a:custGeom>
            <a:avLst/>
            <a:gdLst/>
            <a:ahLst/>
            <a:cxnLst/>
            <a:rect l="l" t="t" r="r" b="b"/>
            <a:pathLst>
              <a:path h="40639">
                <a:moveTo>
                  <a:pt x="0" y="0"/>
                </a:moveTo>
                <a:lnTo>
                  <a:pt x="0" y="40385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818888" y="1848357"/>
            <a:ext cx="0" cy="40640"/>
          </a:xfrm>
          <a:custGeom>
            <a:avLst/>
            <a:gdLst/>
            <a:ahLst/>
            <a:cxnLst/>
            <a:rect l="l" t="t" r="r" b="b"/>
            <a:pathLst>
              <a:path h="40639">
                <a:moveTo>
                  <a:pt x="0" y="0"/>
                </a:moveTo>
                <a:lnTo>
                  <a:pt x="0" y="40385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084064" y="1848357"/>
            <a:ext cx="0" cy="40640"/>
          </a:xfrm>
          <a:custGeom>
            <a:avLst/>
            <a:gdLst/>
            <a:ahLst/>
            <a:cxnLst/>
            <a:rect l="l" t="t" r="r" b="b"/>
            <a:pathLst>
              <a:path h="40639">
                <a:moveTo>
                  <a:pt x="0" y="0"/>
                </a:moveTo>
                <a:lnTo>
                  <a:pt x="0" y="40385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347715" y="1848357"/>
            <a:ext cx="0" cy="40640"/>
          </a:xfrm>
          <a:custGeom>
            <a:avLst/>
            <a:gdLst/>
            <a:ahLst/>
            <a:cxnLst/>
            <a:rect l="l" t="t" r="r" b="b"/>
            <a:pathLst>
              <a:path h="40639">
                <a:moveTo>
                  <a:pt x="0" y="0"/>
                </a:moveTo>
                <a:lnTo>
                  <a:pt x="0" y="40385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5612891" y="1848357"/>
            <a:ext cx="0" cy="40640"/>
          </a:xfrm>
          <a:custGeom>
            <a:avLst/>
            <a:gdLst/>
            <a:ahLst/>
            <a:cxnLst/>
            <a:rect l="l" t="t" r="r" b="b"/>
            <a:pathLst>
              <a:path h="40639">
                <a:moveTo>
                  <a:pt x="0" y="0"/>
                </a:moveTo>
                <a:lnTo>
                  <a:pt x="0" y="40385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5876544" y="1848357"/>
            <a:ext cx="0" cy="40640"/>
          </a:xfrm>
          <a:custGeom>
            <a:avLst/>
            <a:gdLst/>
            <a:ahLst/>
            <a:cxnLst/>
            <a:rect l="l" t="t" r="r" b="b"/>
            <a:pathLst>
              <a:path h="40639">
                <a:moveTo>
                  <a:pt x="0" y="0"/>
                </a:moveTo>
                <a:lnTo>
                  <a:pt x="0" y="40385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140196" y="1848357"/>
            <a:ext cx="0" cy="40640"/>
          </a:xfrm>
          <a:custGeom>
            <a:avLst/>
            <a:gdLst/>
            <a:ahLst/>
            <a:cxnLst/>
            <a:rect l="l" t="t" r="r" b="b"/>
            <a:pathLst>
              <a:path h="40639">
                <a:moveTo>
                  <a:pt x="0" y="0"/>
                </a:moveTo>
                <a:lnTo>
                  <a:pt x="0" y="40385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405371" y="1848357"/>
            <a:ext cx="0" cy="40640"/>
          </a:xfrm>
          <a:custGeom>
            <a:avLst/>
            <a:gdLst/>
            <a:ahLst/>
            <a:cxnLst/>
            <a:rect l="l" t="t" r="r" b="b"/>
            <a:pathLst>
              <a:path h="40639">
                <a:moveTo>
                  <a:pt x="0" y="0"/>
                </a:moveTo>
                <a:lnTo>
                  <a:pt x="0" y="40385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6669531" y="1848357"/>
            <a:ext cx="0" cy="40640"/>
          </a:xfrm>
          <a:custGeom>
            <a:avLst/>
            <a:gdLst/>
            <a:ahLst/>
            <a:cxnLst/>
            <a:rect l="l" t="t" r="r" b="b"/>
            <a:pathLst>
              <a:path h="40639">
                <a:moveTo>
                  <a:pt x="0" y="0"/>
                </a:moveTo>
                <a:lnTo>
                  <a:pt x="0" y="40385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383791" y="1009141"/>
            <a:ext cx="5285740" cy="1407160"/>
          </a:xfrm>
          <a:custGeom>
            <a:avLst/>
            <a:gdLst/>
            <a:ahLst/>
            <a:cxnLst/>
            <a:rect l="l" t="t" r="r" b="b"/>
            <a:pathLst>
              <a:path w="5285740" h="1407160">
                <a:moveTo>
                  <a:pt x="0" y="345694"/>
                </a:moveTo>
                <a:lnTo>
                  <a:pt x="263652" y="481330"/>
                </a:lnTo>
                <a:lnTo>
                  <a:pt x="528828" y="420370"/>
                </a:lnTo>
                <a:lnTo>
                  <a:pt x="792480" y="222250"/>
                </a:lnTo>
                <a:lnTo>
                  <a:pt x="1057656" y="716026"/>
                </a:lnTo>
                <a:lnTo>
                  <a:pt x="1321308" y="789177"/>
                </a:lnTo>
                <a:lnTo>
                  <a:pt x="1584960" y="283210"/>
                </a:lnTo>
                <a:lnTo>
                  <a:pt x="1850136" y="24130"/>
                </a:lnTo>
                <a:lnTo>
                  <a:pt x="2113788" y="0"/>
                </a:lnTo>
                <a:lnTo>
                  <a:pt x="2378964" y="62230"/>
                </a:lnTo>
                <a:lnTo>
                  <a:pt x="2642616" y="147574"/>
                </a:lnTo>
                <a:lnTo>
                  <a:pt x="2907792" y="616966"/>
                </a:lnTo>
                <a:lnTo>
                  <a:pt x="3171444" y="1406906"/>
                </a:lnTo>
                <a:lnTo>
                  <a:pt x="3435096" y="197866"/>
                </a:lnTo>
                <a:lnTo>
                  <a:pt x="3700272" y="147574"/>
                </a:lnTo>
                <a:lnTo>
                  <a:pt x="3963924" y="321310"/>
                </a:lnTo>
                <a:lnTo>
                  <a:pt x="4229100" y="420370"/>
                </a:lnTo>
                <a:lnTo>
                  <a:pt x="4492752" y="370077"/>
                </a:lnTo>
                <a:lnTo>
                  <a:pt x="4756404" y="481330"/>
                </a:lnTo>
                <a:lnTo>
                  <a:pt x="5021580" y="469138"/>
                </a:lnTo>
                <a:lnTo>
                  <a:pt x="5285740" y="394462"/>
                </a:lnTo>
              </a:path>
            </a:pathLst>
          </a:custGeom>
          <a:ln w="19049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348358" y="1320545"/>
            <a:ext cx="70103" cy="701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612011" y="1456181"/>
            <a:ext cx="70104" cy="701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877186" y="1395221"/>
            <a:ext cx="70104" cy="701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140839" y="1197101"/>
            <a:ext cx="70104" cy="701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2406014" y="1690877"/>
            <a:ext cx="70104" cy="701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669667" y="1764029"/>
            <a:ext cx="70104" cy="701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933319" y="1258061"/>
            <a:ext cx="70104" cy="701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3198495" y="998981"/>
            <a:ext cx="70104" cy="7010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3462146" y="974597"/>
            <a:ext cx="70103" cy="701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3727322" y="1037081"/>
            <a:ext cx="70103" cy="7010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3990975" y="1122425"/>
            <a:ext cx="70103" cy="701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256151" y="1591817"/>
            <a:ext cx="70104" cy="701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4519803" y="2381249"/>
            <a:ext cx="70104" cy="701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4783454" y="1172717"/>
            <a:ext cx="70104" cy="701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5048630" y="1122425"/>
            <a:ext cx="70104" cy="701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5312283" y="1296161"/>
            <a:ext cx="70104" cy="701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577459" y="1395221"/>
            <a:ext cx="70103" cy="701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5841110" y="1344929"/>
            <a:ext cx="70103" cy="701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6104763" y="1456181"/>
            <a:ext cx="70104" cy="701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6369939" y="1443989"/>
            <a:ext cx="70104" cy="701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6633591" y="1369313"/>
            <a:ext cx="70103" cy="701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 txBox="1"/>
          <p:nvPr/>
        </p:nvSpPr>
        <p:spPr>
          <a:xfrm>
            <a:off x="1162811" y="1992248"/>
            <a:ext cx="11747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latin typeface="Calibri"/>
                <a:cs typeface="Calibri"/>
              </a:rPr>
              <a:t>-2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1201826" y="757809"/>
            <a:ext cx="76835" cy="11652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Calibri"/>
                <a:cs typeface="Calibri"/>
              </a:rPr>
              <a:t>8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45"/>
              </a:spcBef>
            </a:pPr>
            <a:r>
              <a:rPr sz="1000" spc="-5" dirty="0">
                <a:latin typeface="Calibri"/>
                <a:cs typeface="Calibri"/>
              </a:rPr>
              <a:t>6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45"/>
              </a:spcBef>
            </a:pPr>
            <a:r>
              <a:rPr sz="1000" spc="-5" dirty="0">
                <a:latin typeface="Calibri"/>
                <a:cs typeface="Calibri"/>
              </a:rPr>
              <a:t>4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40"/>
              </a:spcBef>
            </a:pPr>
            <a:r>
              <a:rPr sz="1000" spc="-5" dirty="0">
                <a:latin typeface="Calibri"/>
                <a:cs typeface="Calibri"/>
              </a:rPr>
              <a:t>2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45"/>
              </a:spcBef>
            </a:pPr>
            <a:r>
              <a:rPr sz="1000" spc="-5" dirty="0">
                <a:latin typeface="Calibri"/>
                <a:cs typeface="Calibri"/>
              </a:rPr>
              <a:t>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1255166" y="1910587"/>
            <a:ext cx="555752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000" spc="10" dirty="0">
                <a:latin typeface="Calibri"/>
                <a:cs typeface="Calibri"/>
              </a:rPr>
              <a:t>199719981999200020012002200320042005200620072008200920102011201220132014201520162017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1080135" y="720089"/>
            <a:ext cx="5857875" cy="2009775"/>
          </a:xfrm>
          <a:custGeom>
            <a:avLst/>
            <a:gdLst/>
            <a:ahLst/>
            <a:cxnLst/>
            <a:rect l="l" t="t" r="r" b="b"/>
            <a:pathLst>
              <a:path w="5857875" h="2009775">
                <a:moveTo>
                  <a:pt x="0" y="2009775"/>
                </a:moveTo>
                <a:lnTo>
                  <a:pt x="5857874" y="2009775"/>
                </a:lnTo>
                <a:lnTo>
                  <a:pt x="5857874" y="0"/>
                </a:lnTo>
                <a:lnTo>
                  <a:pt x="0" y="0"/>
                </a:lnTo>
                <a:lnTo>
                  <a:pt x="0" y="2009775"/>
                </a:lnTo>
                <a:close/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544192" y="5871336"/>
            <a:ext cx="5144770" cy="0"/>
          </a:xfrm>
          <a:custGeom>
            <a:avLst/>
            <a:gdLst/>
            <a:ahLst/>
            <a:cxnLst/>
            <a:rect l="l" t="t" r="r" b="b"/>
            <a:pathLst>
              <a:path w="5144770">
                <a:moveTo>
                  <a:pt x="0" y="0"/>
                </a:moveTo>
                <a:lnTo>
                  <a:pt x="5144515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544192" y="5556503"/>
            <a:ext cx="5144770" cy="0"/>
          </a:xfrm>
          <a:custGeom>
            <a:avLst/>
            <a:gdLst/>
            <a:ahLst/>
            <a:cxnLst/>
            <a:rect l="l" t="t" r="r" b="b"/>
            <a:pathLst>
              <a:path w="5144770">
                <a:moveTo>
                  <a:pt x="0" y="0"/>
                </a:moveTo>
                <a:lnTo>
                  <a:pt x="5144515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544192" y="5241035"/>
            <a:ext cx="5144770" cy="0"/>
          </a:xfrm>
          <a:custGeom>
            <a:avLst/>
            <a:gdLst/>
            <a:ahLst/>
            <a:cxnLst/>
            <a:rect l="l" t="t" r="r" b="b"/>
            <a:pathLst>
              <a:path w="5144770">
                <a:moveTo>
                  <a:pt x="0" y="0"/>
                </a:moveTo>
                <a:lnTo>
                  <a:pt x="5144515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544192" y="4611623"/>
            <a:ext cx="5144770" cy="0"/>
          </a:xfrm>
          <a:custGeom>
            <a:avLst/>
            <a:gdLst/>
            <a:ahLst/>
            <a:cxnLst/>
            <a:rect l="l" t="t" r="r" b="b"/>
            <a:pathLst>
              <a:path w="5144770">
                <a:moveTo>
                  <a:pt x="0" y="0"/>
                </a:moveTo>
                <a:lnTo>
                  <a:pt x="5144515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1544192" y="4297679"/>
            <a:ext cx="5144770" cy="0"/>
          </a:xfrm>
          <a:custGeom>
            <a:avLst/>
            <a:gdLst/>
            <a:ahLst/>
            <a:cxnLst/>
            <a:rect l="l" t="t" r="r" b="b"/>
            <a:pathLst>
              <a:path w="5144770">
                <a:moveTo>
                  <a:pt x="0" y="0"/>
                </a:moveTo>
                <a:lnTo>
                  <a:pt x="5144515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1544192" y="3982211"/>
            <a:ext cx="5144770" cy="0"/>
          </a:xfrm>
          <a:custGeom>
            <a:avLst/>
            <a:gdLst/>
            <a:ahLst/>
            <a:cxnLst/>
            <a:rect l="l" t="t" r="r" b="b"/>
            <a:pathLst>
              <a:path w="5144770">
                <a:moveTo>
                  <a:pt x="0" y="0"/>
                </a:moveTo>
                <a:lnTo>
                  <a:pt x="5144515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1544192" y="3667251"/>
            <a:ext cx="5144770" cy="0"/>
          </a:xfrm>
          <a:custGeom>
            <a:avLst/>
            <a:gdLst/>
            <a:ahLst/>
            <a:cxnLst/>
            <a:rect l="l" t="t" r="r" b="b"/>
            <a:pathLst>
              <a:path w="5144770">
                <a:moveTo>
                  <a:pt x="0" y="0"/>
                </a:moveTo>
                <a:lnTo>
                  <a:pt x="5144515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1801367" y="3667251"/>
            <a:ext cx="0" cy="2204085"/>
          </a:xfrm>
          <a:custGeom>
            <a:avLst/>
            <a:gdLst/>
            <a:ahLst/>
            <a:cxnLst/>
            <a:rect l="l" t="t" r="r" b="b"/>
            <a:pathLst>
              <a:path h="2204085">
                <a:moveTo>
                  <a:pt x="0" y="0"/>
                </a:moveTo>
                <a:lnTo>
                  <a:pt x="0" y="220408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2058923" y="3667251"/>
            <a:ext cx="0" cy="2204085"/>
          </a:xfrm>
          <a:custGeom>
            <a:avLst/>
            <a:gdLst/>
            <a:ahLst/>
            <a:cxnLst/>
            <a:rect l="l" t="t" r="r" b="b"/>
            <a:pathLst>
              <a:path h="2204085">
                <a:moveTo>
                  <a:pt x="0" y="0"/>
                </a:moveTo>
                <a:lnTo>
                  <a:pt x="0" y="220408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2316479" y="3667251"/>
            <a:ext cx="0" cy="2204085"/>
          </a:xfrm>
          <a:custGeom>
            <a:avLst/>
            <a:gdLst/>
            <a:ahLst/>
            <a:cxnLst/>
            <a:rect l="l" t="t" r="r" b="b"/>
            <a:pathLst>
              <a:path h="2204085">
                <a:moveTo>
                  <a:pt x="0" y="0"/>
                </a:moveTo>
                <a:lnTo>
                  <a:pt x="0" y="220408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2572511" y="3667251"/>
            <a:ext cx="0" cy="2204085"/>
          </a:xfrm>
          <a:custGeom>
            <a:avLst/>
            <a:gdLst/>
            <a:ahLst/>
            <a:cxnLst/>
            <a:rect l="l" t="t" r="r" b="b"/>
            <a:pathLst>
              <a:path h="2204085">
                <a:moveTo>
                  <a:pt x="0" y="0"/>
                </a:moveTo>
                <a:lnTo>
                  <a:pt x="0" y="220408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2830067" y="3667251"/>
            <a:ext cx="0" cy="2204085"/>
          </a:xfrm>
          <a:custGeom>
            <a:avLst/>
            <a:gdLst/>
            <a:ahLst/>
            <a:cxnLst/>
            <a:rect l="l" t="t" r="r" b="b"/>
            <a:pathLst>
              <a:path h="2204085">
                <a:moveTo>
                  <a:pt x="0" y="0"/>
                </a:moveTo>
                <a:lnTo>
                  <a:pt x="0" y="220408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3087623" y="3667251"/>
            <a:ext cx="0" cy="2204085"/>
          </a:xfrm>
          <a:custGeom>
            <a:avLst/>
            <a:gdLst/>
            <a:ahLst/>
            <a:cxnLst/>
            <a:rect l="l" t="t" r="r" b="b"/>
            <a:pathLst>
              <a:path h="2204085">
                <a:moveTo>
                  <a:pt x="0" y="0"/>
                </a:moveTo>
                <a:lnTo>
                  <a:pt x="0" y="220408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3345179" y="3667251"/>
            <a:ext cx="0" cy="2204085"/>
          </a:xfrm>
          <a:custGeom>
            <a:avLst/>
            <a:gdLst/>
            <a:ahLst/>
            <a:cxnLst/>
            <a:rect l="l" t="t" r="r" b="b"/>
            <a:pathLst>
              <a:path h="2204085">
                <a:moveTo>
                  <a:pt x="0" y="0"/>
                </a:moveTo>
                <a:lnTo>
                  <a:pt x="0" y="220408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3602735" y="3667251"/>
            <a:ext cx="0" cy="2204085"/>
          </a:xfrm>
          <a:custGeom>
            <a:avLst/>
            <a:gdLst/>
            <a:ahLst/>
            <a:cxnLst/>
            <a:rect l="l" t="t" r="r" b="b"/>
            <a:pathLst>
              <a:path h="2204085">
                <a:moveTo>
                  <a:pt x="0" y="0"/>
                </a:moveTo>
                <a:lnTo>
                  <a:pt x="0" y="220408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3858767" y="3667251"/>
            <a:ext cx="0" cy="2204085"/>
          </a:xfrm>
          <a:custGeom>
            <a:avLst/>
            <a:gdLst/>
            <a:ahLst/>
            <a:cxnLst/>
            <a:rect l="l" t="t" r="r" b="b"/>
            <a:pathLst>
              <a:path h="2204085">
                <a:moveTo>
                  <a:pt x="0" y="0"/>
                </a:moveTo>
                <a:lnTo>
                  <a:pt x="0" y="220408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4116323" y="3667251"/>
            <a:ext cx="0" cy="2204085"/>
          </a:xfrm>
          <a:custGeom>
            <a:avLst/>
            <a:gdLst/>
            <a:ahLst/>
            <a:cxnLst/>
            <a:rect l="l" t="t" r="r" b="b"/>
            <a:pathLst>
              <a:path h="2204085">
                <a:moveTo>
                  <a:pt x="0" y="0"/>
                </a:moveTo>
                <a:lnTo>
                  <a:pt x="0" y="220408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4373879" y="3667251"/>
            <a:ext cx="0" cy="2204085"/>
          </a:xfrm>
          <a:custGeom>
            <a:avLst/>
            <a:gdLst/>
            <a:ahLst/>
            <a:cxnLst/>
            <a:rect l="l" t="t" r="r" b="b"/>
            <a:pathLst>
              <a:path h="2204085">
                <a:moveTo>
                  <a:pt x="0" y="0"/>
                </a:moveTo>
                <a:lnTo>
                  <a:pt x="0" y="220408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4631435" y="3667251"/>
            <a:ext cx="0" cy="2204085"/>
          </a:xfrm>
          <a:custGeom>
            <a:avLst/>
            <a:gdLst/>
            <a:ahLst/>
            <a:cxnLst/>
            <a:rect l="l" t="t" r="r" b="b"/>
            <a:pathLst>
              <a:path h="2204085">
                <a:moveTo>
                  <a:pt x="0" y="0"/>
                </a:moveTo>
                <a:lnTo>
                  <a:pt x="0" y="220408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4887467" y="3667251"/>
            <a:ext cx="0" cy="2204085"/>
          </a:xfrm>
          <a:custGeom>
            <a:avLst/>
            <a:gdLst/>
            <a:ahLst/>
            <a:cxnLst/>
            <a:rect l="l" t="t" r="r" b="b"/>
            <a:pathLst>
              <a:path h="2204085">
                <a:moveTo>
                  <a:pt x="0" y="0"/>
                </a:moveTo>
                <a:lnTo>
                  <a:pt x="0" y="220408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5145023" y="3667251"/>
            <a:ext cx="0" cy="2204085"/>
          </a:xfrm>
          <a:custGeom>
            <a:avLst/>
            <a:gdLst/>
            <a:ahLst/>
            <a:cxnLst/>
            <a:rect l="l" t="t" r="r" b="b"/>
            <a:pathLst>
              <a:path h="2204085">
                <a:moveTo>
                  <a:pt x="0" y="0"/>
                </a:moveTo>
                <a:lnTo>
                  <a:pt x="0" y="220408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5402579" y="3667251"/>
            <a:ext cx="0" cy="2204085"/>
          </a:xfrm>
          <a:custGeom>
            <a:avLst/>
            <a:gdLst/>
            <a:ahLst/>
            <a:cxnLst/>
            <a:rect l="l" t="t" r="r" b="b"/>
            <a:pathLst>
              <a:path h="2204085">
                <a:moveTo>
                  <a:pt x="0" y="0"/>
                </a:moveTo>
                <a:lnTo>
                  <a:pt x="0" y="220408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5660135" y="3667251"/>
            <a:ext cx="0" cy="2204085"/>
          </a:xfrm>
          <a:custGeom>
            <a:avLst/>
            <a:gdLst/>
            <a:ahLst/>
            <a:cxnLst/>
            <a:rect l="l" t="t" r="r" b="b"/>
            <a:pathLst>
              <a:path h="2204085">
                <a:moveTo>
                  <a:pt x="0" y="0"/>
                </a:moveTo>
                <a:lnTo>
                  <a:pt x="0" y="220408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5917691" y="3667251"/>
            <a:ext cx="0" cy="2204085"/>
          </a:xfrm>
          <a:custGeom>
            <a:avLst/>
            <a:gdLst/>
            <a:ahLst/>
            <a:cxnLst/>
            <a:rect l="l" t="t" r="r" b="b"/>
            <a:pathLst>
              <a:path h="2204085">
                <a:moveTo>
                  <a:pt x="0" y="0"/>
                </a:moveTo>
                <a:lnTo>
                  <a:pt x="0" y="220408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6173723" y="3667251"/>
            <a:ext cx="0" cy="2204085"/>
          </a:xfrm>
          <a:custGeom>
            <a:avLst/>
            <a:gdLst/>
            <a:ahLst/>
            <a:cxnLst/>
            <a:rect l="l" t="t" r="r" b="b"/>
            <a:pathLst>
              <a:path h="2204085">
                <a:moveTo>
                  <a:pt x="0" y="0"/>
                </a:moveTo>
                <a:lnTo>
                  <a:pt x="0" y="220408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6431279" y="3667251"/>
            <a:ext cx="0" cy="2204085"/>
          </a:xfrm>
          <a:custGeom>
            <a:avLst/>
            <a:gdLst/>
            <a:ahLst/>
            <a:cxnLst/>
            <a:rect l="l" t="t" r="r" b="b"/>
            <a:pathLst>
              <a:path h="2204085">
                <a:moveTo>
                  <a:pt x="0" y="0"/>
                </a:moveTo>
                <a:lnTo>
                  <a:pt x="0" y="220408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6688708" y="3667251"/>
            <a:ext cx="0" cy="2204085"/>
          </a:xfrm>
          <a:custGeom>
            <a:avLst/>
            <a:gdLst/>
            <a:ahLst/>
            <a:cxnLst/>
            <a:rect l="l" t="t" r="r" b="b"/>
            <a:pathLst>
              <a:path h="2204085">
                <a:moveTo>
                  <a:pt x="0" y="0"/>
                </a:moveTo>
                <a:lnTo>
                  <a:pt x="0" y="220408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1544192" y="3667251"/>
            <a:ext cx="0" cy="2204085"/>
          </a:xfrm>
          <a:custGeom>
            <a:avLst/>
            <a:gdLst/>
            <a:ahLst/>
            <a:cxnLst/>
            <a:rect l="l" t="t" r="r" b="b"/>
            <a:pathLst>
              <a:path h="2204085">
                <a:moveTo>
                  <a:pt x="0" y="2204084"/>
                </a:moveTo>
                <a:lnTo>
                  <a:pt x="0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1503933" y="5871336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259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1503933" y="5556503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259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1503933" y="5241035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259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1503933" y="4927091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259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1503933" y="4611623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259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1503933" y="4297679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259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1503933" y="3982211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259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1503933" y="3667251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259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1544192" y="4926710"/>
            <a:ext cx="5144770" cy="0"/>
          </a:xfrm>
          <a:custGeom>
            <a:avLst/>
            <a:gdLst/>
            <a:ahLst/>
            <a:cxnLst/>
            <a:rect l="l" t="t" r="r" b="b"/>
            <a:pathLst>
              <a:path w="5144770">
                <a:moveTo>
                  <a:pt x="0" y="0"/>
                </a:moveTo>
                <a:lnTo>
                  <a:pt x="5144515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1353185" y="4012437"/>
            <a:ext cx="5370321" cy="162763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 txBox="1"/>
          <p:nvPr/>
        </p:nvSpPr>
        <p:spPr>
          <a:xfrm>
            <a:off x="1068120" y="2239136"/>
            <a:ext cx="5967730" cy="76473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4615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latin typeface="Calibri"/>
                <a:cs typeface="Calibri"/>
              </a:rPr>
              <a:t>-4</a:t>
            </a:r>
            <a:endParaRPr sz="1000">
              <a:latin typeface="Calibri"/>
              <a:cs typeface="Calibri"/>
            </a:endParaRPr>
          </a:p>
          <a:p>
            <a:pPr marL="94615">
              <a:lnSpc>
                <a:spcPct val="100000"/>
              </a:lnSpc>
              <a:spcBef>
                <a:spcPts val="745"/>
              </a:spcBef>
            </a:pPr>
            <a:r>
              <a:rPr sz="1000" dirty="0">
                <a:latin typeface="Calibri"/>
                <a:cs typeface="Calibri"/>
              </a:rPr>
              <a:t>-6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</a:pPr>
            <a:r>
              <a:rPr sz="1200" b="1" spc="-5" dirty="0">
                <a:latin typeface="Times New Roman"/>
                <a:cs typeface="Times New Roman"/>
              </a:rPr>
              <a:t>Рисунок</a:t>
            </a:r>
            <a:r>
              <a:rPr sz="1200" b="1" spc="4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4.</a:t>
            </a:r>
            <a:r>
              <a:rPr sz="1200" b="1" spc="3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Темпы</a:t>
            </a:r>
            <a:r>
              <a:rPr sz="1200" b="1" spc="4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прироста</a:t>
            </a:r>
            <a:r>
              <a:rPr sz="1200" b="1" spc="3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инвестиций</a:t>
            </a:r>
            <a:r>
              <a:rPr sz="1200" b="1" spc="4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в</a:t>
            </a:r>
            <a:r>
              <a:rPr sz="1200" b="1" spc="3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основной</a:t>
            </a:r>
            <a:r>
              <a:rPr sz="1200" b="1" spc="3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капитал</a:t>
            </a:r>
            <a:r>
              <a:rPr sz="1200" b="1" spc="3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в</a:t>
            </a:r>
            <a:r>
              <a:rPr sz="1200" b="1" spc="4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мировой</a:t>
            </a:r>
            <a:r>
              <a:rPr sz="1200" b="1" spc="4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экономике,</a:t>
            </a:r>
            <a:r>
              <a:rPr sz="1200" b="1" spc="3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в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80"/>
              </a:lnSpc>
            </a:pPr>
            <a:r>
              <a:rPr sz="1200" b="1" dirty="0">
                <a:latin typeface="Times New Roman"/>
                <a:cs typeface="Times New Roman"/>
              </a:rPr>
              <a:t>%, </a:t>
            </a:r>
            <a:r>
              <a:rPr sz="1200" b="1" spc="-5" dirty="0">
                <a:latin typeface="Times New Roman"/>
                <a:cs typeface="Times New Roman"/>
              </a:rPr>
              <a:t>1998–2017 гг.</a:t>
            </a:r>
            <a:endParaRPr sz="1200">
              <a:latin typeface="Times New Roman"/>
              <a:cs typeface="Times New Roman"/>
            </a:endParaRPr>
          </a:p>
          <a:p>
            <a:pPr marL="461645">
              <a:lnSpc>
                <a:spcPts val="1290"/>
              </a:lnSpc>
            </a:pPr>
            <a:r>
              <a:rPr sz="1100" i="1" spc="-5" dirty="0">
                <a:latin typeface="Times New Roman"/>
                <a:cs typeface="Times New Roman"/>
              </a:rPr>
              <a:t>Источник</a:t>
            </a:r>
            <a:r>
              <a:rPr sz="1100" spc="-5" dirty="0">
                <a:latin typeface="Times New Roman"/>
                <a:cs typeface="Times New Roman"/>
              </a:rPr>
              <a:t>: </a:t>
            </a:r>
            <a:r>
              <a:rPr sz="1100" dirty="0">
                <a:latin typeface="Times New Roman"/>
                <a:cs typeface="Times New Roman"/>
              </a:rPr>
              <a:t>[Расчеты </a:t>
            </a:r>
            <a:r>
              <a:rPr sz="1100" spc="-5" dirty="0">
                <a:latin typeface="Times New Roman"/>
                <a:cs typeface="Times New Roman"/>
              </a:rPr>
              <a:t>авторов по </a:t>
            </a:r>
            <a:r>
              <a:rPr sz="1100" dirty="0">
                <a:latin typeface="Times New Roman"/>
                <a:cs typeface="Times New Roman"/>
              </a:rPr>
              <a:t>данным </a:t>
            </a:r>
            <a:r>
              <a:rPr sz="1100" spc="-5" dirty="0">
                <a:latin typeface="Times New Roman"/>
                <a:cs typeface="Times New Roman"/>
              </a:rPr>
              <a:t>Табл.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2]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>
              <a:latin typeface="Times New Roman"/>
              <a:cs typeface="Times New Roman"/>
            </a:endParaRPr>
          </a:p>
          <a:p>
            <a:pPr marL="133350">
              <a:lnSpc>
                <a:spcPct val="100000"/>
              </a:lnSpc>
              <a:spcBef>
                <a:spcPts val="5"/>
              </a:spcBef>
            </a:pPr>
            <a:r>
              <a:rPr sz="1000" spc="-5" dirty="0">
                <a:latin typeface="Calibri"/>
                <a:cs typeface="Calibri"/>
              </a:rPr>
              <a:t>80,0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00">
              <a:latin typeface="Times New Roman"/>
              <a:cs typeface="Times New Roman"/>
            </a:endParaRPr>
          </a:p>
          <a:p>
            <a:pPr marL="133350">
              <a:lnSpc>
                <a:spcPct val="100000"/>
              </a:lnSpc>
              <a:spcBef>
                <a:spcPts val="5"/>
              </a:spcBef>
            </a:pPr>
            <a:r>
              <a:rPr sz="1000" spc="-5" dirty="0">
                <a:latin typeface="Calibri"/>
                <a:cs typeface="Calibri"/>
              </a:rPr>
              <a:t>60,0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00">
              <a:latin typeface="Times New Roman"/>
              <a:cs typeface="Times New Roman"/>
            </a:endParaRPr>
          </a:p>
          <a:p>
            <a:pPr marL="13335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40,0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>
              <a:latin typeface="Times New Roman"/>
              <a:cs typeface="Times New Roman"/>
            </a:endParaRPr>
          </a:p>
          <a:p>
            <a:pPr marL="13335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20,0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Times New Roman"/>
              <a:cs typeface="Times New Roman"/>
            </a:endParaRPr>
          </a:p>
          <a:p>
            <a:pPr marR="5601335" algn="r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0,0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00">
              <a:latin typeface="Times New Roman"/>
              <a:cs typeface="Times New Roman"/>
            </a:endParaRPr>
          </a:p>
          <a:p>
            <a:pPr marR="5601335" algn="r">
              <a:lnSpc>
                <a:spcPct val="100000"/>
              </a:lnSpc>
              <a:spcBef>
                <a:spcPts val="5"/>
              </a:spcBef>
            </a:pPr>
            <a:r>
              <a:rPr sz="1000" dirty="0">
                <a:latin typeface="Calibri"/>
                <a:cs typeface="Calibri"/>
              </a:rPr>
              <a:t>-</a:t>
            </a:r>
            <a:r>
              <a:rPr sz="1000" spc="-5" dirty="0">
                <a:latin typeface="Calibri"/>
                <a:cs typeface="Calibri"/>
              </a:rPr>
              <a:t>20,0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00">
              <a:latin typeface="Times New Roman"/>
              <a:cs typeface="Times New Roman"/>
            </a:endParaRPr>
          </a:p>
          <a:p>
            <a:pPr marR="5601335" algn="r">
              <a:lnSpc>
                <a:spcPct val="100000"/>
              </a:lnSpc>
            </a:pPr>
            <a:r>
              <a:rPr sz="1000" dirty="0">
                <a:latin typeface="Calibri"/>
                <a:cs typeface="Calibri"/>
              </a:rPr>
              <a:t>-</a:t>
            </a:r>
            <a:r>
              <a:rPr sz="1000" spc="-5" dirty="0">
                <a:latin typeface="Calibri"/>
                <a:cs typeface="Calibri"/>
              </a:rPr>
              <a:t>40,0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>
              <a:latin typeface="Times New Roman"/>
              <a:cs typeface="Times New Roman"/>
            </a:endParaRPr>
          </a:p>
          <a:p>
            <a:pPr marR="5601335" algn="r">
              <a:lnSpc>
                <a:spcPct val="100000"/>
              </a:lnSpc>
            </a:pPr>
            <a:r>
              <a:rPr sz="1000" dirty="0">
                <a:latin typeface="Calibri"/>
                <a:cs typeface="Calibri"/>
              </a:rPr>
              <a:t>-</a:t>
            </a:r>
            <a:r>
              <a:rPr sz="1000" spc="-5" dirty="0">
                <a:latin typeface="Calibri"/>
                <a:cs typeface="Calibri"/>
              </a:rPr>
              <a:t>60,0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 marR="259715" algn="just">
              <a:lnSpc>
                <a:spcPts val="1380"/>
              </a:lnSpc>
            </a:pPr>
            <a:r>
              <a:rPr sz="1200" b="1" spc="-5" dirty="0">
                <a:latin typeface="Times New Roman"/>
                <a:cs typeface="Times New Roman"/>
              </a:rPr>
              <a:t>Рисунок </a:t>
            </a:r>
            <a:r>
              <a:rPr sz="1200" b="1" dirty="0">
                <a:latin typeface="Times New Roman"/>
                <a:cs typeface="Times New Roman"/>
              </a:rPr>
              <a:t>5. </a:t>
            </a:r>
            <a:r>
              <a:rPr sz="1200" b="1" spc="-5" dirty="0">
                <a:latin typeface="Times New Roman"/>
                <a:cs typeface="Times New Roman"/>
              </a:rPr>
              <a:t>Темпы прироста прямых иностранных инвестиций </a:t>
            </a:r>
            <a:r>
              <a:rPr sz="1200" b="1" dirty="0">
                <a:latin typeface="Times New Roman"/>
                <a:cs typeface="Times New Roman"/>
              </a:rPr>
              <a:t>в </a:t>
            </a:r>
            <a:r>
              <a:rPr sz="1200" b="1" spc="-5" dirty="0">
                <a:latin typeface="Times New Roman"/>
                <a:cs typeface="Times New Roman"/>
              </a:rPr>
              <a:t>мире, </a:t>
            </a:r>
            <a:r>
              <a:rPr sz="1200" b="1" dirty="0">
                <a:latin typeface="Times New Roman"/>
                <a:cs typeface="Times New Roman"/>
              </a:rPr>
              <a:t>в </a:t>
            </a:r>
            <a:r>
              <a:rPr sz="1200" b="1" spc="10" dirty="0">
                <a:latin typeface="Times New Roman"/>
                <a:cs typeface="Times New Roman"/>
              </a:rPr>
              <a:t>%, </a:t>
            </a:r>
            <a:r>
              <a:rPr sz="1200" b="1" dirty="0">
                <a:latin typeface="Times New Roman"/>
                <a:cs typeface="Times New Roman"/>
              </a:rPr>
              <a:t>1998 –  2017</a:t>
            </a:r>
            <a:r>
              <a:rPr sz="1200" b="1" spc="-5" dirty="0">
                <a:latin typeface="Times New Roman"/>
                <a:cs typeface="Times New Roman"/>
              </a:rPr>
              <a:t> гг.</a:t>
            </a:r>
            <a:endParaRPr sz="1200">
              <a:latin typeface="Times New Roman"/>
              <a:cs typeface="Times New Roman"/>
            </a:endParaRPr>
          </a:p>
          <a:p>
            <a:pPr marL="461645" algn="just">
              <a:lnSpc>
                <a:spcPts val="1230"/>
              </a:lnSpc>
            </a:pPr>
            <a:r>
              <a:rPr sz="1100" i="1" spc="-5" dirty="0">
                <a:latin typeface="Times New Roman"/>
                <a:cs typeface="Times New Roman"/>
              </a:rPr>
              <a:t>Источник</a:t>
            </a:r>
            <a:r>
              <a:rPr sz="1100" spc="-5" dirty="0">
                <a:latin typeface="Times New Roman"/>
                <a:cs typeface="Times New Roman"/>
              </a:rPr>
              <a:t>: [Расчеты авторов по </a:t>
            </a:r>
            <a:r>
              <a:rPr sz="1100" dirty="0">
                <a:latin typeface="Times New Roman"/>
                <a:cs typeface="Times New Roman"/>
              </a:rPr>
              <a:t>данным </a:t>
            </a:r>
            <a:r>
              <a:rPr sz="1100" spc="-5" dirty="0">
                <a:latin typeface="Times New Roman"/>
                <a:cs typeface="Times New Roman"/>
              </a:rPr>
              <a:t>табл. </a:t>
            </a:r>
            <a:r>
              <a:rPr sz="1100" dirty="0">
                <a:latin typeface="Times New Roman"/>
                <a:cs typeface="Times New Roman"/>
              </a:rPr>
              <a:t>2]</a:t>
            </a:r>
            <a:endParaRPr sz="1100">
              <a:latin typeface="Times New Roman"/>
              <a:cs typeface="Times New Roman"/>
            </a:endParaRPr>
          </a:p>
          <a:p>
            <a:pPr marL="12700" marR="5080" indent="448945" algn="just">
              <a:lnSpc>
                <a:spcPct val="143800"/>
              </a:lnSpc>
              <a:spcBef>
                <a:spcPts val="575"/>
              </a:spcBef>
            </a:pPr>
            <a:r>
              <a:rPr sz="1200" b="1" i="1" spc="-5" dirty="0">
                <a:latin typeface="Times New Roman"/>
                <a:cs typeface="Times New Roman"/>
              </a:rPr>
              <a:t>Макроэкономическая </a:t>
            </a:r>
            <a:r>
              <a:rPr sz="1200" b="1" i="1" dirty="0">
                <a:latin typeface="Times New Roman"/>
                <a:cs typeface="Times New Roman"/>
              </a:rPr>
              <a:t>норма </a:t>
            </a:r>
            <a:r>
              <a:rPr sz="1200" b="1" i="1" spc="-5" dirty="0">
                <a:latin typeface="Times New Roman"/>
                <a:cs typeface="Times New Roman"/>
              </a:rPr>
              <a:t>прибыли </a:t>
            </a:r>
            <a:r>
              <a:rPr sz="1200" b="1" i="1" dirty="0">
                <a:latin typeface="Times New Roman"/>
                <a:cs typeface="Times New Roman"/>
              </a:rPr>
              <a:t>как </a:t>
            </a:r>
            <a:r>
              <a:rPr sz="1200" b="1" i="1" spc="-5" dirty="0">
                <a:latin typeface="Times New Roman"/>
                <a:cs typeface="Times New Roman"/>
              </a:rPr>
              <a:t>индикатор наступления кризиса.  </a:t>
            </a:r>
            <a:r>
              <a:rPr sz="1200" spc="-5" dirty="0">
                <a:latin typeface="Times New Roman"/>
                <a:cs typeface="Times New Roman"/>
              </a:rPr>
              <a:t>Рассмотрим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возможность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расчета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общей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нормы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прибыли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p’,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исходя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из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данных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современной  макроэкономической статистики; иначе говоря, найдем значение </a:t>
            </a:r>
            <a:r>
              <a:rPr sz="1200" i="1" spc="-5" dirty="0">
                <a:latin typeface="Times New Roman"/>
                <a:cs typeface="Times New Roman"/>
              </a:rPr>
              <a:t>«макроэкономической  </a:t>
            </a:r>
            <a:r>
              <a:rPr sz="1200" i="1" dirty="0">
                <a:latin typeface="Times New Roman"/>
                <a:cs typeface="Times New Roman"/>
              </a:rPr>
              <a:t>нормы </a:t>
            </a:r>
            <a:r>
              <a:rPr sz="1200" i="1" spc="-5" dirty="0">
                <a:latin typeface="Times New Roman"/>
                <a:cs typeface="Times New Roman"/>
              </a:rPr>
              <a:t>прибыли» </a:t>
            </a:r>
            <a:r>
              <a:rPr sz="1200" spc="-5" dirty="0">
                <a:latin typeface="Times New Roman"/>
                <a:cs typeface="Times New Roman"/>
              </a:rPr>
              <a:t>как показателя, являющегося наиболее близкой оценкой Марксовой  нормы </a:t>
            </a:r>
            <a:r>
              <a:rPr sz="1200" dirty="0">
                <a:latin typeface="Times New Roman"/>
                <a:cs typeface="Times New Roman"/>
              </a:rPr>
              <a:t>прибыли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p</a:t>
            </a:r>
            <a:r>
              <a:rPr sz="1200" spc="-5" dirty="0">
                <a:latin typeface="Times New Roman"/>
                <a:cs typeface="Times New Roman"/>
              </a:rPr>
              <a:t>’.</a:t>
            </a:r>
            <a:endParaRPr sz="1200">
              <a:latin typeface="Times New Roman"/>
              <a:cs typeface="Times New Roman"/>
            </a:endParaRPr>
          </a:p>
          <a:p>
            <a:pPr marL="12700" indent="448945" algn="just">
              <a:lnSpc>
                <a:spcPct val="100000"/>
              </a:lnSpc>
              <a:spcBef>
                <a:spcPts val="625"/>
              </a:spcBef>
            </a:pPr>
            <a:r>
              <a:rPr sz="1200" spc="-5" dirty="0">
                <a:latin typeface="Times New Roman"/>
                <a:cs typeface="Times New Roman"/>
              </a:rPr>
              <a:t>Наш расчет отличается  </a:t>
            </a:r>
            <a:r>
              <a:rPr sz="1200" dirty="0">
                <a:latin typeface="Times New Roman"/>
                <a:cs typeface="Times New Roman"/>
              </a:rPr>
              <a:t>от </a:t>
            </a:r>
            <a:r>
              <a:rPr sz="1200" spc="-5" dirty="0">
                <a:latin typeface="Times New Roman"/>
                <a:cs typeface="Times New Roman"/>
              </a:rPr>
              <a:t>имеющихся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современной  литературе расчетов</a:t>
            </a:r>
            <a:r>
              <a:rPr sz="1200" spc="1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«нормы</a:t>
            </a:r>
            <a:endParaRPr sz="12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43700"/>
              </a:lnSpc>
              <a:spcBef>
                <a:spcPts val="10"/>
              </a:spcBef>
            </a:pPr>
            <a:r>
              <a:rPr sz="1200" dirty="0">
                <a:latin typeface="Times New Roman"/>
                <a:cs typeface="Times New Roman"/>
              </a:rPr>
              <a:t>прибыли»,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которые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1)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как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правило,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рассматривают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только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прибыль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промышленности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или 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частном секторе </a:t>
            </a:r>
            <a:r>
              <a:rPr sz="1200" dirty="0">
                <a:latin typeface="Times New Roman"/>
                <a:cs typeface="Times New Roman"/>
              </a:rPr>
              <a:t>в целом, а потому </a:t>
            </a:r>
            <a:r>
              <a:rPr sz="1200" spc="-5" dirty="0">
                <a:latin typeface="Times New Roman"/>
                <a:cs typeface="Times New Roman"/>
              </a:rPr>
              <a:t>учитывают </a:t>
            </a:r>
            <a:r>
              <a:rPr sz="1200" dirty="0">
                <a:latin typeface="Times New Roman"/>
                <a:cs typeface="Times New Roman"/>
              </a:rPr>
              <a:t>лишь </a:t>
            </a:r>
            <a:r>
              <a:rPr sz="1200" spc="-5" dirty="0">
                <a:latin typeface="Times New Roman"/>
                <a:cs typeface="Times New Roman"/>
              </a:rPr>
              <a:t>часть прибавочной стоимости,  созданной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экономике; </a:t>
            </a:r>
            <a:r>
              <a:rPr sz="1200" dirty="0">
                <a:latin typeface="Times New Roman"/>
                <a:cs typeface="Times New Roman"/>
              </a:rPr>
              <a:t>2) </a:t>
            </a:r>
            <a:r>
              <a:rPr sz="1200" spc="-5" dirty="0">
                <a:latin typeface="Times New Roman"/>
                <a:cs typeface="Times New Roman"/>
              </a:rPr>
              <a:t>оценивают «норму </a:t>
            </a:r>
            <a:r>
              <a:rPr sz="1200" dirty="0">
                <a:latin typeface="Times New Roman"/>
                <a:cs typeface="Times New Roman"/>
              </a:rPr>
              <a:t>прибыли» </a:t>
            </a:r>
            <a:r>
              <a:rPr sz="1200" spc="-5" dirty="0">
                <a:latin typeface="Times New Roman"/>
                <a:cs typeface="Times New Roman"/>
              </a:rPr>
              <a:t>как соотношение валовой </a:t>
            </a:r>
            <a:r>
              <a:rPr sz="1200" dirty="0">
                <a:latin typeface="Times New Roman"/>
                <a:cs typeface="Times New Roman"/>
              </a:rPr>
              <a:t>либо  </a:t>
            </a:r>
            <a:r>
              <a:rPr sz="1200" spc="-5" dirty="0">
                <a:latin typeface="Times New Roman"/>
                <a:cs typeface="Times New Roman"/>
              </a:rPr>
              <a:t>чистой прибыли </a:t>
            </a:r>
            <a:r>
              <a:rPr sz="1200" dirty="0">
                <a:latin typeface="Times New Roman"/>
                <a:cs typeface="Times New Roman"/>
              </a:rPr>
              <a:t>к </a:t>
            </a:r>
            <a:r>
              <a:rPr sz="1200" spc="-5" dirty="0">
                <a:latin typeface="Times New Roman"/>
                <a:cs typeface="Times New Roman"/>
              </a:rPr>
              <a:t>основному капиталу, </a:t>
            </a:r>
            <a:r>
              <a:rPr sz="1200" dirty="0">
                <a:latin typeface="Times New Roman"/>
                <a:cs typeface="Times New Roman"/>
              </a:rPr>
              <a:t>не </a:t>
            </a:r>
            <a:r>
              <a:rPr sz="1200" spc="-5" dirty="0">
                <a:latin typeface="Times New Roman"/>
                <a:cs typeface="Times New Roman"/>
              </a:rPr>
              <a:t>учитывая переменный капитал,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отличие </a:t>
            </a:r>
            <a:r>
              <a:rPr sz="1200" dirty="0">
                <a:latin typeface="Times New Roman"/>
                <a:cs typeface="Times New Roman"/>
              </a:rPr>
              <a:t>от К.  </a:t>
            </a:r>
            <a:r>
              <a:rPr sz="1200" spc="-5" dirty="0">
                <a:latin typeface="Times New Roman"/>
                <a:cs typeface="Times New Roman"/>
              </a:rPr>
              <a:t>Маркса.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этом случае величина </a:t>
            </a:r>
            <a:r>
              <a:rPr sz="1200" dirty="0">
                <a:latin typeface="Times New Roman"/>
                <a:cs typeface="Times New Roman"/>
              </a:rPr>
              <a:t>«нормы прибыли» (для </a:t>
            </a:r>
            <a:r>
              <a:rPr sz="1200" spc="-5" dirty="0">
                <a:latin typeface="Times New Roman"/>
                <a:cs typeface="Times New Roman"/>
              </a:rPr>
              <a:t>промышленности, </a:t>
            </a:r>
            <a:r>
              <a:rPr sz="1200" dirty="0">
                <a:latin typeface="Times New Roman"/>
                <a:cs typeface="Times New Roman"/>
              </a:rPr>
              <a:t>либо </a:t>
            </a:r>
            <a:r>
              <a:rPr sz="1200" spc="-5" dirty="0">
                <a:latin typeface="Times New Roman"/>
                <a:cs typeface="Times New Roman"/>
              </a:rPr>
              <a:t>для  частного сектора) </a:t>
            </a:r>
            <a:r>
              <a:rPr sz="1200" dirty="0">
                <a:latin typeface="Times New Roman"/>
                <a:cs typeface="Times New Roman"/>
              </a:rPr>
              <a:t>будет </a:t>
            </a:r>
            <a:r>
              <a:rPr sz="1200" spc="-5" dirty="0">
                <a:latin typeface="Times New Roman"/>
                <a:cs typeface="Times New Roman"/>
              </a:rPr>
              <a:t>выше, </a:t>
            </a:r>
            <a:r>
              <a:rPr sz="1200" dirty="0">
                <a:latin typeface="Times New Roman"/>
                <a:cs typeface="Times New Roman"/>
              </a:rPr>
              <a:t>чем </a:t>
            </a:r>
            <a:r>
              <a:rPr sz="1200" spc="-5" dirty="0">
                <a:latin typeface="Times New Roman"/>
                <a:cs typeface="Times New Roman"/>
              </a:rPr>
              <a:t>значение «макроэкономической нормы </a:t>
            </a:r>
            <a:r>
              <a:rPr sz="1200" dirty="0">
                <a:latin typeface="Times New Roman"/>
                <a:cs typeface="Times New Roman"/>
              </a:rPr>
              <a:t>прибыли».</a:t>
            </a:r>
            <a:r>
              <a:rPr sz="1200" spc="2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Так,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5" name="object 125"/>
          <p:cNvSpPr/>
          <p:nvPr/>
        </p:nvSpPr>
        <p:spPr>
          <a:xfrm>
            <a:off x="1080135" y="3526281"/>
            <a:ext cx="5857875" cy="2486025"/>
          </a:xfrm>
          <a:custGeom>
            <a:avLst/>
            <a:gdLst/>
            <a:ahLst/>
            <a:cxnLst/>
            <a:rect l="l" t="t" r="r" b="b"/>
            <a:pathLst>
              <a:path w="5857875" h="2486025">
                <a:moveTo>
                  <a:pt x="0" y="2486025"/>
                </a:moveTo>
                <a:lnTo>
                  <a:pt x="5857874" y="2486025"/>
                </a:lnTo>
                <a:lnTo>
                  <a:pt x="5857874" y="0"/>
                </a:lnTo>
                <a:lnTo>
                  <a:pt x="0" y="0"/>
                </a:lnTo>
                <a:lnTo>
                  <a:pt x="0" y="2486025"/>
                </a:lnTo>
                <a:close/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13</a:t>
            </a:fld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8120" y="615187"/>
            <a:ext cx="5969000" cy="1866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439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по </a:t>
            </a:r>
            <a:r>
              <a:rPr sz="1200" spc="-5" dirty="0">
                <a:latin typeface="Times New Roman"/>
                <a:cs typeface="Times New Roman"/>
              </a:rPr>
              <a:t>расчетам </a:t>
            </a:r>
            <a:r>
              <a:rPr sz="1200" dirty="0">
                <a:latin typeface="Times New Roman"/>
                <a:cs typeface="Times New Roman"/>
              </a:rPr>
              <a:t>Р. </a:t>
            </a:r>
            <a:r>
              <a:rPr sz="1200" spc="-5" dirty="0">
                <a:latin typeface="Times New Roman"/>
                <a:cs typeface="Times New Roman"/>
              </a:rPr>
              <a:t>Бреннера чистая норма </a:t>
            </a:r>
            <a:r>
              <a:rPr sz="1200" dirty="0">
                <a:latin typeface="Times New Roman"/>
                <a:cs typeface="Times New Roman"/>
              </a:rPr>
              <a:t>прибыли в </a:t>
            </a:r>
            <a:r>
              <a:rPr sz="1200" spc="-5" dirty="0">
                <a:latin typeface="Times New Roman"/>
                <a:cs typeface="Times New Roman"/>
              </a:rPr>
              <a:t>промышленности </a:t>
            </a:r>
            <a:r>
              <a:rPr sz="1200" dirty="0">
                <a:latin typeface="Times New Roman"/>
                <a:cs typeface="Times New Roman"/>
              </a:rPr>
              <a:t>в 1950 – 1970 </a:t>
            </a:r>
            <a:r>
              <a:rPr sz="1200" spc="-5" dirty="0">
                <a:latin typeface="Times New Roman"/>
                <a:cs typeface="Times New Roman"/>
              </a:rPr>
              <a:t>гг.  составила: </a:t>
            </a:r>
            <a:r>
              <a:rPr sz="1200" dirty="0">
                <a:latin typeface="Times New Roman"/>
                <a:cs typeface="Times New Roman"/>
              </a:rPr>
              <a:t>в США – </a:t>
            </a:r>
            <a:r>
              <a:rPr sz="1200" spc="-5" dirty="0">
                <a:latin typeface="Times New Roman"/>
                <a:cs typeface="Times New Roman"/>
              </a:rPr>
              <a:t>24,4%,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Германии </a:t>
            </a:r>
            <a:r>
              <a:rPr sz="1200" dirty="0">
                <a:latin typeface="Times New Roman"/>
                <a:cs typeface="Times New Roman"/>
              </a:rPr>
              <a:t>– </a:t>
            </a:r>
            <a:r>
              <a:rPr sz="1200" spc="-5" dirty="0">
                <a:latin typeface="Times New Roman"/>
                <a:cs typeface="Times New Roman"/>
              </a:rPr>
              <a:t>23,1%,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Японии </a:t>
            </a:r>
            <a:r>
              <a:rPr sz="1200" dirty="0">
                <a:latin typeface="Times New Roman"/>
                <a:cs typeface="Times New Roman"/>
              </a:rPr>
              <a:t>– </a:t>
            </a:r>
            <a:r>
              <a:rPr sz="1200" spc="-5" dirty="0">
                <a:latin typeface="Times New Roman"/>
                <a:cs typeface="Times New Roman"/>
              </a:rPr>
              <a:t>40,4%,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странах «Большой  семерки»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целом </a:t>
            </a:r>
            <a:r>
              <a:rPr sz="1200" dirty="0">
                <a:latin typeface="Times New Roman"/>
                <a:cs typeface="Times New Roman"/>
              </a:rPr>
              <a:t>– 26,2%. </a:t>
            </a:r>
            <a:r>
              <a:rPr sz="1200" spc="-5" dirty="0">
                <a:latin typeface="Times New Roman"/>
                <a:cs typeface="Times New Roman"/>
              </a:rPr>
              <a:t>Расчеты </a:t>
            </a:r>
            <a:r>
              <a:rPr sz="1200" dirty="0">
                <a:latin typeface="Times New Roman"/>
                <a:cs typeface="Times New Roman"/>
              </a:rPr>
              <a:t>Р. </a:t>
            </a:r>
            <a:r>
              <a:rPr sz="1200" spc="-5" dirty="0">
                <a:latin typeface="Times New Roman"/>
                <a:cs typeface="Times New Roman"/>
              </a:rPr>
              <a:t>Бреннера </a:t>
            </a:r>
            <a:r>
              <a:rPr sz="1200" dirty="0">
                <a:latin typeface="Times New Roman"/>
                <a:cs typeface="Times New Roman"/>
              </a:rPr>
              <a:t>для частного </a:t>
            </a:r>
            <a:r>
              <a:rPr sz="1200" spc="-5" dirty="0">
                <a:latin typeface="Times New Roman"/>
                <a:cs typeface="Times New Roman"/>
              </a:rPr>
              <a:t>сектора дали следующие  результаты </a:t>
            </a:r>
            <a:r>
              <a:rPr sz="1200" dirty="0">
                <a:latin typeface="Times New Roman"/>
                <a:cs typeface="Times New Roman"/>
              </a:rPr>
              <a:t>за </a:t>
            </a:r>
            <a:r>
              <a:rPr sz="1200" spc="-5" dirty="0">
                <a:latin typeface="Times New Roman"/>
                <a:cs typeface="Times New Roman"/>
              </a:rPr>
              <a:t>рассматриваемый период: </a:t>
            </a:r>
            <a:r>
              <a:rPr sz="1200" dirty="0">
                <a:latin typeface="Times New Roman"/>
                <a:cs typeface="Times New Roman"/>
              </a:rPr>
              <a:t>США – </a:t>
            </a:r>
            <a:r>
              <a:rPr sz="1200" spc="-5" dirty="0">
                <a:latin typeface="Times New Roman"/>
                <a:cs typeface="Times New Roman"/>
              </a:rPr>
              <a:t>12,9%, Германия </a:t>
            </a:r>
            <a:r>
              <a:rPr sz="1200" dirty="0">
                <a:latin typeface="Times New Roman"/>
                <a:cs typeface="Times New Roman"/>
              </a:rPr>
              <a:t>– </a:t>
            </a:r>
            <a:r>
              <a:rPr sz="1200" spc="-5" dirty="0">
                <a:latin typeface="Times New Roman"/>
                <a:cs typeface="Times New Roman"/>
              </a:rPr>
              <a:t>23,2%, Япония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1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21,6%,</a:t>
            </a:r>
            <a:endParaRPr sz="12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625"/>
              </a:spcBef>
            </a:pPr>
            <a:r>
              <a:rPr sz="1200" spc="-5" dirty="0">
                <a:latin typeface="Times New Roman"/>
                <a:cs typeface="Times New Roman"/>
              </a:rPr>
              <a:t>«Большая семерка»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целом </a:t>
            </a:r>
            <a:r>
              <a:rPr sz="1200" dirty="0">
                <a:latin typeface="Times New Roman"/>
                <a:cs typeface="Times New Roman"/>
              </a:rPr>
              <a:t>– 17,6% </a:t>
            </a:r>
            <a:r>
              <a:rPr sz="1200" spc="-5" dirty="0">
                <a:latin typeface="Times New Roman"/>
                <a:cs typeface="Times New Roman"/>
              </a:rPr>
              <a:t>[Бреннер </a:t>
            </a:r>
            <a:r>
              <a:rPr sz="1200" dirty="0">
                <a:latin typeface="Times New Roman"/>
                <a:cs typeface="Times New Roman"/>
              </a:rPr>
              <a:t>Р., 2014, с.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40].</a:t>
            </a:r>
            <a:endParaRPr sz="1200">
              <a:latin typeface="Times New Roman"/>
              <a:cs typeface="Times New Roman"/>
            </a:endParaRPr>
          </a:p>
          <a:p>
            <a:pPr marL="12700" marR="10795" indent="448945" algn="just">
              <a:lnSpc>
                <a:spcPct val="143300"/>
              </a:lnSpc>
              <a:spcBef>
                <a:spcPts val="15"/>
              </a:spcBef>
            </a:pPr>
            <a:r>
              <a:rPr sz="1200" spc="-5" dirty="0">
                <a:latin typeface="Times New Roman"/>
                <a:cs typeface="Times New Roman"/>
              </a:rPr>
              <a:t>Определим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теперь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«макроэкономическую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норму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прибыли».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Марксу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общая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норма  </a:t>
            </a:r>
            <a:r>
              <a:rPr sz="1200" dirty="0">
                <a:latin typeface="Times New Roman"/>
                <a:cs typeface="Times New Roman"/>
              </a:rPr>
              <a:t>прибыли за </a:t>
            </a:r>
            <a:r>
              <a:rPr sz="1200" spc="-5" dirty="0">
                <a:latin typeface="Times New Roman"/>
                <a:cs typeface="Times New Roman"/>
              </a:rPr>
              <a:t>год определяется следующим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образом: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59403" y="2696971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55542" y="2575305"/>
            <a:ext cx="6965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200" spc="50" dirty="0">
                <a:latin typeface="Cambria Math"/>
                <a:cs typeface="Cambria Math"/>
              </a:rPr>
              <a:t>𝑝</a:t>
            </a:r>
            <a:r>
              <a:rPr sz="1275" spc="75" baseline="29411" dirty="0">
                <a:latin typeface="Cambria Math"/>
                <a:cs typeface="Cambria Math"/>
              </a:rPr>
              <a:t>′ </a:t>
            </a:r>
            <a:r>
              <a:rPr sz="1200" dirty="0">
                <a:latin typeface="Cambria Math"/>
                <a:cs typeface="Cambria Math"/>
              </a:rPr>
              <a:t>= </a:t>
            </a:r>
            <a:r>
              <a:rPr sz="1275" spc="37" baseline="45751" dirty="0">
                <a:latin typeface="Cambria Math"/>
                <a:cs typeface="Cambria Math"/>
              </a:rPr>
              <a:t>𝑀</a:t>
            </a:r>
            <a:r>
              <a:rPr sz="1275" spc="97" baseline="45751" dirty="0">
                <a:latin typeface="Cambria Math"/>
                <a:cs typeface="Cambria Math"/>
              </a:rPr>
              <a:t> </a:t>
            </a:r>
            <a:r>
              <a:rPr sz="1200" dirty="0">
                <a:latin typeface="Cambria Math"/>
                <a:cs typeface="Cambria Math"/>
              </a:rPr>
              <a:t>=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22445" y="2529586"/>
            <a:ext cx="120650" cy="155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50" spc="30" dirty="0">
                <a:latin typeface="Cambria Math"/>
                <a:cs typeface="Cambria Math"/>
              </a:rPr>
              <a:t>𝑀</a:t>
            </a:r>
            <a:endParaRPr sz="85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28922" y="2695701"/>
            <a:ext cx="785495" cy="155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359410" algn="l"/>
              </a:tabLst>
            </a:pPr>
            <a:r>
              <a:rPr sz="850" spc="20" dirty="0">
                <a:latin typeface="Cambria Math"/>
                <a:cs typeface="Cambria Math"/>
              </a:rPr>
              <a:t>𝐾	</a:t>
            </a:r>
            <a:r>
              <a:rPr sz="850" spc="25" dirty="0">
                <a:latin typeface="Cambria Math"/>
                <a:cs typeface="Cambria Math"/>
              </a:rPr>
              <a:t>𝐾</a:t>
            </a:r>
            <a:r>
              <a:rPr sz="1050" spc="37" baseline="-11904" dirty="0">
                <a:latin typeface="Cambria Math"/>
                <a:cs typeface="Cambria Math"/>
              </a:rPr>
              <a:t>𝐶</a:t>
            </a:r>
            <a:r>
              <a:rPr sz="850" spc="25" dirty="0">
                <a:latin typeface="Cambria Math"/>
                <a:cs typeface="Cambria Math"/>
              </a:rPr>
              <a:t>+</a:t>
            </a:r>
            <a:r>
              <a:rPr sz="850" spc="-30" dirty="0">
                <a:latin typeface="Cambria Math"/>
                <a:cs typeface="Cambria Math"/>
              </a:rPr>
              <a:t> </a:t>
            </a:r>
            <a:r>
              <a:rPr sz="850" spc="40" dirty="0">
                <a:latin typeface="Cambria Math"/>
                <a:cs typeface="Cambria Math"/>
              </a:rPr>
              <a:t>𝐾</a:t>
            </a:r>
            <a:r>
              <a:rPr sz="1050" spc="60" baseline="-11904" dirty="0">
                <a:latin typeface="Cambria Math"/>
                <a:cs typeface="Cambria Math"/>
              </a:rPr>
              <a:t>𝑉</a:t>
            </a:r>
            <a:endParaRPr sz="1050" baseline="-11904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188840" y="2696971"/>
            <a:ext cx="390525" cy="0"/>
          </a:xfrm>
          <a:custGeom>
            <a:avLst/>
            <a:gdLst/>
            <a:ahLst/>
            <a:cxnLst/>
            <a:rect l="l" t="t" r="r" b="b"/>
            <a:pathLst>
              <a:path w="390525">
                <a:moveTo>
                  <a:pt x="0" y="0"/>
                </a:moveTo>
                <a:lnTo>
                  <a:pt x="390143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829936" y="2575305"/>
            <a:ext cx="2406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(1</a:t>
            </a:r>
            <a:r>
              <a:rPr sz="1200" spc="-10" dirty="0">
                <a:latin typeface="Times New Roman"/>
                <a:cs typeface="Times New Roman"/>
              </a:rPr>
              <a:t>)</a:t>
            </a:r>
            <a:r>
              <a:rPr sz="1200" dirty="0">
                <a:latin typeface="Times New Roman"/>
                <a:cs typeface="Times New Roman"/>
              </a:rPr>
              <a:t>,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14</a:t>
            </a:fld>
            <a:endParaRPr dirty="0"/>
          </a:p>
        </p:txBody>
      </p:sp>
      <p:sp>
        <p:nvSpPr>
          <p:cNvPr id="9" name="object 9"/>
          <p:cNvSpPr txBox="1"/>
          <p:nvPr/>
        </p:nvSpPr>
        <p:spPr>
          <a:xfrm>
            <a:off x="1068120" y="2849625"/>
            <a:ext cx="5969000" cy="683768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 indent="448945" algn="just">
              <a:lnSpc>
                <a:spcPct val="141700"/>
              </a:lnSpc>
              <a:spcBef>
                <a:spcPts val="40"/>
              </a:spcBef>
            </a:pPr>
            <a:r>
              <a:rPr sz="1800" spc="-7" baseline="4629" dirty="0">
                <a:latin typeface="Times New Roman"/>
                <a:cs typeface="Times New Roman"/>
              </a:rPr>
              <a:t>где </a:t>
            </a:r>
            <a:r>
              <a:rPr sz="1800" baseline="4629" dirty="0">
                <a:latin typeface="Times New Roman"/>
                <a:cs typeface="Times New Roman"/>
              </a:rPr>
              <a:t>М – </a:t>
            </a:r>
            <a:r>
              <a:rPr sz="1800" spc="-7" baseline="4629" dirty="0">
                <a:latin typeface="Times New Roman"/>
                <a:cs typeface="Times New Roman"/>
              </a:rPr>
              <a:t>годовая масса прибавочной стоимости, K</a:t>
            </a:r>
            <a:r>
              <a:rPr sz="800" spc="-5" dirty="0">
                <a:latin typeface="Times New Roman"/>
                <a:cs typeface="Times New Roman"/>
              </a:rPr>
              <a:t>C </a:t>
            </a:r>
            <a:r>
              <a:rPr sz="1800" baseline="4629" dirty="0">
                <a:latin typeface="Times New Roman"/>
                <a:cs typeface="Times New Roman"/>
              </a:rPr>
              <a:t>– </a:t>
            </a:r>
            <a:r>
              <a:rPr sz="1800" spc="-7" baseline="4629" dirty="0">
                <a:latin typeface="Times New Roman"/>
                <a:cs typeface="Times New Roman"/>
              </a:rPr>
              <a:t>постоянный капитал, K</a:t>
            </a:r>
            <a:r>
              <a:rPr sz="800" spc="-5" dirty="0">
                <a:latin typeface="Times New Roman"/>
                <a:cs typeface="Times New Roman"/>
              </a:rPr>
              <a:t>V </a:t>
            </a:r>
            <a:r>
              <a:rPr sz="1800" baseline="4629" dirty="0">
                <a:latin typeface="Times New Roman"/>
                <a:cs typeface="Times New Roman"/>
              </a:rPr>
              <a:t>–  </a:t>
            </a:r>
            <a:r>
              <a:rPr sz="1200" spc="-5" dirty="0">
                <a:latin typeface="Times New Roman"/>
                <a:cs typeface="Times New Roman"/>
              </a:rPr>
              <a:t>годовой переменный </a:t>
            </a:r>
            <a:r>
              <a:rPr sz="1200" dirty="0">
                <a:latin typeface="Times New Roman"/>
                <a:cs typeface="Times New Roman"/>
              </a:rPr>
              <a:t>капитал. </a:t>
            </a:r>
            <a:r>
              <a:rPr sz="1200" spc="-5" dirty="0">
                <a:latin typeface="Times New Roman"/>
                <a:cs typeface="Times New Roman"/>
              </a:rPr>
              <a:t>При этом корректно рассматривать </a:t>
            </a:r>
            <a:r>
              <a:rPr sz="1200" dirty="0">
                <a:latin typeface="Times New Roman"/>
                <a:cs typeface="Times New Roman"/>
              </a:rPr>
              <a:t>общую </a:t>
            </a:r>
            <a:r>
              <a:rPr sz="1200" spc="-5" dirty="0">
                <a:latin typeface="Times New Roman"/>
                <a:cs typeface="Times New Roman"/>
              </a:rPr>
              <a:t>величину  </a:t>
            </a:r>
            <a:r>
              <a:rPr sz="1200" dirty="0">
                <a:latin typeface="Times New Roman"/>
                <a:cs typeface="Times New Roman"/>
              </a:rPr>
              <a:t>постоянного </a:t>
            </a:r>
            <a:r>
              <a:rPr sz="1200" spc="-5" dirty="0">
                <a:latin typeface="Times New Roman"/>
                <a:cs typeface="Times New Roman"/>
              </a:rPr>
              <a:t>капитала, имеющегося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экономике, </a:t>
            </a:r>
            <a:r>
              <a:rPr sz="1200" dirty="0">
                <a:latin typeface="Times New Roman"/>
                <a:cs typeface="Times New Roman"/>
              </a:rPr>
              <a:t>а не только </a:t>
            </a:r>
            <a:r>
              <a:rPr sz="1200" spc="-5" dirty="0">
                <a:latin typeface="Times New Roman"/>
                <a:cs typeface="Times New Roman"/>
              </a:rPr>
              <a:t>авансированный постоянный  капитал </a:t>
            </a:r>
            <a:r>
              <a:rPr sz="1200" dirty="0">
                <a:latin typeface="Times New Roman"/>
                <a:cs typeface="Times New Roman"/>
              </a:rPr>
              <a:t>текущего </a:t>
            </a:r>
            <a:r>
              <a:rPr sz="1200" spc="-5" dirty="0">
                <a:latin typeface="Times New Roman"/>
                <a:cs typeface="Times New Roman"/>
              </a:rPr>
              <a:t>года.</a:t>
            </a:r>
            <a:endParaRPr sz="1200">
              <a:latin typeface="Times New Roman"/>
              <a:cs typeface="Times New Roman"/>
            </a:endParaRPr>
          </a:p>
          <a:p>
            <a:pPr marL="12700" indent="448945" algn="just">
              <a:lnSpc>
                <a:spcPct val="100000"/>
              </a:lnSpc>
              <a:spcBef>
                <a:spcPts val="620"/>
              </a:spcBef>
            </a:pPr>
            <a:r>
              <a:rPr sz="1200" spc="-5" dirty="0">
                <a:latin typeface="Times New Roman"/>
                <a:cs typeface="Times New Roman"/>
              </a:rPr>
              <a:t>Годовая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масса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прибавочной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стоимости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является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агрегатом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«верхнего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уровня»,</a:t>
            </a:r>
            <a:endParaRPr sz="12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43700"/>
              </a:lnSpc>
              <a:spcBef>
                <a:spcPts val="10"/>
              </a:spcBef>
            </a:pPr>
            <a:r>
              <a:rPr sz="1200" dirty="0">
                <a:latin typeface="Times New Roman"/>
                <a:cs typeface="Times New Roman"/>
              </a:rPr>
              <a:t>который </a:t>
            </a:r>
            <a:r>
              <a:rPr sz="1200" spc="-5" dirty="0">
                <a:latin typeface="Times New Roman"/>
                <a:cs typeface="Times New Roman"/>
              </a:rPr>
              <a:t>вбирает </a:t>
            </a:r>
            <a:r>
              <a:rPr sz="1200" dirty="0">
                <a:latin typeface="Times New Roman"/>
                <a:cs typeface="Times New Roman"/>
              </a:rPr>
              <a:t>в себя </a:t>
            </a:r>
            <a:r>
              <a:rPr sz="1200" spc="-5" dirty="0">
                <a:latin typeface="Times New Roman"/>
                <a:cs typeface="Times New Roman"/>
              </a:rPr>
              <a:t>все последующие </a:t>
            </a:r>
            <a:r>
              <a:rPr sz="1200" dirty="0">
                <a:latin typeface="Times New Roman"/>
                <a:cs typeface="Times New Roman"/>
              </a:rPr>
              <a:t>потоки </a:t>
            </a:r>
            <a:r>
              <a:rPr sz="1200" spc="-5" dirty="0">
                <a:latin typeface="Times New Roman"/>
                <a:cs typeface="Times New Roman"/>
              </a:rPr>
              <a:t>перераспределения прибавочной  стоимости между социальными группами (нераспределенная </a:t>
            </a:r>
            <a:r>
              <a:rPr sz="1200" dirty="0">
                <a:latin typeface="Times New Roman"/>
                <a:cs typeface="Times New Roman"/>
              </a:rPr>
              <a:t>прибыль, </a:t>
            </a:r>
            <a:r>
              <a:rPr sz="1200" spc="-5" dirty="0">
                <a:latin typeface="Times New Roman"/>
                <a:cs typeface="Times New Roman"/>
              </a:rPr>
              <a:t>рента, процент,  дивиденды, предпринимательский </a:t>
            </a:r>
            <a:r>
              <a:rPr sz="1200" dirty="0">
                <a:latin typeface="Times New Roman"/>
                <a:cs typeface="Times New Roman"/>
              </a:rPr>
              <a:t>доход, </a:t>
            </a:r>
            <a:r>
              <a:rPr sz="1200" spc="-5" dirty="0">
                <a:latin typeface="Times New Roman"/>
                <a:cs typeface="Times New Roman"/>
              </a:rPr>
              <a:t>налоги </a:t>
            </a:r>
            <a:r>
              <a:rPr sz="1200" dirty="0">
                <a:latin typeface="Times New Roman"/>
                <a:cs typeface="Times New Roman"/>
              </a:rPr>
              <a:t>с </a:t>
            </a:r>
            <a:r>
              <a:rPr sz="1200" spc="-5" dirty="0">
                <a:latin typeface="Times New Roman"/>
                <a:cs typeface="Times New Roman"/>
              </a:rPr>
              <a:t>прибыли </a:t>
            </a:r>
            <a:r>
              <a:rPr sz="1200" dirty="0">
                <a:latin typeface="Times New Roman"/>
                <a:cs typeface="Times New Roman"/>
              </a:rPr>
              <a:t>и доходов и </a:t>
            </a:r>
            <a:r>
              <a:rPr sz="1200" spc="-5" dirty="0">
                <a:latin typeface="Times New Roman"/>
                <a:cs typeface="Times New Roman"/>
              </a:rPr>
              <a:t>т.п.). </a:t>
            </a:r>
            <a:r>
              <a:rPr sz="1200" dirty="0">
                <a:latin typeface="Times New Roman"/>
                <a:cs typeface="Times New Roman"/>
              </a:rPr>
              <a:t>В  </a:t>
            </a:r>
            <a:r>
              <a:rPr sz="1200" spc="-5" dirty="0">
                <a:latin typeface="Times New Roman"/>
                <a:cs typeface="Times New Roman"/>
              </a:rPr>
              <a:t>макроэкономической статистике наиболее </a:t>
            </a:r>
            <a:r>
              <a:rPr sz="1200" dirty="0">
                <a:latin typeface="Times New Roman"/>
                <a:cs typeface="Times New Roman"/>
              </a:rPr>
              <a:t>близким по </a:t>
            </a:r>
            <a:r>
              <a:rPr sz="1200" spc="-5" dirty="0">
                <a:latin typeface="Times New Roman"/>
                <a:cs typeface="Times New Roman"/>
              </a:rPr>
              <a:t>смыслу агрегатом является «валовая  </a:t>
            </a:r>
            <a:r>
              <a:rPr sz="1200" dirty="0">
                <a:latin typeface="Times New Roman"/>
                <a:cs typeface="Times New Roman"/>
              </a:rPr>
              <a:t>прибыль </a:t>
            </a:r>
            <a:r>
              <a:rPr sz="1200" spc="-5" dirty="0">
                <a:latin typeface="Times New Roman"/>
                <a:cs typeface="Times New Roman"/>
              </a:rPr>
              <a:t>экономики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валовые смешанные </a:t>
            </a:r>
            <a:r>
              <a:rPr sz="1200" dirty="0">
                <a:latin typeface="Times New Roman"/>
                <a:cs typeface="Times New Roman"/>
              </a:rPr>
              <a:t>доходы» </a:t>
            </a:r>
            <a:r>
              <a:rPr sz="1200" spc="-5" dirty="0">
                <a:latin typeface="Times New Roman"/>
                <a:cs typeface="Times New Roman"/>
              </a:rPr>
              <a:t>(далее обозначается как ВПЭиВСД).  Полного тождества </a:t>
            </a:r>
            <a:r>
              <a:rPr sz="1200" dirty="0">
                <a:latin typeface="Times New Roman"/>
                <a:cs typeface="Times New Roman"/>
              </a:rPr>
              <a:t>между </a:t>
            </a:r>
            <a:r>
              <a:rPr sz="1200" spc="-5" dirty="0">
                <a:latin typeface="Times New Roman"/>
                <a:cs typeface="Times New Roman"/>
              </a:rPr>
              <a:t>M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ВПЭиВСД нет, поскольку часть M идет </a:t>
            </a:r>
            <a:r>
              <a:rPr sz="1200" dirty="0">
                <a:latin typeface="Times New Roman"/>
                <a:cs typeface="Times New Roman"/>
              </a:rPr>
              <a:t>в доход </a:t>
            </a:r>
            <a:r>
              <a:rPr sz="1200" spc="-5" dirty="0">
                <a:latin typeface="Times New Roman"/>
                <a:cs typeface="Times New Roman"/>
              </a:rPr>
              <a:t>высших  менеджеров </a:t>
            </a:r>
            <a:r>
              <a:rPr sz="1200" dirty="0">
                <a:latin typeface="Times New Roman"/>
                <a:cs typeface="Times New Roman"/>
              </a:rPr>
              <a:t>(доход «капитала-функции»), а в статистике </a:t>
            </a:r>
            <a:r>
              <a:rPr sz="1200" spc="-5" dirty="0">
                <a:latin typeface="Times New Roman"/>
                <a:cs typeface="Times New Roman"/>
              </a:rPr>
              <a:t>эти доходы учитываются как  заработная плата наемных работников. Однако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первом приближении этими различиями  можно пренебречь. </a:t>
            </a:r>
            <a:r>
              <a:rPr sz="1200" dirty="0">
                <a:latin typeface="Times New Roman"/>
                <a:cs typeface="Times New Roman"/>
              </a:rPr>
              <a:t>Более того, </a:t>
            </a:r>
            <a:r>
              <a:rPr sz="1200" spc="-5" dirty="0">
                <a:latin typeface="Times New Roman"/>
                <a:cs typeface="Times New Roman"/>
              </a:rPr>
              <a:t>агрегат </a:t>
            </a:r>
            <a:r>
              <a:rPr sz="1200" dirty="0">
                <a:latin typeface="Times New Roman"/>
                <a:cs typeface="Times New Roman"/>
              </a:rPr>
              <a:t>ВПЭиВСД с точки </a:t>
            </a:r>
            <a:r>
              <a:rPr sz="1200" spc="-5" dirty="0">
                <a:latin typeface="Times New Roman"/>
                <a:cs typeface="Times New Roman"/>
              </a:rPr>
              <a:t>зрения </a:t>
            </a:r>
            <a:r>
              <a:rPr sz="1200" dirty="0">
                <a:latin typeface="Times New Roman"/>
                <a:cs typeface="Times New Roman"/>
              </a:rPr>
              <a:t>капиталиста-  </a:t>
            </a:r>
            <a:r>
              <a:rPr sz="1200" spc="-5" dirty="0">
                <a:latin typeface="Times New Roman"/>
                <a:cs typeface="Times New Roman"/>
              </a:rPr>
              <a:t>собственника </a:t>
            </a:r>
            <a:r>
              <a:rPr sz="1200" dirty="0">
                <a:latin typeface="Times New Roman"/>
                <a:cs typeface="Times New Roman"/>
              </a:rPr>
              <a:t>более точно </a:t>
            </a:r>
            <a:r>
              <a:rPr sz="1200" spc="-5" dirty="0">
                <a:latin typeface="Times New Roman"/>
                <a:cs typeface="Times New Roman"/>
              </a:rPr>
              <a:t>характеризует интегральный результат авансирования </a:t>
            </a:r>
            <a:r>
              <a:rPr sz="1200" dirty="0">
                <a:latin typeface="Times New Roman"/>
                <a:cs typeface="Times New Roman"/>
              </a:rPr>
              <a:t>капитала,  </a:t>
            </a:r>
            <a:r>
              <a:rPr sz="1200" spc="-5" dirty="0">
                <a:latin typeface="Times New Roman"/>
                <a:cs typeface="Times New Roman"/>
              </a:rPr>
              <a:t>поскольку оплата </a:t>
            </a:r>
            <a:r>
              <a:rPr sz="1200" dirty="0">
                <a:latin typeface="Times New Roman"/>
                <a:cs typeface="Times New Roman"/>
              </a:rPr>
              <a:t>труда </a:t>
            </a:r>
            <a:r>
              <a:rPr sz="1200" spc="-5" dirty="0">
                <a:latin typeface="Times New Roman"/>
                <a:cs typeface="Times New Roman"/>
              </a:rPr>
              <a:t>высших менеджеров </a:t>
            </a:r>
            <a:r>
              <a:rPr sz="1200" dirty="0">
                <a:latin typeface="Times New Roman"/>
                <a:cs typeface="Times New Roman"/>
              </a:rPr>
              <a:t>с точки </a:t>
            </a:r>
            <a:r>
              <a:rPr sz="1200" spc="-5" dirty="0">
                <a:latin typeface="Times New Roman"/>
                <a:cs typeface="Times New Roman"/>
              </a:rPr>
              <a:t>зрения собственника </a:t>
            </a:r>
            <a:r>
              <a:rPr sz="1200" dirty="0">
                <a:latin typeface="Times New Roman"/>
                <a:cs typeface="Times New Roman"/>
              </a:rPr>
              <a:t>– </a:t>
            </a:r>
            <a:r>
              <a:rPr sz="1200" spc="-5" dirty="0">
                <a:latin typeface="Times New Roman"/>
                <a:cs typeface="Times New Roman"/>
              </a:rPr>
              <a:t>это расходы, </a:t>
            </a:r>
            <a:r>
              <a:rPr sz="1200" dirty="0">
                <a:latin typeface="Times New Roman"/>
                <a:cs typeface="Times New Roman"/>
              </a:rPr>
              <a:t>а  не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доход.</a:t>
            </a:r>
            <a:endParaRPr sz="1200">
              <a:latin typeface="Times New Roman"/>
              <a:cs typeface="Times New Roman"/>
            </a:endParaRPr>
          </a:p>
          <a:p>
            <a:pPr marL="12700" indent="448945" algn="just">
              <a:lnSpc>
                <a:spcPct val="100000"/>
              </a:lnSpc>
              <a:spcBef>
                <a:spcPts val="625"/>
              </a:spcBef>
            </a:pPr>
            <a:r>
              <a:rPr sz="1200" dirty="0">
                <a:latin typeface="Times New Roman"/>
                <a:cs typeface="Times New Roman"/>
              </a:rPr>
              <a:t>Второе </a:t>
            </a:r>
            <a:r>
              <a:rPr sz="1200" spc="-5" dirty="0">
                <a:latin typeface="Times New Roman"/>
                <a:cs typeface="Times New Roman"/>
              </a:rPr>
              <a:t>замечание, </a:t>
            </a:r>
            <a:r>
              <a:rPr sz="1200" dirty="0">
                <a:latin typeface="Times New Roman"/>
                <a:cs typeface="Times New Roman"/>
              </a:rPr>
              <a:t>которое не </a:t>
            </a:r>
            <a:r>
              <a:rPr sz="1200" spc="-5" dirty="0">
                <a:latin typeface="Times New Roman"/>
                <a:cs typeface="Times New Roman"/>
              </a:rPr>
              <a:t>позволяет отождествить </a:t>
            </a:r>
            <a:r>
              <a:rPr sz="1200" dirty="0">
                <a:latin typeface="Times New Roman"/>
                <a:cs typeface="Times New Roman"/>
              </a:rPr>
              <a:t>М с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агрегатами</a:t>
            </a:r>
            <a:endParaRPr sz="1200">
              <a:latin typeface="Times New Roman"/>
              <a:cs typeface="Times New Roman"/>
            </a:endParaRPr>
          </a:p>
          <a:p>
            <a:pPr marL="12700" marR="6985" algn="just">
              <a:lnSpc>
                <a:spcPct val="143700"/>
              </a:lnSpc>
              <a:spcBef>
                <a:spcPts val="5"/>
              </a:spcBef>
            </a:pPr>
            <a:r>
              <a:rPr sz="1200" spc="-5" dirty="0">
                <a:latin typeface="Times New Roman"/>
                <a:cs typeface="Times New Roman"/>
              </a:rPr>
              <a:t>макроэкономической статистики, касается расчета косвенных налогов.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статистике </a:t>
            </a:r>
            <a:r>
              <a:rPr sz="1200" dirty="0">
                <a:latin typeface="Times New Roman"/>
                <a:cs typeface="Times New Roman"/>
              </a:rPr>
              <a:t>ВВП  по доходам </a:t>
            </a:r>
            <a:r>
              <a:rPr sz="1200" spc="-5" dirty="0">
                <a:latin typeface="Times New Roman"/>
                <a:cs typeface="Times New Roman"/>
              </a:rPr>
              <a:t>чистые косвенные налоги выделяются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особый агрегат наряду </a:t>
            </a:r>
            <a:r>
              <a:rPr sz="1200" dirty="0">
                <a:latin typeface="Times New Roman"/>
                <a:cs typeface="Times New Roman"/>
              </a:rPr>
              <a:t>с </a:t>
            </a:r>
            <a:r>
              <a:rPr sz="1200" spc="-5" dirty="0">
                <a:latin typeface="Times New Roman"/>
                <a:cs typeface="Times New Roman"/>
              </a:rPr>
              <a:t>заработной  платой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ВПЭиВСД.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модели Маркса государство отсутствует, поэтому </a:t>
            </a:r>
            <a:r>
              <a:rPr sz="1200" dirty="0">
                <a:latin typeface="Times New Roman"/>
                <a:cs typeface="Times New Roman"/>
              </a:rPr>
              <a:t>любые </a:t>
            </a:r>
            <a:r>
              <a:rPr sz="1200" spc="-5" dirty="0">
                <a:latin typeface="Times New Roman"/>
                <a:cs typeface="Times New Roman"/>
              </a:rPr>
              <a:t>налоговые  выплаты </a:t>
            </a:r>
            <a:r>
              <a:rPr sz="1200" dirty="0">
                <a:latin typeface="Times New Roman"/>
                <a:cs typeface="Times New Roman"/>
              </a:rPr>
              <a:t>у </a:t>
            </a:r>
            <a:r>
              <a:rPr sz="1200" spc="-5" dirty="0">
                <a:latin typeface="Times New Roman"/>
                <a:cs typeface="Times New Roman"/>
              </a:rPr>
              <a:t>Маркса включены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агрегаты </a:t>
            </a:r>
            <a:r>
              <a:rPr sz="1200" dirty="0">
                <a:latin typeface="Times New Roman"/>
                <a:cs typeface="Times New Roman"/>
              </a:rPr>
              <a:t>доходов </a:t>
            </a:r>
            <a:r>
              <a:rPr sz="1200" spc="-5" dirty="0">
                <a:latin typeface="Times New Roman"/>
                <a:cs typeface="Times New Roman"/>
              </a:rPr>
              <a:t>основных классов </a:t>
            </a:r>
            <a:r>
              <a:rPr sz="1200" spc="5" dirty="0">
                <a:latin typeface="Times New Roman"/>
                <a:cs typeface="Times New Roman"/>
              </a:rPr>
              <a:t>(V </a:t>
            </a:r>
            <a:r>
              <a:rPr sz="1200" dirty="0">
                <a:latin typeface="Times New Roman"/>
                <a:cs typeface="Times New Roman"/>
              </a:rPr>
              <a:t>– </a:t>
            </a:r>
            <a:r>
              <a:rPr sz="1200" spc="-5" dirty="0">
                <a:latin typeface="Times New Roman"/>
                <a:cs typeface="Times New Roman"/>
              </a:rPr>
              <a:t>заработная плата  наемных рабочих, M </a:t>
            </a:r>
            <a:r>
              <a:rPr sz="1200" dirty="0">
                <a:latin typeface="Times New Roman"/>
                <a:cs typeface="Times New Roman"/>
              </a:rPr>
              <a:t>– </a:t>
            </a:r>
            <a:r>
              <a:rPr sz="1200" spc="-5" dirty="0">
                <a:latin typeface="Times New Roman"/>
                <a:cs typeface="Times New Roman"/>
              </a:rPr>
              <a:t>прибавочная стоимость </a:t>
            </a:r>
            <a:r>
              <a:rPr sz="1200" dirty="0">
                <a:latin typeface="Times New Roman"/>
                <a:cs typeface="Times New Roman"/>
              </a:rPr>
              <a:t>– доход </a:t>
            </a:r>
            <a:r>
              <a:rPr sz="1200" spc="-5" dirty="0">
                <a:latin typeface="Times New Roman"/>
                <a:cs typeface="Times New Roman"/>
              </a:rPr>
              <a:t>капиталистов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земельных  собственников). Тем </a:t>
            </a:r>
            <a:r>
              <a:rPr sz="1200" dirty="0">
                <a:latin typeface="Times New Roman"/>
                <a:cs typeface="Times New Roman"/>
              </a:rPr>
              <a:t>не </a:t>
            </a:r>
            <a:r>
              <a:rPr sz="1200" spc="-5" dirty="0">
                <a:latin typeface="Times New Roman"/>
                <a:cs typeface="Times New Roman"/>
              </a:rPr>
              <a:t>менее,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первом приближении, этим нюансом можно пренебречь,  особенно, если рассматривать только частный капитал </a:t>
            </a:r>
            <a:r>
              <a:rPr sz="1200" dirty="0">
                <a:latin typeface="Times New Roman"/>
                <a:cs typeface="Times New Roman"/>
              </a:rPr>
              <a:t>и не </a:t>
            </a:r>
            <a:r>
              <a:rPr sz="1200" spc="-5" dirty="0">
                <a:latin typeface="Times New Roman"/>
                <a:cs typeface="Times New Roman"/>
              </a:rPr>
              <a:t>учитывать косвенные налоги </a:t>
            </a:r>
            <a:r>
              <a:rPr sz="1200" dirty="0">
                <a:latin typeface="Times New Roman"/>
                <a:cs typeface="Times New Roman"/>
              </a:rPr>
              <a:t>в  структуре </a:t>
            </a:r>
            <a:r>
              <a:rPr sz="1200" spc="-5" dirty="0">
                <a:latin typeface="Times New Roman"/>
                <a:cs typeface="Times New Roman"/>
              </a:rPr>
              <a:t>конечного продукта (по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доходам).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8120" y="615187"/>
            <a:ext cx="5968365" cy="7915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890" indent="448945" algn="just">
              <a:lnSpc>
                <a:spcPct val="1439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Также следует </a:t>
            </a:r>
            <a:r>
              <a:rPr sz="1200" dirty="0">
                <a:latin typeface="Times New Roman"/>
                <a:cs typeface="Times New Roman"/>
              </a:rPr>
              <a:t>отметить, </a:t>
            </a:r>
            <a:r>
              <a:rPr sz="1200" spc="-5" dirty="0">
                <a:latin typeface="Times New Roman"/>
                <a:cs typeface="Times New Roman"/>
              </a:rPr>
              <a:t>что </a:t>
            </a:r>
            <a:r>
              <a:rPr sz="1200" dirty="0">
                <a:latin typeface="Times New Roman"/>
                <a:cs typeface="Times New Roman"/>
              </a:rPr>
              <a:t>для </a:t>
            </a:r>
            <a:r>
              <a:rPr sz="1200" spc="-5" dirty="0">
                <a:latin typeface="Times New Roman"/>
                <a:cs typeface="Times New Roman"/>
              </a:rPr>
              <a:t>оценки M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числителе </a:t>
            </a:r>
            <a:r>
              <a:rPr sz="1200" dirty="0">
                <a:latin typeface="Times New Roman"/>
                <a:cs typeface="Times New Roman"/>
              </a:rPr>
              <a:t>формулы (1) </a:t>
            </a:r>
            <a:r>
              <a:rPr sz="1200" spc="-5" dirty="0">
                <a:latin typeface="Times New Roman"/>
                <a:cs typeface="Times New Roman"/>
              </a:rPr>
              <a:t>может  использоваться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только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ВПЭиВСД,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но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и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чистая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прибыль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экономики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и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чистые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смешанные  </a:t>
            </a:r>
            <a:r>
              <a:rPr sz="1200" dirty="0">
                <a:latin typeface="Times New Roman"/>
                <a:cs typeface="Times New Roman"/>
              </a:rPr>
              <a:t>доходы </a:t>
            </a:r>
            <a:r>
              <a:rPr sz="1200" spc="-5" dirty="0">
                <a:latin typeface="Times New Roman"/>
                <a:cs typeface="Times New Roman"/>
              </a:rPr>
              <a:t>(ЧПЭиЧСД), отличающаяся </a:t>
            </a:r>
            <a:r>
              <a:rPr sz="1200" dirty="0">
                <a:latin typeface="Times New Roman"/>
                <a:cs typeface="Times New Roman"/>
              </a:rPr>
              <a:t>от </a:t>
            </a:r>
            <a:r>
              <a:rPr sz="1200" spc="-5" dirty="0">
                <a:latin typeface="Times New Roman"/>
                <a:cs typeface="Times New Roman"/>
              </a:rPr>
              <a:t>ВПЭиВСД </a:t>
            </a:r>
            <a:r>
              <a:rPr sz="1200" dirty="0">
                <a:latin typeface="Times New Roman"/>
                <a:cs typeface="Times New Roman"/>
              </a:rPr>
              <a:t>на </a:t>
            </a:r>
            <a:r>
              <a:rPr sz="1200" spc="-5" dirty="0">
                <a:latin typeface="Times New Roman"/>
                <a:cs typeface="Times New Roman"/>
              </a:rPr>
              <a:t>величину амортизации. Строго  говоря, чистые показатели </a:t>
            </a:r>
            <a:r>
              <a:rPr sz="1200" dirty="0">
                <a:latin typeface="Times New Roman"/>
                <a:cs typeface="Times New Roman"/>
              </a:rPr>
              <a:t>(за </a:t>
            </a:r>
            <a:r>
              <a:rPr sz="1200" spc="-5" dirty="0">
                <a:latin typeface="Times New Roman"/>
                <a:cs typeface="Times New Roman"/>
              </a:rPr>
              <a:t>вычетом амортизации) лучше характеризуют  макроэкономические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результаты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производства,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позволяя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судить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возможности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накопления  капитала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экономического развития.</a:t>
            </a:r>
            <a:endParaRPr sz="1200">
              <a:latin typeface="Times New Roman"/>
              <a:cs typeface="Times New Roman"/>
            </a:endParaRPr>
          </a:p>
          <a:p>
            <a:pPr marL="12700" marR="5080" indent="448945" algn="just">
              <a:lnSpc>
                <a:spcPct val="142900"/>
              </a:lnSpc>
              <a:spcBef>
                <a:spcPts val="105"/>
              </a:spcBef>
            </a:pPr>
            <a:r>
              <a:rPr sz="1800" spc="-7" baseline="4629" dirty="0">
                <a:latin typeface="Times New Roman"/>
                <a:cs typeface="Times New Roman"/>
              </a:rPr>
              <a:t>Для оценки </a:t>
            </a:r>
            <a:r>
              <a:rPr sz="1800" baseline="4629" dirty="0">
                <a:latin typeface="Times New Roman"/>
                <a:cs typeface="Times New Roman"/>
              </a:rPr>
              <a:t>K</a:t>
            </a:r>
            <a:r>
              <a:rPr sz="800" dirty="0">
                <a:latin typeface="Times New Roman"/>
                <a:cs typeface="Times New Roman"/>
              </a:rPr>
              <a:t>C </a:t>
            </a:r>
            <a:r>
              <a:rPr sz="1800" spc="-7" baseline="4629" dirty="0">
                <a:latin typeface="Times New Roman"/>
                <a:cs typeface="Times New Roman"/>
              </a:rPr>
              <a:t>может </a:t>
            </a:r>
            <a:r>
              <a:rPr sz="1800" baseline="4629" dirty="0">
                <a:latin typeface="Times New Roman"/>
                <a:cs typeface="Times New Roman"/>
              </a:rPr>
              <a:t>быть </a:t>
            </a:r>
            <a:r>
              <a:rPr sz="1800" spc="-7" baseline="4629" dirty="0">
                <a:latin typeface="Times New Roman"/>
                <a:cs typeface="Times New Roman"/>
              </a:rPr>
              <a:t>использован показатель стоимости основных </a:t>
            </a:r>
            <a:r>
              <a:rPr sz="1800" baseline="4629" dirty="0">
                <a:latin typeface="Times New Roman"/>
                <a:cs typeface="Times New Roman"/>
              </a:rPr>
              <a:t>фондов,  </a:t>
            </a:r>
            <a:r>
              <a:rPr sz="1200" dirty="0">
                <a:latin typeface="Times New Roman"/>
                <a:cs typeface="Times New Roman"/>
              </a:rPr>
              <a:t>также </a:t>
            </a:r>
            <a:r>
              <a:rPr sz="1200" spc="-5" dirty="0">
                <a:latin typeface="Times New Roman"/>
                <a:cs typeface="Times New Roman"/>
              </a:rPr>
              <a:t>рассчитываемый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макроэкономической статистике. Для </a:t>
            </a:r>
            <a:r>
              <a:rPr sz="1200" dirty="0">
                <a:latin typeface="Times New Roman"/>
                <a:cs typeface="Times New Roman"/>
              </a:rPr>
              <a:t>более точной </a:t>
            </a:r>
            <a:r>
              <a:rPr sz="1200" spc="-5" dirty="0">
                <a:latin typeface="Times New Roman"/>
                <a:cs typeface="Times New Roman"/>
              </a:rPr>
              <a:t>оценки </a:t>
            </a:r>
            <a:r>
              <a:rPr sz="1200" dirty="0">
                <a:latin typeface="Times New Roman"/>
                <a:cs typeface="Times New Roman"/>
              </a:rPr>
              <a:t>к  </a:t>
            </a:r>
            <a:r>
              <a:rPr sz="1200" spc="-5" dirty="0">
                <a:latin typeface="Times New Roman"/>
                <a:cs typeface="Times New Roman"/>
              </a:rPr>
              <a:t>стоимости основных </a:t>
            </a:r>
            <a:r>
              <a:rPr sz="1200" dirty="0">
                <a:latin typeface="Times New Roman"/>
                <a:cs typeface="Times New Roman"/>
              </a:rPr>
              <a:t>фондов </a:t>
            </a:r>
            <a:r>
              <a:rPr sz="1200" spc="-5" dirty="0">
                <a:latin typeface="Times New Roman"/>
                <a:cs typeface="Times New Roman"/>
              </a:rPr>
              <a:t>следует прибавить годовую стоимость части оборотного  капитала, представленного сырьем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материалами, </a:t>
            </a:r>
            <a:r>
              <a:rPr sz="1200" dirty="0">
                <a:latin typeface="Times New Roman"/>
                <a:cs typeface="Times New Roman"/>
              </a:rPr>
              <a:t>однако </a:t>
            </a:r>
            <a:r>
              <a:rPr sz="1200" spc="-5" dirty="0">
                <a:latin typeface="Times New Roman"/>
                <a:cs typeface="Times New Roman"/>
              </a:rPr>
              <a:t>данные </a:t>
            </a:r>
            <a:r>
              <a:rPr sz="1200" dirty="0">
                <a:latin typeface="Times New Roman"/>
                <a:cs typeface="Times New Roman"/>
              </a:rPr>
              <a:t>по </a:t>
            </a:r>
            <a:r>
              <a:rPr sz="1200" spc="-5" dirty="0">
                <a:latin typeface="Times New Roman"/>
                <a:cs typeface="Times New Roman"/>
              </a:rPr>
              <a:t>этому показателю  труднодоступны. Кроме </a:t>
            </a:r>
            <a:r>
              <a:rPr sz="1200" dirty="0">
                <a:latin typeface="Times New Roman"/>
                <a:cs typeface="Times New Roman"/>
              </a:rPr>
              <a:t>того, </a:t>
            </a:r>
            <a:r>
              <a:rPr sz="1200" spc="-5" dirty="0">
                <a:latin typeface="Times New Roman"/>
                <a:cs typeface="Times New Roman"/>
              </a:rPr>
              <a:t>могут </a:t>
            </a:r>
            <a:r>
              <a:rPr sz="1200" dirty="0">
                <a:latin typeface="Times New Roman"/>
                <a:cs typeface="Times New Roman"/>
              </a:rPr>
              <a:t>быть </a:t>
            </a:r>
            <a:r>
              <a:rPr sz="1200" spc="-5" dirty="0">
                <a:latin typeface="Times New Roman"/>
                <a:cs typeface="Times New Roman"/>
              </a:rPr>
              <a:t>различные варианты учета стоимости основных  </a:t>
            </a:r>
            <a:r>
              <a:rPr sz="1200" dirty="0">
                <a:latin typeface="Times New Roman"/>
                <a:cs typeface="Times New Roman"/>
              </a:rPr>
              <a:t>фондов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полной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стоимости,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остаточной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стоимости,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восстановительной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стоимости. 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этой </a:t>
            </a:r>
            <a:r>
              <a:rPr sz="1200" dirty="0">
                <a:latin typeface="Times New Roman"/>
                <a:cs typeface="Times New Roman"/>
              </a:rPr>
              <a:t>статье </a:t>
            </a:r>
            <a:r>
              <a:rPr sz="1200" spc="-5" dirty="0">
                <a:latin typeface="Times New Roman"/>
                <a:cs typeface="Times New Roman"/>
              </a:rPr>
              <a:t>ограничимся данными </a:t>
            </a:r>
            <a:r>
              <a:rPr sz="1200" dirty="0">
                <a:latin typeface="Times New Roman"/>
                <a:cs typeface="Times New Roman"/>
              </a:rPr>
              <a:t>по </a:t>
            </a:r>
            <a:r>
              <a:rPr sz="1200" spc="-5" dirty="0">
                <a:latin typeface="Times New Roman"/>
                <a:cs typeface="Times New Roman"/>
              </a:rPr>
              <a:t>полной стоимости </a:t>
            </a:r>
            <a:r>
              <a:rPr sz="1200" dirty="0">
                <a:latin typeface="Times New Roman"/>
                <a:cs typeface="Times New Roman"/>
              </a:rPr>
              <a:t>основных фондов, </a:t>
            </a:r>
            <a:r>
              <a:rPr sz="1200" spc="-5" dirty="0">
                <a:latin typeface="Times New Roman"/>
                <a:cs typeface="Times New Roman"/>
              </a:rPr>
              <a:t>которые  наиболее </a:t>
            </a:r>
            <a:r>
              <a:rPr sz="1200" dirty="0">
                <a:latin typeface="Times New Roman"/>
                <a:cs typeface="Times New Roman"/>
              </a:rPr>
              <a:t>доступны в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статистике.</a:t>
            </a:r>
            <a:endParaRPr sz="1200">
              <a:latin typeface="Times New Roman"/>
              <a:cs typeface="Times New Roman"/>
            </a:endParaRPr>
          </a:p>
          <a:p>
            <a:pPr marL="12700" marR="6350" indent="448945" algn="just">
              <a:lnSpc>
                <a:spcPct val="142900"/>
              </a:lnSpc>
              <a:spcBef>
                <a:spcPts val="100"/>
              </a:spcBef>
            </a:pPr>
            <a:r>
              <a:rPr sz="1800" baseline="4629" dirty="0">
                <a:latin typeface="Times New Roman"/>
                <a:cs typeface="Times New Roman"/>
              </a:rPr>
              <a:t>Еще одно </a:t>
            </a:r>
            <a:r>
              <a:rPr sz="1800" spc="-7" baseline="4629" dirty="0">
                <a:latin typeface="Times New Roman"/>
                <a:cs typeface="Times New Roman"/>
              </a:rPr>
              <a:t>замечание, касающееся оценки K</a:t>
            </a:r>
            <a:r>
              <a:rPr sz="800" spc="-5" dirty="0">
                <a:latin typeface="Times New Roman"/>
                <a:cs typeface="Times New Roman"/>
              </a:rPr>
              <a:t>C</a:t>
            </a:r>
            <a:r>
              <a:rPr sz="1800" spc="-7" baseline="4629" dirty="0">
                <a:latin typeface="Times New Roman"/>
                <a:cs typeface="Times New Roman"/>
              </a:rPr>
              <a:t>, связано </a:t>
            </a:r>
            <a:r>
              <a:rPr sz="1800" baseline="4629" dirty="0">
                <a:latin typeface="Times New Roman"/>
                <a:cs typeface="Times New Roman"/>
              </a:rPr>
              <a:t>с формой </a:t>
            </a:r>
            <a:r>
              <a:rPr sz="1800" spc="-7" baseline="4629" dirty="0">
                <a:latin typeface="Times New Roman"/>
                <a:cs typeface="Times New Roman"/>
              </a:rPr>
              <a:t>собственности  </a:t>
            </a:r>
            <a:r>
              <a:rPr sz="1200" spc="-5" dirty="0">
                <a:latin typeface="Times New Roman"/>
                <a:cs typeface="Times New Roman"/>
              </a:rPr>
              <a:t>основных </a:t>
            </a:r>
            <a:r>
              <a:rPr sz="1200" dirty="0">
                <a:latin typeface="Times New Roman"/>
                <a:cs typeface="Times New Roman"/>
              </a:rPr>
              <a:t>фондов. </a:t>
            </a:r>
            <a:r>
              <a:rPr sz="1200" spc="-5" dirty="0">
                <a:latin typeface="Times New Roman"/>
                <a:cs typeface="Times New Roman"/>
              </a:rPr>
              <a:t>Например, </a:t>
            </a:r>
            <a:r>
              <a:rPr sz="1200" dirty="0">
                <a:latin typeface="Times New Roman"/>
                <a:cs typeface="Times New Roman"/>
              </a:rPr>
              <a:t>в статистике </a:t>
            </a:r>
            <a:r>
              <a:rPr sz="1200" spc="-5" dirty="0">
                <a:latin typeface="Times New Roman"/>
                <a:cs typeface="Times New Roman"/>
              </a:rPr>
              <a:t>США, отдельно выделяются основные </a:t>
            </a:r>
            <a:r>
              <a:rPr sz="1200" dirty="0">
                <a:latin typeface="Times New Roman"/>
                <a:cs typeface="Times New Roman"/>
              </a:rPr>
              <a:t>фонды  </a:t>
            </a:r>
            <a:r>
              <a:rPr sz="1200" spc="-5" dirty="0">
                <a:latin typeface="Times New Roman"/>
                <a:cs typeface="Times New Roman"/>
              </a:rPr>
              <a:t>частного сектора, </a:t>
            </a:r>
            <a:r>
              <a:rPr sz="1200" dirty="0">
                <a:latin typeface="Times New Roman"/>
                <a:cs typeface="Times New Roman"/>
              </a:rPr>
              <a:t>отдельно – </a:t>
            </a:r>
            <a:r>
              <a:rPr sz="1200" spc="-5" dirty="0">
                <a:latin typeface="Times New Roman"/>
                <a:cs typeface="Times New Roman"/>
              </a:rPr>
              <a:t>государственного, </a:t>
            </a:r>
            <a:r>
              <a:rPr sz="1200" dirty="0">
                <a:latin typeface="Times New Roman"/>
                <a:cs typeface="Times New Roman"/>
              </a:rPr>
              <a:t>что </a:t>
            </a:r>
            <a:r>
              <a:rPr sz="1200" spc="-5" dirty="0">
                <a:latin typeface="Times New Roman"/>
                <a:cs typeface="Times New Roman"/>
              </a:rPr>
              <a:t>упрощает анализ, поскольку позволяет  исключить госсектор </a:t>
            </a:r>
            <a:r>
              <a:rPr sz="1200" dirty="0">
                <a:latin typeface="Times New Roman"/>
                <a:cs typeface="Times New Roman"/>
              </a:rPr>
              <a:t>из </a:t>
            </a:r>
            <a:r>
              <a:rPr sz="1200" spc="-5" dirty="0">
                <a:latin typeface="Times New Roman"/>
                <a:cs typeface="Times New Roman"/>
              </a:rPr>
              <a:t>рассмотрения.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российской статистике дается </a:t>
            </a:r>
            <a:r>
              <a:rPr sz="1200" dirty="0">
                <a:latin typeface="Times New Roman"/>
                <a:cs typeface="Times New Roman"/>
              </a:rPr>
              <a:t>только </a:t>
            </a:r>
            <a:r>
              <a:rPr sz="1200" spc="-5" dirty="0">
                <a:latin typeface="Times New Roman"/>
                <a:cs typeface="Times New Roman"/>
              </a:rPr>
              <a:t>общий  показатель стоимости основных </a:t>
            </a:r>
            <a:r>
              <a:rPr sz="1200" dirty="0">
                <a:latin typeface="Times New Roman"/>
                <a:cs typeface="Times New Roman"/>
              </a:rPr>
              <a:t>фондов, </a:t>
            </a:r>
            <a:r>
              <a:rPr sz="1200" spc="-5" dirty="0">
                <a:latin typeface="Times New Roman"/>
                <a:cs typeface="Times New Roman"/>
              </a:rPr>
              <a:t>без подразделения </a:t>
            </a:r>
            <a:r>
              <a:rPr sz="1200" dirty="0">
                <a:latin typeface="Times New Roman"/>
                <a:cs typeface="Times New Roman"/>
              </a:rPr>
              <a:t>на </a:t>
            </a:r>
            <a:r>
              <a:rPr sz="1200" spc="-5" dirty="0">
                <a:latin typeface="Times New Roman"/>
                <a:cs typeface="Times New Roman"/>
              </a:rPr>
              <a:t>частные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государственные  </a:t>
            </a:r>
            <a:r>
              <a:rPr sz="1200" dirty="0">
                <a:latin typeface="Times New Roman"/>
                <a:cs typeface="Times New Roman"/>
              </a:rPr>
              <a:t>(это </a:t>
            </a:r>
            <a:r>
              <a:rPr sz="1200" spc="-5" dirty="0">
                <a:latin typeface="Times New Roman"/>
                <a:cs typeface="Times New Roman"/>
              </a:rPr>
              <a:t>требует </a:t>
            </a:r>
            <a:r>
              <a:rPr sz="1200" dirty="0">
                <a:latin typeface="Times New Roman"/>
                <a:cs typeface="Times New Roman"/>
              </a:rPr>
              <a:t>дополнительного </a:t>
            </a:r>
            <a:r>
              <a:rPr sz="1200" spc="-5" dirty="0">
                <a:latin typeface="Times New Roman"/>
                <a:cs typeface="Times New Roman"/>
              </a:rPr>
              <a:t>расчета). Таким </a:t>
            </a:r>
            <a:r>
              <a:rPr sz="1200" dirty="0">
                <a:latin typeface="Times New Roman"/>
                <a:cs typeface="Times New Roman"/>
              </a:rPr>
              <a:t>образом, </a:t>
            </a:r>
            <a:r>
              <a:rPr sz="1200" spc="-5" dirty="0">
                <a:latin typeface="Times New Roman"/>
                <a:cs typeface="Times New Roman"/>
              </a:rPr>
              <a:t>сравнивать значения  макроэкономической нормы прибыли, полученные </a:t>
            </a:r>
            <a:r>
              <a:rPr sz="1200" dirty="0">
                <a:latin typeface="Times New Roman"/>
                <a:cs typeface="Times New Roman"/>
              </a:rPr>
              <a:t>для </a:t>
            </a:r>
            <a:r>
              <a:rPr sz="1200" spc="-5" dirty="0">
                <a:latin typeface="Times New Roman"/>
                <a:cs typeface="Times New Roman"/>
              </a:rPr>
              <a:t>России </a:t>
            </a:r>
            <a:r>
              <a:rPr sz="1200" dirty="0">
                <a:latin typeface="Times New Roman"/>
                <a:cs typeface="Times New Roman"/>
              </a:rPr>
              <a:t>и США, </a:t>
            </a:r>
            <a:r>
              <a:rPr sz="1200" spc="-5" dirty="0">
                <a:latin typeface="Times New Roman"/>
                <a:cs typeface="Times New Roman"/>
              </a:rPr>
              <a:t>следует </a:t>
            </a:r>
            <a:r>
              <a:rPr sz="1200" dirty="0">
                <a:latin typeface="Times New Roman"/>
                <a:cs typeface="Times New Roman"/>
              </a:rPr>
              <a:t>с  </a:t>
            </a:r>
            <a:r>
              <a:rPr sz="1200" spc="-5" dirty="0">
                <a:latin typeface="Times New Roman"/>
                <a:cs typeface="Times New Roman"/>
              </a:rPr>
              <a:t>оговорками, учитывая нюансы расчета </a:t>
            </a:r>
            <a:r>
              <a:rPr sz="1200" dirty="0">
                <a:latin typeface="Times New Roman"/>
                <a:cs typeface="Times New Roman"/>
              </a:rPr>
              <a:t>каждого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показателя.</a:t>
            </a:r>
            <a:endParaRPr sz="1200">
              <a:latin typeface="Times New Roman"/>
              <a:cs typeface="Times New Roman"/>
            </a:endParaRPr>
          </a:p>
          <a:p>
            <a:pPr marL="12700" marR="6350" indent="448945" algn="just">
              <a:lnSpc>
                <a:spcPct val="141700"/>
              </a:lnSpc>
              <a:spcBef>
                <a:spcPts val="120"/>
              </a:spcBef>
            </a:pPr>
            <a:r>
              <a:rPr sz="1800" spc="-7" baseline="4629" dirty="0">
                <a:latin typeface="Times New Roman"/>
                <a:cs typeface="Times New Roman"/>
              </a:rPr>
              <a:t>Оценкой стоимости годового переменного капитала </a:t>
            </a:r>
            <a:r>
              <a:rPr sz="1800" baseline="4629" dirty="0">
                <a:latin typeface="Times New Roman"/>
                <a:cs typeface="Times New Roman"/>
              </a:rPr>
              <a:t>(K</a:t>
            </a:r>
            <a:r>
              <a:rPr sz="800" dirty="0">
                <a:latin typeface="Times New Roman"/>
                <a:cs typeface="Times New Roman"/>
              </a:rPr>
              <a:t>V</a:t>
            </a:r>
            <a:r>
              <a:rPr sz="1800" baseline="4629" dirty="0">
                <a:latin typeface="Times New Roman"/>
                <a:cs typeface="Times New Roman"/>
              </a:rPr>
              <a:t>) </a:t>
            </a:r>
            <a:r>
              <a:rPr sz="1800" spc="-7" baseline="4629" dirty="0">
                <a:latin typeface="Times New Roman"/>
                <a:cs typeface="Times New Roman"/>
              </a:rPr>
              <a:t>может служить  </a:t>
            </a:r>
            <a:r>
              <a:rPr sz="1200" spc="-5" dirty="0">
                <a:latin typeface="Times New Roman"/>
                <a:cs typeface="Times New Roman"/>
              </a:rPr>
              <a:t>макроэкономический агрегат </a:t>
            </a:r>
            <a:r>
              <a:rPr sz="1200" dirty="0">
                <a:latin typeface="Times New Roman"/>
                <a:cs typeface="Times New Roman"/>
              </a:rPr>
              <a:t>«заработная </a:t>
            </a:r>
            <a:r>
              <a:rPr sz="1200" spc="-5" dirty="0">
                <a:latin typeface="Times New Roman"/>
                <a:cs typeface="Times New Roman"/>
              </a:rPr>
              <a:t>плата наемных </a:t>
            </a:r>
            <a:r>
              <a:rPr sz="1200" dirty="0">
                <a:latin typeface="Times New Roman"/>
                <a:cs typeface="Times New Roman"/>
              </a:rPr>
              <a:t>работников» с оговоркой  </a:t>
            </a:r>
            <a:r>
              <a:rPr sz="1200" spc="-5" dirty="0">
                <a:latin typeface="Times New Roman"/>
                <a:cs typeface="Times New Roman"/>
              </a:rPr>
              <a:t>относительно </a:t>
            </a:r>
            <a:r>
              <a:rPr sz="1200" dirty="0">
                <a:latin typeface="Times New Roman"/>
                <a:cs typeface="Times New Roman"/>
              </a:rPr>
              <a:t>доли </a:t>
            </a:r>
            <a:r>
              <a:rPr sz="1200" spc="-5" dirty="0">
                <a:latin typeface="Times New Roman"/>
                <a:cs typeface="Times New Roman"/>
              </a:rPr>
              <a:t>высших менеджеров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указанном агрегате. Также </a:t>
            </a:r>
            <a:r>
              <a:rPr sz="1200" dirty="0">
                <a:latin typeface="Times New Roman"/>
                <a:cs typeface="Times New Roman"/>
              </a:rPr>
              <a:t>при более </a:t>
            </a:r>
            <a:r>
              <a:rPr sz="1200" spc="-5" dirty="0">
                <a:latin typeface="Times New Roman"/>
                <a:cs typeface="Times New Roman"/>
              </a:rPr>
              <a:t>детальном  анализе следует учитывать отдельно оплату труда работников </a:t>
            </a:r>
            <a:r>
              <a:rPr sz="1200" dirty="0">
                <a:latin typeface="Times New Roman"/>
                <a:cs typeface="Times New Roman"/>
              </a:rPr>
              <a:t>бюджетной </a:t>
            </a:r>
            <a:r>
              <a:rPr sz="1200" spc="-5" dirty="0">
                <a:latin typeface="Times New Roman"/>
                <a:cs typeface="Times New Roman"/>
              </a:rPr>
              <a:t>сферы,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отдельно</a:t>
            </a:r>
            <a:endParaRPr sz="1200">
              <a:latin typeface="Times New Roman"/>
              <a:cs typeface="Times New Roman"/>
            </a:endParaRPr>
          </a:p>
          <a:p>
            <a:pPr marL="12700" marR="6350" algn="just">
              <a:lnSpc>
                <a:spcPts val="2080"/>
              </a:lnSpc>
              <a:spcBef>
                <a:spcPts val="160"/>
              </a:spcBef>
            </a:pPr>
            <a:r>
              <a:rPr sz="1200" dirty="0">
                <a:latin typeface="Times New Roman"/>
                <a:cs typeface="Times New Roman"/>
              </a:rPr>
              <a:t>– </a:t>
            </a:r>
            <a:r>
              <a:rPr sz="1200" spc="-5" dirty="0">
                <a:latin typeface="Times New Roman"/>
                <a:cs typeface="Times New Roman"/>
              </a:rPr>
              <a:t>заработную плату рабочих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частном </a:t>
            </a:r>
            <a:r>
              <a:rPr sz="1200" dirty="0">
                <a:latin typeface="Times New Roman"/>
                <a:cs typeface="Times New Roman"/>
              </a:rPr>
              <a:t>секторе, </a:t>
            </a:r>
            <a:r>
              <a:rPr sz="1200" spc="10" dirty="0">
                <a:latin typeface="Times New Roman"/>
                <a:cs typeface="Times New Roman"/>
              </a:rPr>
              <a:t>но </a:t>
            </a:r>
            <a:r>
              <a:rPr sz="1200" spc="-5" dirty="0">
                <a:latin typeface="Times New Roman"/>
                <a:cs typeface="Times New Roman"/>
              </a:rPr>
              <a:t>это может </a:t>
            </a:r>
            <a:r>
              <a:rPr sz="1200" dirty="0">
                <a:latin typeface="Times New Roman"/>
                <a:cs typeface="Times New Roman"/>
              </a:rPr>
              <a:t>быть </a:t>
            </a:r>
            <a:r>
              <a:rPr sz="1200" spc="-5" dirty="0">
                <a:latin typeface="Times New Roman"/>
                <a:cs typeface="Times New Roman"/>
              </a:rPr>
              <a:t>предметом для  рассмотрения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-5" dirty="0">
                <a:latin typeface="Times New Roman"/>
                <a:cs typeface="Times New Roman"/>
              </a:rPr>
              <a:t> дальнейшем.</a:t>
            </a:r>
            <a:endParaRPr sz="1200">
              <a:latin typeface="Times New Roman"/>
              <a:cs typeface="Times New Roman"/>
            </a:endParaRPr>
          </a:p>
          <a:p>
            <a:pPr marL="461645" algn="just">
              <a:lnSpc>
                <a:spcPct val="100000"/>
              </a:lnSpc>
              <a:spcBef>
                <a:spcPts val="445"/>
              </a:spcBef>
            </a:pPr>
            <a:r>
              <a:rPr sz="1200" spc="-5" dirty="0">
                <a:latin typeface="Times New Roman"/>
                <a:cs typeface="Times New Roman"/>
              </a:rPr>
              <a:t>Подводя </a:t>
            </a:r>
            <a:r>
              <a:rPr sz="1200" dirty="0">
                <a:latin typeface="Times New Roman"/>
                <a:cs typeface="Times New Roman"/>
              </a:rPr>
              <a:t>итоги, с </a:t>
            </a:r>
            <a:r>
              <a:rPr sz="1200" spc="-5" dirty="0">
                <a:latin typeface="Times New Roman"/>
                <a:cs typeface="Times New Roman"/>
              </a:rPr>
              <a:t>учетом сделанных замечаний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оговорок,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определим</a:t>
            </a:r>
            <a:endParaRPr sz="12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640"/>
              </a:spcBef>
            </a:pPr>
            <a:r>
              <a:rPr sz="1200" spc="-5" dirty="0">
                <a:latin typeface="Times New Roman"/>
                <a:cs typeface="Times New Roman"/>
              </a:rPr>
              <a:t>макроэкономическую норму </a:t>
            </a:r>
            <a:r>
              <a:rPr sz="1200" dirty="0">
                <a:latin typeface="Times New Roman"/>
                <a:cs typeface="Times New Roman"/>
              </a:rPr>
              <a:t>прибыли </a:t>
            </a:r>
            <a:r>
              <a:rPr sz="1200" spc="-5" dirty="0">
                <a:latin typeface="Times New Roman"/>
                <a:cs typeface="Times New Roman"/>
              </a:rPr>
              <a:t>следующим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образом: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85517" y="8967977"/>
            <a:ext cx="369570" cy="155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50" spc="95" dirty="0">
                <a:latin typeface="Cambria Math"/>
                <a:cs typeface="Cambria Math"/>
              </a:rPr>
              <a:t>𝑚</a:t>
            </a:r>
            <a:r>
              <a:rPr sz="850" spc="100" dirty="0">
                <a:latin typeface="Cambria Math"/>
                <a:cs typeface="Cambria Math"/>
              </a:rPr>
              <a:t>𝑎</a:t>
            </a:r>
            <a:r>
              <a:rPr sz="850" spc="90" dirty="0">
                <a:latin typeface="Cambria Math"/>
                <a:cs typeface="Cambria Math"/>
              </a:rPr>
              <a:t>𝑐</a:t>
            </a:r>
            <a:r>
              <a:rPr sz="850" spc="95" dirty="0">
                <a:latin typeface="Cambria Math"/>
                <a:cs typeface="Cambria Math"/>
              </a:rPr>
              <a:t>𝑟</a:t>
            </a:r>
            <a:r>
              <a:rPr sz="850" spc="90" dirty="0">
                <a:latin typeface="Cambria Math"/>
                <a:cs typeface="Cambria Math"/>
              </a:rPr>
              <a:t>𝑜</a:t>
            </a:r>
            <a:endParaRPr sz="85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80870" y="8836913"/>
            <a:ext cx="2032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spc="75" baseline="-20833" dirty="0">
                <a:latin typeface="Cambria Math"/>
                <a:cs typeface="Cambria Math"/>
              </a:rPr>
              <a:t>𝑝</a:t>
            </a:r>
            <a:r>
              <a:rPr sz="850" spc="50" dirty="0">
                <a:latin typeface="Cambria Math"/>
                <a:cs typeface="Cambria Math"/>
              </a:rPr>
              <a:t>′</a:t>
            </a:r>
            <a:endParaRPr sz="85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54833" y="8803385"/>
            <a:ext cx="32207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aseline="-32407" dirty="0">
                <a:latin typeface="Cambria Math"/>
                <a:cs typeface="Cambria Math"/>
              </a:rPr>
              <a:t>= </a:t>
            </a:r>
            <a:r>
              <a:rPr sz="850" spc="-5" dirty="0">
                <a:latin typeface="Cambria Math"/>
                <a:cs typeface="Cambria Math"/>
              </a:rPr>
              <a:t>Валовая прибыль экономики </a:t>
            </a:r>
            <a:r>
              <a:rPr sz="850" dirty="0">
                <a:latin typeface="Cambria Math"/>
                <a:cs typeface="Cambria Math"/>
              </a:rPr>
              <a:t>и </a:t>
            </a:r>
            <a:r>
              <a:rPr sz="850" spc="-5" dirty="0">
                <a:latin typeface="Cambria Math"/>
                <a:cs typeface="Cambria Math"/>
              </a:rPr>
              <a:t>валовые смешанные</a:t>
            </a:r>
            <a:r>
              <a:rPr sz="850" spc="-120" dirty="0">
                <a:latin typeface="Cambria Math"/>
                <a:cs typeface="Cambria Math"/>
              </a:rPr>
              <a:t> </a:t>
            </a:r>
            <a:r>
              <a:rPr sz="850" spc="-5" dirty="0">
                <a:latin typeface="Cambria Math"/>
                <a:cs typeface="Cambria Math"/>
              </a:rPr>
              <a:t>доходы</a:t>
            </a:r>
            <a:endParaRPr sz="85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09214" y="9013697"/>
            <a:ext cx="2901315" cy="155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50" dirty="0">
                <a:latin typeface="Cambria Math"/>
                <a:cs typeface="Cambria Math"/>
              </a:rPr>
              <a:t>Основные </a:t>
            </a:r>
            <a:r>
              <a:rPr sz="850" spc="-5" dirty="0">
                <a:latin typeface="Cambria Math"/>
                <a:cs typeface="Cambria Math"/>
              </a:rPr>
              <a:t>фонды+Заработная плата </a:t>
            </a:r>
            <a:r>
              <a:rPr sz="850" dirty="0">
                <a:latin typeface="Cambria Math"/>
                <a:cs typeface="Cambria Math"/>
              </a:rPr>
              <a:t>наемных</a:t>
            </a:r>
            <a:r>
              <a:rPr sz="850" spc="-25" dirty="0">
                <a:latin typeface="Cambria Math"/>
                <a:cs typeface="Cambria Math"/>
              </a:rPr>
              <a:t> </a:t>
            </a:r>
            <a:r>
              <a:rPr sz="850" spc="-5" dirty="0">
                <a:latin typeface="Cambria Math"/>
                <a:cs typeface="Cambria Math"/>
              </a:rPr>
              <a:t>работников</a:t>
            </a:r>
            <a:endParaRPr sz="85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583814" y="9014968"/>
            <a:ext cx="2952750" cy="0"/>
          </a:xfrm>
          <a:custGeom>
            <a:avLst/>
            <a:gdLst/>
            <a:ahLst/>
            <a:cxnLst/>
            <a:rect l="l" t="t" r="r" b="b"/>
            <a:pathLst>
              <a:path w="2952750">
                <a:moveTo>
                  <a:pt x="0" y="0"/>
                </a:moveTo>
                <a:lnTo>
                  <a:pt x="2952241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403085" y="8893302"/>
            <a:ext cx="2406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(2</a:t>
            </a:r>
            <a:r>
              <a:rPr sz="1200" spc="-10" dirty="0">
                <a:latin typeface="Times New Roman"/>
                <a:cs typeface="Times New Roman"/>
              </a:rPr>
              <a:t>)</a:t>
            </a:r>
            <a:r>
              <a:rPr sz="1200" dirty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17650" y="9222485"/>
            <a:ext cx="44545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Второй </a:t>
            </a:r>
            <a:r>
              <a:rPr sz="1200" spc="-5" dirty="0">
                <a:latin typeface="Times New Roman"/>
                <a:cs typeface="Times New Roman"/>
              </a:rPr>
              <a:t>вариант, учитывающий только чистую </a:t>
            </a:r>
            <a:r>
              <a:rPr sz="1200" dirty="0">
                <a:latin typeface="Times New Roman"/>
                <a:cs typeface="Times New Roman"/>
              </a:rPr>
              <a:t>прибыль </a:t>
            </a:r>
            <a:r>
              <a:rPr sz="1200" spc="-5" dirty="0">
                <a:latin typeface="Times New Roman"/>
                <a:cs typeface="Times New Roman"/>
              </a:rPr>
              <a:t>экономики: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211070" y="9606482"/>
            <a:ext cx="369570" cy="155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50" spc="95" dirty="0">
                <a:latin typeface="Cambria Math"/>
                <a:cs typeface="Cambria Math"/>
              </a:rPr>
              <a:t>𝑚</a:t>
            </a:r>
            <a:r>
              <a:rPr sz="850" spc="100" dirty="0">
                <a:latin typeface="Cambria Math"/>
                <a:cs typeface="Cambria Math"/>
              </a:rPr>
              <a:t>𝑎</a:t>
            </a:r>
            <a:r>
              <a:rPr sz="850" spc="90" dirty="0">
                <a:latin typeface="Cambria Math"/>
                <a:cs typeface="Cambria Math"/>
              </a:rPr>
              <a:t>𝑐</a:t>
            </a:r>
            <a:r>
              <a:rPr sz="850" spc="95" dirty="0">
                <a:latin typeface="Cambria Math"/>
                <a:cs typeface="Cambria Math"/>
              </a:rPr>
              <a:t>𝑟</a:t>
            </a:r>
            <a:r>
              <a:rPr sz="850" spc="90" dirty="0">
                <a:latin typeface="Cambria Math"/>
                <a:cs typeface="Cambria Math"/>
              </a:rPr>
              <a:t>𝑜</a:t>
            </a:r>
            <a:endParaRPr sz="85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106422" y="9475419"/>
            <a:ext cx="2032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spc="75" baseline="-20833" dirty="0">
                <a:latin typeface="Cambria Math"/>
                <a:cs typeface="Cambria Math"/>
              </a:rPr>
              <a:t>𝑝</a:t>
            </a:r>
            <a:r>
              <a:rPr sz="850" spc="50" dirty="0">
                <a:latin typeface="Cambria Math"/>
                <a:cs typeface="Cambria Math"/>
              </a:rPr>
              <a:t>′</a:t>
            </a:r>
            <a:endParaRPr sz="85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06167" y="9531807"/>
            <a:ext cx="1397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mbria Math"/>
                <a:cs typeface="Cambria Math"/>
              </a:rPr>
              <a:t>=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816479" y="9486086"/>
            <a:ext cx="2860675" cy="155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50" spc="-5" dirty="0">
                <a:latin typeface="Cambria Math"/>
                <a:cs typeface="Cambria Math"/>
              </a:rPr>
              <a:t>Чистая прибыль экономики </a:t>
            </a:r>
            <a:r>
              <a:rPr sz="850" dirty="0">
                <a:latin typeface="Cambria Math"/>
                <a:cs typeface="Cambria Math"/>
              </a:rPr>
              <a:t>и </a:t>
            </a:r>
            <a:r>
              <a:rPr sz="850" spc="-5" dirty="0">
                <a:latin typeface="Cambria Math"/>
                <a:cs typeface="Cambria Math"/>
              </a:rPr>
              <a:t>чистые смешанные</a:t>
            </a:r>
            <a:r>
              <a:rPr sz="850" spc="55" dirty="0">
                <a:latin typeface="Cambria Math"/>
                <a:cs typeface="Cambria Math"/>
              </a:rPr>
              <a:t> </a:t>
            </a:r>
            <a:r>
              <a:rPr sz="850" spc="-5" dirty="0">
                <a:latin typeface="Cambria Math"/>
                <a:cs typeface="Cambria Math"/>
              </a:rPr>
              <a:t>доходы</a:t>
            </a:r>
            <a:endParaRPr sz="85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796667" y="9652203"/>
            <a:ext cx="2900045" cy="155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50" dirty="0">
                <a:latin typeface="Cambria Math"/>
                <a:cs typeface="Cambria Math"/>
              </a:rPr>
              <a:t>Основные </a:t>
            </a:r>
            <a:r>
              <a:rPr sz="850" spc="-5" dirty="0">
                <a:latin typeface="Cambria Math"/>
                <a:cs typeface="Cambria Math"/>
              </a:rPr>
              <a:t>фонды+Заработная плата наемных работников</a:t>
            </a:r>
            <a:endParaRPr sz="85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809367" y="9653472"/>
            <a:ext cx="2875280" cy="0"/>
          </a:xfrm>
          <a:custGeom>
            <a:avLst/>
            <a:gdLst/>
            <a:ahLst/>
            <a:cxnLst/>
            <a:rect l="l" t="t" r="r" b="b"/>
            <a:pathLst>
              <a:path w="2875279">
                <a:moveTo>
                  <a:pt x="0" y="0"/>
                </a:moveTo>
                <a:lnTo>
                  <a:pt x="2874899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6179058" y="9531807"/>
            <a:ext cx="2406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(3</a:t>
            </a:r>
            <a:r>
              <a:rPr sz="1200" spc="-10" dirty="0">
                <a:latin typeface="Times New Roman"/>
                <a:cs typeface="Times New Roman"/>
              </a:rPr>
              <a:t>)</a:t>
            </a:r>
            <a:r>
              <a:rPr sz="1200" dirty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15</a:t>
            </a:fld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97477" y="773684"/>
            <a:ext cx="369570" cy="155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50" spc="95" dirty="0">
                <a:latin typeface="Cambria Math"/>
                <a:cs typeface="Cambria Math"/>
              </a:rPr>
              <a:t>𝑚</a:t>
            </a:r>
            <a:r>
              <a:rPr sz="850" spc="100" dirty="0">
                <a:latin typeface="Cambria Math"/>
                <a:cs typeface="Cambria Math"/>
              </a:rPr>
              <a:t>𝑎</a:t>
            </a:r>
            <a:r>
              <a:rPr sz="850" spc="90" dirty="0">
                <a:latin typeface="Cambria Math"/>
                <a:cs typeface="Cambria Math"/>
              </a:rPr>
              <a:t>𝑐</a:t>
            </a:r>
            <a:r>
              <a:rPr sz="850" spc="95" dirty="0">
                <a:latin typeface="Cambria Math"/>
                <a:cs typeface="Cambria Math"/>
              </a:rPr>
              <a:t>𝑟</a:t>
            </a:r>
            <a:r>
              <a:rPr sz="850" spc="90" dirty="0">
                <a:latin typeface="Cambria Math"/>
                <a:cs typeface="Cambria Math"/>
              </a:rPr>
              <a:t>𝑜</a:t>
            </a:r>
            <a:endParaRPr sz="85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79550" y="699007"/>
            <a:ext cx="55791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3114040" algn="l"/>
              </a:tabLst>
            </a:pPr>
            <a:r>
              <a:rPr sz="1200" spc="-5" dirty="0">
                <a:latin typeface="Times New Roman"/>
                <a:cs typeface="Times New Roman"/>
              </a:rPr>
              <a:t>Теперь перейдем </a:t>
            </a:r>
            <a:r>
              <a:rPr sz="1200" dirty="0">
                <a:latin typeface="Times New Roman"/>
                <a:cs typeface="Times New Roman"/>
              </a:rPr>
              <a:t>к </a:t>
            </a:r>
            <a:r>
              <a:rPr sz="1200" spc="-5" dirty="0">
                <a:latin typeface="Times New Roman"/>
                <a:cs typeface="Times New Roman"/>
              </a:rPr>
              <a:t>расчетам</a:t>
            </a:r>
            <a:r>
              <a:rPr sz="1200" spc="-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показателя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Cambria Math"/>
                <a:cs typeface="Cambria Math"/>
              </a:rPr>
              <a:t>𝑝</a:t>
            </a:r>
            <a:r>
              <a:rPr sz="1275" spc="75" baseline="29411" dirty="0">
                <a:latin typeface="Cambria Math"/>
                <a:cs typeface="Cambria Math"/>
              </a:rPr>
              <a:t>′	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примере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экономик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США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и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России.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8120" y="883157"/>
            <a:ext cx="5967095" cy="4759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890">
              <a:lnSpc>
                <a:spcPct val="144300"/>
              </a:lnSpc>
              <a:spcBef>
                <a:spcPts val="100"/>
              </a:spcBef>
              <a:tabLst>
                <a:tab pos="513080" algn="l"/>
                <a:tab pos="972185" algn="l"/>
                <a:tab pos="1762125" algn="l"/>
                <a:tab pos="2127885" algn="l"/>
                <a:tab pos="2869565" algn="l"/>
                <a:tab pos="3689985" algn="l"/>
                <a:tab pos="3900170" algn="l"/>
                <a:tab pos="5029200" algn="l"/>
              </a:tabLst>
            </a:pPr>
            <a:r>
              <a:rPr sz="1200" dirty="0">
                <a:latin typeface="Times New Roman"/>
                <a:cs typeface="Times New Roman"/>
              </a:rPr>
              <a:t>Зд</a:t>
            </a:r>
            <a:r>
              <a:rPr sz="1200" spc="-5" dirty="0">
                <a:latin typeface="Times New Roman"/>
                <a:cs typeface="Times New Roman"/>
              </a:rPr>
              <a:t>ес</a:t>
            </a:r>
            <a:r>
              <a:rPr sz="1200" dirty="0">
                <a:latin typeface="Times New Roman"/>
                <a:cs typeface="Times New Roman"/>
              </a:rPr>
              <a:t>ь	тоже	</a:t>
            </a:r>
            <a:r>
              <a:rPr sz="1200" spc="-5" dirty="0">
                <a:latin typeface="Times New Roman"/>
                <a:cs typeface="Times New Roman"/>
              </a:rPr>
              <a:t>во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-10" dirty="0">
                <a:latin typeface="Times New Roman"/>
                <a:cs typeface="Times New Roman"/>
              </a:rPr>
              <a:t>н</a:t>
            </a:r>
            <a:r>
              <a:rPr sz="1200" dirty="0">
                <a:latin typeface="Times New Roman"/>
                <a:cs typeface="Times New Roman"/>
              </a:rPr>
              <a:t>ик</a:t>
            </a:r>
            <a:r>
              <a:rPr sz="1200" spc="-5" dirty="0">
                <a:latin typeface="Times New Roman"/>
                <a:cs typeface="Times New Roman"/>
              </a:rPr>
              <a:t>ае</a:t>
            </a:r>
            <a:r>
              <a:rPr sz="1200" dirty="0">
                <a:latin typeface="Times New Roman"/>
                <a:cs typeface="Times New Roman"/>
              </a:rPr>
              <a:t>т	ряд	ню</a:t>
            </a:r>
            <a:r>
              <a:rPr sz="1200" spc="-5" dirty="0">
                <a:latin typeface="Times New Roman"/>
                <a:cs typeface="Times New Roman"/>
              </a:rPr>
              <a:t>а</a:t>
            </a:r>
            <a:r>
              <a:rPr sz="1200" dirty="0">
                <a:latin typeface="Times New Roman"/>
                <a:cs typeface="Times New Roman"/>
              </a:rPr>
              <a:t>н</a:t>
            </a:r>
            <a:r>
              <a:rPr sz="1200" spc="-5" dirty="0">
                <a:latin typeface="Times New Roman"/>
                <a:cs typeface="Times New Roman"/>
              </a:rPr>
              <a:t>с</a:t>
            </a:r>
            <a:r>
              <a:rPr sz="1200" dirty="0">
                <a:latin typeface="Times New Roman"/>
                <a:cs typeface="Times New Roman"/>
              </a:rPr>
              <a:t>ов,	</a:t>
            </a:r>
            <a:r>
              <a:rPr sz="1200" spc="-5" dirty="0">
                <a:latin typeface="Times New Roman"/>
                <a:cs typeface="Times New Roman"/>
              </a:rPr>
              <a:t>св</a:t>
            </a:r>
            <a:r>
              <a:rPr sz="1200" spc="-15" dirty="0">
                <a:latin typeface="Times New Roman"/>
                <a:cs typeface="Times New Roman"/>
              </a:rPr>
              <a:t>я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-5" dirty="0">
                <a:latin typeface="Times New Roman"/>
                <a:cs typeface="Times New Roman"/>
              </a:rPr>
              <a:t>а</a:t>
            </a:r>
            <a:r>
              <a:rPr sz="1200" dirty="0">
                <a:latin typeface="Times New Roman"/>
                <a:cs typeface="Times New Roman"/>
              </a:rPr>
              <a:t>нных	с	о</a:t>
            </a:r>
            <a:r>
              <a:rPr sz="1200" spc="-5" dirty="0">
                <a:latin typeface="Times New Roman"/>
                <a:cs typeface="Times New Roman"/>
              </a:rPr>
              <a:t>с</a:t>
            </a:r>
            <a:r>
              <a:rPr sz="1200" dirty="0">
                <a:latin typeface="Times New Roman"/>
                <a:cs typeface="Times New Roman"/>
              </a:rPr>
              <a:t>об</a:t>
            </a:r>
            <a:r>
              <a:rPr sz="1200" spc="-5" dirty="0">
                <a:latin typeface="Times New Roman"/>
                <a:cs typeface="Times New Roman"/>
              </a:rPr>
              <a:t>е</a:t>
            </a:r>
            <a:r>
              <a:rPr sz="1200" spc="-10" dirty="0">
                <a:latin typeface="Times New Roman"/>
                <a:cs typeface="Times New Roman"/>
              </a:rPr>
              <a:t>н</a:t>
            </a:r>
            <a:r>
              <a:rPr sz="1200" dirty="0">
                <a:latin typeface="Times New Roman"/>
                <a:cs typeface="Times New Roman"/>
              </a:rPr>
              <a:t>но</a:t>
            </a:r>
            <a:r>
              <a:rPr sz="1200" spc="-5" dirty="0">
                <a:latin typeface="Times New Roman"/>
                <a:cs typeface="Times New Roman"/>
              </a:rPr>
              <a:t>с</a:t>
            </a:r>
            <a:r>
              <a:rPr sz="1200" dirty="0">
                <a:latin typeface="Times New Roman"/>
                <a:cs typeface="Times New Roman"/>
              </a:rPr>
              <a:t>тями	н</a:t>
            </a:r>
            <a:r>
              <a:rPr sz="1200" spc="-20" dirty="0">
                <a:latin typeface="Times New Roman"/>
                <a:cs typeface="Times New Roman"/>
              </a:rPr>
              <a:t>а</a:t>
            </a:r>
            <a:r>
              <a:rPr sz="1200" dirty="0">
                <a:latin typeface="Times New Roman"/>
                <a:cs typeface="Times New Roman"/>
              </a:rPr>
              <a:t>ци</a:t>
            </a:r>
            <a:r>
              <a:rPr sz="1200" spc="-15" dirty="0">
                <a:latin typeface="Times New Roman"/>
                <a:cs typeface="Times New Roman"/>
              </a:rPr>
              <a:t>о</a:t>
            </a:r>
            <a:r>
              <a:rPr sz="1200" dirty="0">
                <a:latin typeface="Times New Roman"/>
                <a:cs typeface="Times New Roman"/>
              </a:rPr>
              <a:t>н</a:t>
            </a:r>
            <a:r>
              <a:rPr sz="1200" spc="-5" dirty="0">
                <a:latin typeface="Times New Roman"/>
                <a:cs typeface="Times New Roman"/>
              </a:rPr>
              <a:t>а</a:t>
            </a:r>
            <a:r>
              <a:rPr sz="1200" dirty="0">
                <a:latin typeface="Times New Roman"/>
                <a:cs typeface="Times New Roman"/>
              </a:rPr>
              <a:t>льн</a:t>
            </a:r>
            <a:r>
              <a:rPr sz="1200" spc="-15" dirty="0">
                <a:latin typeface="Times New Roman"/>
                <a:cs typeface="Times New Roman"/>
              </a:rPr>
              <a:t>о</a:t>
            </a:r>
            <a:r>
              <a:rPr sz="1200" dirty="0">
                <a:latin typeface="Times New Roman"/>
                <a:cs typeface="Times New Roman"/>
              </a:rPr>
              <a:t>й  </a:t>
            </a:r>
            <a:r>
              <a:rPr sz="1200" spc="-5" dirty="0">
                <a:latin typeface="Times New Roman"/>
                <a:cs typeface="Times New Roman"/>
              </a:rPr>
              <a:t>макроэкономической статистики, </a:t>
            </a:r>
            <a:r>
              <a:rPr sz="1200" dirty="0">
                <a:latin typeface="Times New Roman"/>
                <a:cs typeface="Times New Roman"/>
              </a:rPr>
              <a:t>которые </a:t>
            </a:r>
            <a:r>
              <a:rPr sz="1200" spc="-5" dirty="0">
                <a:latin typeface="Times New Roman"/>
                <a:cs typeface="Times New Roman"/>
              </a:rPr>
              <a:t>следует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отметить.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750">
              <a:latin typeface="Times New Roman"/>
              <a:cs typeface="Times New Roman"/>
            </a:endParaRPr>
          </a:p>
          <a:p>
            <a:pPr marL="12700" marR="5080" indent="448945" algn="just">
              <a:lnSpc>
                <a:spcPct val="143800"/>
              </a:lnSpc>
            </a:pPr>
            <a:r>
              <a:rPr sz="1200" b="1" i="1" spc="-5" dirty="0">
                <a:latin typeface="Times New Roman"/>
                <a:cs typeface="Times New Roman"/>
              </a:rPr>
              <a:t>Особенности динамики макроэкономической </a:t>
            </a:r>
            <a:r>
              <a:rPr sz="1200" b="1" i="1" dirty="0">
                <a:latin typeface="Times New Roman"/>
                <a:cs typeface="Times New Roman"/>
              </a:rPr>
              <a:t>нормы </a:t>
            </a:r>
            <a:r>
              <a:rPr sz="1200" b="1" i="1" spc="-5" dirty="0">
                <a:latin typeface="Times New Roman"/>
                <a:cs typeface="Times New Roman"/>
              </a:rPr>
              <a:t>прибыли </a:t>
            </a:r>
            <a:r>
              <a:rPr sz="1200" b="1" i="1" dirty="0">
                <a:latin typeface="Times New Roman"/>
                <a:cs typeface="Times New Roman"/>
              </a:rPr>
              <a:t>в США. </a:t>
            </a:r>
            <a:r>
              <a:rPr sz="1200" spc="-5" dirty="0">
                <a:latin typeface="Times New Roman"/>
                <a:cs typeface="Times New Roman"/>
              </a:rPr>
              <a:t>Бюро  экономического анализа </a:t>
            </a:r>
            <a:r>
              <a:rPr sz="1200" dirty="0">
                <a:latin typeface="Times New Roman"/>
                <a:cs typeface="Times New Roman"/>
              </a:rPr>
              <a:t>США </a:t>
            </a:r>
            <a:r>
              <a:rPr sz="1200" spc="-5" dirty="0">
                <a:latin typeface="Times New Roman"/>
                <a:cs typeface="Times New Roman"/>
              </a:rPr>
              <a:t>представляет </a:t>
            </a:r>
            <a:r>
              <a:rPr sz="1200" dirty="0">
                <a:latin typeface="Times New Roman"/>
                <a:cs typeface="Times New Roman"/>
              </a:rPr>
              <a:t>широкий </a:t>
            </a:r>
            <a:r>
              <a:rPr sz="1200" spc="-5" dirty="0">
                <a:latin typeface="Times New Roman"/>
                <a:cs typeface="Times New Roman"/>
              </a:rPr>
              <a:t>спектр макроэкономических данных  </a:t>
            </a:r>
            <a:r>
              <a:rPr sz="1200" dirty="0">
                <a:latin typeface="Times New Roman"/>
                <a:cs typeface="Times New Roman"/>
              </a:rPr>
              <a:t>по </a:t>
            </a:r>
            <a:r>
              <a:rPr sz="1200" spc="-5" dirty="0">
                <a:latin typeface="Times New Roman"/>
                <a:cs typeface="Times New Roman"/>
              </a:rPr>
              <a:t>американской экономике, начиная </a:t>
            </a:r>
            <a:r>
              <a:rPr sz="1200" dirty="0">
                <a:latin typeface="Times New Roman"/>
                <a:cs typeface="Times New Roman"/>
              </a:rPr>
              <a:t>с 1929 </a:t>
            </a:r>
            <a:r>
              <a:rPr sz="1200" spc="-5" dirty="0">
                <a:latin typeface="Times New Roman"/>
                <a:cs typeface="Times New Roman"/>
              </a:rPr>
              <a:t>г. При этом показатель ВПЭиВСД </a:t>
            </a:r>
            <a:r>
              <a:rPr sz="1200" dirty="0">
                <a:latin typeface="Times New Roman"/>
                <a:cs typeface="Times New Roman"/>
              </a:rPr>
              <a:t>в  </a:t>
            </a:r>
            <a:r>
              <a:rPr sz="1200" spc="-5" dirty="0">
                <a:latin typeface="Times New Roman"/>
                <a:cs typeface="Times New Roman"/>
              </a:rPr>
              <a:t>американской статистике отсутствует. Но его </a:t>
            </a:r>
            <a:r>
              <a:rPr sz="1200" dirty="0">
                <a:latin typeface="Times New Roman"/>
                <a:cs typeface="Times New Roman"/>
              </a:rPr>
              <a:t>(или </a:t>
            </a:r>
            <a:r>
              <a:rPr sz="1200" spc="-5" dirty="0">
                <a:latin typeface="Times New Roman"/>
                <a:cs typeface="Times New Roman"/>
              </a:rPr>
              <a:t>близкий </a:t>
            </a:r>
            <a:r>
              <a:rPr sz="1200" dirty="0">
                <a:latin typeface="Times New Roman"/>
                <a:cs typeface="Times New Roman"/>
              </a:rPr>
              <a:t>к </a:t>
            </a:r>
            <a:r>
              <a:rPr sz="1200" spc="-5" dirty="0">
                <a:latin typeface="Times New Roman"/>
                <a:cs typeface="Times New Roman"/>
              </a:rPr>
              <a:t>нему показатель чистой  </a:t>
            </a:r>
            <a:r>
              <a:rPr sz="1200" dirty="0">
                <a:latin typeface="Times New Roman"/>
                <a:cs typeface="Times New Roman"/>
              </a:rPr>
              <a:t>прибыли </a:t>
            </a:r>
            <a:r>
              <a:rPr sz="1200" spc="-5" dirty="0">
                <a:latin typeface="Times New Roman"/>
                <a:cs typeface="Times New Roman"/>
              </a:rPr>
              <a:t>экономики) можно </a:t>
            </a:r>
            <a:r>
              <a:rPr sz="1200" dirty="0">
                <a:latin typeface="Times New Roman"/>
                <a:cs typeface="Times New Roman"/>
              </a:rPr>
              <a:t>получить </a:t>
            </a:r>
            <a:r>
              <a:rPr sz="1200" spc="-5" dirty="0">
                <a:latin typeface="Times New Roman"/>
                <a:cs typeface="Times New Roman"/>
              </a:rPr>
              <a:t>расчетным образом. Для этого необходимо из  показателя национального </a:t>
            </a:r>
            <a:r>
              <a:rPr sz="1200" dirty="0">
                <a:latin typeface="Times New Roman"/>
                <a:cs typeface="Times New Roman"/>
              </a:rPr>
              <a:t>дохода </a:t>
            </a:r>
            <a:r>
              <a:rPr sz="1200" spc="-5" dirty="0">
                <a:latin typeface="Times New Roman"/>
                <a:cs typeface="Times New Roman"/>
              </a:rPr>
              <a:t>(учитывает перераспределение </a:t>
            </a:r>
            <a:r>
              <a:rPr sz="1200" dirty="0">
                <a:latin typeface="Times New Roman"/>
                <a:cs typeface="Times New Roman"/>
              </a:rPr>
              <a:t>доходов </a:t>
            </a:r>
            <a:r>
              <a:rPr sz="1200" spc="-5" dirty="0">
                <a:latin typeface="Times New Roman"/>
                <a:cs typeface="Times New Roman"/>
              </a:rPr>
              <a:t>между </a:t>
            </a:r>
            <a:r>
              <a:rPr sz="1200" dirty="0">
                <a:latin typeface="Times New Roman"/>
                <a:cs typeface="Times New Roman"/>
              </a:rPr>
              <a:t>США и  </a:t>
            </a:r>
            <a:r>
              <a:rPr sz="1200" spc="-5" dirty="0">
                <a:latin typeface="Times New Roman"/>
                <a:cs typeface="Times New Roman"/>
              </a:rPr>
              <a:t>остальным миром, </a:t>
            </a:r>
            <a:r>
              <a:rPr sz="1200" dirty="0">
                <a:latin typeface="Times New Roman"/>
                <a:cs typeface="Times New Roman"/>
              </a:rPr>
              <a:t>но </a:t>
            </a:r>
            <a:r>
              <a:rPr sz="1200" spc="-5" dirty="0">
                <a:latin typeface="Times New Roman"/>
                <a:cs typeface="Times New Roman"/>
              </a:rPr>
              <a:t>исключает амортизацию) вычесть оплату </a:t>
            </a:r>
            <a:r>
              <a:rPr sz="1200" dirty="0">
                <a:latin typeface="Times New Roman"/>
                <a:cs typeface="Times New Roman"/>
              </a:rPr>
              <a:t>труда </a:t>
            </a:r>
            <a:r>
              <a:rPr sz="1200" spc="-5" dirty="0">
                <a:latin typeface="Times New Roman"/>
                <a:cs typeface="Times New Roman"/>
              </a:rPr>
              <a:t>наемных работников 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чистые косвенные налоги </a:t>
            </a:r>
            <a:r>
              <a:rPr sz="1200" dirty="0">
                <a:latin typeface="Times New Roman"/>
                <a:cs typeface="Times New Roman"/>
              </a:rPr>
              <a:t>на бизнес. </a:t>
            </a:r>
            <a:r>
              <a:rPr sz="1200" spc="-5" dirty="0">
                <a:latin typeface="Times New Roman"/>
                <a:cs typeface="Times New Roman"/>
              </a:rPr>
              <a:t>Остаток </a:t>
            </a:r>
            <a:r>
              <a:rPr sz="1200" dirty="0">
                <a:latin typeface="Times New Roman"/>
                <a:cs typeface="Times New Roman"/>
              </a:rPr>
              <a:t>– и </a:t>
            </a:r>
            <a:r>
              <a:rPr sz="1200" spc="-5" dirty="0">
                <a:latin typeface="Times New Roman"/>
                <a:cs typeface="Times New Roman"/>
              </a:rPr>
              <a:t>есть величина </a:t>
            </a:r>
            <a:r>
              <a:rPr sz="1200" dirty="0">
                <a:latin typeface="Times New Roman"/>
                <a:cs typeface="Times New Roman"/>
              </a:rPr>
              <a:t>прибыли </a:t>
            </a:r>
            <a:r>
              <a:rPr sz="1200" spc="-5" dirty="0">
                <a:latin typeface="Times New Roman"/>
                <a:cs typeface="Times New Roman"/>
              </a:rPr>
              <a:t>экономики  </a:t>
            </a:r>
            <a:r>
              <a:rPr sz="1200" dirty="0">
                <a:latin typeface="Times New Roman"/>
                <a:cs typeface="Times New Roman"/>
              </a:rPr>
              <a:t>(только не </a:t>
            </a:r>
            <a:r>
              <a:rPr sz="1200" spc="-5" dirty="0">
                <a:latin typeface="Times New Roman"/>
                <a:cs typeface="Times New Roman"/>
              </a:rPr>
              <a:t>валовой, </a:t>
            </a:r>
            <a:r>
              <a:rPr sz="1200" dirty="0">
                <a:latin typeface="Times New Roman"/>
                <a:cs typeface="Times New Roman"/>
              </a:rPr>
              <a:t>а </a:t>
            </a:r>
            <a:r>
              <a:rPr sz="1200" spc="-5" dirty="0">
                <a:latin typeface="Times New Roman"/>
                <a:cs typeface="Times New Roman"/>
              </a:rPr>
              <a:t>чистой, поскольку она </a:t>
            </a:r>
            <a:r>
              <a:rPr sz="1200" dirty="0">
                <a:latin typeface="Times New Roman"/>
                <a:cs typeface="Times New Roman"/>
              </a:rPr>
              <a:t>не </a:t>
            </a:r>
            <a:r>
              <a:rPr sz="1200" spc="-5" dirty="0">
                <a:latin typeface="Times New Roman"/>
                <a:cs typeface="Times New Roman"/>
              </a:rPr>
              <a:t>включает амортизацию), которая </a:t>
            </a:r>
            <a:r>
              <a:rPr sz="1200" dirty="0">
                <a:latin typeface="Times New Roman"/>
                <a:cs typeface="Times New Roman"/>
              </a:rPr>
              <a:t>в  </a:t>
            </a:r>
            <a:r>
              <a:rPr sz="1200" spc="-5" dirty="0">
                <a:latin typeface="Times New Roman"/>
                <a:cs typeface="Times New Roman"/>
              </a:rPr>
              <a:t>американской статистике распределена </a:t>
            </a:r>
            <a:r>
              <a:rPr sz="1200" dirty="0">
                <a:latin typeface="Times New Roman"/>
                <a:cs typeface="Times New Roman"/>
              </a:rPr>
              <a:t>между </a:t>
            </a:r>
            <a:r>
              <a:rPr sz="1200" spc="-5" dirty="0">
                <a:latin typeface="Times New Roman"/>
                <a:cs typeface="Times New Roman"/>
              </a:rPr>
              <a:t>множеством отдельных показателей (рента,  </a:t>
            </a:r>
            <a:r>
              <a:rPr sz="1200" dirty="0">
                <a:latin typeface="Times New Roman"/>
                <a:cs typeface="Times New Roman"/>
              </a:rPr>
              <a:t>прибыли </a:t>
            </a:r>
            <a:r>
              <a:rPr sz="1200" spc="-5" dirty="0">
                <a:latin typeface="Times New Roman"/>
                <a:cs typeface="Times New Roman"/>
              </a:rPr>
              <a:t>корпораций, </a:t>
            </a:r>
            <a:r>
              <a:rPr sz="1200" dirty="0">
                <a:latin typeface="Times New Roman"/>
                <a:cs typeface="Times New Roman"/>
              </a:rPr>
              <a:t>доходы </a:t>
            </a:r>
            <a:r>
              <a:rPr sz="1200" spc="-5" dirty="0">
                <a:latin typeface="Times New Roman"/>
                <a:cs typeface="Times New Roman"/>
              </a:rPr>
              <a:t>собственников, </a:t>
            </a:r>
            <a:r>
              <a:rPr sz="1200" dirty="0">
                <a:latin typeface="Times New Roman"/>
                <a:cs typeface="Times New Roman"/>
              </a:rPr>
              <a:t>проценты и т.п.). В </a:t>
            </a:r>
            <a:r>
              <a:rPr sz="1200" spc="-5" dirty="0">
                <a:latin typeface="Times New Roman"/>
                <a:cs typeface="Times New Roman"/>
              </a:rPr>
              <a:t>качестве оценки  основных </a:t>
            </a:r>
            <a:r>
              <a:rPr sz="1200" dirty="0">
                <a:latin typeface="Times New Roman"/>
                <a:cs typeface="Times New Roman"/>
              </a:rPr>
              <a:t>фондов </a:t>
            </a:r>
            <a:r>
              <a:rPr sz="1200" spc="-5" dirty="0">
                <a:latin typeface="Times New Roman"/>
                <a:cs typeface="Times New Roman"/>
              </a:rPr>
              <a:t>берем данные </a:t>
            </a:r>
            <a:r>
              <a:rPr sz="1200" dirty="0">
                <a:latin typeface="Times New Roman"/>
                <a:cs typeface="Times New Roman"/>
              </a:rPr>
              <a:t>по </a:t>
            </a:r>
            <a:r>
              <a:rPr sz="1200" spc="-5" dirty="0">
                <a:latin typeface="Times New Roman"/>
                <a:cs typeface="Times New Roman"/>
              </a:rPr>
              <a:t>стоимости основных </a:t>
            </a:r>
            <a:r>
              <a:rPr sz="1200" dirty="0">
                <a:latin typeface="Times New Roman"/>
                <a:cs typeface="Times New Roman"/>
              </a:rPr>
              <a:t>фондов </a:t>
            </a:r>
            <a:r>
              <a:rPr sz="1200" spc="-5" dirty="0">
                <a:latin typeface="Times New Roman"/>
                <a:cs typeface="Times New Roman"/>
              </a:rPr>
              <a:t>частного сектора. Данные  </a:t>
            </a:r>
            <a:r>
              <a:rPr sz="1200" dirty="0">
                <a:latin typeface="Times New Roman"/>
                <a:cs typeface="Times New Roman"/>
              </a:rPr>
              <a:t>по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оплате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труда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также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имеются.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Проводя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расчеты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формуле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(3),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получаем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экономики  </a:t>
            </a:r>
            <a:r>
              <a:rPr sz="1200" dirty="0">
                <a:latin typeface="Times New Roman"/>
                <a:cs typeface="Times New Roman"/>
              </a:rPr>
              <a:t>США </a:t>
            </a:r>
            <a:r>
              <a:rPr sz="1200" spc="-5" dirty="0">
                <a:latin typeface="Times New Roman"/>
                <a:cs typeface="Times New Roman"/>
              </a:rPr>
              <a:t>следующий график, показывающий изменение макроэкономической нормы </a:t>
            </a:r>
            <a:r>
              <a:rPr sz="1200" dirty="0">
                <a:latin typeface="Times New Roman"/>
                <a:cs typeface="Times New Roman"/>
              </a:rPr>
              <a:t>прибыли  с 1929 </a:t>
            </a:r>
            <a:r>
              <a:rPr sz="1200" spc="-5" dirty="0">
                <a:latin typeface="Times New Roman"/>
                <a:cs typeface="Times New Roman"/>
              </a:rPr>
              <a:t>г. </a:t>
            </a:r>
            <a:r>
              <a:rPr sz="1200" dirty="0">
                <a:latin typeface="Times New Roman"/>
                <a:cs typeface="Times New Roman"/>
              </a:rPr>
              <a:t>по 2018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8120" y="9498279"/>
            <a:ext cx="5968365" cy="368935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>
              <a:lnSpc>
                <a:spcPts val="1280"/>
              </a:lnSpc>
              <a:spcBef>
                <a:spcPts val="275"/>
              </a:spcBef>
            </a:pPr>
            <a:r>
              <a:rPr sz="1200" b="1" spc="-5" dirty="0">
                <a:latin typeface="Times New Roman"/>
                <a:cs typeface="Times New Roman"/>
              </a:rPr>
              <a:t>Рисунок </a:t>
            </a:r>
            <a:r>
              <a:rPr sz="1200" b="1" dirty="0">
                <a:latin typeface="Times New Roman"/>
                <a:cs typeface="Times New Roman"/>
              </a:rPr>
              <a:t>6. </a:t>
            </a:r>
            <a:r>
              <a:rPr sz="1100" b="1" spc="-5" dirty="0">
                <a:latin typeface="Times New Roman"/>
                <a:cs typeface="Times New Roman"/>
              </a:rPr>
              <a:t>Динамика макроэкономической </a:t>
            </a:r>
            <a:r>
              <a:rPr sz="1100" b="1" spc="-10" dirty="0">
                <a:latin typeface="Times New Roman"/>
                <a:cs typeface="Times New Roman"/>
              </a:rPr>
              <a:t>нормы </a:t>
            </a:r>
            <a:r>
              <a:rPr sz="1100" b="1" spc="-5" dirty="0">
                <a:latin typeface="Times New Roman"/>
                <a:cs typeface="Times New Roman"/>
              </a:rPr>
              <a:t>прибыли </a:t>
            </a:r>
            <a:r>
              <a:rPr sz="1100" b="1" dirty="0">
                <a:latin typeface="Times New Roman"/>
                <a:cs typeface="Times New Roman"/>
              </a:rPr>
              <a:t>в </a:t>
            </a:r>
            <a:r>
              <a:rPr sz="1100" b="1" spc="-5" dirty="0">
                <a:latin typeface="Times New Roman"/>
                <a:cs typeface="Times New Roman"/>
              </a:rPr>
              <a:t>экономике США, </a:t>
            </a:r>
            <a:r>
              <a:rPr sz="1100" b="1" dirty="0">
                <a:latin typeface="Times New Roman"/>
                <a:cs typeface="Times New Roman"/>
              </a:rPr>
              <a:t>в %. </a:t>
            </a:r>
            <a:r>
              <a:rPr sz="1100" b="1" spc="-5" dirty="0">
                <a:latin typeface="Times New Roman"/>
                <a:cs typeface="Times New Roman"/>
              </a:rPr>
              <a:t>1929 </a:t>
            </a:r>
            <a:r>
              <a:rPr sz="1100" b="1" dirty="0">
                <a:latin typeface="Times New Roman"/>
                <a:cs typeface="Times New Roman"/>
              </a:rPr>
              <a:t>-  2018</a:t>
            </a:r>
            <a:r>
              <a:rPr sz="1100" b="1" spc="-5" dirty="0">
                <a:latin typeface="Times New Roman"/>
                <a:cs typeface="Times New Roman"/>
              </a:rPr>
              <a:t> гг.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569719" y="8654795"/>
            <a:ext cx="5485130" cy="0"/>
          </a:xfrm>
          <a:custGeom>
            <a:avLst/>
            <a:gdLst/>
            <a:ahLst/>
            <a:cxnLst/>
            <a:rect l="l" t="t" r="r" b="b"/>
            <a:pathLst>
              <a:path w="5485130">
                <a:moveTo>
                  <a:pt x="0" y="0"/>
                </a:moveTo>
                <a:lnTo>
                  <a:pt x="5485130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69719" y="8305800"/>
            <a:ext cx="5485130" cy="0"/>
          </a:xfrm>
          <a:custGeom>
            <a:avLst/>
            <a:gdLst/>
            <a:ahLst/>
            <a:cxnLst/>
            <a:rect l="l" t="t" r="r" b="b"/>
            <a:pathLst>
              <a:path w="5485130">
                <a:moveTo>
                  <a:pt x="0" y="0"/>
                </a:moveTo>
                <a:lnTo>
                  <a:pt x="5485130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69719" y="7956803"/>
            <a:ext cx="5485130" cy="0"/>
          </a:xfrm>
          <a:custGeom>
            <a:avLst/>
            <a:gdLst/>
            <a:ahLst/>
            <a:cxnLst/>
            <a:rect l="l" t="t" r="r" b="b"/>
            <a:pathLst>
              <a:path w="5485130">
                <a:moveTo>
                  <a:pt x="0" y="0"/>
                </a:moveTo>
                <a:lnTo>
                  <a:pt x="5485130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69719" y="7607807"/>
            <a:ext cx="5485130" cy="0"/>
          </a:xfrm>
          <a:custGeom>
            <a:avLst/>
            <a:gdLst/>
            <a:ahLst/>
            <a:cxnLst/>
            <a:rect l="l" t="t" r="r" b="b"/>
            <a:pathLst>
              <a:path w="5485130">
                <a:moveTo>
                  <a:pt x="0" y="0"/>
                </a:moveTo>
                <a:lnTo>
                  <a:pt x="5485130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69719" y="7257288"/>
            <a:ext cx="5485130" cy="0"/>
          </a:xfrm>
          <a:custGeom>
            <a:avLst/>
            <a:gdLst/>
            <a:ahLst/>
            <a:cxnLst/>
            <a:rect l="l" t="t" r="r" b="b"/>
            <a:pathLst>
              <a:path w="5485130">
                <a:moveTo>
                  <a:pt x="0" y="0"/>
                </a:moveTo>
                <a:lnTo>
                  <a:pt x="5485130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569719" y="6908291"/>
            <a:ext cx="5485130" cy="0"/>
          </a:xfrm>
          <a:custGeom>
            <a:avLst/>
            <a:gdLst/>
            <a:ahLst/>
            <a:cxnLst/>
            <a:rect l="l" t="t" r="r" b="b"/>
            <a:pathLst>
              <a:path w="5485130">
                <a:moveTo>
                  <a:pt x="0" y="0"/>
                </a:moveTo>
                <a:lnTo>
                  <a:pt x="5485130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569719" y="6559295"/>
            <a:ext cx="5485130" cy="0"/>
          </a:xfrm>
          <a:custGeom>
            <a:avLst/>
            <a:gdLst/>
            <a:ahLst/>
            <a:cxnLst/>
            <a:rect l="l" t="t" r="r" b="b"/>
            <a:pathLst>
              <a:path w="5485130">
                <a:moveTo>
                  <a:pt x="0" y="0"/>
                </a:moveTo>
                <a:lnTo>
                  <a:pt x="5485130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569719" y="6210299"/>
            <a:ext cx="5485130" cy="0"/>
          </a:xfrm>
          <a:custGeom>
            <a:avLst/>
            <a:gdLst/>
            <a:ahLst/>
            <a:cxnLst/>
            <a:rect l="l" t="t" r="r" b="b"/>
            <a:pathLst>
              <a:path w="5485130">
                <a:moveTo>
                  <a:pt x="0" y="0"/>
                </a:moveTo>
                <a:lnTo>
                  <a:pt x="5485130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569719" y="5860668"/>
            <a:ext cx="5485130" cy="0"/>
          </a:xfrm>
          <a:custGeom>
            <a:avLst/>
            <a:gdLst/>
            <a:ahLst/>
            <a:cxnLst/>
            <a:rect l="l" t="t" r="r" b="b"/>
            <a:pathLst>
              <a:path w="5485130">
                <a:moveTo>
                  <a:pt x="0" y="0"/>
                </a:moveTo>
                <a:lnTo>
                  <a:pt x="5485130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630679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693164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754123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816607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877567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940051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001011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063495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124455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185416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247900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308860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371344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432304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494788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555748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616707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679192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740151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802635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863595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926079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987039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049523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110483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171444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233927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294888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357371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418332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480815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541776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604259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665220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726179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788664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849623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912108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3973067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035552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096511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157471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219955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280915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343400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4404359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466844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527803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4590288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4651247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4712208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4774691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4835652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898135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4959096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5021579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5082540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5145023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5205984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5266944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5329428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5390388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452871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5513832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5576315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5637276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5698235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5760720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5821679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5884164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5945123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6007608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6068567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6131052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6192011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6252971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6315455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6376415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6438900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6499859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6562343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6623304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6685788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6746747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6807707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6870192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6931152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6993635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7054850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0"/>
                </a:moveTo>
                <a:lnTo>
                  <a:pt x="0" y="3143504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1569719" y="5860668"/>
            <a:ext cx="0" cy="3143885"/>
          </a:xfrm>
          <a:custGeom>
            <a:avLst/>
            <a:gdLst/>
            <a:ahLst/>
            <a:cxnLst/>
            <a:rect l="l" t="t" r="r" b="b"/>
            <a:pathLst>
              <a:path h="3143884">
                <a:moveTo>
                  <a:pt x="0" y="3143504"/>
                </a:moveTo>
                <a:lnTo>
                  <a:pt x="0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1529461" y="9004172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25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1529461" y="8654795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25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1529461" y="8305800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25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1529461" y="7956803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25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1529461" y="7607807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25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1529461" y="7257288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25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1529461" y="6908291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25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1529461" y="6559295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25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1529461" y="6210299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25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1529461" y="5860668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25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1569719" y="9004172"/>
            <a:ext cx="5485130" cy="0"/>
          </a:xfrm>
          <a:custGeom>
            <a:avLst/>
            <a:gdLst/>
            <a:ahLst/>
            <a:cxnLst/>
            <a:rect l="l" t="t" r="r" b="b"/>
            <a:pathLst>
              <a:path w="5485130">
                <a:moveTo>
                  <a:pt x="0" y="0"/>
                </a:moveTo>
                <a:lnTo>
                  <a:pt x="5485130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1569719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1630679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1693164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1754123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1816607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1877567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1940051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2001011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2063495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2124455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2185416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2247900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2308860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2371344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2432304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2494788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2555748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2616707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2679192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2740151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2802635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2863595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2926079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2987039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3049523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3110483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3171444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3233927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3294888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3357371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3418332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3480815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3541776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3604259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3665220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3726179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3788664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3849623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3912108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3973067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4035552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4096511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4157471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4219955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4280915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4343400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4404359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4466844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4527803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4590288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4651247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4712208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4774691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4835652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4898135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4959096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5021579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5082540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5145023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5205984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5266944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5329428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5390388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5452871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5513832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5576315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5637276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5698235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5760720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5821679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5884164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5945123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6007608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6068567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6131052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6192011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6252971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6315455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6376415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6438900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6499859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6562343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6623304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6685788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6746747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6807707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6870192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6931152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6993635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7054850" y="9004172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1534286" y="6094602"/>
            <a:ext cx="5554980" cy="19217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 txBox="1"/>
          <p:nvPr/>
        </p:nvSpPr>
        <p:spPr>
          <a:xfrm>
            <a:off x="1080135" y="5719711"/>
            <a:ext cx="6114415" cy="3705225"/>
          </a:xfrm>
          <a:prstGeom prst="rect">
            <a:avLst/>
          </a:prstGeom>
          <a:ln w="6350">
            <a:solidFill>
              <a:srgbClr val="888888"/>
            </a:solidFill>
          </a:ln>
        </p:spPr>
        <p:txBody>
          <a:bodyPr vert="horz" wrap="square" lIns="0" tIns="50165" rIns="0" bIns="0" rtlCol="0">
            <a:spAutoFit/>
          </a:bodyPr>
          <a:lstStyle/>
          <a:p>
            <a:pPr marR="5734685" algn="r">
              <a:lnSpc>
                <a:spcPct val="100000"/>
              </a:lnSpc>
              <a:spcBef>
                <a:spcPts val="395"/>
              </a:spcBef>
            </a:pPr>
            <a:r>
              <a:rPr sz="1000" spc="-5" dirty="0">
                <a:latin typeface="Calibri"/>
                <a:cs typeface="Calibri"/>
              </a:rPr>
              <a:t>1</a:t>
            </a:r>
            <a:r>
              <a:rPr sz="1000" dirty="0">
                <a:latin typeface="Calibri"/>
                <a:cs typeface="Calibri"/>
              </a:rPr>
              <a:t>8</a:t>
            </a:r>
            <a:r>
              <a:rPr sz="1000" spc="-15" dirty="0">
                <a:latin typeface="Calibri"/>
                <a:cs typeface="Calibri"/>
              </a:rPr>
              <a:t>,</a:t>
            </a:r>
            <a:r>
              <a:rPr sz="1000" spc="5" dirty="0">
                <a:latin typeface="Calibri"/>
                <a:cs typeface="Calibri"/>
              </a:rPr>
              <a:t>0</a:t>
            </a:r>
            <a:r>
              <a:rPr sz="1000" spc="-5" dirty="0">
                <a:latin typeface="Calibri"/>
                <a:cs typeface="Calibri"/>
              </a:rPr>
              <a:t>0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350">
              <a:latin typeface="Times New Roman"/>
              <a:cs typeface="Times New Roman"/>
            </a:endParaRPr>
          </a:p>
          <a:p>
            <a:pPr marR="5734685" algn="r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1</a:t>
            </a:r>
            <a:r>
              <a:rPr sz="1000" dirty="0">
                <a:latin typeface="Calibri"/>
                <a:cs typeface="Calibri"/>
              </a:rPr>
              <a:t>6</a:t>
            </a:r>
            <a:r>
              <a:rPr sz="1000" spc="-15" dirty="0">
                <a:latin typeface="Calibri"/>
                <a:cs typeface="Calibri"/>
              </a:rPr>
              <a:t>,</a:t>
            </a:r>
            <a:r>
              <a:rPr sz="1000" spc="5" dirty="0">
                <a:latin typeface="Calibri"/>
                <a:cs typeface="Calibri"/>
              </a:rPr>
              <a:t>0</a:t>
            </a:r>
            <a:r>
              <a:rPr sz="1000" spc="-5" dirty="0">
                <a:latin typeface="Calibri"/>
                <a:cs typeface="Calibri"/>
              </a:rPr>
              <a:t>0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00">
              <a:latin typeface="Times New Roman"/>
              <a:cs typeface="Times New Roman"/>
            </a:endParaRPr>
          </a:p>
          <a:p>
            <a:pPr marR="5734685" algn="r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1</a:t>
            </a:r>
            <a:r>
              <a:rPr sz="1000" dirty="0">
                <a:latin typeface="Calibri"/>
                <a:cs typeface="Calibri"/>
              </a:rPr>
              <a:t>4</a:t>
            </a:r>
            <a:r>
              <a:rPr sz="1000" spc="-15" dirty="0">
                <a:latin typeface="Calibri"/>
                <a:cs typeface="Calibri"/>
              </a:rPr>
              <a:t>,</a:t>
            </a:r>
            <a:r>
              <a:rPr sz="1000" spc="5" dirty="0">
                <a:latin typeface="Calibri"/>
                <a:cs typeface="Calibri"/>
              </a:rPr>
              <a:t>0</a:t>
            </a:r>
            <a:r>
              <a:rPr sz="1000" spc="-5" dirty="0">
                <a:latin typeface="Calibri"/>
                <a:cs typeface="Calibri"/>
              </a:rPr>
              <a:t>0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350">
              <a:latin typeface="Times New Roman"/>
              <a:cs typeface="Times New Roman"/>
            </a:endParaRPr>
          </a:p>
          <a:p>
            <a:pPr marR="5734685" algn="r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1</a:t>
            </a:r>
            <a:r>
              <a:rPr sz="1000" dirty="0">
                <a:latin typeface="Calibri"/>
                <a:cs typeface="Calibri"/>
              </a:rPr>
              <a:t>2</a:t>
            </a:r>
            <a:r>
              <a:rPr sz="1000" spc="-15" dirty="0">
                <a:latin typeface="Calibri"/>
                <a:cs typeface="Calibri"/>
              </a:rPr>
              <a:t>,</a:t>
            </a:r>
            <a:r>
              <a:rPr sz="1000" spc="5" dirty="0">
                <a:latin typeface="Calibri"/>
                <a:cs typeface="Calibri"/>
              </a:rPr>
              <a:t>0</a:t>
            </a:r>
            <a:r>
              <a:rPr sz="1000" spc="-5" dirty="0">
                <a:latin typeface="Calibri"/>
                <a:cs typeface="Calibri"/>
              </a:rPr>
              <a:t>0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00">
              <a:latin typeface="Times New Roman"/>
              <a:cs typeface="Times New Roman"/>
            </a:endParaRPr>
          </a:p>
          <a:p>
            <a:pPr marR="5734685" algn="r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1</a:t>
            </a:r>
            <a:r>
              <a:rPr sz="1000" dirty="0">
                <a:latin typeface="Calibri"/>
                <a:cs typeface="Calibri"/>
              </a:rPr>
              <a:t>0</a:t>
            </a:r>
            <a:r>
              <a:rPr sz="1000" spc="-15" dirty="0">
                <a:latin typeface="Calibri"/>
                <a:cs typeface="Calibri"/>
              </a:rPr>
              <a:t>,</a:t>
            </a:r>
            <a:r>
              <a:rPr sz="1000" spc="5" dirty="0">
                <a:latin typeface="Calibri"/>
                <a:cs typeface="Calibri"/>
              </a:rPr>
              <a:t>0</a:t>
            </a:r>
            <a:r>
              <a:rPr sz="1000" spc="-5" dirty="0">
                <a:latin typeface="Calibri"/>
                <a:cs typeface="Calibri"/>
              </a:rPr>
              <a:t>0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350">
              <a:latin typeface="Times New Roman"/>
              <a:cs typeface="Times New Roman"/>
            </a:endParaRPr>
          </a:p>
          <a:p>
            <a:pPr marR="5735320" algn="r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8,00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00">
              <a:latin typeface="Times New Roman"/>
              <a:cs typeface="Times New Roman"/>
            </a:endParaRPr>
          </a:p>
          <a:p>
            <a:pPr marR="5735320" algn="r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6,00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00">
              <a:latin typeface="Times New Roman"/>
              <a:cs typeface="Times New Roman"/>
            </a:endParaRPr>
          </a:p>
          <a:p>
            <a:pPr marR="5735320" algn="r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4,00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00">
              <a:latin typeface="Times New Roman"/>
              <a:cs typeface="Times New Roman"/>
            </a:endParaRPr>
          </a:p>
          <a:p>
            <a:pPr marR="5735320" algn="r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2,00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350">
              <a:latin typeface="Times New Roman"/>
              <a:cs typeface="Times New Roman"/>
            </a:endParaRPr>
          </a:p>
          <a:p>
            <a:pPr marR="5735320" algn="r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0,00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09" name="object 20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16</a:t>
            </a:fld>
            <a:endParaRPr dirty="0"/>
          </a:p>
        </p:txBody>
      </p:sp>
      <p:sp>
        <p:nvSpPr>
          <p:cNvPr id="208" name="object 208"/>
          <p:cNvSpPr txBox="1"/>
          <p:nvPr/>
        </p:nvSpPr>
        <p:spPr>
          <a:xfrm>
            <a:off x="1505458" y="9073279"/>
            <a:ext cx="5514975" cy="28321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z="1000" dirty="0">
                <a:latin typeface="Calibri"/>
                <a:cs typeface="Calibri"/>
              </a:rPr>
              <a:t>1</a:t>
            </a:r>
            <a:r>
              <a:rPr sz="1000" spc="5" dirty="0">
                <a:latin typeface="Calibri"/>
                <a:cs typeface="Calibri"/>
              </a:rPr>
              <a:t>9</a:t>
            </a:r>
            <a:r>
              <a:rPr sz="1000" dirty="0">
                <a:latin typeface="Calibri"/>
                <a:cs typeface="Calibri"/>
              </a:rPr>
              <a:t>29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1000" dirty="0">
                <a:latin typeface="Calibri"/>
                <a:cs typeface="Calibri"/>
              </a:rPr>
              <a:t>1</a:t>
            </a:r>
            <a:r>
              <a:rPr sz="1000" spc="5" dirty="0">
                <a:latin typeface="Calibri"/>
                <a:cs typeface="Calibri"/>
              </a:rPr>
              <a:t>9</a:t>
            </a:r>
            <a:r>
              <a:rPr sz="1000" dirty="0">
                <a:latin typeface="Calibri"/>
                <a:cs typeface="Calibri"/>
              </a:rPr>
              <a:t>32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1000" dirty="0">
                <a:latin typeface="Calibri"/>
                <a:cs typeface="Calibri"/>
              </a:rPr>
              <a:t>1</a:t>
            </a:r>
            <a:r>
              <a:rPr sz="1000" spc="5" dirty="0">
                <a:latin typeface="Calibri"/>
                <a:cs typeface="Calibri"/>
              </a:rPr>
              <a:t>9</a:t>
            </a:r>
            <a:r>
              <a:rPr sz="1000" dirty="0">
                <a:latin typeface="Calibri"/>
                <a:cs typeface="Calibri"/>
              </a:rPr>
              <a:t>35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1000" dirty="0">
                <a:latin typeface="Calibri"/>
                <a:cs typeface="Calibri"/>
              </a:rPr>
              <a:t>1</a:t>
            </a:r>
            <a:r>
              <a:rPr sz="1000" spc="5" dirty="0">
                <a:latin typeface="Calibri"/>
                <a:cs typeface="Calibri"/>
              </a:rPr>
              <a:t>9</a:t>
            </a:r>
            <a:r>
              <a:rPr sz="1000" dirty="0">
                <a:latin typeface="Calibri"/>
                <a:cs typeface="Calibri"/>
              </a:rPr>
              <a:t>38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9"/>
              </a:spcBef>
            </a:pPr>
            <a:r>
              <a:rPr sz="1000" dirty="0">
                <a:latin typeface="Calibri"/>
                <a:cs typeface="Calibri"/>
              </a:rPr>
              <a:t>1</a:t>
            </a:r>
            <a:r>
              <a:rPr sz="1000" spc="5" dirty="0">
                <a:latin typeface="Calibri"/>
                <a:cs typeface="Calibri"/>
              </a:rPr>
              <a:t>9</a:t>
            </a:r>
            <a:r>
              <a:rPr sz="1000" dirty="0">
                <a:latin typeface="Calibri"/>
                <a:cs typeface="Calibri"/>
              </a:rPr>
              <a:t>41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0"/>
              </a:spcBef>
            </a:pPr>
            <a:r>
              <a:rPr sz="1000" dirty="0">
                <a:latin typeface="Calibri"/>
                <a:cs typeface="Calibri"/>
              </a:rPr>
              <a:t>1</a:t>
            </a:r>
            <a:r>
              <a:rPr sz="1000" spc="5" dirty="0">
                <a:latin typeface="Calibri"/>
                <a:cs typeface="Calibri"/>
              </a:rPr>
              <a:t>9</a:t>
            </a:r>
            <a:r>
              <a:rPr sz="1000" dirty="0">
                <a:latin typeface="Calibri"/>
                <a:cs typeface="Calibri"/>
              </a:rPr>
              <a:t>44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sz="1000" dirty="0">
                <a:latin typeface="Calibri"/>
                <a:cs typeface="Calibri"/>
              </a:rPr>
              <a:t>1</a:t>
            </a:r>
            <a:r>
              <a:rPr sz="1000" spc="5" dirty="0">
                <a:latin typeface="Calibri"/>
                <a:cs typeface="Calibri"/>
              </a:rPr>
              <a:t>9</a:t>
            </a:r>
            <a:r>
              <a:rPr sz="1000" dirty="0">
                <a:latin typeface="Calibri"/>
                <a:cs typeface="Calibri"/>
              </a:rPr>
              <a:t>47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1000" dirty="0">
                <a:latin typeface="Calibri"/>
                <a:cs typeface="Calibri"/>
              </a:rPr>
              <a:t>1</a:t>
            </a:r>
            <a:r>
              <a:rPr sz="1000" spc="5" dirty="0">
                <a:latin typeface="Calibri"/>
                <a:cs typeface="Calibri"/>
              </a:rPr>
              <a:t>9</a:t>
            </a:r>
            <a:r>
              <a:rPr sz="1000" dirty="0">
                <a:latin typeface="Calibri"/>
                <a:cs typeface="Calibri"/>
              </a:rPr>
              <a:t>50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1000" dirty="0">
                <a:latin typeface="Calibri"/>
                <a:cs typeface="Calibri"/>
              </a:rPr>
              <a:t>1</a:t>
            </a:r>
            <a:r>
              <a:rPr sz="1000" spc="5" dirty="0">
                <a:latin typeface="Calibri"/>
                <a:cs typeface="Calibri"/>
              </a:rPr>
              <a:t>9</a:t>
            </a:r>
            <a:r>
              <a:rPr sz="1000" dirty="0">
                <a:latin typeface="Calibri"/>
                <a:cs typeface="Calibri"/>
              </a:rPr>
              <a:t>53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1000" dirty="0">
                <a:latin typeface="Calibri"/>
                <a:cs typeface="Calibri"/>
              </a:rPr>
              <a:t>1</a:t>
            </a:r>
            <a:r>
              <a:rPr sz="1000" spc="5" dirty="0">
                <a:latin typeface="Calibri"/>
                <a:cs typeface="Calibri"/>
              </a:rPr>
              <a:t>9</a:t>
            </a:r>
            <a:r>
              <a:rPr sz="1000" dirty="0">
                <a:latin typeface="Calibri"/>
                <a:cs typeface="Calibri"/>
              </a:rPr>
              <a:t>56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sz="1000" dirty="0">
                <a:latin typeface="Calibri"/>
                <a:cs typeface="Calibri"/>
              </a:rPr>
              <a:t>1</a:t>
            </a:r>
            <a:r>
              <a:rPr sz="1000" spc="5" dirty="0">
                <a:latin typeface="Calibri"/>
                <a:cs typeface="Calibri"/>
              </a:rPr>
              <a:t>9</a:t>
            </a:r>
            <a:r>
              <a:rPr sz="1000" dirty="0">
                <a:latin typeface="Calibri"/>
                <a:cs typeface="Calibri"/>
              </a:rPr>
              <a:t>59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1000" dirty="0">
                <a:latin typeface="Calibri"/>
                <a:cs typeface="Calibri"/>
              </a:rPr>
              <a:t>1</a:t>
            </a:r>
            <a:r>
              <a:rPr sz="1000" spc="5" dirty="0">
                <a:latin typeface="Calibri"/>
                <a:cs typeface="Calibri"/>
              </a:rPr>
              <a:t>9</a:t>
            </a:r>
            <a:r>
              <a:rPr sz="1000" dirty="0">
                <a:latin typeface="Calibri"/>
                <a:cs typeface="Calibri"/>
              </a:rPr>
              <a:t>62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1000" dirty="0">
                <a:latin typeface="Calibri"/>
                <a:cs typeface="Calibri"/>
              </a:rPr>
              <a:t>1</a:t>
            </a:r>
            <a:r>
              <a:rPr sz="1000" spc="5" dirty="0">
                <a:latin typeface="Calibri"/>
                <a:cs typeface="Calibri"/>
              </a:rPr>
              <a:t>9</a:t>
            </a:r>
            <a:r>
              <a:rPr sz="1000" dirty="0">
                <a:latin typeface="Calibri"/>
                <a:cs typeface="Calibri"/>
              </a:rPr>
              <a:t>65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1000" dirty="0">
                <a:latin typeface="Calibri"/>
                <a:cs typeface="Calibri"/>
              </a:rPr>
              <a:t>1</a:t>
            </a:r>
            <a:r>
              <a:rPr sz="1000" spc="5" dirty="0">
                <a:latin typeface="Calibri"/>
                <a:cs typeface="Calibri"/>
              </a:rPr>
              <a:t>9</a:t>
            </a:r>
            <a:r>
              <a:rPr sz="1000" dirty="0">
                <a:latin typeface="Calibri"/>
                <a:cs typeface="Calibri"/>
              </a:rPr>
              <a:t>68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9"/>
              </a:spcBef>
            </a:pPr>
            <a:r>
              <a:rPr sz="1000" dirty="0">
                <a:latin typeface="Calibri"/>
                <a:cs typeface="Calibri"/>
              </a:rPr>
              <a:t>1</a:t>
            </a:r>
            <a:r>
              <a:rPr sz="1000" spc="5" dirty="0">
                <a:latin typeface="Calibri"/>
                <a:cs typeface="Calibri"/>
              </a:rPr>
              <a:t>9</a:t>
            </a:r>
            <a:r>
              <a:rPr sz="1000" dirty="0">
                <a:latin typeface="Calibri"/>
                <a:cs typeface="Calibri"/>
              </a:rPr>
              <a:t>71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1000" dirty="0">
                <a:latin typeface="Calibri"/>
                <a:cs typeface="Calibri"/>
              </a:rPr>
              <a:t>1</a:t>
            </a:r>
            <a:r>
              <a:rPr sz="1000" spc="5" dirty="0">
                <a:latin typeface="Calibri"/>
                <a:cs typeface="Calibri"/>
              </a:rPr>
              <a:t>9</a:t>
            </a:r>
            <a:r>
              <a:rPr sz="1000" dirty="0">
                <a:latin typeface="Calibri"/>
                <a:cs typeface="Calibri"/>
              </a:rPr>
              <a:t>74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1000" dirty="0">
                <a:latin typeface="Calibri"/>
                <a:cs typeface="Calibri"/>
              </a:rPr>
              <a:t>1</a:t>
            </a:r>
            <a:r>
              <a:rPr sz="1000" spc="5" dirty="0">
                <a:latin typeface="Calibri"/>
                <a:cs typeface="Calibri"/>
              </a:rPr>
              <a:t>9</a:t>
            </a:r>
            <a:r>
              <a:rPr sz="1000" dirty="0">
                <a:latin typeface="Calibri"/>
                <a:cs typeface="Calibri"/>
              </a:rPr>
              <a:t>77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1000" dirty="0">
                <a:latin typeface="Calibri"/>
                <a:cs typeface="Calibri"/>
              </a:rPr>
              <a:t>1</a:t>
            </a:r>
            <a:r>
              <a:rPr sz="1000" spc="5" dirty="0">
                <a:latin typeface="Calibri"/>
                <a:cs typeface="Calibri"/>
              </a:rPr>
              <a:t>9</a:t>
            </a:r>
            <a:r>
              <a:rPr sz="1000" dirty="0">
                <a:latin typeface="Calibri"/>
                <a:cs typeface="Calibri"/>
              </a:rPr>
              <a:t>80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9"/>
              </a:spcBef>
            </a:pPr>
            <a:r>
              <a:rPr sz="1000" dirty="0">
                <a:latin typeface="Calibri"/>
                <a:cs typeface="Calibri"/>
              </a:rPr>
              <a:t>1</a:t>
            </a:r>
            <a:r>
              <a:rPr sz="1000" spc="5" dirty="0">
                <a:latin typeface="Calibri"/>
                <a:cs typeface="Calibri"/>
              </a:rPr>
              <a:t>9</a:t>
            </a:r>
            <a:r>
              <a:rPr sz="1000" dirty="0">
                <a:latin typeface="Calibri"/>
                <a:cs typeface="Calibri"/>
              </a:rPr>
              <a:t>83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1000" dirty="0">
                <a:latin typeface="Calibri"/>
                <a:cs typeface="Calibri"/>
              </a:rPr>
              <a:t>1</a:t>
            </a:r>
            <a:r>
              <a:rPr sz="1000" spc="5" dirty="0">
                <a:latin typeface="Calibri"/>
                <a:cs typeface="Calibri"/>
              </a:rPr>
              <a:t>9</a:t>
            </a:r>
            <a:r>
              <a:rPr sz="1000" dirty="0">
                <a:latin typeface="Calibri"/>
                <a:cs typeface="Calibri"/>
              </a:rPr>
              <a:t>86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1000" dirty="0">
                <a:latin typeface="Calibri"/>
                <a:cs typeface="Calibri"/>
              </a:rPr>
              <a:t>1</a:t>
            </a:r>
            <a:r>
              <a:rPr sz="1000" spc="5" dirty="0">
                <a:latin typeface="Calibri"/>
                <a:cs typeface="Calibri"/>
              </a:rPr>
              <a:t>9</a:t>
            </a:r>
            <a:r>
              <a:rPr sz="1000" dirty="0">
                <a:latin typeface="Calibri"/>
                <a:cs typeface="Calibri"/>
              </a:rPr>
              <a:t>89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1000" dirty="0">
                <a:latin typeface="Calibri"/>
                <a:cs typeface="Calibri"/>
              </a:rPr>
              <a:t>1</a:t>
            </a:r>
            <a:r>
              <a:rPr sz="1000" spc="5" dirty="0">
                <a:latin typeface="Calibri"/>
                <a:cs typeface="Calibri"/>
              </a:rPr>
              <a:t>9</a:t>
            </a:r>
            <a:r>
              <a:rPr sz="1000" dirty="0">
                <a:latin typeface="Calibri"/>
                <a:cs typeface="Calibri"/>
              </a:rPr>
              <a:t>92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9"/>
              </a:spcBef>
            </a:pPr>
            <a:r>
              <a:rPr sz="1000" dirty="0">
                <a:latin typeface="Calibri"/>
                <a:cs typeface="Calibri"/>
              </a:rPr>
              <a:t>1</a:t>
            </a:r>
            <a:r>
              <a:rPr sz="1000" spc="5" dirty="0">
                <a:latin typeface="Calibri"/>
                <a:cs typeface="Calibri"/>
              </a:rPr>
              <a:t>9</a:t>
            </a:r>
            <a:r>
              <a:rPr sz="1000" dirty="0">
                <a:latin typeface="Calibri"/>
                <a:cs typeface="Calibri"/>
              </a:rPr>
              <a:t>95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0"/>
              </a:spcBef>
            </a:pPr>
            <a:r>
              <a:rPr sz="1000" dirty="0">
                <a:latin typeface="Calibri"/>
                <a:cs typeface="Calibri"/>
              </a:rPr>
              <a:t>1</a:t>
            </a:r>
            <a:r>
              <a:rPr sz="1000" spc="5" dirty="0">
                <a:latin typeface="Calibri"/>
                <a:cs typeface="Calibri"/>
              </a:rPr>
              <a:t>9</a:t>
            </a:r>
            <a:r>
              <a:rPr sz="1000" dirty="0">
                <a:latin typeface="Calibri"/>
                <a:cs typeface="Calibri"/>
              </a:rPr>
              <a:t>98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sz="1000" dirty="0">
                <a:latin typeface="Calibri"/>
                <a:cs typeface="Calibri"/>
              </a:rPr>
              <a:t>2</a:t>
            </a:r>
            <a:r>
              <a:rPr sz="1000" spc="5" dirty="0">
                <a:latin typeface="Calibri"/>
                <a:cs typeface="Calibri"/>
              </a:rPr>
              <a:t>0</a:t>
            </a:r>
            <a:r>
              <a:rPr sz="1000" dirty="0">
                <a:latin typeface="Calibri"/>
                <a:cs typeface="Calibri"/>
              </a:rPr>
              <a:t>01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1000" dirty="0">
                <a:latin typeface="Calibri"/>
                <a:cs typeface="Calibri"/>
              </a:rPr>
              <a:t>2</a:t>
            </a:r>
            <a:r>
              <a:rPr sz="1000" spc="5" dirty="0">
                <a:latin typeface="Calibri"/>
                <a:cs typeface="Calibri"/>
              </a:rPr>
              <a:t>0</a:t>
            </a:r>
            <a:r>
              <a:rPr sz="1000" dirty="0">
                <a:latin typeface="Calibri"/>
                <a:cs typeface="Calibri"/>
              </a:rPr>
              <a:t>04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1000" dirty="0">
                <a:latin typeface="Calibri"/>
                <a:cs typeface="Calibri"/>
              </a:rPr>
              <a:t>2</a:t>
            </a:r>
            <a:r>
              <a:rPr sz="1000" spc="5" dirty="0">
                <a:latin typeface="Calibri"/>
                <a:cs typeface="Calibri"/>
              </a:rPr>
              <a:t>0</a:t>
            </a:r>
            <a:r>
              <a:rPr sz="1000" dirty="0">
                <a:latin typeface="Calibri"/>
                <a:cs typeface="Calibri"/>
              </a:rPr>
              <a:t>07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1000" dirty="0">
                <a:latin typeface="Calibri"/>
                <a:cs typeface="Calibri"/>
              </a:rPr>
              <a:t>2</a:t>
            </a:r>
            <a:r>
              <a:rPr sz="1000" spc="5" dirty="0">
                <a:latin typeface="Calibri"/>
                <a:cs typeface="Calibri"/>
              </a:rPr>
              <a:t>0</a:t>
            </a:r>
            <a:r>
              <a:rPr sz="1000" dirty="0">
                <a:latin typeface="Calibri"/>
                <a:cs typeface="Calibri"/>
              </a:rPr>
              <a:t>10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sz="1000" dirty="0">
                <a:latin typeface="Calibri"/>
                <a:cs typeface="Calibri"/>
              </a:rPr>
              <a:t>2</a:t>
            </a:r>
            <a:r>
              <a:rPr sz="1000" spc="5" dirty="0">
                <a:latin typeface="Calibri"/>
                <a:cs typeface="Calibri"/>
              </a:rPr>
              <a:t>0</a:t>
            </a:r>
            <a:r>
              <a:rPr sz="1000" dirty="0">
                <a:latin typeface="Calibri"/>
                <a:cs typeface="Calibri"/>
              </a:rPr>
              <a:t>13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1000" dirty="0">
                <a:latin typeface="Calibri"/>
                <a:cs typeface="Calibri"/>
              </a:rPr>
              <a:t>2</a:t>
            </a:r>
            <a:r>
              <a:rPr sz="1000" spc="5" dirty="0">
                <a:latin typeface="Calibri"/>
                <a:cs typeface="Calibri"/>
              </a:rPr>
              <a:t>0</a:t>
            </a:r>
            <a:r>
              <a:rPr sz="1000" dirty="0">
                <a:latin typeface="Calibri"/>
                <a:cs typeface="Calibri"/>
              </a:rPr>
              <a:t>16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17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1068120" y="695959"/>
            <a:ext cx="351091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latin typeface="Times New Roman"/>
                <a:cs typeface="Times New Roman"/>
              </a:rPr>
              <a:t>Рассчитано по данным: [U.S. </a:t>
            </a:r>
            <a:r>
              <a:rPr sz="1100" dirty="0">
                <a:latin typeface="Times New Roman"/>
                <a:cs typeface="Times New Roman"/>
              </a:rPr>
              <a:t>Bureau of </a:t>
            </a:r>
            <a:r>
              <a:rPr sz="1100" spc="-5" dirty="0">
                <a:latin typeface="Times New Roman"/>
                <a:cs typeface="Times New Roman"/>
              </a:rPr>
              <a:t>Economic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Analysis]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8120" y="857503"/>
            <a:ext cx="5967095" cy="55943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marR="5080" indent="5255260" algn="just">
              <a:lnSpc>
                <a:spcPct val="95900"/>
              </a:lnSpc>
              <a:spcBef>
                <a:spcPts val="160"/>
              </a:spcBef>
            </a:pPr>
            <a:r>
              <a:rPr sz="1200" i="1" spc="-5" dirty="0">
                <a:latin typeface="Times New Roman"/>
                <a:cs typeface="Times New Roman"/>
              </a:rPr>
              <a:t>Таблица</a:t>
            </a:r>
            <a:r>
              <a:rPr sz="1200" i="1" spc="-6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3.  </a:t>
            </a:r>
            <a:r>
              <a:rPr sz="1200" b="1" spc="-5" dirty="0">
                <a:latin typeface="Times New Roman"/>
                <a:cs typeface="Times New Roman"/>
              </a:rPr>
              <a:t>Динамика макроэкономической нормы прибыли </a:t>
            </a:r>
            <a:r>
              <a:rPr sz="1200" b="1" dirty="0">
                <a:latin typeface="Times New Roman"/>
                <a:cs typeface="Times New Roman"/>
              </a:rPr>
              <a:t>в </a:t>
            </a:r>
            <a:r>
              <a:rPr sz="1200" b="1" spc="-5" dirty="0">
                <a:latin typeface="Times New Roman"/>
                <a:cs typeface="Times New Roman"/>
              </a:rPr>
              <a:t>периоды рецессий экономики  США, </a:t>
            </a:r>
            <a:r>
              <a:rPr sz="1200" b="1" dirty="0">
                <a:latin typeface="Times New Roman"/>
                <a:cs typeface="Times New Roman"/>
              </a:rPr>
              <a:t>1929 – 2018</a:t>
            </a:r>
            <a:r>
              <a:rPr sz="1200" b="1" spc="-5" dirty="0">
                <a:latin typeface="Times New Roman"/>
                <a:cs typeface="Times New Roman"/>
              </a:rPr>
              <a:t> гг.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080820" y="1582165"/>
          <a:ext cx="5944870" cy="39509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3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884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6116">
                <a:tc>
                  <a:txBody>
                    <a:bodyPr/>
                    <a:lstStyle/>
                    <a:p>
                      <a:pPr marL="68580">
                        <a:lnSpc>
                          <a:spcPts val="121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№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10"/>
                        </a:lnSpc>
                      </a:pP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Период</a:t>
                      </a:r>
                      <a:r>
                        <a:rPr sz="11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рецессии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1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Характеристика </a:t>
                      </a: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динамики макроэкономической нормы</a:t>
                      </a:r>
                      <a:r>
                        <a:rPr sz="11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прибыли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639">
                <a:tc>
                  <a:txBody>
                    <a:bodyPr/>
                    <a:lstStyle/>
                    <a:p>
                      <a:pPr marL="68580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1929 –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1933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гг.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2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Снижение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12,2%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до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5,85%, рост показателя начался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1934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г.</a:t>
                      </a:r>
                      <a:r>
                        <a:rPr sz="11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(7,49%)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660">
                <a:tc>
                  <a:txBody>
                    <a:bodyPr/>
                    <a:lstStyle/>
                    <a:p>
                      <a:pPr marL="68580">
                        <a:lnSpc>
                          <a:spcPts val="1265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65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1937 –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1938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гг.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61594">
                        <a:lnSpc>
                          <a:spcPts val="1270"/>
                        </a:lnSpc>
                        <a:spcBef>
                          <a:spcPts val="25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1937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г.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максимум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предыдущие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лет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(10,44%).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1938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г.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снижение 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до 9,27%, в 1939 г. –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снова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рост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(9,94%).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639">
                <a:tc>
                  <a:txBody>
                    <a:bodyPr/>
                    <a:lstStyle/>
                    <a:p>
                      <a:pPr marL="68580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1945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г.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66675">
                        <a:lnSpc>
                          <a:spcPts val="124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Заметное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снижение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1945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г.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(14,84% против 16,03%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годом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ранее).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6675" marR="61594">
                        <a:lnSpc>
                          <a:spcPts val="1260"/>
                        </a:lnSpc>
                        <a:spcBef>
                          <a:spcPts val="6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Тенденция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снижению продолжалась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до 1949 г.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(минимум 11,82%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  1949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г.),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1950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г.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начался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рост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показателя (12,1%).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039">
                <a:tc>
                  <a:txBody>
                    <a:bodyPr/>
                    <a:lstStyle/>
                    <a:p>
                      <a:pPr marL="68580">
                        <a:lnSpc>
                          <a:spcPts val="1265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65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1948 –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1949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гг.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7659">
                <a:tc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75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1953 –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1954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гг.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63500">
                        <a:lnSpc>
                          <a:spcPts val="1260"/>
                        </a:lnSpc>
                        <a:spcBef>
                          <a:spcPts val="4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Показатель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снижался два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года подряд (11,83%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 1953 г.,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11,64%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1954 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г.).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660">
                <a:tc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75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1957 –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1957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гг.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62230">
                        <a:lnSpc>
                          <a:spcPts val="1260"/>
                        </a:lnSpc>
                        <a:spcBef>
                          <a:spcPts val="4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Снижение два года подряд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(11,45% в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1957 г., 11,22%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 1958 г.),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причем 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снижение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началось еще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 1956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г.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8040">
                <a:tc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75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1960 –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1961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гг.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61594">
                        <a:lnSpc>
                          <a:spcPts val="1260"/>
                        </a:lnSpc>
                        <a:spcBef>
                          <a:spcPts val="4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Небольшое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сокращение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1960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г.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(11,75%)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сравнению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предыдущим 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(11,88%) и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последующим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(11,94%)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годами.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marL="68580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1969 –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1970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гг.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2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Снижение два года подряд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(12,07% в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1969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г.,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11,2%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 1970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г.).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7660">
                <a:tc>
                  <a:txBody>
                    <a:bodyPr/>
                    <a:lstStyle/>
                    <a:p>
                      <a:pPr marL="68580">
                        <a:lnSpc>
                          <a:spcPts val="1265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65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1973 –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1974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гг.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63500">
                        <a:lnSpc>
                          <a:spcPts val="1260"/>
                        </a:lnSpc>
                        <a:spcBef>
                          <a:spcPts val="3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Снижение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 1974 г.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(10,67%),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 то время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как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1973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г.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был достигнут 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максимум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 предыдущие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4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года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(11,83%).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6115">
                <a:tc>
                  <a:txBody>
                    <a:bodyPr/>
                    <a:lstStyle/>
                    <a:p>
                      <a:pPr marL="68580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1979 –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1980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гг.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1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Снижение два года подряд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(10,85% в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1979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г.,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10,07%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 1980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г.).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7660">
                <a:tc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75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1981 –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1982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гг.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63500">
                        <a:lnSpc>
                          <a:spcPts val="1260"/>
                        </a:lnSpc>
                        <a:spcBef>
                          <a:spcPts val="4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Снижение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1982 г. (10,33%) по сравнению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предыдущим (10,45%)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и 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последующим (11,01%)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годами.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7659">
                <a:tc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75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1990 –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1991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гг.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62230">
                        <a:lnSpc>
                          <a:spcPts val="1260"/>
                        </a:lnSpc>
                        <a:spcBef>
                          <a:spcPts val="4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Снижение</a:t>
                      </a:r>
                      <a:r>
                        <a:rPr sz="11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1990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г.</a:t>
                      </a:r>
                      <a:r>
                        <a:rPr sz="11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(12,06%)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</a:t>
                      </a:r>
                      <a:r>
                        <a:rPr sz="11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сравнению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1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предыдущим</a:t>
                      </a:r>
                      <a:r>
                        <a:rPr sz="11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годом,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1991 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г.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показатель практически не изменился (12,07%).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marL="68580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2000 –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2001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гг.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2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Снижение два года подряд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(12,86% в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2000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г.,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12,7%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 2001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г.).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7659">
                <a:tc>
                  <a:txBody>
                    <a:bodyPr/>
                    <a:lstStyle/>
                    <a:p>
                      <a:pPr marL="68580">
                        <a:lnSpc>
                          <a:spcPts val="1265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65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2007 –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2009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гг.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63500">
                        <a:lnSpc>
                          <a:spcPts val="1270"/>
                        </a:lnSpc>
                        <a:spcBef>
                          <a:spcPts val="2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Снижение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два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года подряд (12,11%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 2007 г.,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11,55%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 2008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г.),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2009 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г.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начался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рост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(11,92%).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068120" y="5512434"/>
            <a:ext cx="5967095" cy="401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1645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Times New Roman"/>
                <a:cs typeface="Times New Roman"/>
              </a:rPr>
              <a:t>Источник: составлено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авторами.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 marR="5080" indent="448945" algn="just">
              <a:lnSpc>
                <a:spcPct val="143700"/>
              </a:lnSpc>
              <a:spcBef>
                <a:spcPts val="5"/>
              </a:spcBef>
            </a:pPr>
            <a:r>
              <a:rPr sz="1200" spc="-5" dirty="0">
                <a:latin typeface="Times New Roman"/>
                <a:cs typeface="Times New Roman"/>
              </a:rPr>
              <a:t>Анализ динамики макроэкономической нормы </a:t>
            </a:r>
            <a:r>
              <a:rPr sz="1200" dirty="0">
                <a:latin typeface="Times New Roman"/>
                <a:cs typeface="Times New Roman"/>
              </a:rPr>
              <a:t>прибыли в США в </a:t>
            </a:r>
            <a:r>
              <a:rPr sz="1200" spc="-5" dirty="0">
                <a:latin typeface="Times New Roman"/>
                <a:cs typeface="Times New Roman"/>
              </a:rPr>
              <a:t>периоды </a:t>
            </a:r>
            <a:r>
              <a:rPr sz="1200" dirty="0">
                <a:latin typeface="Times New Roman"/>
                <a:cs typeface="Times New Roman"/>
              </a:rPr>
              <a:t>14-ти  </a:t>
            </a:r>
            <a:r>
              <a:rPr sz="1200" spc="-5" dirty="0">
                <a:latin typeface="Times New Roman"/>
                <a:cs typeface="Times New Roman"/>
              </a:rPr>
              <a:t>американских рецессий, начиная </a:t>
            </a:r>
            <a:r>
              <a:rPr sz="1200" dirty="0">
                <a:latin typeface="Times New Roman"/>
                <a:cs typeface="Times New Roman"/>
              </a:rPr>
              <a:t>с </a:t>
            </a:r>
            <a:r>
              <a:rPr sz="1200" spc="-5" dirty="0">
                <a:latin typeface="Times New Roman"/>
                <a:cs typeface="Times New Roman"/>
              </a:rPr>
              <a:t>Великой депрессии </a:t>
            </a:r>
            <a:r>
              <a:rPr sz="1200" dirty="0">
                <a:latin typeface="Times New Roman"/>
                <a:cs typeface="Times New Roman"/>
              </a:rPr>
              <a:t>1929-1933 </a:t>
            </a:r>
            <a:r>
              <a:rPr sz="1200" spc="-5" dirty="0">
                <a:latin typeface="Times New Roman"/>
                <a:cs typeface="Times New Roman"/>
              </a:rPr>
              <a:t>гг. (рецессии, имевшие  место </a:t>
            </a:r>
            <a:r>
              <a:rPr sz="1200" dirty="0">
                <a:latin typeface="Times New Roman"/>
                <a:cs typeface="Times New Roman"/>
              </a:rPr>
              <a:t>до 1929 </a:t>
            </a:r>
            <a:r>
              <a:rPr sz="1200" spc="-5" dirty="0">
                <a:latin typeface="Times New Roman"/>
                <a:cs typeface="Times New Roman"/>
              </a:rPr>
              <a:t>г., </a:t>
            </a:r>
            <a:r>
              <a:rPr sz="1200" dirty="0">
                <a:latin typeface="Times New Roman"/>
                <a:cs typeface="Times New Roman"/>
              </a:rPr>
              <a:t>не </a:t>
            </a:r>
            <a:r>
              <a:rPr sz="1200" spc="-5" dirty="0">
                <a:latin typeface="Times New Roman"/>
                <a:cs typeface="Times New Roman"/>
              </a:rPr>
              <a:t>рассматриваются </a:t>
            </a:r>
            <a:r>
              <a:rPr sz="1200" dirty="0">
                <a:latin typeface="Times New Roman"/>
                <a:cs typeface="Times New Roman"/>
              </a:rPr>
              <a:t>из-за отсутствия </a:t>
            </a:r>
            <a:r>
              <a:rPr sz="1200" spc="-5" dirty="0">
                <a:latin typeface="Times New Roman"/>
                <a:cs typeface="Times New Roman"/>
              </a:rPr>
              <a:t>соответствующей статистики),  подтверждает определение кризиса, данное </a:t>
            </a:r>
            <a:r>
              <a:rPr sz="1200" dirty="0">
                <a:latin typeface="Times New Roman"/>
                <a:cs typeface="Times New Roman"/>
              </a:rPr>
              <a:t>Марксом. </a:t>
            </a:r>
            <a:r>
              <a:rPr sz="1200" spc="-5" dirty="0">
                <a:latin typeface="Times New Roman"/>
                <a:cs typeface="Times New Roman"/>
              </a:rPr>
              <a:t>Для всех указанных рецессий  характерно снижение показателя макроэкономической нормы прибыли, как </a:t>
            </a:r>
            <a:r>
              <a:rPr sz="1200" spc="-10" dirty="0">
                <a:latin typeface="Times New Roman"/>
                <a:cs typeface="Times New Roman"/>
              </a:rPr>
              <a:t>он </a:t>
            </a:r>
            <a:r>
              <a:rPr sz="1200" dirty="0">
                <a:latin typeface="Times New Roman"/>
                <a:cs typeface="Times New Roman"/>
              </a:rPr>
              <a:t>был  </a:t>
            </a:r>
            <a:r>
              <a:rPr sz="1200" spc="-5" dirty="0">
                <a:latin typeface="Times New Roman"/>
                <a:cs typeface="Times New Roman"/>
              </a:rPr>
              <a:t>рассчитан выше. Подробности представлены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  <a:hlinkClick r:id="rId2" action="ppaction://hlinksldjump"/>
              </a:rPr>
              <a:t>Таблица</a:t>
            </a:r>
            <a:r>
              <a:rPr sz="1200" spc="40" dirty="0"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sz="1200" dirty="0">
                <a:latin typeface="Times New Roman"/>
                <a:cs typeface="Times New Roman"/>
                <a:hlinkClick r:id="rId2" action="ppaction://hlinksldjump"/>
              </a:rPr>
              <a:t>3</a:t>
            </a:r>
            <a:r>
              <a:rPr sz="1200" dirty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12700" marR="7620" indent="448945" algn="just">
              <a:lnSpc>
                <a:spcPct val="143300"/>
              </a:lnSpc>
              <a:spcBef>
                <a:spcPts val="10"/>
              </a:spcBef>
            </a:pP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целом,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анализируя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динамику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показателя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макроэкономической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нормы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прибыли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  </a:t>
            </a:r>
            <a:r>
              <a:rPr sz="1200" spc="-5" dirty="0">
                <a:latin typeface="Times New Roman"/>
                <a:cs typeface="Times New Roman"/>
              </a:rPr>
              <a:t>экономики </a:t>
            </a:r>
            <a:r>
              <a:rPr sz="1200" dirty="0">
                <a:latin typeface="Times New Roman"/>
                <a:cs typeface="Times New Roman"/>
              </a:rPr>
              <a:t>США, </a:t>
            </a:r>
            <a:r>
              <a:rPr sz="1200" spc="-5" dirty="0">
                <a:latin typeface="Times New Roman"/>
                <a:cs typeface="Times New Roman"/>
              </a:rPr>
              <a:t>можно сделать следующие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выводы:</a:t>
            </a:r>
            <a:endParaRPr sz="1200">
              <a:latin typeface="Times New Roman"/>
              <a:cs typeface="Times New Roman"/>
            </a:endParaRPr>
          </a:p>
          <a:p>
            <a:pPr marL="12700" marR="5080" indent="448945" algn="just">
              <a:lnSpc>
                <a:spcPct val="143700"/>
              </a:lnSpc>
              <a:spcBef>
                <a:spcPts val="5"/>
              </a:spcBef>
            </a:pPr>
            <a:r>
              <a:rPr sz="1200" dirty="0">
                <a:latin typeface="Times New Roman"/>
                <a:cs typeface="Times New Roman"/>
              </a:rPr>
              <a:t>1. </a:t>
            </a:r>
            <a:r>
              <a:rPr sz="1200" spc="-5" dirty="0">
                <a:latin typeface="Times New Roman"/>
                <a:cs typeface="Times New Roman"/>
              </a:rPr>
              <a:t>Среднее значение макроэкономической нормы </a:t>
            </a:r>
            <a:r>
              <a:rPr sz="1200" dirty="0">
                <a:latin typeface="Times New Roman"/>
                <a:cs typeface="Times New Roman"/>
              </a:rPr>
              <a:t>прибыли в </a:t>
            </a:r>
            <a:r>
              <a:rPr sz="1200" spc="-5" dirty="0">
                <a:latin typeface="Times New Roman"/>
                <a:cs typeface="Times New Roman"/>
              </a:rPr>
              <a:t>экономике </a:t>
            </a:r>
            <a:r>
              <a:rPr sz="1200" dirty="0">
                <a:latin typeface="Times New Roman"/>
                <a:cs typeface="Times New Roman"/>
              </a:rPr>
              <a:t>США на  протяжении </a:t>
            </a:r>
            <a:r>
              <a:rPr sz="1200" spc="-5" dirty="0">
                <a:latin typeface="Times New Roman"/>
                <a:cs typeface="Times New Roman"/>
              </a:rPr>
              <a:t>рассмотренных </a:t>
            </a:r>
            <a:r>
              <a:rPr sz="1200" dirty="0">
                <a:latin typeface="Times New Roman"/>
                <a:cs typeface="Times New Roman"/>
              </a:rPr>
              <a:t>90 </a:t>
            </a:r>
            <a:r>
              <a:rPr sz="1200" spc="-5" dirty="0">
                <a:latin typeface="Times New Roman"/>
                <a:cs typeface="Times New Roman"/>
              </a:rPr>
              <a:t>лет составляет 12%. </a:t>
            </a:r>
            <a:r>
              <a:rPr sz="1200" dirty="0">
                <a:latin typeface="Times New Roman"/>
                <a:cs typeface="Times New Roman"/>
              </a:rPr>
              <a:t>В большинстве </a:t>
            </a:r>
            <a:r>
              <a:rPr sz="1200" spc="-5" dirty="0">
                <a:latin typeface="Times New Roman"/>
                <a:cs typeface="Times New Roman"/>
              </a:rPr>
              <a:t>случаев,  представленных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b="1" dirty="0">
                <a:latin typeface="Times New Roman"/>
                <a:cs typeface="Times New Roman"/>
              </a:rPr>
              <a:t>Ошибка! </a:t>
            </a:r>
            <a:r>
              <a:rPr sz="1200" b="1" spc="-5" dirty="0">
                <a:latin typeface="Times New Roman"/>
                <a:cs typeface="Times New Roman"/>
              </a:rPr>
              <a:t>Источник ссылки </a:t>
            </a:r>
            <a:r>
              <a:rPr sz="1200" b="1" dirty="0">
                <a:latin typeface="Times New Roman"/>
                <a:cs typeface="Times New Roman"/>
              </a:rPr>
              <a:t>не найден.</a:t>
            </a:r>
            <a:r>
              <a:rPr sz="1200" dirty="0">
                <a:latin typeface="Times New Roman"/>
                <a:cs typeface="Times New Roman"/>
              </a:rPr>
              <a:t>., в </a:t>
            </a:r>
            <a:r>
              <a:rPr sz="1200" spc="-5" dirty="0">
                <a:latin typeface="Times New Roman"/>
                <a:cs typeface="Times New Roman"/>
              </a:rPr>
              <a:t>ходе рецессий данный  показатель снижается </a:t>
            </a:r>
            <a:r>
              <a:rPr sz="1200" dirty="0">
                <a:latin typeface="Times New Roman"/>
                <a:cs typeface="Times New Roman"/>
              </a:rPr>
              <a:t>ниже </a:t>
            </a:r>
            <a:r>
              <a:rPr sz="1200" spc="-5" dirty="0">
                <a:latin typeface="Times New Roman"/>
                <a:cs typeface="Times New Roman"/>
              </a:rPr>
              <a:t>среднего значения. Однако данный вывод </a:t>
            </a:r>
            <a:r>
              <a:rPr sz="1200" dirty="0">
                <a:latin typeface="Times New Roman"/>
                <a:cs typeface="Times New Roman"/>
              </a:rPr>
              <a:t>не </a:t>
            </a:r>
            <a:r>
              <a:rPr sz="1200" spc="-5" dirty="0">
                <a:latin typeface="Times New Roman"/>
                <a:cs typeface="Times New Roman"/>
              </a:rPr>
              <a:t>следует  абсолютизировать, учитывая изменения, происходящие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экономике </a:t>
            </a:r>
            <a:r>
              <a:rPr sz="1200" dirty="0">
                <a:latin typeface="Times New Roman"/>
                <a:cs typeface="Times New Roman"/>
              </a:rPr>
              <a:t>на </a:t>
            </a:r>
            <a:r>
              <a:rPr sz="1200" spc="-5" dirty="0">
                <a:latin typeface="Times New Roman"/>
                <a:cs typeface="Times New Roman"/>
              </a:rPr>
              <a:t>протяжении  длительного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периода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времени</a:t>
            </a:r>
            <a:r>
              <a:rPr sz="1200" spc="1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(например,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рост</a:t>
            </a:r>
            <a:r>
              <a:rPr sz="1200" spc="1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доли</a:t>
            </a:r>
            <a:r>
              <a:rPr sz="1200" spc="1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услуг</a:t>
            </a:r>
            <a:r>
              <a:rPr sz="1200" spc="1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ВВП),</a:t>
            </a:r>
            <a:r>
              <a:rPr sz="1200" spc="1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</a:t>
            </a:r>
            <a:r>
              <a:rPr sz="1200" spc="1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также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изменения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18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1068120" y="615187"/>
            <a:ext cx="5967730" cy="8966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0160" algn="just">
              <a:lnSpc>
                <a:spcPct val="1442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статистической методологии (например, включение «вмененной ренты»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аналогичных  вмененных показателей </a:t>
            </a:r>
            <a:r>
              <a:rPr sz="1200" dirty="0">
                <a:latin typeface="Times New Roman"/>
                <a:cs typeface="Times New Roman"/>
              </a:rPr>
              <a:t>в доходы </a:t>
            </a:r>
            <a:r>
              <a:rPr sz="1200" spc="-5" dirty="0">
                <a:latin typeface="Times New Roman"/>
                <a:cs typeface="Times New Roman"/>
              </a:rPr>
              <a:t>экономических агентов).</a:t>
            </a:r>
            <a:endParaRPr sz="1200">
              <a:latin typeface="Times New Roman"/>
              <a:cs typeface="Times New Roman"/>
            </a:endParaRPr>
          </a:p>
          <a:p>
            <a:pPr marL="12700" indent="448945" algn="just">
              <a:lnSpc>
                <a:spcPct val="100000"/>
              </a:lnSpc>
              <a:spcBef>
                <a:spcPts val="625"/>
              </a:spcBef>
            </a:pPr>
            <a:r>
              <a:rPr sz="1200" dirty="0">
                <a:latin typeface="Times New Roman"/>
                <a:cs typeface="Times New Roman"/>
              </a:rPr>
              <a:t>2.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период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рецессий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макроэкономическая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норма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прибыли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снижается,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причем,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как</a:t>
            </a:r>
            <a:endParaRPr sz="12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43600"/>
              </a:lnSpc>
              <a:spcBef>
                <a:spcPts val="5"/>
              </a:spcBef>
            </a:pPr>
            <a:r>
              <a:rPr sz="1200" spc="-5" dirty="0">
                <a:latin typeface="Times New Roman"/>
                <a:cs typeface="Times New Roman"/>
              </a:rPr>
              <a:t>правило, </a:t>
            </a:r>
            <a:r>
              <a:rPr sz="1200" i="1" dirty="0">
                <a:latin typeface="Times New Roman"/>
                <a:cs typeface="Times New Roman"/>
              </a:rPr>
              <a:t>ниже </a:t>
            </a:r>
            <a:r>
              <a:rPr sz="1200" i="1" spc="-5" dirty="0">
                <a:latin typeface="Times New Roman"/>
                <a:cs typeface="Times New Roman"/>
              </a:rPr>
              <a:t>долгосрочного среднего значения </a:t>
            </a:r>
            <a:r>
              <a:rPr sz="1200" i="1" dirty="0">
                <a:latin typeface="Times New Roman"/>
                <a:cs typeface="Times New Roman"/>
              </a:rPr>
              <a:t>в 12%. </a:t>
            </a:r>
            <a:r>
              <a:rPr sz="1200" spc="-5" dirty="0">
                <a:latin typeface="Times New Roman"/>
                <a:cs typeface="Times New Roman"/>
              </a:rPr>
              <a:t>Наибольшее снижение показатель  макроэкономической нормы </a:t>
            </a:r>
            <a:r>
              <a:rPr sz="1200" dirty="0">
                <a:latin typeface="Times New Roman"/>
                <a:cs typeface="Times New Roman"/>
              </a:rPr>
              <a:t>прибыли </a:t>
            </a:r>
            <a:r>
              <a:rPr sz="1200" spc="-5" dirty="0">
                <a:latin typeface="Times New Roman"/>
                <a:cs typeface="Times New Roman"/>
              </a:rPr>
              <a:t>продемонстрировал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период </a:t>
            </a:r>
            <a:r>
              <a:rPr sz="1200" dirty="0">
                <a:latin typeface="Times New Roman"/>
                <a:cs typeface="Times New Roman"/>
              </a:rPr>
              <a:t>Великой </a:t>
            </a:r>
            <a:r>
              <a:rPr sz="1200" spc="-5" dirty="0">
                <a:latin typeface="Times New Roman"/>
                <a:cs typeface="Times New Roman"/>
              </a:rPr>
              <a:t>депрессии  </a:t>
            </a:r>
            <a:r>
              <a:rPr sz="1200" dirty="0">
                <a:latin typeface="Times New Roman"/>
                <a:cs typeface="Times New Roman"/>
              </a:rPr>
              <a:t>(1929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1933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гг.),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что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характеризует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масштаб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данного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кризиса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и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его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уникальность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истории  </a:t>
            </a:r>
            <a:r>
              <a:rPr sz="1200" dirty="0">
                <a:latin typeface="Times New Roman"/>
                <a:cs typeface="Times New Roman"/>
              </a:rPr>
              <a:t>США.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Наивысший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пик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подъема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приходится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период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Второй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мировой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войны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(конкретно</a:t>
            </a:r>
            <a:endParaRPr sz="12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700"/>
              </a:lnSpc>
              <a:spcBef>
                <a:spcPts val="10"/>
              </a:spcBef>
            </a:pPr>
            <a:r>
              <a:rPr sz="1200" dirty="0">
                <a:latin typeface="Times New Roman"/>
                <a:cs typeface="Times New Roman"/>
              </a:rPr>
              <a:t>– на 1942 – 1944 </a:t>
            </a:r>
            <a:r>
              <a:rPr sz="1200" spc="-5" dirty="0">
                <a:latin typeface="Times New Roman"/>
                <a:cs typeface="Times New Roman"/>
              </a:rPr>
              <a:t>гг.), </a:t>
            </a:r>
            <a:r>
              <a:rPr sz="1200" dirty="0">
                <a:latin typeface="Times New Roman"/>
                <a:cs typeface="Times New Roman"/>
              </a:rPr>
              <a:t>который также </a:t>
            </a:r>
            <a:r>
              <a:rPr sz="1200" spc="-5" dirty="0">
                <a:latin typeface="Times New Roman"/>
                <a:cs typeface="Times New Roman"/>
              </a:rPr>
              <a:t>является уникальным, </a:t>
            </a:r>
            <a:r>
              <a:rPr sz="1200" dirty="0">
                <a:latin typeface="Times New Roman"/>
                <a:cs typeface="Times New Roman"/>
              </a:rPr>
              <a:t>не </a:t>
            </a:r>
            <a:r>
              <a:rPr sz="1200" spc="-5" dirty="0">
                <a:latin typeface="Times New Roman"/>
                <a:cs typeface="Times New Roman"/>
              </a:rPr>
              <a:t>имеющим аналогов </a:t>
            </a:r>
            <a:r>
              <a:rPr sz="1200" dirty="0">
                <a:latin typeface="Times New Roman"/>
                <a:cs typeface="Times New Roman"/>
              </a:rPr>
              <a:t>в  </a:t>
            </a:r>
            <a:r>
              <a:rPr sz="1200" spc="-5" dirty="0">
                <a:latin typeface="Times New Roman"/>
                <a:cs typeface="Times New Roman"/>
              </a:rPr>
              <a:t>последующей истории. </a:t>
            </a:r>
            <a:r>
              <a:rPr sz="1200" dirty="0">
                <a:latin typeface="Times New Roman"/>
                <a:cs typeface="Times New Roman"/>
              </a:rPr>
              <a:t>Второй </a:t>
            </a:r>
            <a:r>
              <a:rPr sz="1200" spc="-5" dirty="0">
                <a:latin typeface="Times New Roman"/>
                <a:cs typeface="Times New Roman"/>
              </a:rPr>
              <a:t>длительный период высоких значений указанного  показателя </a:t>
            </a:r>
            <a:r>
              <a:rPr sz="1200" dirty="0">
                <a:latin typeface="Times New Roman"/>
                <a:cs typeface="Times New Roman"/>
              </a:rPr>
              <a:t>– </a:t>
            </a:r>
            <a:r>
              <a:rPr sz="1200" spc="-5" dirty="0">
                <a:latin typeface="Times New Roman"/>
                <a:cs typeface="Times New Roman"/>
              </a:rPr>
              <a:t>это период </a:t>
            </a:r>
            <a:r>
              <a:rPr sz="1200" dirty="0">
                <a:latin typeface="Times New Roman"/>
                <a:cs typeface="Times New Roman"/>
              </a:rPr>
              <a:t>с 1992 по 2007 </a:t>
            </a:r>
            <a:r>
              <a:rPr sz="1200" spc="-5" dirty="0">
                <a:latin typeface="Times New Roman"/>
                <a:cs typeface="Times New Roman"/>
              </a:rPr>
              <a:t>г. (рецессия </a:t>
            </a:r>
            <a:r>
              <a:rPr sz="1200" dirty="0">
                <a:latin typeface="Times New Roman"/>
                <a:cs typeface="Times New Roman"/>
              </a:rPr>
              <a:t>2000 – 2001 </a:t>
            </a:r>
            <a:r>
              <a:rPr sz="1200" spc="-5" dirty="0">
                <a:latin typeface="Times New Roman"/>
                <a:cs typeface="Times New Roman"/>
              </a:rPr>
              <a:t>гг. </a:t>
            </a:r>
            <a:r>
              <a:rPr sz="1200" dirty="0">
                <a:latin typeface="Times New Roman"/>
                <a:cs typeface="Times New Roman"/>
              </a:rPr>
              <a:t>на фоне предыдущих  </a:t>
            </a:r>
            <a:r>
              <a:rPr sz="1200" spc="-5" dirty="0">
                <a:latin typeface="Times New Roman"/>
                <a:cs typeface="Times New Roman"/>
              </a:rPr>
              <a:t>рецессий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практически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незаметна).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Отметим,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что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первая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половина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этого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благополучного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  США </a:t>
            </a:r>
            <a:r>
              <a:rPr sz="1200" spc="-5" dirty="0">
                <a:latin typeface="Times New Roman"/>
                <a:cs typeface="Times New Roman"/>
              </a:rPr>
              <a:t>периода совпала </a:t>
            </a:r>
            <a:r>
              <a:rPr sz="1200" dirty="0">
                <a:latin typeface="Times New Roman"/>
                <a:cs typeface="Times New Roman"/>
              </a:rPr>
              <a:t>с </a:t>
            </a:r>
            <a:r>
              <a:rPr sz="1200" spc="-5" dirty="0">
                <a:latin typeface="Times New Roman"/>
                <a:cs typeface="Times New Roman"/>
              </a:rPr>
              <a:t>крупнейшими геополитическими событиями (распад </a:t>
            </a:r>
            <a:r>
              <a:rPr sz="1200" dirty="0">
                <a:latin typeface="Times New Roman"/>
                <a:cs typeface="Times New Roman"/>
              </a:rPr>
              <a:t>СССР) и  </a:t>
            </a:r>
            <a:r>
              <a:rPr sz="1200" spc="-5" dirty="0">
                <a:latin typeface="Times New Roman"/>
                <a:cs typeface="Times New Roman"/>
              </a:rPr>
              <a:t>трансформационным кризисом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экономиках большинства постсоветских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стран.</a:t>
            </a:r>
            <a:endParaRPr sz="1200">
              <a:latin typeface="Times New Roman"/>
              <a:cs typeface="Times New Roman"/>
            </a:endParaRPr>
          </a:p>
          <a:p>
            <a:pPr marL="12700" marR="5080" indent="448945" algn="just">
              <a:lnSpc>
                <a:spcPct val="143800"/>
              </a:lnSpc>
              <a:spcBef>
                <a:spcPts val="5"/>
              </a:spcBef>
            </a:pPr>
            <a:r>
              <a:rPr sz="1200" dirty="0">
                <a:latin typeface="Times New Roman"/>
                <a:cs typeface="Times New Roman"/>
              </a:rPr>
              <a:t>3.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Само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себе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снижение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значения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показателя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макроэкономической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нормы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прибыли  </a:t>
            </a:r>
            <a:r>
              <a:rPr sz="1200" dirty="0">
                <a:latin typeface="Times New Roman"/>
                <a:cs typeface="Times New Roman"/>
              </a:rPr>
              <a:t>не </a:t>
            </a:r>
            <a:r>
              <a:rPr sz="1200" spc="-5" dirty="0">
                <a:latin typeface="Times New Roman"/>
                <a:cs typeface="Times New Roman"/>
              </a:rPr>
              <a:t>всегда совпадает </a:t>
            </a:r>
            <a:r>
              <a:rPr sz="1200" dirty="0">
                <a:latin typeface="Times New Roman"/>
                <a:cs typeface="Times New Roman"/>
              </a:rPr>
              <a:t>с </a:t>
            </a:r>
            <a:r>
              <a:rPr sz="1200" spc="-5" dirty="0">
                <a:latin typeface="Times New Roman"/>
                <a:cs typeface="Times New Roman"/>
              </a:rPr>
              <a:t>наступлением очередного кризиса, </a:t>
            </a:r>
            <a:r>
              <a:rPr sz="1200" dirty="0">
                <a:latin typeface="Times New Roman"/>
                <a:cs typeface="Times New Roman"/>
              </a:rPr>
              <a:t>однако </a:t>
            </a:r>
            <a:r>
              <a:rPr sz="1200" spc="-5" dirty="0">
                <a:latin typeface="Times New Roman"/>
                <a:cs typeface="Times New Roman"/>
              </a:rPr>
              <a:t>зачастую предшествует  ему.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Анализ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данных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экономике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США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показал,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что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такое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снижение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начинается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1-2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года  </a:t>
            </a:r>
            <a:r>
              <a:rPr sz="1200" dirty="0">
                <a:latin typeface="Times New Roman"/>
                <a:cs typeface="Times New Roman"/>
              </a:rPr>
              <a:t>до </a:t>
            </a:r>
            <a:r>
              <a:rPr sz="1200" spc="-5" dirty="0">
                <a:latin typeface="Times New Roman"/>
                <a:cs typeface="Times New Roman"/>
              </a:rPr>
              <a:t>очередного кризиса (причем, </a:t>
            </a:r>
            <a:r>
              <a:rPr sz="1200" dirty="0">
                <a:latin typeface="Times New Roman"/>
                <a:cs typeface="Times New Roman"/>
              </a:rPr>
              <a:t>чем </a:t>
            </a:r>
            <a:r>
              <a:rPr sz="1200" spc="-5" dirty="0">
                <a:latin typeface="Times New Roman"/>
                <a:cs typeface="Times New Roman"/>
              </a:rPr>
              <a:t>глубже кризис </a:t>
            </a:r>
            <a:r>
              <a:rPr sz="1200" dirty="0">
                <a:latin typeface="Times New Roman"/>
                <a:cs typeface="Times New Roman"/>
              </a:rPr>
              <a:t>– тем </a:t>
            </a:r>
            <a:r>
              <a:rPr sz="1200" spc="-5" dirty="0">
                <a:latin typeface="Times New Roman"/>
                <a:cs typeface="Times New Roman"/>
              </a:rPr>
              <a:t>раньше начинает сокращаться  норма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прибыли).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Так,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максимальное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значение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нормы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прибыли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2000-е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гг.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было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достигнуто  </a:t>
            </a:r>
            <a:r>
              <a:rPr sz="1200" dirty="0">
                <a:latin typeface="Times New Roman"/>
                <a:cs typeface="Times New Roman"/>
              </a:rPr>
              <a:t>за 4 </a:t>
            </a:r>
            <a:r>
              <a:rPr sz="1200" spc="-5" dirty="0">
                <a:latin typeface="Times New Roman"/>
                <a:cs typeface="Times New Roman"/>
              </a:rPr>
              <a:t>года </a:t>
            </a:r>
            <a:r>
              <a:rPr sz="1200" dirty="0">
                <a:latin typeface="Times New Roman"/>
                <a:cs typeface="Times New Roman"/>
              </a:rPr>
              <a:t>до </a:t>
            </a:r>
            <a:r>
              <a:rPr sz="1200" spc="-5" dirty="0">
                <a:latin typeface="Times New Roman"/>
                <a:cs typeface="Times New Roman"/>
              </a:rPr>
              <a:t>наступления </a:t>
            </a:r>
            <a:r>
              <a:rPr sz="1200" dirty="0">
                <a:latin typeface="Times New Roman"/>
                <a:cs typeface="Times New Roman"/>
              </a:rPr>
              <a:t>Великой </a:t>
            </a:r>
            <a:r>
              <a:rPr sz="1200" spc="-5" dirty="0">
                <a:latin typeface="Times New Roman"/>
                <a:cs typeface="Times New Roman"/>
              </a:rPr>
              <a:t>рецессии </a:t>
            </a:r>
            <a:r>
              <a:rPr sz="1200" dirty="0">
                <a:latin typeface="Times New Roman"/>
                <a:cs typeface="Times New Roman"/>
              </a:rPr>
              <a:t>– в 2003 </a:t>
            </a:r>
            <a:r>
              <a:rPr sz="1200" spc="-5" dirty="0">
                <a:latin typeface="Times New Roman"/>
                <a:cs typeface="Times New Roman"/>
              </a:rPr>
              <a:t>г. (12,88%). Затем началось снижение,  продолжавшееся </a:t>
            </a:r>
            <a:r>
              <a:rPr sz="1200" dirty="0">
                <a:latin typeface="Times New Roman"/>
                <a:cs typeface="Times New Roman"/>
              </a:rPr>
              <a:t>5 лет подряд. </a:t>
            </a:r>
            <a:r>
              <a:rPr sz="1200" spc="-5" dirty="0">
                <a:latin typeface="Times New Roman"/>
                <a:cs typeface="Times New Roman"/>
              </a:rPr>
              <a:t>Можно констатировать, что </a:t>
            </a:r>
            <a:r>
              <a:rPr sz="1200" i="1" spc="-5" dirty="0">
                <a:latin typeface="Times New Roman"/>
                <a:cs typeface="Times New Roman"/>
              </a:rPr>
              <a:t>предвестником </a:t>
            </a:r>
            <a:r>
              <a:rPr sz="1200" i="1" dirty="0">
                <a:latin typeface="Times New Roman"/>
                <a:cs typeface="Times New Roman"/>
              </a:rPr>
              <a:t>кризиса  </a:t>
            </a:r>
            <a:r>
              <a:rPr sz="1200" i="1" spc="-5" dirty="0">
                <a:latin typeface="Times New Roman"/>
                <a:cs typeface="Times New Roman"/>
              </a:rPr>
              <a:t>является снижение макроэкономической нормы прибыли, </a:t>
            </a:r>
            <a:r>
              <a:rPr sz="1200" i="1" dirty="0">
                <a:latin typeface="Times New Roman"/>
                <a:cs typeface="Times New Roman"/>
              </a:rPr>
              <a:t>которая, при </a:t>
            </a:r>
            <a:r>
              <a:rPr sz="1200" i="1" spc="-5" dirty="0">
                <a:latin typeface="Times New Roman"/>
                <a:cs typeface="Times New Roman"/>
              </a:rPr>
              <a:t>этом, остается  выше своего долгосрочного среднего значения </a:t>
            </a:r>
            <a:r>
              <a:rPr sz="1200" i="1" dirty="0">
                <a:latin typeface="Times New Roman"/>
                <a:cs typeface="Times New Roman"/>
              </a:rPr>
              <a:t>(12%).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этой связи нисходящая динамика  последних </a:t>
            </a:r>
            <a:r>
              <a:rPr sz="1200" dirty="0">
                <a:latin typeface="Times New Roman"/>
                <a:cs typeface="Times New Roman"/>
              </a:rPr>
              <a:t>4 </a:t>
            </a:r>
            <a:r>
              <a:rPr sz="1200" spc="-5" dirty="0">
                <a:latin typeface="Times New Roman"/>
                <a:cs typeface="Times New Roman"/>
              </a:rPr>
              <a:t>лет </a:t>
            </a:r>
            <a:r>
              <a:rPr sz="1200" spc="-10" dirty="0">
                <a:latin typeface="Times New Roman"/>
                <a:cs typeface="Times New Roman"/>
              </a:rPr>
              <a:t>указывает </a:t>
            </a:r>
            <a:r>
              <a:rPr sz="1200" dirty="0">
                <a:latin typeface="Times New Roman"/>
                <a:cs typeface="Times New Roman"/>
              </a:rPr>
              <a:t>на </a:t>
            </a:r>
            <a:r>
              <a:rPr sz="1200" spc="-5" dirty="0">
                <a:latin typeface="Times New Roman"/>
                <a:cs typeface="Times New Roman"/>
              </a:rPr>
              <a:t>очередную приближающуюся рецессию, </a:t>
            </a:r>
            <a:r>
              <a:rPr sz="1200" dirty="0">
                <a:latin typeface="Times New Roman"/>
                <a:cs typeface="Times New Roman"/>
              </a:rPr>
              <a:t>однако </a:t>
            </a:r>
            <a:r>
              <a:rPr sz="1200" spc="-5" dirty="0">
                <a:latin typeface="Times New Roman"/>
                <a:cs typeface="Times New Roman"/>
              </a:rPr>
              <a:t>показатель  макроэкономической нормы </a:t>
            </a:r>
            <a:r>
              <a:rPr sz="1200" dirty="0">
                <a:latin typeface="Times New Roman"/>
                <a:cs typeface="Times New Roman"/>
              </a:rPr>
              <a:t>прибыли </a:t>
            </a:r>
            <a:r>
              <a:rPr sz="1200" spc="-5" dirty="0">
                <a:latin typeface="Times New Roman"/>
                <a:cs typeface="Times New Roman"/>
              </a:rPr>
              <a:t>пока еще выше средней </a:t>
            </a:r>
            <a:r>
              <a:rPr sz="1200" dirty="0">
                <a:latin typeface="Times New Roman"/>
                <a:cs typeface="Times New Roman"/>
              </a:rPr>
              <a:t>(в 2018 </a:t>
            </a:r>
            <a:r>
              <a:rPr sz="1200" spc="-5" dirty="0">
                <a:latin typeface="Times New Roman"/>
                <a:cs typeface="Times New Roman"/>
              </a:rPr>
              <a:t>г.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12,83%).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marL="12700" marR="5080" indent="448945" algn="just">
              <a:lnSpc>
                <a:spcPct val="143700"/>
              </a:lnSpc>
            </a:pPr>
            <a:r>
              <a:rPr sz="1200" b="1" i="1" spc="-5" dirty="0">
                <a:latin typeface="Times New Roman"/>
                <a:cs typeface="Times New Roman"/>
              </a:rPr>
              <a:t>Особенности динамики макроэкономической нормы прибыли </a:t>
            </a:r>
            <a:r>
              <a:rPr sz="1200" b="1" i="1" dirty="0">
                <a:latin typeface="Times New Roman"/>
                <a:cs typeface="Times New Roman"/>
              </a:rPr>
              <a:t>в </a:t>
            </a:r>
            <a:r>
              <a:rPr sz="1200" b="1" i="1" spc="-5" dirty="0">
                <a:latin typeface="Times New Roman"/>
                <a:cs typeface="Times New Roman"/>
              </a:rPr>
              <a:t>России.  </a:t>
            </a:r>
            <a:r>
              <a:rPr sz="1200" spc="-5" dirty="0">
                <a:latin typeface="Times New Roman"/>
                <a:cs typeface="Times New Roman"/>
              </a:rPr>
              <a:t>Рассмотрим теперь особенности динамики макроэкономической нормы </a:t>
            </a:r>
            <a:r>
              <a:rPr sz="1200" dirty="0">
                <a:latin typeface="Times New Roman"/>
                <a:cs typeface="Times New Roman"/>
              </a:rPr>
              <a:t>прибыли в  </a:t>
            </a:r>
            <a:r>
              <a:rPr sz="1200" spc="-5" dirty="0">
                <a:latin typeface="Times New Roman"/>
                <a:cs typeface="Times New Roman"/>
              </a:rPr>
              <a:t>экономике России. При этом необходимо сделать </a:t>
            </a:r>
            <a:r>
              <a:rPr sz="1200" dirty="0">
                <a:latin typeface="Times New Roman"/>
                <a:cs typeface="Times New Roman"/>
              </a:rPr>
              <a:t>ряд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уточнений.</a:t>
            </a:r>
            <a:endParaRPr sz="1200">
              <a:latin typeface="Times New Roman"/>
              <a:cs typeface="Times New Roman"/>
            </a:endParaRPr>
          </a:p>
          <a:p>
            <a:pPr marL="12700" indent="448945" algn="just">
              <a:lnSpc>
                <a:spcPct val="100000"/>
              </a:lnSpc>
              <a:spcBef>
                <a:spcPts val="625"/>
              </a:spcBef>
            </a:pPr>
            <a:r>
              <a:rPr sz="1200" spc="-5" dirty="0">
                <a:latin typeface="Times New Roman"/>
                <a:cs typeface="Times New Roman"/>
              </a:rPr>
              <a:t>Во-первых, капитализм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постсоветской России еще недостаточно развит,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носит</a:t>
            </a:r>
            <a:endParaRPr sz="1200">
              <a:latin typeface="Times New Roman"/>
              <a:cs typeface="Times New Roman"/>
            </a:endParaRPr>
          </a:p>
          <a:p>
            <a:pPr marL="12700" marR="6985" algn="just">
              <a:lnSpc>
                <a:spcPct val="143700"/>
              </a:lnSpc>
              <a:spcBef>
                <a:spcPts val="10"/>
              </a:spcBef>
            </a:pPr>
            <a:r>
              <a:rPr sz="1200" spc="-5" dirty="0">
                <a:latin typeface="Times New Roman"/>
                <a:cs typeface="Times New Roman"/>
              </a:rPr>
              <a:t>полупериферийный характер, экономическая динамика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значительной степени зависит </a:t>
            </a:r>
            <a:r>
              <a:rPr sz="1200" dirty="0">
                <a:latin typeface="Times New Roman"/>
                <a:cs typeface="Times New Roman"/>
              </a:rPr>
              <a:t>от  </a:t>
            </a:r>
            <a:r>
              <a:rPr sz="1200" spc="-5" dirty="0">
                <a:latin typeface="Times New Roman"/>
                <a:cs typeface="Times New Roman"/>
              </a:rPr>
              <a:t>колебаний мировой конъюнктуры (прежде всего </a:t>
            </a:r>
            <a:r>
              <a:rPr sz="1200" dirty="0">
                <a:latin typeface="Times New Roman"/>
                <a:cs typeface="Times New Roman"/>
              </a:rPr>
              <a:t>– на </a:t>
            </a:r>
            <a:r>
              <a:rPr sz="1200" spc="-5" dirty="0">
                <a:latin typeface="Times New Roman"/>
                <a:cs typeface="Times New Roman"/>
              </a:rPr>
              <a:t>товары </a:t>
            </a:r>
            <a:r>
              <a:rPr sz="1200" dirty="0">
                <a:latin typeface="Times New Roman"/>
                <a:cs typeface="Times New Roman"/>
              </a:rPr>
              <a:t>сырьевого </a:t>
            </a:r>
            <a:r>
              <a:rPr sz="1200" spc="-5" dirty="0">
                <a:latin typeface="Times New Roman"/>
                <a:cs typeface="Times New Roman"/>
              </a:rPr>
              <a:t>экспорта).  Сложившаяся экспортно-сырьевая модель </a:t>
            </a:r>
            <a:r>
              <a:rPr sz="1200" dirty="0">
                <a:latin typeface="Times New Roman"/>
                <a:cs typeface="Times New Roman"/>
              </a:rPr>
              <a:t>российской </a:t>
            </a:r>
            <a:r>
              <a:rPr sz="1200" spc="-5" dirty="0">
                <a:latin typeface="Times New Roman"/>
                <a:cs typeface="Times New Roman"/>
              </a:rPr>
              <a:t>экономики делает некорректными  </a:t>
            </a:r>
            <a:r>
              <a:rPr sz="1200" dirty="0">
                <a:latin typeface="Times New Roman"/>
                <a:cs typeface="Times New Roman"/>
              </a:rPr>
              <a:t>любые </a:t>
            </a:r>
            <a:r>
              <a:rPr sz="1200" spc="-5" dirty="0">
                <a:latin typeface="Times New Roman"/>
                <a:cs typeface="Times New Roman"/>
              </a:rPr>
              <a:t>прямые сопоставления </a:t>
            </a:r>
            <a:r>
              <a:rPr sz="1200" dirty="0">
                <a:latin typeface="Times New Roman"/>
                <a:cs typeface="Times New Roman"/>
              </a:rPr>
              <a:t>с </a:t>
            </a:r>
            <a:r>
              <a:rPr sz="1200" spc="-5" dirty="0">
                <a:latin typeface="Times New Roman"/>
                <a:cs typeface="Times New Roman"/>
              </a:rPr>
              <a:t>экономиками стран развитого капитализма (особенно </a:t>
            </a:r>
            <a:r>
              <a:rPr sz="1200" dirty="0">
                <a:latin typeface="Times New Roman"/>
                <a:cs typeface="Times New Roman"/>
              </a:rPr>
              <a:t>с  </a:t>
            </a:r>
            <a:r>
              <a:rPr sz="1200" spc="-5" dirty="0">
                <a:latin typeface="Times New Roman"/>
                <a:cs typeface="Times New Roman"/>
              </a:rPr>
              <a:t>США).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19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1068120" y="615187"/>
            <a:ext cx="5969000" cy="8703310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461645" algn="just">
              <a:lnSpc>
                <a:spcPct val="100000"/>
              </a:lnSpc>
              <a:spcBef>
                <a:spcPts val="735"/>
              </a:spcBef>
            </a:pPr>
            <a:r>
              <a:rPr sz="1200" spc="-5" dirty="0">
                <a:latin typeface="Times New Roman"/>
                <a:cs typeface="Times New Roman"/>
              </a:rPr>
              <a:t>Во-вторых, </a:t>
            </a:r>
            <a:r>
              <a:rPr sz="1200" dirty="0">
                <a:latin typeface="Times New Roman"/>
                <a:cs typeface="Times New Roman"/>
              </a:rPr>
              <a:t>на </a:t>
            </a:r>
            <a:r>
              <a:rPr sz="1200" spc="-5" dirty="0">
                <a:latin typeface="Times New Roman"/>
                <a:cs typeface="Times New Roman"/>
              </a:rPr>
              <a:t>период </a:t>
            </a:r>
            <a:r>
              <a:rPr sz="1200" dirty="0">
                <a:latin typeface="Times New Roman"/>
                <a:cs typeface="Times New Roman"/>
              </a:rPr>
              <a:t>1991 – 1998 </a:t>
            </a:r>
            <a:r>
              <a:rPr sz="1200" spc="-5" dirty="0">
                <a:latin typeface="Times New Roman"/>
                <a:cs typeface="Times New Roman"/>
              </a:rPr>
              <a:t>гг. пришелся </a:t>
            </a:r>
            <a:r>
              <a:rPr sz="1200" dirty="0">
                <a:latin typeface="Times New Roman"/>
                <a:cs typeface="Times New Roman"/>
              </a:rPr>
              <a:t>так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называемый</a:t>
            </a:r>
            <a:endParaRPr sz="12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43700"/>
              </a:lnSpc>
              <a:spcBef>
                <a:spcPts val="5"/>
              </a:spcBef>
            </a:pPr>
            <a:r>
              <a:rPr sz="1200" spc="-5" dirty="0">
                <a:latin typeface="Times New Roman"/>
                <a:cs typeface="Times New Roman"/>
              </a:rPr>
              <a:t>«трансформационный кризис», связанный </a:t>
            </a:r>
            <a:r>
              <a:rPr sz="1200" dirty="0">
                <a:latin typeface="Times New Roman"/>
                <a:cs typeface="Times New Roman"/>
              </a:rPr>
              <a:t>с </a:t>
            </a:r>
            <a:r>
              <a:rPr sz="1200" spc="-5" dirty="0">
                <a:latin typeface="Times New Roman"/>
                <a:cs typeface="Times New Roman"/>
              </a:rPr>
              <a:t>переходом </a:t>
            </a:r>
            <a:r>
              <a:rPr sz="1200" dirty="0">
                <a:latin typeface="Times New Roman"/>
                <a:cs typeface="Times New Roman"/>
              </a:rPr>
              <a:t>от одной </a:t>
            </a:r>
            <a:r>
              <a:rPr sz="1200" spc="-5" dirty="0">
                <a:latin typeface="Times New Roman"/>
                <a:cs typeface="Times New Roman"/>
              </a:rPr>
              <a:t>социально-экономической  системы </a:t>
            </a:r>
            <a:r>
              <a:rPr sz="1200" dirty="0">
                <a:latin typeface="Times New Roman"/>
                <a:cs typeface="Times New Roman"/>
              </a:rPr>
              <a:t>к другой. </a:t>
            </a:r>
            <a:r>
              <a:rPr sz="1200" spc="-5" dirty="0">
                <a:latin typeface="Times New Roman"/>
                <a:cs typeface="Times New Roman"/>
              </a:rPr>
              <a:t>Природа этого кризиса отличается </a:t>
            </a:r>
            <a:r>
              <a:rPr sz="1200" dirty="0">
                <a:latin typeface="Times New Roman"/>
                <a:cs typeface="Times New Roman"/>
              </a:rPr>
              <a:t>от природы </a:t>
            </a:r>
            <a:r>
              <a:rPr sz="1200" spc="-5" dirty="0">
                <a:latin typeface="Times New Roman"/>
                <a:cs typeface="Times New Roman"/>
              </a:rPr>
              <a:t>типичного циклического  кризиса развитой рыночной экономики,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потому </a:t>
            </a:r>
            <a:r>
              <a:rPr sz="1200" dirty="0">
                <a:latin typeface="Times New Roman"/>
                <a:cs typeface="Times New Roman"/>
              </a:rPr>
              <a:t>характерный для </a:t>
            </a:r>
            <a:r>
              <a:rPr sz="1200" spc="-5" dirty="0">
                <a:latin typeface="Times New Roman"/>
                <a:cs typeface="Times New Roman"/>
              </a:rPr>
              <a:t>кризиса спад основных  макроэкономических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показателей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России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следует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рассматривать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тех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же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координатах,  что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динамику макроэкономических показателей развитых стран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кризисный </a:t>
            </a:r>
            <a:r>
              <a:rPr sz="1200" dirty="0">
                <a:latin typeface="Times New Roman"/>
                <a:cs typeface="Times New Roman"/>
              </a:rPr>
              <a:t>для них  </a:t>
            </a:r>
            <a:r>
              <a:rPr sz="1200" spc="-5" dirty="0">
                <a:latin typeface="Times New Roman"/>
                <a:cs typeface="Times New Roman"/>
              </a:rPr>
              <a:t>период.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частности, на период трансформационного </a:t>
            </a:r>
            <a:r>
              <a:rPr sz="1200" dirty="0">
                <a:latin typeface="Times New Roman"/>
                <a:cs typeface="Times New Roman"/>
              </a:rPr>
              <a:t>спада в </a:t>
            </a:r>
            <a:r>
              <a:rPr sz="1200" spc="-5" dirty="0">
                <a:latin typeface="Times New Roman"/>
                <a:cs typeface="Times New Roman"/>
              </a:rPr>
              <a:t>России пришлись активные  преобразования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системе </a:t>
            </a:r>
            <a:r>
              <a:rPr sz="1200" dirty="0">
                <a:latin typeface="Times New Roman"/>
                <a:cs typeface="Times New Roman"/>
              </a:rPr>
              <a:t>отношений </a:t>
            </a:r>
            <a:r>
              <a:rPr sz="1200" spc="-5" dirty="0">
                <a:latin typeface="Times New Roman"/>
                <a:cs typeface="Times New Roman"/>
              </a:rPr>
              <a:t>собственности, </a:t>
            </a:r>
            <a:r>
              <a:rPr sz="1200" dirty="0">
                <a:latin typeface="Times New Roman"/>
                <a:cs typeface="Times New Roman"/>
              </a:rPr>
              <a:t>при </a:t>
            </a:r>
            <a:r>
              <a:rPr sz="1200" spc="-5" dirty="0">
                <a:latin typeface="Times New Roman"/>
                <a:cs typeface="Times New Roman"/>
              </a:rPr>
              <a:t>этом стоимость  приватизируемых объектов собственности (основного капитала) многократно занижалась.  Высокая инфляция </a:t>
            </a:r>
            <a:r>
              <a:rPr sz="1200" dirty="0">
                <a:latin typeface="Times New Roman"/>
                <a:cs typeface="Times New Roman"/>
              </a:rPr>
              <a:t>в 1990-е </a:t>
            </a:r>
            <a:r>
              <a:rPr sz="1200" spc="-5" dirty="0">
                <a:latin typeface="Times New Roman"/>
                <a:cs typeface="Times New Roman"/>
              </a:rPr>
              <a:t>гг. </a:t>
            </a:r>
            <a:r>
              <a:rPr sz="1200" dirty="0">
                <a:latin typeface="Times New Roman"/>
                <a:cs typeface="Times New Roman"/>
              </a:rPr>
              <a:t>также не </a:t>
            </a:r>
            <a:r>
              <a:rPr sz="1200" spc="-5" dirty="0">
                <a:latin typeface="Times New Roman"/>
                <a:cs typeface="Times New Roman"/>
              </a:rPr>
              <a:t>способствовала </a:t>
            </a:r>
            <a:r>
              <a:rPr sz="1200" dirty="0">
                <a:latin typeface="Times New Roman"/>
                <a:cs typeface="Times New Roman"/>
              </a:rPr>
              <a:t>формированию </a:t>
            </a:r>
            <a:r>
              <a:rPr sz="1200" spc="-5" dirty="0">
                <a:latin typeface="Times New Roman"/>
                <a:cs typeface="Times New Roman"/>
              </a:rPr>
              <a:t>адекватной  рыночной оценки стоимости основных фондов. Поэтому данные </a:t>
            </a:r>
            <a:r>
              <a:rPr sz="1200" dirty="0">
                <a:latin typeface="Times New Roman"/>
                <a:cs typeface="Times New Roman"/>
              </a:rPr>
              <a:t>о </a:t>
            </a:r>
            <a:r>
              <a:rPr sz="1200" spc="-5" dirty="0">
                <a:latin typeface="Times New Roman"/>
                <a:cs typeface="Times New Roman"/>
              </a:rPr>
              <a:t>стоимости основного  капитала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российской </a:t>
            </a:r>
            <a:r>
              <a:rPr sz="1200" dirty="0">
                <a:latin typeface="Times New Roman"/>
                <a:cs typeface="Times New Roman"/>
              </a:rPr>
              <a:t>статистике в </a:t>
            </a:r>
            <a:r>
              <a:rPr sz="1200" spc="-5" dirty="0">
                <a:latin typeface="Times New Roman"/>
                <a:cs typeface="Times New Roman"/>
              </a:rPr>
              <a:t>указанный период </a:t>
            </a:r>
            <a:r>
              <a:rPr sz="1200" dirty="0">
                <a:latin typeface="Times New Roman"/>
                <a:cs typeface="Times New Roman"/>
              </a:rPr>
              <a:t>не </a:t>
            </a:r>
            <a:r>
              <a:rPr sz="1200" spc="-5" dirty="0">
                <a:latin typeface="Times New Roman"/>
                <a:cs typeface="Times New Roman"/>
              </a:rPr>
              <a:t>являются </a:t>
            </a:r>
            <a:r>
              <a:rPr sz="1200" dirty="0">
                <a:latin typeface="Times New Roman"/>
                <a:cs typeface="Times New Roman"/>
              </a:rPr>
              <a:t>в полной </a:t>
            </a:r>
            <a:r>
              <a:rPr sz="1200" spc="-5" dirty="0">
                <a:latin typeface="Times New Roman"/>
                <a:cs typeface="Times New Roman"/>
              </a:rPr>
              <a:t>степени  релевантными.</a:t>
            </a:r>
            <a:endParaRPr sz="1200">
              <a:latin typeface="Times New Roman"/>
              <a:cs typeface="Times New Roman"/>
            </a:endParaRPr>
          </a:p>
          <a:p>
            <a:pPr marL="12700" marR="5080" indent="448945" algn="just">
              <a:lnSpc>
                <a:spcPct val="143700"/>
              </a:lnSpc>
              <a:spcBef>
                <a:spcPts val="10"/>
              </a:spcBef>
            </a:pPr>
            <a:r>
              <a:rPr sz="1200" dirty="0">
                <a:latin typeface="Times New Roman"/>
                <a:cs typeface="Times New Roman"/>
              </a:rPr>
              <a:t>В-третьих, </a:t>
            </a:r>
            <a:r>
              <a:rPr sz="1200" spc="-5" dirty="0">
                <a:latin typeface="Times New Roman"/>
                <a:cs typeface="Times New Roman"/>
              </a:rPr>
              <a:t>следует отметить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неустойчивость оценок российской статистики </a:t>
            </a:r>
            <a:r>
              <a:rPr sz="1200" dirty="0">
                <a:latin typeface="Times New Roman"/>
                <a:cs typeface="Times New Roman"/>
              </a:rPr>
              <a:t>по  ряду </a:t>
            </a:r>
            <a:r>
              <a:rPr sz="1200" spc="-5" dirty="0">
                <a:latin typeface="Times New Roman"/>
                <a:cs typeface="Times New Roman"/>
              </a:rPr>
              <a:t>показателей. Данные </a:t>
            </a:r>
            <a:r>
              <a:rPr sz="1200" dirty="0">
                <a:latin typeface="Times New Roman"/>
                <a:cs typeface="Times New Roman"/>
              </a:rPr>
              <a:t>по ВВП и </a:t>
            </a:r>
            <a:r>
              <a:rPr sz="1200" spc="-5" dirty="0">
                <a:latin typeface="Times New Roman"/>
                <a:cs typeface="Times New Roman"/>
              </a:rPr>
              <a:t>его распределению </a:t>
            </a:r>
            <a:r>
              <a:rPr sz="1200" dirty="0">
                <a:latin typeface="Times New Roman"/>
                <a:cs typeface="Times New Roman"/>
              </a:rPr>
              <a:t>по доходам </a:t>
            </a:r>
            <a:r>
              <a:rPr sz="1200" spc="-5" dirty="0">
                <a:latin typeface="Times New Roman"/>
                <a:cs typeface="Times New Roman"/>
              </a:rPr>
              <a:t>имеются </a:t>
            </a:r>
            <a:r>
              <a:rPr sz="1200" dirty="0">
                <a:latin typeface="Times New Roman"/>
                <a:cs typeface="Times New Roman"/>
              </a:rPr>
              <a:t>лишь с 1995  </a:t>
            </a:r>
            <a:r>
              <a:rPr sz="1200" spc="-5" dirty="0">
                <a:latin typeface="Times New Roman"/>
                <a:cs typeface="Times New Roman"/>
              </a:rPr>
              <a:t>г. Методология расчета основных макроэкономических показателей неоднократно  пересматривалась. Особо следует </a:t>
            </a:r>
            <a:r>
              <a:rPr sz="1200" dirty="0">
                <a:latin typeface="Times New Roman"/>
                <a:cs typeface="Times New Roman"/>
              </a:rPr>
              <a:t>отметить </a:t>
            </a:r>
            <a:r>
              <a:rPr sz="1200" spc="-5" dirty="0">
                <a:latin typeface="Times New Roman"/>
                <a:cs typeface="Times New Roman"/>
              </a:rPr>
              <a:t>изменения, </a:t>
            </a:r>
            <a:r>
              <a:rPr sz="1200" dirty="0">
                <a:latin typeface="Times New Roman"/>
                <a:cs typeface="Times New Roman"/>
              </a:rPr>
              <a:t>которые были </a:t>
            </a:r>
            <a:r>
              <a:rPr sz="1200" spc="-5" dirty="0">
                <a:latin typeface="Times New Roman"/>
                <a:cs typeface="Times New Roman"/>
              </a:rPr>
              <a:t>сделаны </a:t>
            </a:r>
            <a:r>
              <a:rPr sz="1200" dirty="0">
                <a:latin typeface="Times New Roman"/>
                <a:cs typeface="Times New Roman"/>
              </a:rPr>
              <a:t>в 2011 </a:t>
            </a:r>
            <a:r>
              <a:rPr sz="1200" spc="-5" dirty="0">
                <a:latin typeface="Times New Roman"/>
                <a:cs typeface="Times New Roman"/>
              </a:rPr>
              <a:t>г. </a:t>
            </a:r>
            <a:r>
              <a:rPr sz="1200" dirty="0">
                <a:latin typeface="Times New Roman"/>
                <a:cs typeface="Times New Roman"/>
              </a:rPr>
              <a:t>и в  2016 </a:t>
            </a:r>
            <a:r>
              <a:rPr sz="1200" spc="-5" dirty="0">
                <a:latin typeface="Times New Roman"/>
                <a:cs typeface="Times New Roman"/>
              </a:rPr>
              <a:t>г.,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соответственно </a:t>
            </a:r>
            <a:r>
              <a:rPr sz="1200" dirty="0">
                <a:latin typeface="Times New Roman"/>
                <a:cs typeface="Times New Roman"/>
              </a:rPr>
              <a:t>– </a:t>
            </a:r>
            <a:r>
              <a:rPr sz="1200" spc="-5" dirty="0">
                <a:latin typeface="Times New Roman"/>
                <a:cs typeface="Times New Roman"/>
              </a:rPr>
              <a:t>несопоставимость </a:t>
            </a:r>
            <a:r>
              <a:rPr sz="1200" dirty="0">
                <a:latin typeface="Times New Roman"/>
                <a:cs typeface="Times New Roman"/>
              </a:rPr>
              <a:t>ряда </a:t>
            </a:r>
            <a:r>
              <a:rPr sz="1200" spc="-5" dirty="0">
                <a:latin typeface="Times New Roman"/>
                <a:cs typeface="Times New Roman"/>
              </a:rPr>
              <a:t>показателей, </a:t>
            </a:r>
            <a:r>
              <a:rPr sz="1200" dirty="0">
                <a:latin typeface="Times New Roman"/>
                <a:cs typeface="Times New Roman"/>
              </a:rPr>
              <a:t>о чем </a:t>
            </a:r>
            <a:r>
              <a:rPr sz="1200" spc="-5" dirty="0">
                <a:latin typeface="Times New Roman"/>
                <a:cs typeface="Times New Roman"/>
              </a:rPr>
              <a:t>прямо  предупреждается </a:t>
            </a:r>
            <a:r>
              <a:rPr sz="1200" dirty="0">
                <a:latin typeface="Times New Roman"/>
                <a:cs typeface="Times New Roman"/>
              </a:rPr>
              <a:t>на сайте </a:t>
            </a:r>
            <a:r>
              <a:rPr sz="1200" spc="-5" dirty="0">
                <a:latin typeface="Times New Roman"/>
                <a:cs typeface="Times New Roman"/>
              </a:rPr>
              <a:t>Росстата </a:t>
            </a:r>
            <a:r>
              <a:rPr sz="1200" dirty="0">
                <a:latin typeface="Times New Roman"/>
                <a:cs typeface="Times New Roman"/>
              </a:rPr>
              <a:t>при </a:t>
            </a:r>
            <a:r>
              <a:rPr sz="1200" spc="-5" dirty="0">
                <a:latin typeface="Times New Roman"/>
                <a:cs typeface="Times New Roman"/>
              </a:rPr>
              <a:t>сравнении </a:t>
            </a:r>
            <a:r>
              <a:rPr sz="1200" dirty="0">
                <a:latin typeface="Times New Roman"/>
                <a:cs typeface="Times New Roman"/>
              </a:rPr>
              <a:t>рядов </a:t>
            </a:r>
            <a:r>
              <a:rPr sz="1200" spc="-5" dirty="0">
                <a:latin typeface="Times New Roman"/>
                <a:cs typeface="Times New Roman"/>
              </a:rPr>
              <a:t>ВВП. Так, </a:t>
            </a:r>
            <a:r>
              <a:rPr sz="1200" dirty="0">
                <a:latin typeface="Times New Roman"/>
                <a:cs typeface="Times New Roman"/>
              </a:rPr>
              <a:t>в 2011 </a:t>
            </a:r>
            <a:r>
              <a:rPr sz="1200" spc="-5" dirty="0">
                <a:latin typeface="Times New Roman"/>
                <a:cs typeface="Times New Roman"/>
              </a:rPr>
              <a:t>г. после  изменений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методологии расчета величина ВПЭиВСД составила </a:t>
            </a:r>
            <a:r>
              <a:rPr sz="1200" dirty="0">
                <a:latin typeface="Times New Roman"/>
                <a:cs typeface="Times New Roman"/>
              </a:rPr>
              <a:t>25,1 трлн. руб. (до  </a:t>
            </a:r>
            <a:r>
              <a:rPr sz="1200" spc="-5" dirty="0">
                <a:latin typeface="Times New Roman"/>
                <a:cs typeface="Times New Roman"/>
              </a:rPr>
              <a:t>пересчета </a:t>
            </a:r>
            <a:r>
              <a:rPr sz="1200" dirty="0">
                <a:latin typeface="Times New Roman"/>
                <a:cs typeface="Times New Roman"/>
              </a:rPr>
              <a:t>было 17,4 трлн. руб.), </a:t>
            </a:r>
            <a:r>
              <a:rPr sz="1200" spc="-5" dirty="0">
                <a:latin typeface="Times New Roman"/>
                <a:cs typeface="Times New Roman"/>
              </a:rPr>
              <a:t>увеличившись </a:t>
            </a:r>
            <a:r>
              <a:rPr sz="1200" dirty="0">
                <a:latin typeface="Times New Roman"/>
                <a:cs typeface="Times New Roman"/>
              </a:rPr>
              <a:t>в 1,44 </a:t>
            </a:r>
            <a:r>
              <a:rPr sz="1200" spc="-5" dirty="0">
                <a:latin typeface="Times New Roman"/>
                <a:cs typeface="Times New Roman"/>
              </a:rPr>
              <a:t>раза [Росстат]. </a:t>
            </a:r>
            <a:r>
              <a:rPr sz="1200" dirty="0">
                <a:latin typeface="Times New Roman"/>
                <a:cs typeface="Times New Roman"/>
              </a:rPr>
              <a:t>Столь </a:t>
            </a:r>
            <a:r>
              <a:rPr sz="1200" spc="-5" dirty="0">
                <a:latin typeface="Times New Roman"/>
                <a:cs typeface="Times New Roman"/>
              </a:rPr>
              <a:t>значительные  изменения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макроэкономических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показателей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не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могут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отразиться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результатах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расчета  макроэкономической нормы </a:t>
            </a:r>
            <a:r>
              <a:rPr sz="1200" dirty="0">
                <a:latin typeface="Times New Roman"/>
                <a:cs typeface="Times New Roman"/>
              </a:rPr>
              <a:t>прибыли. </a:t>
            </a:r>
            <a:r>
              <a:rPr sz="1200" spc="-5" dirty="0">
                <a:latin typeface="Times New Roman"/>
                <a:cs typeface="Times New Roman"/>
              </a:rPr>
              <a:t>Для того чтобы элиминировать влияние </a:t>
            </a:r>
            <a:r>
              <a:rPr sz="1200" dirty="0">
                <a:latin typeface="Times New Roman"/>
                <a:cs typeface="Times New Roman"/>
              </a:rPr>
              <a:t>фактора  </a:t>
            </a:r>
            <a:r>
              <a:rPr sz="1200" spc="-5" dirty="0">
                <a:latin typeface="Times New Roman"/>
                <a:cs typeface="Times New Roman"/>
              </a:rPr>
              <a:t>изменения статистической </a:t>
            </a:r>
            <a:r>
              <a:rPr sz="1200" dirty="0">
                <a:latin typeface="Times New Roman"/>
                <a:cs typeface="Times New Roman"/>
              </a:rPr>
              <a:t>методологии на </a:t>
            </a:r>
            <a:r>
              <a:rPr sz="1200" spc="-5" dirty="0">
                <a:latin typeface="Times New Roman"/>
                <a:cs typeface="Times New Roman"/>
              </a:rPr>
              <a:t>результат, значения ВПЭиВСД </a:t>
            </a:r>
            <a:r>
              <a:rPr sz="1200" dirty="0">
                <a:latin typeface="Times New Roman"/>
                <a:cs typeface="Times New Roman"/>
              </a:rPr>
              <a:t>за 2011 – 2018  </a:t>
            </a:r>
            <a:r>
              <a:rPr sz="1200" spc="-5" dirty="0">
                <a:latin typeface="Times New Roman"/>
                <a:cs typeface="Times New Roman"/>
              </a:rPr>
              <a:t>гг. </a:t>
            </a:r>
            <a:r>
              <a:rPr sz="1200" dirty="0">
                <a:latin typeface="Times New Roman"/>
                <a:cs typeface="Times New Roman"/>
              </a:rPr>
              <a:t>были </a:t>
            </a:r>
            <a:r>
              <a:rPr sz="1200" spc="-5" dirty="0">
                <a:latin typeface="Times New Roman"/>
                <a:cs typeface="Times New Roman"/>
              </a:rPr>
              <a:t>пересчитаны </a:t>
            </a:r>
            <a:r>
              <a:rPr sz="1200" dirty="0">
                <a:latin typeface="Times New Roman"/>
                <a:cs typeface="Times New Roman"/>
              </a:rPr>
              <a:t>с </a:t>
            </a:r>
            <a:r>
              <a:rPr sz="1200" spc="-5" dirty="0">
                <a:latin typeface="Times New Roman"/>
                <a:cs typeface="Times New Roman"/>
              </a:rPr>
              <a:t>коэффициентом </a:t>
            </a:r>
            <a:r>
              <a:rPr sz="1200" dirty="0">
                <a:latin typeface="Times New Roman"/>
                <a:cs typeface="Times New Roman"/>
              </a:rPr>
              <a:t>1,44 в сторону </a:t>
            </a:r>
            <a:r>
              <a:rPr sz="1200" spc="-5" dirty="0">
                <a:latin typeface="Times New Roman"/>
                <a:cs typeface="Times New Roman"/>
              </a:rPr>
              <a:t>понижения. Разумеется, </a:t>
            </a:r>
            <a:r>
              <a:rPr sz="1200" dirty="0">
                <a:latin typeface="Times New Roman"/>
                <a:cs typeface="Times New Roman"/>
              </a:rPr>
              <a:t>такой  </a:t>
            </a:r>
            <a:r>
              <a:rPr sz="1200" spc="-5" dirty="0">
                <a:latin typeface="Times New Roman"/>
                <a:cs typeface="Times New Roman"/>
              </a:rPr>
              <a:t>расчет оправдан </a:t>
            </a:r>
            <a:r>
              <a:rPr sz="1200" dirty="0">
                <a:latin typeface="Times New Roman"/>
                <a:cs typeface="Times New Roman"/>
              </a:rPr>
              <a:t>лишь в </a:t>
            </a:r>
            <a:r>
              <a:rPr sz="1200" spc="-5" dirty="0">
                <a:latin typeface="Times New Roman"/>
                <a:cs typeface="Times New Roman"/>
              </a:rPr>
              <a:t>первом приближении; </a:t>
            </a:r>
            <a:r>
              <a:rPr sz="1200" dirty="0">
                <a:latin typeface="Times New Roman"/>
                <a:cs typeface="Times New Roman"/>
              </a:rPr>
              <a:t>для </a:t>
            </a:r>
            <a:r>
              <a:rPr sz="1200" spc="-5" dirty="0">
                <a:latin typeface="Times New Roman"/>
                <a:cs typeface="Times New Roman"/>
              </a:rPr>
              <a:t>лучшей сопоставимости данных  необходимо проводить </a:t>
            </a:r>
            <a:r>
              <a:rPr sz="1200" dirty="0">
                <a:latin typeface="Times New Roman"/>
                <a:cs typeface="Times New Roman"/>
              </a:rPr>
              <a:t>общий </a:t>
            </a:r>
            <a:r>
              <a:rPr sz="1200" spc="-5" dirty="0">
                <a:latin typeface="Times New Roman"/>
                <a:cs typeface="Times New Roman"/>
              </a:rPr>
              <a:t>перерасчет всего временного </a:t>
            </a:r>
            <a:r>
              <a:rPr sz="1200" dirty="0">
                <a:latin typeface="Times New Roman"/>
                <a:cs typeface="Times New Roman"/>
              </a:rPr>
              <a:t>ряда по </a:t>
            </a:r>
            <a:r>
              <a:rPr sz="1200" spc="-5" dirty="0">
                <a:latin typeface="Times New Roman"/>
                <a:cs typeface="Times New Roman"/>
              </a:rPr>
              <a:t>единой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методологии.</a:t>
            </a:r>
            <a:endParaRPr sz="1200">
              <a:latin typeface="Times New Roman"/>
              <a:cs typeface="Times New Roman"/>
            </a:endParaRPr>
          </a:p>
          <a:p>
            <a:pPr marL="12700" marR="8255" indent="448945" algn="just">
              <a:lnSpc>
                <a:spcPct val="143700"/>
              </a:lnSpc>
              <a:spcBef>
                <a:spcPts val="5"/>
              </a:spcBef>
            </a:pPr>
            <a:r>
              <a:rPr sz="1200" spc="-5" dirty="0">
                <a:latin typeface="Times New Roman"/>
                <a:cs typeface="Times New Roman"/>
              </a:rPr>
              <a:t>Наконец,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отличие </a:t>
            </a:r>
            <a:r>
              <a:rPr sz="1200" spc="-10" dirty="0">
                <a:latin typeface="Times New Roman"/>
                <a:cs typeface="Times New Roman"/>
              </a:rPr>
              <a:t>от </a:t>
            </a:r>
            <a:r>
              <a:rPr sz="1200" spc="-5" dirty="0">
                <a:latin typeface="Times New Roman"/>
                <a:cs typeface="Times New Roman"/>
              </a:rPr>
              <a:t>статистики </a:t>
            </a:r>
            <a:r>
              <a:rPr sz="1200" dirty="0">
                <a:latin typeface="Times New Roman"/>
                <a:cs typeface="Times New Roman"/>
              </a:rPr>
              <a:t>США, в </a:t>
            </a:r>
            <a:r>
              <a:rPr sz="1200" spc="-5" dirty="0">
                <a:latin typeface="Times New Roman"/>
                <a:cs typeface="Times New Roman"/>
              </a:rPr>
              <a:t>российской статистике данные </a:t>
            </a:r>
            <a:r>
              <a:rPr sz="1200" dirty="0">
                <a:latin typeface="Times New Roman"/>
                <a:cs typeface="Times New Roman"/>
              </a:rPr>
              <a:t>по  </a:t>
            </a:r>
            <a:r>
              <a:rPr sz="1200" spc="-5" dirty="0">
                <a:latin typeface="Times New Roman"/>
                <a:cs typeface="Times New Roman"/>
              </a:rPr>
              <a:t>амортизации основного капитала носят разрозненный характер, </a:t>
            </a:r>
            <a:r>
              <a:rPr sz="1200" dirty="0">
                <a:latin typeface="Times New Roman"/>
                <a:cs typeface="Times New Roman"/>
              </a:rPr>
              <a:t>а потому </a:t>
            </a:r>
            <a:r>
              <a:rPr sz="1200" spc="-5" dirty="0">
                <a:latin typeface="Times New Roman"/>
                <a:cs typeface="Times New Roman"/>
              </a:rPr>
              <a:t>при оценке  </a:t>
            </a:r>
            <a:r>
              <a:rPr sz="1200" dirty="0">
                <a:latin typeface="Times New Roman"/>
                <a:cs typeface="Times New Roman"/>
              </a:rPr>
              <a:t>прибыли </a:t>
            </a:r>
            <a:r>
              <a:rPr sz="1200" spc="-5" dirty="0">
                <a:latin typeface="Times New Roman"/>
                <a:cs typeface="Times New Roman"/>
              </a:rPr>
              <a:t>экономики </a:t>
            </a:r>
            <a:r>
              <a:rPr sz="1200" dirty="0">
                <a:latin typeface="Times New Roman"/>
                <a:cs typeface="Times New Roman"/>
              </a:rPr>
              <a:t>будем </a:t>
            </a:r>
            <a:r>
              <a:rPr sz="1200" spc="-5" dirty="0">
                <a:latin typeface="Times New Roman"/>
                <a:cs typeface="Times New Roman"/>
              </a:rPr>
              <a:t>использовать показатель ВПЭиВСД,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считать  макроэкономическую норму прибыли </a:t>
            </a:r>
            <a:r>
              <a:rPr sz="1200" dirty="0">
                <a:latin typeface="Times New Roman"/>
                <a:cs typeface="Times New Roman"/>
              </a:rPr>
              <a:t>по </a:t>
            </a:r>
            <a:r>
              <a:rPr sz="1200" spc="-5" dirty="0">
                <a:latin typeface="Times New Roman"/>
                <a:cs typeface="Times New Roman"/>
              </a:rPr>
              <a:t>формуле (2). Отметим также, что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данных </a:t>
            </a:r>
            <a:r>
              <a:rPr sz="1200" dirty="0">
                <a:latin typeface="Times New Roman"/>
                <a:cs typeface="Times New Roman"/>
              </a:rPr>
              <a:t>о  </a:t>
            </a:r>
            <a:r>
              <a:rPr sz="1200" spc="-5" dirty="0">
                <a:latin typeface="Times New Roman"/>
                <a:cs typeface="Times New Roman"/>
              </a:rPr>
              <a:t>заработной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плате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наемных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работников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присутствует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также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составляющие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«скрытой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оплаты  труда»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«смешанных </a:t>
            </a:r>
            <a:r>
              <a:rPr sz="1200" dirty="0">
                <a:latin typeface="Times New Roman"/>
                <a:cs typeface="Times New Roman"/>
              </a:rPr>
              <a:t>доходов», </a:t>
            </a:r>
            <a:r>
              <a:rPr sz="1200" spc="-5" dirty="0">
                <a:latin typeface="Times New Roman"/>
                <a:cs typeface="Times New Roman"/>
              </a:rPr>
              <a:t>вычленить которые </a:t>
            </a:r>
            <a:r>
              <a:rPr sz="1200" dirty="0">
                <a:latin typeface="Times New Roman"/>
                <a:cs typeface="Times New Roman"/>
              </a:rPr>
              <a:t>не </a:t>
            </a:r>
            <a:r>
              <a:rPr sz="1200" spc="-5" dirty="0">
                <a:latin typeface="Times New Roman"/>
                <a:cs typeface="Times New Roman"/>
              </a:rPr>
              <a:t>представляется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возможным.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926833" y="9917379"/>
            <a:ext cx="12192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sz="1100" dirty="0">
                <a:latin typeface="Calibri"/>
                <a:cs typeface="Calibri"/>
              </a:rPr>
              <a:t>2</a:t>
            </a:fld>
            <a:endParaRPr sz="11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068120" y="615187"/>
            <a:ext cx="5969000" cy="9251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43800"/>
              </a:lnSpc>
              <a:spcBef>
                <a:spcPts val="105"/>
              </a:spcBef>
            </a:pPr>
            <a:r>
              <a:rPr sz="1200" i="1" dirty="0">
                <a:latin typeface="Times New Roman"/>
                <a:cs typeface="Times New Roman"/>
              </a:rPr>
              <a:t>the particular </a:t>
            </a:r>
            <a:r>
              <a:rPr sz="1200" i="1" spc="-5" dirty="0">
                <a:latin typeface="Times New Roman"/>
                <a:cs typeface="Times New Roman"/>
              </a:rPr>
              <a:t>dynamics </a:t>
            </a:r>
            <a:r>
              <a:rPr sz="1200" i="1" dirty="0">
                <a:latin typeface="Times New Roman"/>
                <a:cs typeface="Times New Roman"/>
              </a:rPr>
              <a:t>of the linked </a:t>
            </a:r>
            <a:r>
              <a:rPr sz="1200" i="1" spc="-5" dirty="0">
                <a:latin typeface="Times New Roman"/>
                <a:cs typeface="Times New Roman"/>
              </a:rPr>
              <a:t>indicators </a:t>
            </a:r>
            <a:r>
              <a:rPr sz="1200" i="1" dirty="0">
                <a:latin typeface="Times New Roman"/>
                <a:cs typeface="Times New Roman"/>
              </a:rPr>
              <a:t>- the growth of </a:t>
            </a:r>
            <a:r>
              <a:rPr sz="1200" i="1" spc="-5" dirty="0">
                <a:latin typeface="Times New Roman"/>
                <a:cs typeface="Times New Roman"/>
              </a:rPr>
              <a:t>investments, employment, wages,  </a:t>
            </a:r>
            <a:r>
              <a:rPr sz="1200" i="1" dirty="0">
                <a:latin typeface="Times New Roman"/>
                <a:cs typeface="Times New Roman"/>
              </a:rPr>
              <a:t>and a </a:t>
            </a:r>
            <a:r>
              <a:rPr sz="1200" i="1" spc="-5" dirty="0">
                <a:latin typeface="Times New Roman"/>
                <a:cs typeface="Times New Roman"/>
              </a:rPr>
              <a:t>reduction </a:t>
            </a:r>
            <a:r>
              <a:rPr sz="1200" i="1" dirty="0">
                <a:latin typeface="Times New Roman"/>
                <a:cs typeface="Times New Roman"/>
              </a:rPr>
              <a:t>in </a:t>
            </a:r>
            <a:r>
              <a:rPr sz="1200" i="1" spc="-5" dirty="0">
                <a:latin typeface="Times New Roman"/>
                <a:cs typeface="Times New Roman"/>
              </a:rPr>
              <a:t>unemployment. Two options: </a:t>
            </a:r>
            <a:r>
              <a:rPr sz="1200" i="1" dirty="0">
                <a:latin typeface="Times New Roman"/>
                <a:cs typeface="Times New Roman"/>
              </a:rPr>
              <a:t>(1) if </a:t>
            </a:r>
            <a:r>
              <a:rPr sz="1200" i="1" spc="-5" dirty="0">
                <a:latin typeface="Times New Roman"/>
                <a:cs typeface="Times New Roman"/>
              </a:rPr>
              <a:t>investments </a:t>
            </a:r>
            <a:r>
              <a:rPr sz="1200" i="1" dirty="0">
                <a:latin typeface="Times New Roman"/>
                <a:cs typeface="Times New Roman"/>
              </a:rPr>
              <a:t>grow </a:t>
            </a:r>
            <a:r>
              <a:rPr sz="1200" i="1" spc="-5" dirty="0">
                <a:latin typeface="Times New Roman"/>
                <a:cs typeface="Times New Roman"/>
              </a:rPr>
              <a:t>faster </a:t>
            </a:r>
            <a:r>
              <a:rPr sz="1200" i="1" dirty="0">
                <a:latin typeface="Times New Roman"/>
                <a:cs typeface="Times New Roman"/>
              </a:rPr>
              <a:t>than </a:t>
            </a:r>
            <a:r>
              <a:rPr sz="1200" i="1" spc="-5" dirty="0">
                <a:latin typeface="Times New Roman"/>
                <a:cs typeface="Times New Roman"/>
              </a:rPr>
              <a:t>employment,  </a:t>
            </a:r>
            <a:r>
              <a:rPr sz="1200" i="1" dirty="0">
                <a:latin typeface="Times New Roman"/>
                <a:cs typeface="Times New Roman"/>
              </a:rPr>
              <a:t>this </a:t>
            </a:r>
            <a:r>
              <a:rPr sz="1200" i="1" spc="-5" dirty="0">
                <a:latin typeface="Times New Roman"/>
                <a:cs typeface="Times New Roman"/>
              </a:rPr>
              <a:t>is evidence </a:t>
            </a:r>
            <a:r>
              <a:rPr sz="1200" i="1" dirty="0">
                <a:latin typeface="Times New Roman"/>
                <a:cs typeface="Times New Roman"/>
              </a:rPr>
              <a:t>of a large-scale </a:t>
            </a:r>
            <a:r>
              <a:rPr sz="1200" i="1" spc="-5" dirty="0">
                <a:latin typeface="Times New Roman"/>
                <a:cs typeface="Times New Roman"/>
              </a:rPr>
              <a:t>impending crisis, </a:t>
            </a:r>
            <a:r>
              <a:rPr sz="1200" i="1" dirty="0">
                <a:latin typeface="Times New Roman"/>
                <a:cs typeface="Times New Roman"/>
              </a:rPr>
              <a:t>(2) if at the same pace </a:t>
            </a:r>
            <a:r>
              <a:rPr sz="1200" i="1" spc="-5" dirty="0">
                <a:latin typeface="Times New Roman"/>
                <a:cs typeface="Times New Roman"/>
              </a:rPr>
              <a:t>or </a:t>
            </a:r>
            <a:r>
              <a:rPr sz="1200" i="1" dirty="0">
                <a:latin typeface="Times New Roman"/>
                <a:cs typeface="Times New Roman"/>
              </a:rPr>
              <a:t>slower, then this </a:t>
            </a:r>
            <a:r>
              <a:rPr sz="1200" i="1" spc="-5" dirty="0">
                <a:latin typeface="Times New Roman"/>
                <a:cs typeface="Times New Roman"/>
              </a:rPr>
              <a:t>is  evidence </a:t>
            </a:r>
            <a:r>
              <a:rPr sz="1200" i="1" dirty="0">
                <a:latin typeface="Times New Roman"/>
                <a:cs typeface="Times New Roman"/>
              </a:rPr>
              <a:t>of a </a:t>
            </a:r>
            <a:r>
              <a:rPr sz="1200" i="1" spc="-5" dirty="0">
                <a:latin typeface="Times New Roman"/>
                <a:cs typeface="Times New Roman"/>
              </a:rPr>
              <a:t>smaller scale </a:t>
            </a:r>
            <a:r>
              <a:rPr sz="1200" i="1" dirty="0">
                <a:latin typeface="Times New Roman"/>
                <a:cs typeface="Times New Roman"/>
              </a:rPr>
              <a:t>of the </a:t>
            </a:r>
            <a:r>
              <a:rPr sz="1200" i="1" spc="-5" dirty="0">
                <a:latin typeface="Times New Roman"/>
                <a:cs typeface="Times New Roman"/>
              </a:rPr>
              <a:t>crisis. The result </a:t>
            </a:r>
            <a:r>
              <a:rPr sz="1200" i="1" dirty="0">
                <a:latin typeface="Times New Roman"/>
                <a:cs typeface="Times New Roman"/>
              </a:rPr>
              <a:t>of over-accumulation </a:t>
            </a:r>
            <a:r>
              <a:rPr sz="1200" i="1" spc="-5" dirty="0">
                <a:latin typeface="Times New Roman"/>
                <a:cs typeface="Times New Roman"/>
              </a:rPr>
              <a:t>is </a:t>
            </a:r>
            <a:r>
              <a:rPr sz="1200" i="1" dirty="0">
                <a:latin typeface="Times New Roman"/>
                <a:cs typeface="Times New Roman"/>
              </a:rPr>
              <a:t>the </a:t>
            </a:r>
            <a:r>
              <a:rPr sz="1200" i="1" spc="-5" dirty="0">
                <a:latin typeface="Times New Roman"/>
                <a:cs typeface="Times New Roman"/>
              </a:rPr>
              <a:t>crisis as </a:t>
            </a:r>
            <a:r>
              <a:rPr sz="1200" i="1" dirty="0">
                <a:latin typeface="Times New Roman"/>
                <a:cs typeface="Times New Roman"/>
              </a:rPr>
              <a:t>a sharp  drop in the general rate of profit. </a:t>
            </a:r>
            <a:r>
              <a:rPr sz="1200" i="1" spc="-5" dirty="0">
                <a:latin typeface="Times New Roman"/>
                <a:cs typeface="Times New Roman"/>
              </a:rPr>
              <a:t>Overcoming </a:t>
            </a:r>
            <a:r>
              <a:rPr sz="1200" i="1" dirty="0">
                <a:latin typeface="Times New Roman"/>
                <a:cs typeface="Times New Roman"/>
              </a:rPr>
              <a:t>the </a:t>
            </a:r>
            <a:r>
              <a:rPr sz="1200" i="1" spc="-5" dirty="0">
                <a:latin typeface="Times New Roman"/>
                <a:cs typeface="Times New Roman"/>
              </a:rPr>
              <a:t>crisis </a:t>
            </a:r>
            <a:r>
              <a:rPr sz="1200" i="1" dirty="0">
                <a:latin typeface="Times New Roman"/>
                <a:cs typeface="Times New Roman"/>
              </a:rPr>
              <a:t>and </a:t>
            </a:r>
            <a:r>
              <a:rPr sz="1200" i="1" spc="-5" dirty="0">
                <a:latin typeface="Times New Roman"/>
                <a:cs typeface="Times New Roman"/>
              </a:rPr>
              <a:t>restoring </a:t>
            </a:r>
            <a:r>
              <a:rPr sz="1200" i="1" dirty="0">
                <a:latin typeface="Times New Roman"/>
                <a:cs typeface="Times New Roman"/>
              </a:rPr>
              <a:t>the </a:t>
            </a:r>
            <a:r>
              <a:rPr sz="1200" i="1" spc="-5" dirty="0">
                <a:latin typeface="Times New Roman"/>
                <a:cs typeface="Times New Roman"/>
              </a:rPr>
              <a:t>values </a:t>
            </a:r>
            <a:r>
              <a:rPr sz="1200" i="1" dirty="0">
                <a:latin typeface="Times New Roman"/>
                <a:cs typeface="Times New Roman"/>
              </a:rPr>
              <a:t>of the </a:t>
            </a:r>
            <a:r>
              <a:rPr sz="1200" i="1" spc="-5" dirty="0">
                <a:latin typeface="Times New Roman"/>
                <a:cs typeface="Times New Roman"/>
              </a:rPr>
              <a:t>general  rate </a:t>
            </a:r>
            <a:r>
              <a:rPr sz="1200" i="1" dirty="0">
                <a:latin typeface="Times New Roman"/>
                <a:cs typeface="Times New Roman"/>
              </a:rPr>
              <a:t>of profit </a:t>
            </a:r>
            <a:r>
              <a:rPr sz="1200" i="1" spc="-5" dirty="0">
                <a:latin typeface="Times New Roman"/>
                <a:cs typeface="Times New Roman"/>
              </a:rPr>
              <a:t>is accompanied </a:t>
            </a:r>
            <a:r>
              <a:rPr sz="1200" i="1" dirty="0">
                <a:latin typeface="Times New Roman"/>
                <a:cs typeface="Times New Roman"/>
              </a:rPr>
              <a:t>by the depreciation of the </a:t>
            </a:r>
            <a:r>
              <a:rPr sz="1200" i="1" spc="-5" dirty="0">
                <a:latin typeface="Times New Roman"/>
                <a:cs typeface="Times New Roman"/>
              </a:rPr>
              <a:t>accumulated </a:t>
            </a:r>
            <a:r>
              <a:rPr sz="1200" i="1" dirty="0">
                <a:latin typeface="Times New Roman"/>
                <a:cs typeface="Times New Roman"/>
              </a:rPr>
              <a:t>capital, a </a:t>
            </a:r>
            <a:r>
              <a:rPr sz="1200" i="1" spc="-5" dirty="0">
                <a:latin typeface="Times New Roman"/>
                <a:cs typeface="Times New Roman"/>
              </a:rPr>
              <a:t>reduction </a:t>
            </a:r>
            <a:r>
              <a:rPr sz="1200" i="1" dirty="0">
                <a:latin typeface="Times New Roman"/>
                <a:cs typeface="Times New Roman"/>
              </a:rPr>
              <a:t>in  </a:t>
            </a:r>
            <a:r>
              <a:rPr sz="1200" i="1" spc="-5" dirty="0">
                <a:latin typeface="Times New Roman"/>
                <a:cs typeface="Times New Roman"/>
              </a:rPr>
              <a:t>investment,</a:t>
            </a:r>
            <a:r>
              <a:rPr sz="1200" i="1" spc="-6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an</a:t>
            </a:r>
            <a:r>
              <a:rPr sz="1200" i="1" spc="-6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increase</a:t>
            </a:r>
            <a:r>
              <a:rPr sz="1200" i="1" spc="-70" dirty="0">
                <a:latin typeface="Times New Roman"/>
                <a:cs typeface="Times New Roman"/>
              </a:rPr>
              <a:t> </a:t>
            </a:r>
            <a:r>
              <a:rPr sz="1200" i="1" spc="5" dirty="0">
                <a:latin typeface="Times New Roman"/>
                <a:cs typeface="Times New Roman"/>
              </a:rPr>
              <a:t>in</a:t>
            </a:r>
            <a:r>
              <a:rPr sz="1200" i="1" spc="-7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unemployment,</a:t>
            </a:r>
            <a:r>
              <a:rPr sz="1200" i="1" spc="-6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and</a:t>
            </a:r>
            <a:r>
              <a:rPr sz="1200" i="1" spc="-6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a</a:t>
            </a:r>
            <a:r>
              <a:rPr sz="1200" i="1" spc="-6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drop</a:t>
            </a:r>
            <a:r>
              <a:rPr sz="1200" i="1" spc="-7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in</a:t>
            </a:r>
            <a:r>
              <a:rPr sz="1200" i="1" spc="-6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wages.</a:t>
            </a:r>
            <a:r>
              <a:rPr sz="1200" i="1" spc="-5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An</a:t>
            </a:r>
            <a:r>
              <a:rPr sz="1200" i="1" spc="-7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indicator</a:t>
            </a:r>
            <a:r>
              <a:rPr sz="1200" i="1" spc="-7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of</a:t>
            </a:r>
            <a:r>
              <a:rPr sz="1200" i="1" spc="-6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the</a:t>
            </a:r>
            <a:r>
              <a:rPr sz="1200" i="1" spc="-6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macroeconomic  </a:t>
            </a:r>
            <a:r>
              <a:rPr sz="1200" i="1" dirty="0">
                <a:latin typeface="Times New Roman"/>
                <a:cs typeface="Times New Roman"/>
              </a:rPr>
              <a:t>rate of </a:t>
            </a:r>
            <a:r>
              <a:rPr sz="1200" i="1" spc="-5" dirty="0">
                <a:latin typeface="Times New Roman"/>
                <a:cs typeface="Times New Roman"/>
              </a:rPr>
              <a:t>return </a:t>
            </a:r>
            <a:r>
              <a:rPr sz="1200" i="1" spc="-10" dirty="0">
                <a:latin typeface="Times New Roman"/>
                <a:cs typeface="Times New Roman"/>
              </a:rPr>
              <a:t>is </a:t>
            </a:r>
            <a:r>
              <a:rPr sz="1200" i="1" spc="-5" dirty="0">
                <a:latin typeface="Times New Roman"/>
                <a:cs typeface="Times New Roman"/>
              </a:rPr>
              <a:t>introduced, </a:t>
            </a:r>
            <a:r>
              <a:rPr sz="1200" i="1" dirty="0">
                <a:latin typeface="Times New Roman"/>
                <a:cs typeface="Times New Roman"/>
              </a:rPr>
              <a:t>which </a:t>
            </a:r>
            <a:r>
              <a:rPr sz="1200" i="1" spc="-5" dirty="0">
                <a:latin typeface="Times New Roman"/>
                <a:cs typeface="Times New Roman"/>
              </a:rPr>
              <a:t>is </a:t>
            </a:r>
            <a:r>
              <a:rPr sz="1200" i="1" dirty="0">
                <a:latin typeface="Times New Roman"/>
                <a:cs typeface="Times New Roman"/>
              </a:rPr>
              <a:t>an </a:t>
            </a:r>
            <a:r>
              <a:rPr sz="1200" i="1" spc="-5" dirty="0">
                <a:latin typeface="Times New Roman"/>
                <a:cs typeface="Times New Roman"/>
              </a:rPr>
              <a:t>exoteric estimate </a:t>
            </a:r>
            <a:r>
              <a:rPr sz="1200" i="1" dirty="0">
                <a:latin typeface="Times New Roman"/>
                <a:cs typeface="Times New Roman"/>
              </a:rPr>
              <a:t>of the </a:t>
            </a:r>
            <a:r>
              <a:rPr sz="1200" i="1" spc="-5" dirty="0">
                <a:latin typeface="Times New Roman"/>
                <a:cs typeface="Times New Roman"/>
              </a:rPr>
              <a:t>general rate </a:t>
            </a:r>
            <a:r>
              <a:rPr sz="1200" i="1" dirty="0">
                <a:latin typeface="Times New Roman"/>
                <a:cs typeface="Times New Roman"/>
              </a:rPr>
              <a:t>of </a:t>
            </a:r>
            <a:r>
              <a:rPr sz="1200" i="1" spc="-5" dirty="0">
                <a:latin typeface="Times New Roman"/>
                <a:cs typeface="Times New Roman"/>
              </a:rPr>
              <a:t>profit </a:t>
            </a:r>
            <a:r>
              <a:rPr sz="1200" i="1" dirty="0">
                <a:latin typeface="Times New Roman"/>
                <a:cs typeface="Times New Roman"/>
              </a:rPr>
              <a:t>of </a:t>
            </a:r>
            <a:r>
              <a:rPr sz="1200" i="1" spc="-5" dirty="0">
                <a:latin typeface="Times New Roman"/>
                <a:cs typeface="Times New Roman"/>
              </a:rPr>
              <a:t>Marx.  The calculation </a:t>
            </a:r>
            <a:r>
              <a:rPr sz="1200" i="1" dirty="0">
                <a:latin typeface="Times New Roman"/>
                <a:cs typeface="Times New Roman"/>
              </a:rPr>
              <a:t>of the </a:t>
            </a:r>
            <a:r>
              <a:rPr sz="1200" i="1" spc="-5" dirty="0">
                <a:latin typeface="Times New Roman"/>
                <a:cs typeface="Times New Roman"/>
              </a:rPr>
              <a:t>macroeconomic </a:t>
            </a:r>
            <a:r>
              <a:rPr sz="1200" i="1" dirty="0">
                <a:latin typeface="Times New Roman"/>
                <a:cs typeface="Times New Roman"/>
              </a:rPr>
              <a:t>rate of </a:t>
            </a:r>
            <a:r>
              <a:rPr sz="1200" i="1" spc="-5" dirty="0">
                <a:latin typeface="Times New Roman"/>
                <a:cs typeface="Times New Roman"/>
              </a:rPr>
              <a:t>return for </a:t>
            </a:r>
            <a:r>
              <a:rPr sz="1200" i="1" dirty="0">
                <a:latin typeface="Times New Roman"/>
                <a:cs typeface="Times New Roman"/>
              </a:rPr>
              <a:t>the </a:t>
            </a:r>
            <a:r>
              <a:rPr sz="1200" i="1" spc="-5" dirty="0">
                <a:latin typeface="Times New Roman"/>
                <a:cs typeface="Times New Roman"/>
              </a:rPr>
              <a:t>US economy for </a:t>
            </a:r>
            <a:r>
              <a:rPr sz="1200" i="1" dirty="0">
                <a:latin typeface="Times New Roman"/>
                <a:cs typeface="Times New Roman"/>
              </a:rPr>
              <a:t>the </a:t>
            </a:r>
            <a:r>
              <a:rPr sz="1200" i="1" spc="-5" dirty="0">
                <a:latin typeface="Times New Roman"/>
                <a:cs typeface="Times New Roman"/>
              </a:rPr>
              <a:t>period </a:t>
            </a:r>
            <a:r>
              <a:rPr sz="1200" i="1" dirty="0">
                <a:latin typeface="Times New Roman"/>
                <a:cs typeface="Times New Roman"/>
              </a:rPr>
              <a:t>1929 –  2018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and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the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Russian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economy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for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the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period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1995</a:t>
            </a:r>
            <a:r>
              <a:rPr sz="1200" i="1" spc="-2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-</a:t>
            </a:r>
            <a:r>
              <a:rPr sz="1200" i="1" spc="-2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2018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is</a:t>
            </a:r>
            <a:r>
              <a:rPr sz="1200" i="1" spc="-2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presented.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It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is</a:t>
            </a:r>
            <a:r>
              <a:rPr sz="1200" i="1" spc="-3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shown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that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the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theory  of the </a:t>
            </a:r>
            <a:r>
              <a:rPr sz="1200" i="1" spc="-5" dirty="0">
                <a:latin typeface="Times New Roman"/>
                <a:cs typeface="Times New Roman"/>
              </a:rPr>
              <a:t>crisis is confirmed </a:t>
            </a:r>
            <a:r>
              <a:rPr sz="1200" i="1" dirty="0">
                <a:latin typeface="Times New Roman"/>
                <a:cs typeface="Times New Roman"/>
              </a:rPr>
              <a:t>by </a:t>
            </a:r>
            <a:r>
              <a:rPr sz="1200" i="1" spc="-5" dirty="0">
                <a:latin typeface="Times New Roman"/>
                <a:cs typeface="Times New Roman"/>
              </a:rPr>
              <a:t>statistics </a:t>
            </a:r>
            <a:r>
              <a:rPr sz="1200" i="1" dirty="0">
                <a:latin typeface="Times New Roman"/>
                <a:cs typeface="Times New Roman"/>
              </a:rPr>
              <a:t>of world </a:t>
            </a:r>
            <a:r>
              <a:rPr sz="1200" i="1" spc="-5" dirty="0">
                <a:latin typeface="Times New Roman"/>
                <a:cs typeface="Times New Roman"/>
              </a:rPr>
              <a:t>economic crises </a:t>
            </a:r>
            <a:r>
              <a:rPr sz="1200" i="1" dirty="0">
                <a:latin typeface="Times New Roman"/>
                <a:cs typeface="Times New Roman"/>
              </a:rPr>
              <a:t>of the last three </a:t>
            </a:r>
            <a:r>
              <a:rPr sz="1200" i="1" spc="-5" dirty="0">
                <a:latin typeface="Times New Roman"/>
                <a:cs typeface="Times New Roman"/>
              </a:rPr>
              <a:t>decades, US  statistics 1929-1970 </a:t>
            </a:r>
            <a:r>
              <a:rPr sz="1200" i="1" dirty="0">
                <a:latin typeface="Times New Roman"/>
                <a:cs typeface="Times New Roman"/>
              </a:rPr>
              <a:t>and statistics of </a:t>
            </a:r>
            <a:r>
              <a:rPr sz="1200" i="1" spc="-5" dirty="0">
                <a:latin typeface="Times New Roman"/>
                <a:cs typeface="Times New Roman"/>
              </a:rPr>
              <a:t>Russian economy.</a:t>
            </a:r>
            <a:endParaRPr sz="1200">
              <a:latin typeface="Times New Roman"/>
              <a:cs typeface="Times New Roman"/>
            </a:endParaRPr>
          </a:p>
          <a:p>
            <a:pPr marL="461645" algn="just">
              <a:lnSpc>
                <a:spcPct val="100000"/>
              </a:lnSpc>
              <a:spcBef>
                <a:spcPts val="625"/>
              </a:spcBef>
            </a:pPr>
            <a:r>
              <a:rPr sz="1200" b="1" spc="-5" dirty="0">
                <a:latin typeface="Times New Roman"/>
                <a:cs typeface="Times New Roman"/>
              </a:rPr>
              <a:t>Keywords: </a:t>
            </a:r>
            <a:r>
              <a:rPr sz="1200" spc="-5" dirty="0">
                <a:latin typeface="Times New Roman"/>
                <a:cs typeface="Times New Roman"/>
              </a:rPr>
              <a:t>capital, </a:t>
            </a:r>
            <a:r>
              <a:rPr sz="1200" dirty="0">
                <a:latin typeface="Times New Roman"/>
                <a:cs typeface="Times New Roman"/>
              </a:rPr>
              <a:t>capital </a:t>
            </a:r>
            <a:r>
              <a:rPr sz="1200" spc="-5" dirty="0">
                <a:latin typeface="Times New Roman"/>
                <a:cs typeface="Times New Roman"/>
              </a:rPr>
              <a:t>over-accumulation, </a:t>
            </a:r>
            <a:r>
              <a:rPr sz="1200" dirty="0">
                <a:latin typeface="Times New Roman"/>
                <a:cs typeface="Times New Roman"/>
              </a:rPr>
              <a:t>crisis, the </a:t>
            </a:r>
            <a:r>
              <a:rPr sz="1200" spc="-5" dirty="0">
                <a:latin typeface="Times New Roman"/>
                <a:cs typeface="Times New Roman"/>
              </a:rPr>
              <a:t>macroeconomic </a:t>
            </a:r>
            <a:r>
              <a:rPr sz="1200" dirty="0">
                <a:latin typeface="Times New Roman"/>
                <a:cs typeface="Times New Roman"/>
              </a:rPr>
              <a:t>rate of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return.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461645">
              <a:lnSpc>
                <a:spcPct val="100000"/>
              </a:lnSpc>
              <a:spcBef>
                <a:spcPts val="5"/>
              </a:spcBef>
            </a:pPr>
            <a:r>
              <a:rPr sz="1200" b="1" spc="-5" dirty="0">
                <a:latin typeface="Times New Roman"/>
                <a:cs typeface="Times New Roman"/>
              </a:rPr>
              <a:t>ВВЕДЕНИЕ</a:t>
            </a:r>
            <a:endParaRPr sz="1200">
              <a:latin typeface="Times New Roman"/>
              <a:cs typeface="Times New Roman"/>
            </a:endParaRPr>
          </a:p>
          <a:p>
            <a:pPr marL="12700" marR="7620" indent="448945" algn="just">
              <a:lnSpc>
                <a:spcPct val="143600"/>
              </a:lnSpc>
              <a:spcBef>
                <a:spcPts val="5"/>
              </a:spcBef>
            </a:pPr>
            <a:r>
              <a:rPr sz="1200" dirty="0">
                <a:latin typeface="Times New Roman"/>
                <a:cs typeface="Times New Roman"/>
              </a:rPr>
              <a:t>В статье </a:t>
            </a:r>
            <a:r>
              <a:rPr sz="1200" spc="-5" dirty="0">
                <a:latin typeface="Times New Roman"/>
                <a:cs typeface="Times New Roman"/>
              </a:rPr>
              <a:t>развивается идея кризиса как результата перенакопления капитала,  высказанная </a:t>
            </a:r>
            <a:r>
              <a:rPr sz="1200" dirty="0">
                <a:latin typeface="Times New Roman"/>
                <a:cs typeface="Times New Roman"/>
              </a:rPr>
              <a:t>в [Сорокин, </a:t>
            </a:r>
            <a:r>
              <a:rPr sz="1200" spc="-5" dirty="0">
                <a:latin typeface="Times New Roman"/>
                <a:cs typeface="Times New Roman"/>
              </a:rPr>
              <a:t>2019]. Цель </a:t>
            </a:r>
            <a:r>
              <a:rPr sz="1200" dirty="0">
                <a:latin typeface="Times New Roman"/>
                <a:cs typeface="Times New Roman"/>
              </a:rPr>
              <a:t>статьи – </a:t>
            </a:r>
            <a:r>
              <a:rPr sz="1200" spc="-5" dirty="0">
                <a:latin typeface="Times New Roman"/>
                <a:cs typeface="Times New Roman"/>
              </a:rPr>
              <a:t>объяснить явления экономических кризисов  </a:t>
            </a:r>
            <a:r>
              <a:rPr sz="1200" dirty="0">
                <a:latin typeface="Times New Roman"/>
                <a:cs typeface="Times New Roman"/>
              </a:rPr>
              <a:t>на </a:t>
            </a:r>
            <a:r>
              <a:rPr sz="1200" spc="-5" dirty="0">
                <a:latin typeface="Times New Roman"/>
                <a:cs typeface="Times New Roman"/>
              </a:rPr>
              <a:t>основе модели «общей экономики»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протестировать модель </a:t>
            </a:r>
            <a:r>
              <a:rPr sz="1200" dirty="0">
                <a:latin typeface="Times New Roman"/>
                <a:cs typeface="Times New Roman"/>
              </a:rPr>
              <a:t>на </a:t>
            </a:r>
            <a:r>
              <a:rPr sz="1200" spc="-5" dirty="0">
                <a:latin typeface="Times New Roman"/>
                <a:cs typeface="Times New Roman"/>
              </a:rPr>
              <a:t>статистическом  материале </a:t>
            </a:r>
            <a:r>
              <a:rPr sz="1200" dirty="0">
                <a:latin typeface="Times New Roman"/>
                <a:cs typeface="Times New Roman"/>
              </a:rPr>
              <a:t>США, России и </a:t>
            </a:r>
            <a:r>
              <a:rPr sz="1200" spc="-5" dirty="0">
                <a:latin typeface="Times New Roman"/>
                <a:cs typeface="Times New Roman"/>
              </a:rPr>
              <a:t>мировой экономики.</a:t>
            </a:r>
            <a:endParaRPr sz="1200">
              <a:latin typeface="Times New Roman"/>
              <a:cs typeface="Times New Roman"/>
            </a:endParaRPr>
          </a:p>
          <a:p>
            <a:pPr marL="12700" marR="6350" indent="448945" algn="just">
              <a:lnSpc>
                <a:spcPct val="143500"/>
              </a:lnSpc>
              <a:spcBef>
                <a:spcPts val="10"/>
              </a:spcBef>
            </a:pPr>
            <a:r>
              <a:rPr sz="1200" spc="-5" dirty="0">
                <a:latin typeface="Times New Roman"/>
                <a:cs typeface="Times New Roman"/>
              </a:rPr>
              <a:t>Задача </a:t>
            </a:r>
            <a:r>
              <a:rPr sz="1200" dirty="0">
                <a:latin typeface="Times New Roman"/>
                <a:cs typeface="Times New Roman"/>
              </a:rPr>
              <a:t>статьи – </a:t>
            </a:r>
            <a:r>
              <a:rPr sz="1200" spc="-5" dirty="0">
                <a:latin typeface="Times New Roman"/>
                <a:cs typeface="Times New Roman"/>
              </a:rPr>
              <a:t>разработка прогнозного алгоритма кризисов </a:t>
            </a:r>
            <a:r>
              <a:rPr sz="1200" dirty="0">
                <a:latin typeface="Times New Roman"/>
                <a:cs typeface="Times New Roman"/>
              </a:rPr>
              <a:t>на </a:t>
            </a:r>
            <a:r>
              <a:rPr sz="1200" spc="-5" dirty="0">
                <a:latin typeface="Times New Roman"/>
                <a:cs typeface="Times New Roman"/>
              </a:rPr>
              <a:t>основе показателя  макроэкономической нормы </a:t>
            </a:r>
            <a:r>
              <a:rPr sz="1200" dirty="0">
                <a:latin typeface="Times New Roman"/>
                <a:cs typeface="Times New Roman"/>
              </a:rPr>
              <a:t>прибыли, а также </a:t>
            </a:r>
            <a:r>
              <a:rPr sz="1200" spc="-5" dirty="0">
                <a:latin typeface="Times New Roman"/>
                <a:cs typeface="Times New Roman"/>
              </a:rPr>
              <a:t>связки показателей «инвестиции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2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занятость</a:t>
            </a:r>
            <a:endParaRPr sz="12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635"/>
              </a:spcBef>
            </a:pPr>
            <a:r>
              <a:rPr sz="1200" dirty="0">
                <a:latin typeface="Times New Roman"/>
                <a:cs typeface="Times New Roman"/>
              </a:rPr>
              <a:t>– </a:t>
            </a:r>
            <a:r>
              <a:rPr sz="1200" spc="-5" dirty="0">
                <a:latin typeface="Times New Roman"/>
                <a:cs typeface="Times New Roman"/>
              </a:rPr>
              <a:t>безработица </a:t>
            </a:r>
            <a:r>
              <a:rPr sz="1200" dirty="0">
                <a:latin typeface="Times New Roman"/>
                <a:cs typeface="Times New Roman"/>
              </a:rPr>
              <a:t>– </a:t>
            </a:r>
            <a:r>
              <a:rPr sz="1200" spc="-5" dirty="0">
                <a:latin typeface="Times New Roman"/>
                <a:cs typeface="Times New Roman"/>
              </a:rPr>
              <a:t>заработная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плата».</a:t>
            </a:r>
            <a:endParaRPr sz="1200">
              <a:latin typeface="Times New Roman"/>
              <a:cs typeface="Times New Roman"/>
            </a:endParaRPr>
          </a:p>
          <a:p>
            <a:pPr marL="12700" indent="448945" algn="just">
              <a:lnSpc>
                <a:spcPct val="100000"/>
              </a:lnSpc>
              <a:spcBef>
                <a:spcPts val="625"/>
              </a:spcBef>
            </a:pPr>
            <a:r>
              <a:rPr sz="1200" dirty="0">
                <a:latin typeface="Times New Roman"/>
                <a:cs typeface="Times New Roman"/>
              </a:rPr>
              <a:t>Со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времен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Адама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Смита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экономической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теории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применяются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два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метода.</a:t>
            </a:r>
            <a:endParaRPr sz="12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700"/>
              </a:lnSpc>
              <a:spcBef>
                <a:spcPts val="10"/>
              </a:spcBef>
            </a:pPr>
            <a:r>
              <a:rPr sz="1200" spc="-5" dirty="0">
                <a:latin typeface="Times New Roman"/>
                <a:cs typeface="Times New Roman"/>
              </a:rPr>
              <a:t>Экзотерический метод математического описания </a:t>
            </a:r>
            <a:r>
              <a:rPr sz="1200" dirty="0">
                <a:latin typeface="Times New Roman"/>
                <a:cs typeface="Times New Roman"/>
              </a:rPr>
              <a:t>– </a:t>
            </a:r>
            <a:r>
              <a:rPr sz="1200" spc="-5" dirty="0">
                <a:latin typeface="Times New Roman"/>
                <a:cs typeface="Times New Roman"/>
              </a:rPr>
              <a:t>основа неоклассической </a:t>
            </a:r>
            <a:r>
              <a:rPr sz="1200" dirty="0">
                <a:latin typeface="Times New Roman"/>
                <a:cs typeface="Times New Roman"/>
              </a:rPr>
              <a:t>теории и  </a:t>
            </a:r>
            <a:r>
              <a:rPr sz="1200" spc="-5" dirty="0">
                <a:latin typeface="Times New Roman"/>
                <a:cs typeface="Times New Roman"/>
              </a:rPr>
              <a:t>выросшей </a:t>
            </a:r>
            <a:r>
              <a:rPr sz="1200" dirty="0">
                <a:latin typeface="Times New Roman"/>
                <a:cs typeface="Times New Roman"/>
              </a:rPr>
              <a:t>из </a:t>
            </a:r>
            <a:r>
              <a:rPr sz="1200" spc="-5" dirty="0">
                <a:latin typeface="Times New Roman"/>
                <a:cs typeface="Times New Roman"/>
              </a:rPr>
              <a:t>нее </a:t>
            </a:r>
            <a:r>
              <a:rPr sz="1200" dirty="0">
                <a:latin typeface="Times New Roman"/>
                <a:cs typeface="Times New Roman"/>
              </a:rPr>
              <a:t>микро- и </a:t>
            </a:r>
            <a:r>
              <a:rPr sz="1200" spc="-5" dirty="0">
                <a:latin typeface="Times New Roman"/>
                <a:cs typeface="Times New Roman"/>
              </a:rPr>
              <a:t>макроэкономики. Описание </a:t>
            </a:r>
            <a:r>
              <a:rPr sz="1200" dirty="0">
                <a:latin typeface="Times New Roman"/>
                <a:cs typeface="Times New Roman"/>
              </a:rPr>
              <a:t>закономерностей </a:t>
            </a:r>
            <a:r>
              <a:rPr sz="1200" spc="-5" dirty="0">
                <a:latin typeface="Times New Roman"/>
                <a:cs typeface="Times New Roman"/>
              </a:rPr>
              <a:t>протекания  экономических кризисов, выявление взаимозависимости основных макроэкономических  показателей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отражение </a:t>
            </a:r>
            <a:r>
              <a:rPr sz="1200" dirty="0">
                <a:latin typeface="Times New Roman"/>
                <a:cs typeface="Times New Roman"/>
              </a:rPr>
              <a:t>их </a:t>
            </a:r>
            <a:r>
              <a:rPr sz="1200" spc="-5" dirty="0">
                <a:latin typeface="Times New Roman"/>
                <a:cs typeface="Times New Roman"/>
              </a:rPr>
              <a:t>динамики </a:t>
            </a:r>
            <a:r>
              <a:rPr sz="1200" dirty="0">
                <a:latin typeface="Times New Roman"/>
                <a:cs typeface="Times New Roman"/>
              </a:rPr>
              <a:t>в ходе </a:t>
            </a:r>
            <a:r>
              <a:rPr sz="1200" spc="-5" dirty="0">
                <a:latin typeface="Times New Roman"/>
                <a:cs typeface="Times New Roman"/>
              </a:rPr>
              <a:t>циклических колебаний </a:t>
            </a:r>
            <a:r>
              <a:rPr sz="1200" dirty="0">
                <a:latin typeface="Times New Roman"/>
                <a:cs typeface="Times New Roman"/>
              </a:rPr>
              <a:t>на </a:t>
            </a:r>
            <a:r>
              <a:rPr sz="1200" spc="-5" dirty="0">
                <a:latin typeface="Times New Roman"/>
                <a:cs typeface="Times New Roman"/>
              </a:rPr>
              <a:t>основе  экзотерического метода представлено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работах как отечественных (М.И. </a:t>
            </a:r>
            <a:r>
              <a:rPr sz="1200" dirty="0">
                <a:latin typeface="Times New Roman"/>
                <a:cs typeface="Times New Roman"/>
              </a:rPr>
              <a:t>Туган-  </a:t>
            </a:r>
            <a:r>
              <a:rPr sz="1200" spc="-5" dirty="0">
                <a:latin typeface="Times New Roman"/>
                <a:cs typeface="Times New Roman"/>
              </a:rPr>
              <a:t>Барановский), </a:t>
            </a:r>
            <a:r>
              <a:rPr sz="1200" dirty="0">
                <a:latin typeface="Times New Roman"/>
                <a:cs typeface="Times New Roman"/>
              </a:rPr>
              <a:t>так и </a:t>
            </a:r>
            <a:r>
              <a:rPr sz="1200" spc="-5" dirty="0">
                <a:latin typeface="Times New Roman"/>
                <a:cs typeface="Times New Roman"/>
              </a:rPr>
              <a:t>зарубежных </a:t>
            </a:r>
            <a:r>
              <a:rPr sz="1200" dirty="0">
                <a:latin typeface="Times New Roman"/>
                <a:cs typeface="Times New Roman"/>
              </a:rPr>
              <a:t>(К. </a:t>
            </a:r>
            <a:r>
              <a:rPr sz="1200" spc="-5" dirty="0">
                <a:latin typeface="Times New Roman"/>
                <a:cs typeface="Times New Roman"/>
              </a:rPr>
              <a:t>Жюгляр, </a:t>
            </a:r>
            <a:r>
              <a:rPr sz="1200" dirty="0">
                <a:latin typeface="Times New Roman"/>
                <a:cs typeface="Times New Roman"/>
              </a:rPr>
              <a:t>У. </a:t>
            </a:r>
            <a:r>
              <a:rPr sz="1200" spc="-5" dirty="0">
                <a:latin typeface="Times New Roman"/>
                <a:cs typeface="Times New Roman"/>
              </a:rPr>
              <a:t>Митчелл, Э. Хансен, М. Фридмен </a:t>
            </a:r>
            <a:r>
              <a:rPr sz="1200" dirty="0">
                <a:latin typeface="Times New Roman"/>
                <a:cs typeface="Times New Roman"/>
              </a:rPr>
              <a:t>и др.)  </a:t>
            </a:r>
            <a:r>
              <a:rPr sz="1200" spc="-5" dirty="0">
                <a:latin typeface="Times New Roman"/>
                <a:cs typeface="Times New Roman"/>
              </a:rPr>
              <a:t>ученых. Однако </a:t>
            </a:r>
            <a:r>
              <a:rPr sz="1200" dirty="0">
                <a:latin typeface="Times New Roman"/>
                <a:cs typeface="Times New Roman"/>
              </a:rPr>
              <a:t>подробное </a:t>
            </a:r>
            <a:r>
              <a:rPr sz="1200" spc="-5" dirty="0">
                <a:latin typeface="Times New Roman"/>
                <a:cs typeface="Times New Roman"/>
              </a:rPr>
              <a:t>изложение всех существующих экзотерических </a:t>
            </a:r>
            <a:r>
              <a:rPr sz="1200" dirty="0">
                <a:latin typeface="Times New Roman"/>
                <a:cs typeface="Times New Roman"/>
              </a:rPr>
              <a:t>подходов к  </a:t>
            </a:r>
            <a:r>
              <a:rPr sz="1200" spc="-5" dirty="0">
                <a:latin typeface="Times New Roman"/>
                <a:cs typeface="Times New Roman"/>
              </a:rPr>
              <a:t>экономическому кризису выходит </a:t>
            </a:r>
            <a:r>
              <a:rPr sz="1200" dirty="0">
                <a:latin typeface="Times New Roman"/>
                <a:cs typeface="Times New Roman"/>
              </a:rPr>
              <a:t>за </a:t>
            </a:r>
            <a:r>
              <a:rPr sz="1200" spc="-5" dirty="0">
                <a:latin typeface="Times New Roman"/>
                <a:cs typeface="Times New Roman"/>
              </a:rPr>
              <a:t>рамки данной статьи. Акцент </a:t>
            </a:r>
            <a:r>
              <a:rPr sz="1200" dirty="0">
                <a:latin typeface="Times New Roman"/>
                <a:cs typeface="Times New Roman"/>
              </a:rPr>
              <a:t>в статье </a:t>
            </a:r>
            <a:r>
              <a:rPr sz="1200" spc="-5" dirty="0">
                <a:latin typeface="Times New Roman"/>
                <a:cs typeface="Times New Roman"/>
              </a:rPr>
              <a:t>сделан </a:t>
            </a:r>
            <a:r>
              <a:rPr sz="1200" dirty="0">
                <a:latin typeface="Times New Roman"/>
                <a:cs typeface="Times New Roman"/>
              </a:rPr>
              <a:t>на  </a:t>
            </a:r>
            <a:r>
              <a:rPr sz="1200" spc="-5" dirty="0">
                <a:latin typeface="Times New Roman"/>
                <a:cs typeface="Times New Roman"/>
              </a:rPr>
              <a:t>раскрытии природы экономического кризиса </a:t>
            </a:r>
            <a:r>
              <a:rPr sz="1200" dirty="0">
                <a:latin typeface="Times New Roman"/>
                <a:cs typeface="Times New Roman"/>
              </a:rPr>
              <a:t>при </a:t>
            </a:r>
            <a:r>
              <a:rPr sz="1200" spc="-5" dirty="0">
                <a:latin typeface="Times New Roman"/>
                <a:cs typeface="Times New Roman"/>
              </a:rPr>
              <a:t>помощи эзотерического метода </a:t>
            </a:r>
            <a:r>
              <a:rPr sz="1200" dirty="0">
                <a:latin typeface="Times New Roman"/>
                <a:cs typeface="Times New Roman"/>
              </a:rPr>
              <a:t>– </a:t>
            </a:r>
            <a:r>
              <a:rPr sz="1200" spc="-5" dirty="0">
                <a:latin typeface="Times New Roman"/>
                <a:cs typeface="Times New Roman"/>
              </a:rPr>
              <a:t>метода  выяснения внутренних взаимосвязей явлений, </a:t>
            </a:r>
            <a:r>
              <a:rPr sz="1200" dirty="0">
                <a:latin typeface="Times New Roman"/>
                <a:cs typeface="Times New Roman"/>
              </a:rPr>
              <a:t>«природы </a:t>
            </a:r>
            <a:r>
              <a:rPr sz="1200" spc="-5" dirty="0">
                <a:latin typeface="Times New Roman"/>
                <a:cs typeface="Times New Roman"/>
              </a:rPr>
              <a:t>богатства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народов».</a:t>
            </a:r>
            <a:endParaRPr sz="1200">
              <a:latin typeface="Times New Roman"/>
              <a:cs typeface="Times New Roman"/>
            </a:endParaRPr>
          </a:p>
          <a:p>
            <a:pPr marL="12700" marR="9525" indent="448945" algn="just">
              <a:lnSpc>
                <a:spcPts val="2080"/>
              </a:lnSpc>
              <a:spcBef>
                <a:spcPts val="155"/>
              </a:spcBef>
            </a:pPr>
            <a:r>
              <a:rPr sz="1200" dirty="0">
                <a:latin typeface="Times New Roman"/>
                <a:cs typeface="Times New Roman"/>
              </a:rPr>
              <a:t>К. </a:t>
            </a:r>
            <a:r>
              <a:rPr sz="1200" spc="-5" dirty="0">
                <a:latin typeface="Times New Roman"/>
                <a:cs typeface="Times New Roman"/>
              </a:rPr>
              <a:t>Марксу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«Капитале» удалось </a:t>
            </a:r>
            <a:r>
              <a:rPr sz="1200" dirty="0">
                <a:latin typeface="Times New Roman"/>
                <a:cs typeface="Times New Roman"/>
              </a:rPr>
              <a:t>построить единую </a:t>
            </a:r>
            <a:r>
              <a:rPr sz="1200" spc="-5" dirty="0">
                <a:latin typeface="Times New Roman"/>
                <a:cs typeface="Times New Roman"/>
              </a:rPr>
              <a:t>модель капиталистического  способа</a:t>
            </a:r>
            <a:r>
              <a:rPr sz="1200" spc="1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производства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жизни,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которой</a:t>
            </a:r>
            <a:r>
              <a:rPr sz="1200" spc="1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оба</a:t>
            </a:r>
            <a:r>
              <a:rPr sz="1200" spc="1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метода</a:t>
            </a:r>
            <a:r>
              <a:rPr sz="1200" spc="1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использовались</a:t>
            </a:r>
            <a:r>
              <a:rPr sz="1200" spc="1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их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единстве: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8120" y="615187"/>
            <a:ext cx="5967095" cy="42341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6985" indent="448945" algn="just">
              <a:lnSpc>
                <a:spcPct val="143800"/>
              </a:lnSpc>
              <a:spcBef>
                <a:spcPts val="105"/>
              </a:spcBef>
            </a:pPr>
            <a:r>
              <a:rPr sz="1200" dirty="0">
                <a:latin typeface="Times New Roman"/>
                <a:cs typeface="Times New Roman"/>
              </a:rPr>
              <a:t>С </a:t>
            </a:r>
            <a:r>
              <a:rPr sz="1200" spc="-5" dirty="0">
                <a:latin typeface="Times New Roman"/>
                <a:cs typeface="Times New Roman"/>
              </a:rPr>
              <a:t>учетом вышесказанных замечаний, рассчитаем макроэкономическую норму  </a:t>
            </a:r>
            <a:r>
              <a:rPr sz="1200" dirty="0">
                <a:latin typeface="Times New Roman"/>
                <a:cs typeface="Times New Roman"/>
              </a:rPr>
              <a:t>прибыли в </a:t>
            </a:r>
            <a:r>
              <a:rPr sz="1200" spc="-5" dirty="0">
                <a:latin typeface="Times New Roman"/>
                <a:cs typeface="Times New Roman"/>
              </a:rPr>
              <a:t>экономике России </a:t>
            </a:r>
            <a:r>
              <a:rPr sz="1200" dirty="0">
                <a:latin typeface="Times New Roman"/>
                <a:cs typeface="Times New Roman"/>
              </a:rPr>
              <a:t>с 1995 по 2018 </a:t>
            </a:r>
            <a:r>
              <a:rPr sz="1200" spc="-5" dirty="0">
                <a:latin typeface="Times New Roman"/>
                <a:cs typeface="Times New Roman"/>
              </a:rPr>
              <a:t>г. [Росстат]. </a:t>
            </a:r>
            <a:r>
              <a:rPr sz="1200" dirty="0">
                <a:latin typeface="Times New Roman"/>
                <a:cs typeface="Times New Roman"/>
              </a:rPr>
              <a:t>Ее </a:t>
            </a:r>
            <a:r>
              <a:rPr sz="1200" spc="-5" dirty="0">
                <a:latin typeface="Times New Roman"/>
                <a:cs typeface="Times New Roman"/>
              </a:rPr>
              <a:t>динамика представлена </a:t>
            </a:r>
            <a:r>
              <a:rPr sz="1200" dirty="0">
                <a:latin typeface="Times New Roman"/>
                <a:cs typeface="Times New Roman"/>
              </a:rPr>
              <a:t>на  </a:t>
            </a:r>
            <a:r>
              <a:rPr sz="1200" b="1" dirty="0">
                <a:latin typeface="Times New Roman"/>
                <a:cs typeface="Times New Roman"/>
              </a:rPr>
              <a:t>Ошибка! </a:t>
            </a:r>
            <a:r>
              <a:rPr sz="1200" b="1" spc="-5" dirty="0">
                <a:latin typeface="Times New Roman"/>
                <a:cs typeface="Times New Roman"/>
              </a:rPr>
              <a:t>Источник ссылки </a:t>
            </a:r>
            <a:r>
              <a:rPr sz="1200" b="1" dirty="0">
                <a:latin typeface="Times New Roman"/>
                <a:cs typeface="Times New Roman"/>
              </a:rPr>
              <a:t>не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найден.</a:t>
            </a:r>
            <a:r>
              <a:rPr sz="1200" spc="-5" dirty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12700" marR="6350" indent="448945" algn="just">
              <a:lnSpc>
                <a:spcPct val="143300"/>
              </a:lnSpc>
              <a:spcBef>
                <a:spcPts val="10"/>
              </a:spcBef>
            </a:pPr>
            <a:r>
              <a:rPr sz="1200" spc="-5" dirty="0">
                <a:latin typeface="Times New Roman"/>
                <a:cs typeface="Times New Roman"/>
              </a:rPr>
              <a:t>Анализ динамики макроэкономической нормы </a:t>
            </a:r>
            <a:r>
              <a:rPr sz="1200" dirty="0">
                <a:latin typeface="Times New Roman"/>
                <a:cs typeface="Times New Roman"/>
              </a:rPr>
              <a:t>прибыли в </a:t>
            </a:r>
            <a:r>
              <a:rPr sz="1200" spc="-5" dirty="0">
                <a:latin typeface="Times New Roman"/>
                <a:cs typeface="Times New Roman"/>
              </a:rPr>
              <a:t>России </a:t>
            </a:r>
            <a:r>
              <a:rPr sz="1200" dirty="0">
                <a:latin typeface="Times New Roman"/>
                <a:cs typeface="Times New Roman"/>
              </a:rPr>
              <a:t>за </a:t>
            </a:r>
            <a:r>
              <a:rPr sz="1200" spc="-5" dirty="0">
                <a:latin typeface="Times New Roman"/>
                <a:cs typeface="Times New Roman"/>
              </a:rPr>
              <a:t>период </a:t>
            </a:r>
            <a:r>
              <a:rPr sz="1200" dirty="0">
                <a:latin typeface="Times New Roman"/>
                <a:cs typeface="Times New Roman"/>
              </a:rPr>
              <a:t>1995 –  2018 </a:t>
            </a:r>
            <a:r>
              <a:rPr sz="1200" spc="-5" dirty="0">
                <a:latin typeface="Times New Roman"/>
                <a:cs typeface="Times New Roman"/>
              </a:rPr>
              <a:t>гг. позволяет сделать следующие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выводы.</a:t>
            </a:r>
            <a:endParaRPr sz="1200">
              <a:latin typeface="Times New Roman"/>
              <a:cs typeface="Times New Roman"/>
            </a:endParaRPr>
          </a:p>
          <a:p>
            <a:pPr marL="12700" marR="8890" indent="448945" algn="just">
              <a:lnSpc>
                <a:spcPct val="143700"/>
              </a:lnSpc>
              <a:spcBef>
                <a:spcPts val="10"/>
              </a:spcBef>
              <a:buAutoNum type="arabicPeriod"/>
              <a:tabLst>
                <a:tab pos="725805" algn="l"/>
              </a:tabLst>
            </a:pPr>
            <a:r>
              <a:rPr sz="1200" spc="-5" dirty="0">
                <a:latin typeface="Times New Roman"/>
                <a:cs typeface="Times New Roman"/>
              </a:rPr>
              <a:t>Среднее значение макроэкономической нормы </a:t>
            </a:r>
            <a:r>
              <a:rPr sz="1200" dirty="0">
                <a:latin typeface="Times New Roman"/>
                <a:cs typeface="Times New Roman"/>
              </a:rPr>
              <a:t>прибыли в </a:t>
            </a:r>
            <a:r>
              <a:rPr sz="1200" spc="-5" dirty="0">
                <a:latin typeface="Times New Roman"/>
                <a:cs typeface="Times New Roman"/>
              </a:rPr>
              <a:t>России </a:t>
            </a:r>
            <a:r>
              <a:rPr sz="1200" dirty="0">
                <a:latin typeface="Times New Roman"/>
                <a:cs typeface="Times New Roman"/>
              </a:rPr>
              <a:t>за  </a:t>
            </a:r>
            <a:r>
              <a:rPr sz="1200" spc="-5" dirty="0">
                <a:latin typeface="Times New Roman"/>
                <a:cs typeface="Times New Roman"/>
              </a:rPr>
              <a:t>рассматриваемый период составило 13,44%. Это несколько выше, чем </a:t>
            </a:r>
            <a:r>
              <a:rPr sz="1200" dirty="0">
                <a:latin typeface="Times New Roman"/>
                <a:cs typeface="Times New Roman"/>
              </a:rPr>
              <a:t>в США </a:t>
            </a:r>
            <a:r>
              <a:rPr sz="1200" spc="-5" dirty="0">
                <a:latin typeface="Times New Roman"/>
                <a:cs typeface="Times New Roman"/>
              </a:rPr>
              <a:t>(12%),  </a:t>
            </a:r>
            <a:r>
              <a:rPr sz="1200" dirty="0">
                <a:latin typeface="Times New Roman"/>
                <a:cs typeface="Times New Roman"/>
              </a:rPr>
              <a:t>однако </a:t>
            </a:r>
            <a:r>
              <a:rPr sz="1200" spc="-5" dirty="0">
                <a:latin typeface="Times New Roman"/>
                <a:cs typeface="Times New Roman"/>
              </a:rPr>
              <a:t>может объясняться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чисто статистическими факторами (числитель </a:t>
            </a:r>
            <a:r>
              <a:rPr sz="1200" dirty="0">
                <a:latin typeface="Times New Roman"/>
                <a:cs typeface="Times New Roman"/>
              </a:rPr>
              <a:t>в формуле (2)  при </a:t>
            </a:r>
            <a:r>
              <a:rPr sz="1200" spc="-5" dirty="0">
                <a:latin typeface="Times New Roman"/>
                <a:cs typeface="Times New Roman"/>
              </a:rPr>
              <a:t>прочих равных выше, </a:t>
            </a:r>
            <a:r>
              <a:rPr sz="1200" dirty="0">
                <a:latin typeface="Times New Roman"/>
                <a:cs typeface="Times New Roman"/>
              </a:rPr>
              <a:t>чем в формуле </a:t>
            </a:r>
            <a:r>
              <a:rPr sz="1200" spc="-5" dirty="0">
                <a:latin typeface="Times New Roman"/>
                <a:cs typeface="Times New Roman"/>
              </a:rPr>
              <a:t>(3). </a:t>
            </a:r>
            <a:r>
              <a:rPr sz="1200" dirty="0">
                <a:latin typeface="Times New Roman"/>
                <a:cs typeface="Times New Roman"/>
              </a:rPr>
              <a:t>С другой стороны, </a:t>
            </a:r>
            <a:r>
              <a:rPr sz="1200" spc="-5" dirty="0">
                <a:latin typeface="Times New Roman"/>
                <a:cs typeface="Times New Roman"/>
              </a:rPr>
              <a:t>Россия как страна  развивающегося капитализма </a:t>
            </a:r>
            <a:r>
              <a:rPr sz="1200" dirty="0">
                <a:latin typeface="Times New Roman"/>
                <a:cs typeface="Times New Roman"/>
              </a:rPr>
              <a:t>вполне </a:t>
            </a:r>
            <a:r>
              <a:rPr sz="1200" spc="-5" dirty="0">
                <a:latin typeface="Times New Roman"/>
                <a:cs typeface="Times New Roman"/>
              </a:rPr>
              <a:t>закономерно демонстрирует </a:t>
            </a:r>
            <a:r>
              <a:rPr sz="1200" dirty="0">
                <a:latin typeface="Times New Roman"/>
                <a:cs typeface="Times New Roman"/>
              </a:rPr>
              <a:t>более </a:t>
            </a:r>
            <a:r>
              <a:rPr sz="1200" spc="-5" dirty="0">
                <a:latin typeface="Times New Roman"/>
                <a:cs typeface="Times New Roman"/>
              </a:rPr>
              <a:t>высокую норму  </a:t>
            </a:r>
            <a:r>
              <a:rPr sz="1200" dirty="0">
                <a:latin typeface="Times New Roman"/>
                <a:cs typeface="Times New Roman"/>
              </a:rPr>
              <a:t>прибыли по </a:t>
            </a:r>
            <a:r>
              <a:rPr sz="1200" spc="-5" dirty="0">
                <a:latin typeface="Times New Roman"/>
                <a:cs typeface="Times New Roman"/>
              </a:rPr>
              <a:t>сравнению со страной «старого» капитализма, </a:t>
            </a:r>
            <a:r>
              <a:rPr sz="1200" dirty="0">
                <a:latin typeface="Times New Roman"/>
                <a:cs typeface="Times New Roman"/>
              </a:rPr>
              <a:t>такой </a:t>
            </a:r>
            <a:r>
              <a:rPr sz="1200" spc="-5" dirty="0">
                <a:latin typeface="Times New Roman"/>
                <a:cs typeface="Times New Roman"/>
              </a:rPr>
              <a:t>как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США.</a:t>
            </a:r>
            <a:endParaRPr sz="1200">
              <a:latin typeface="Times New Roman"/>
              <a:cs typeface="Times New Roman"/>
            </a:endParaRPr>
          </a:p>
          <a:p>
            <a:pPr marL="12700" marR="5080" indent="448945" algn="just">
              <a:lnSpc>
                <a:spcPct val="143700"/>
              </a:lnSpc>
              <a:spcBef>
                <a:spcPts val="10"/>
              </a:spcBef>
              <a:buAutoNum type="arabicPeriod"/>
              <a:tabLst>
                <a:tab pos="636270" algn="l"/>
              </a:tabLst>
            </a:pPr>
            <a:r>
              <a:rPr sz="1200" spc="-5" dirty="0">
                <a:latin typeface="Times New Roman"/>
                <a:cs typeface="Times New Roman"/>
              </a:rPr>
              <a:t>Динамика нормы прибыли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период трансформационного спада сопоставима </a:t>
            </a:r>
            <a:r>
              <a:rPr sz="1200" dirty="0">
                <a:latin typeface="Times New Roman"/>
                <a:cs typeface="Times New Roman"/>
              </a:rPr>
              <a:t>с  </a:t>
            </a:r>
            <a:r>
              <a:rPr sz="1200" spc="-5" dirty="0">
                <a:latin typeface="Times New Roman"/>
                <a:cs typeface="Times New Roman"/>
              </a:rPr>
              <a:t>показателями Великой Депрессии </a:t>
            </a:r>
            <a:r>
              <a:rPr sz="1200" dirty="0">
                <a:latin typeface="Times New Roman"/>
                <a:cs typeface="Times New Roman"/>
              </a:rPr>
              <a:t>США. При </a:t>
            </a:r>
            <a:r>
              <a:rPr sz="1200" spc="-5" dirty="0">
                <a:latin typeface="Times New Roman"/>
                <a:cs typeface="Times New Roman"/>
              </a:rPr>
              <a:t>этом </a:t>
            </a:r>
            <a:r>
              <a:rPr sz="1200" dirty="0">
                <a:latin typeface="Times New Roman"/>
                <a:cs typeface="Times New Roman"/>
              </a:rPr>
              <a:t>на </a:t>
            </a:r>
            <a:r>
              <a:rPr sz="1200" b="1" dirty="0">
                <a:latin typeface="Times New Roman"/>
                <a:cs typeface="Times New Roman"/>
              </a:rPr>
              <a:t>Ошибка! </a:t>
            </a:r>
            <a:r>
              <a:rPr sz="1200" b="1" spc="-5" dirty="0">
                <a:latin typeface="Times New Roman"/>
                <a:cs typeface="Times New Roman"/>
              </a:rPr>
              <a:t>Источник ссылки </a:t>
            </a:r>
            <a:r>
              <a:rPr sz="1200" b="1" dirty="0">
                <a:latin typeface="Times New Roman"/>
                <a:cs typeface="Times New Roman"/>
              </a:rPr>
              <a:t>не  </a:t>
            </a:r>
            <a:r>
              <a:rPr sz="1200" b="1" spc="-5" dirty="0">
                <a:latin typeface="Times New Roman"/>
                <a:cs typeface="Times New Roman"/>
              </a:rPr>
              <a:t>найден. </a:t>
            </a:r>
            <a:r>
              <a:rPr sz="1200" spc="-5" dirty="0">
                <a:latin typeface="Times New Roman"/>
                <a:cs typeface="Times New Roman"/>
              </a:rPr>
              <a:t>отражена ситуация, начиная со второй половины </a:t>
            </a:r>
            <a:r>
              <a:rPr sz="1200" dirty="0">
                <a:latin typeface="Times New Roman"/>
                <a:cs typeface="Times New Roman"/>
              </a:rPr>
              <a:t>1990-х </a:t>
            </a:r>
            <a:r>
              <a:rPr sz="1200" spc="-5" dirty="0">
                <a:latin typeface="Times New Roman"/>
                <a:cs typeface="Times New Roman"/>
              </a:rPr>
              <a:t>гг., </a:t>
            </a:r>
            <a:r>
              <a:rPr sz="1200" dirty="0">
                <a:latin typeface="Times New Roman"/>
                <a:cs typeface="Times New Roman"/>
              </a:rPr>
              <a:t>а потому </a:t>
            </a:r>
            <a:r>
              <a:rPr sz="1200" spc="-5" dirty="0">
                <a:latin typeface="Times New Roman"/>
                <a:cs typeface="Times New Roman"/>
              </a:rPr>
              <a:t>тренд  предшествующего </a:t>
            </a:r>
            <a:r>
              <a:rPr sz="1200" dirty="0">
                <a:latin typeface="Times New Roman"/>
                <a:cs typeface="Times New Roman"/>
              </a:rPr>
              <a:t>периода не </a:t>
            </a:r>
            <a:r>
              <a:rPr sz="1200" spc="-5" dirty="0">
                <a:latin typeface="Times New Roman"/>
                <a:cs typeface="Times New Roman"/>
              </a:rPr>
              <a:t>виден. Логично предположить, что снижение нормы  </a:t>
            </a:r>
            <a:r>
              <a:rPr sz="1200" dirty="0">
                <a:latin typeface="Times New Roman"/>
                <a:cs typeface="Times New Roman"/>
              </a:rPr>
              <a:t>прибыли </a:t>
            </a:r>
            <a:r>
              <a:rPr sz="1200" spc="-5" dirty="0">
                <a:latin typeface="Times New Roman"/>
                <a:cs typeface="Times New Roman"/>
              </a:rPr>
              <a:t>наблюдалось </a:t>
            </a:r>
            <a:r>
              <a:rPr sz="1200" dirty="0">
                <a:latin typeface="Times New Roman"/>
                <a:cs typeface="Times New Roman"/>
              </a:rPr>
              <a:t>и в 1992 – 1994 </a:t>
            </a:r>
            <a:r>
              <a:rPr sz="1200" spc="-5" dirty="0">
                <a:latin typeface="Times New Roman"/>
                <a:cs typeface="Times New Roman"/>
              </a:rPr>
              <a:t>гг., </a:t>
            </a:r>
            <a:r>
              <a:rPr sz="1200" dirty="0">
                <a:latin typeface="Times New Roman"/>
                <a:cs typeface="Times New Roman"/>
              </a:rPr>
              <a:t>или </a:t>
            </a:r>
            <a:r>
              <a:rPr sz="1200" spc="-5" dirty="0">
                <a:latin typeface="Times New Roman"/>
                <a:cs typeface="Times New Roman"/>
              </a:rPr>
              <a:t>даже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ранее.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8120" y="8466581"/>
            <a:ext cx="5965825" cy="124460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 algn="just">
              <a:lnSpc>
                <a:spcPts val="1380"/>
              </a:lnSpc>
              <a:spcBef>
                <a:spcPts val="195"/>
              </a:spcBef>
            </a:pPr>
            <a:r>
              <a:rPr sz="1200" b="1" spc="-5" dirty="0">
                <a:latin typeface="Times New Roman"/>
                <a:cs typeface="Times New Roman"/>
              </a:rPr>
              <a:t>Рисунок</a:t>
            </a:r>
            <a:r>
              <a:rPr sz="1200" b="1" spc="-4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7.</a:t>
            </a:r>
            <a:r>
              <a:rPr sz="1200" b="1" spc="-4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Динамика</a:t>
            </a:r>
            <a:r>
              <a:rPr sz="1200" b="1" spc="-4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макроэкономической</a:t>
            </a:r>
            <a:r>
              <a:rPr sz="1200" b="1" spc="-5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нормы</a:t>
            </a:r>
            <a:r>
              <a:rPr sz="1200" b="1" spc="-5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прибыли</a:t>
            </a:r>
            <a:r>
              <a:rPr sz="1200" b="1" spc="-3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в</a:t>
            </a:r>
            <a:r>
              <a:rPr sz="1200" b="1" spc="-4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России,</a:t>
            </a:r>
            <a:r>
              <a:rPr sz="1200" b="1" spc="-4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в</a:t>
            </a:r>
            <a:r>
              <a:rPr sz="1200" b="1" spc="-4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%.</a:t>
            </a:r>
            <a:r>
              <a:rPr sz="1200" b="1" spc="-4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1995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–</a:t>
            </a:r>
            <a:r>
              <a:rPr sz="1200" b="1" spc="-4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2018  </a:t>
            </a:r>
            <a:r>
              <a:rPr sz="1200" b="1" spc="-5" dirty="0">
                <a:latin typeface="Times New Roman"/>
                <a:cs typeface="Times New Roman"/>
              </a:rPr>
              <a:t>гг. Рассчитано </a:t>
            </a:r>
            <a:r>
              <a:rPr sz="1200" b="1" dirty="0">
                <a:latin typeface="Times New Roman"/>
                <a:cs typeface="Times New Roman"/>
              </a:rPr>
              <a:t>по: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[Росстат].</a:t>
            </a:r>
            <a:endParaRPr sz="1200">
              <a:latin typeface="Times New Roman"/>
              <a:cs typeface="Times New Roman"/>
            </a:endParaRPr>
          </a:p>
          <a:p>
            <a:pPr marL="12700" marR="6985" indent="448945" algn="just">
              <a:lnSpc>
                <a:spcPct val="143700"/>
              </a:lnSpc>
              <a:spcBef>
                <a:spcPts val="535"/>
              </a:spcBef>
            </a:pPr>
            <a:r>
              <a:rPr sz="1200" dirty="0">
                <a:latin typeface="Times New Roman"/>
                <a:cs typeface="Times New Roman"/>
              </a:rPr>
              <a:t>3. </a:t>
            </a:r>
            <a:r>
              <a:rPr sz="1200" spc="-5" dirty="0">
                <a:latin typeface="Times New Roman"/>
                <a:cs typeface="Times New Roman"/>
              </a:rPr>
              <a:t>Снижение нормы прибыли наблюдалось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России как </a:t>
            </a:r>
            <a:r>
              <a:rPr sz="1200" dirty="0">
                <a:latin typeface="Times New Roman"/>
                <a:cs typeface="Times New Roman"/>
              </a:rPr>
              <a:t>в отдельные </a:t>
            </a:r>
            <a:r>
              <a:rPr sz="1200" spc="-5" dirty="0">
                <a:latin typeface="Times New Roman"/>
                <a:cs typeface="Times New Roman"/>
              </a:rPr>
              <a:t>периоды роста  экономики </a:t>
            </a:r>
            <a:r>
              <a:rPr sz="1200" dirty="0">
                <a:latin typeface="Times New Roman"/>
                <a:cs typeface="Times New Roman"/>
              </a:rPr>
              <a:t>(2001 – </a:t>
            </a:r>
            <a:r>
              <a:rPr sz="1200" spc="-5" dirty="0">
                <a:latin typeface="Times New Roman"/>
                <a:cs typeface="Times New Roman"/>
              </a:rPr>
              <a:t>2002 гг.), </a:t>
            </a:r>
            <a:r>
              <a:rPr sz="1200" dirty="0">
                <a:latin typeface="Times New Roman"/>
                <a:cs typeface="Times New Roman"/>
              </a:rPr>
              <a:t>так и в </a:t>
            </a:r>
            <a:r>
              <a:rPr sz="1200" spc="-5" dirty="0">
                <a:latin typeface="Times New Roman"/>
                <a:cs typeface="Times New Roman"/>
              </a:rPr>
              <a:t>период кризиса </a:t>
            </a:r>
            <a:r>
              <a:rPr sz="1200" dirty="0">
                <a:latin typeface="Times New Roman"/>
                <a:cs typeface="Times New Roman"/>
              </a:rPr>
              <a:t>2009 </a:t>
            </a:r>
            <a:r>
              <a:rPr sz="1200" spc="-5" dirty="0">
                <a:latin typeface="Times New Roman"/>
                <a:cs typeface="Times New Roman"/>
              </a:rPr>
              <a:t>г., причем падение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период  кризиса </a:t>
            </a:r>
            <a:r>
              <a:rPr sz="1200" dirty="0">
                <a:latin typeface="Times New Roman"/>
                <a:cs typeface="Times New Roman"/>
              </a:rPr>
              <a:t>не </a:t>
            </a:r>
            <a:r>
              <a:rPr sz="1200" spc="-5" dirty="0">
                <a:latin typeface="Times New Roman"/>
                <a:cs typeface="Times New Roman"/>
              </a:rPr>
              <a:t>является особенно существенным (сравним: </a:t>
            </a:r>
            <a:r>
              <a:rPr sz="1200" dirty="0">
                <a:latin typeface="Times New Roman"/>
                <a:cs typeface="Times New Roman"/>
              </a:rPr>
              <a:t>12,44% в 2002 </a:t>
            </a:r>
            <a:r>
              <a:rPr sz="1200" spc="-5" dirty="0">
                <a:latin typeface="Times New Roman"/>
                <a:cs typeface="Times New Roman"/>
              </a:rPr>
              <a:t>г., 11,61% </a:t>
            </a:r>
            <a:r>
              <a:rPr sz="1200" dirty="0">
                <a:latin typeface="Times New Roman"/>
                <a:cs typeface="Times New Roman"/>
              </a:rPr>
              <a:t>в 2009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г.).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569719" y="7684007"/>
            <a:ext cx="5201920" cy="0"/>
          </a:xfrm>
          <a:custGeom>
            <a:avLst/>
            <a:gdLst/>
            <a:ahLst/>
            <a:cxnLst/>
            <a:rect l="l" t="t" r="r" b="b"/>
            <a:pathLst>
              <a:path w="5201920">
                <a:moveTo>
                  <a:pt x="0" y="0"/>
                </a:moveTo>
                <a:lnTo>
                  <a:pt x="520153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69719" y="7356347"/>
            <a:ext cx="5201920" cy="0"/>
          </a:xfrm>
          <a:custGeom>
            <a:avLst/>
            <a:gdLst/>
            <a:ahLst/>
            <a:cxnLst/>
            <a:rect l="l" t="t" r="r" b="b"/>
            <a:pathLst>
              <a:path w="5201920">
                <a:moveTo>
                  <a:pt x="0" y="0"/>
                </a:moveTo>
                <a:lnTo>
                  <a:pt x="520153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69719" y="7030211"/>
            <a:ext cx="5201920" cy="0"/>
          </a:xfrm>
          <a:custGeom>
            <a:avLst/>
            <a:gdLst/>
            <a:ahLst/>
            <a:cxnLst/>
            <a:rect l="l" t="t" r="r" b="b"/>
            <a:pathLst>
              <a:path w="5201920">
                <a:moveTo>
                  <a:pt x="0" y="0"/>
                </a:moveTo>
                <a:lnTo>
                  <a:pt x="520153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69719" y="6702552"/>
            <a:ext cx="5201920" cy="0"/>
          </a:xfrm>
          <a:custGeom>
            <a:avLst/>
            <a:gdLst/>
            <a:ahLst/>
            <a:cxnLst/>
            <a:rect l="l" t="t" r="r" b="b"/>
            <a:pathLst>
              <a:path w="5201920">
                <a:moveTo>
                  <a:pt x="0" y="0"/>
                </a:moveTo>
                <a:lnTo>
                  <a:pt x="520153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69719" y="6374891"/>
            <a:ext cx="5201920" cy="0"/>
          </a:xfrm>
          <a:custGeom>
            <a:avLst/>
            <a:gdLst/>
            <a:ahLst/>
            <a:cxnLst/>
            <a:rect l="l" t="t" r="r" b="b"/>
            <a:pathLst>
              <a:path w="5201920">
                <a:moveTo>
                  <a:pt x="0" y="0"/>
                </a:moveTo>
                <a:lnTo>
                  <a:pt x="520153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69719" y="6048755"/>
            <a:ext cx="5201920" cy="0"/>
          </a:xfrm>
          <a:custGeom>
            <a:avLst/>
            <a:gdLst/>
            <a:ahLst/>
            <a:cxnLst/>
            <a:rect l="l" t="t" r="r" b="b"/>
            <a:pathLst>
              <a:path w="5201920">
                <a:moveTo>
                  <a:pt x="0" y="0"/>
                </a:moveTo>
                <a:lnTo>
                  <a:pt x="520153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69719" y="5721095"/>
            <a:ext cx="5201920" cy="0"/>
          </a:xfrm>
          <a:custGeom>
            <a:avLst/>
            <a:gdLst/>
            <a:ahLst/>
            <a:cxnLst/>
            <a:rect l="l" t="t" r="r" b="b"/>
            <a:pathLst>
              <a:path w="5201920">
                <a:moveTo>
                  <a:pt x="0" y="0"/>
                </a:moveTo>
                <a:lnTo>
                  <a:pt x="520153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569719" y="5393435"/>
            <a:ext cx="5201920" cy="0"/>
          </a:xfrm>
          <a:custGeom>
            <a:avLst/>
            <a:gdLst/>
            <a:ahLst/>
            <a:cxnLst/>
            <a:rect l="l" t="t" r="r" b="b"/>
            <a:pathLst>
              <a:path w="5201920">
                <a:moveTo>
                  <a:pt x="0" y="0"/>
                </a:moveTo>
                <a:lnTo>
                  <a:pt x="520153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569719" y="5066918"/>
            <a:ext cx="5201920" cy="0"/>
          </a:xfrm>
          <a:custGeom>
            <a:avLst/>
            <a:gdLst/>
            <a:ahLst/>
            <a:cxnLst/>
            <a:rect l="l" t="t" r="r" b="b"/>
            <a:pathLst>
              <a:path w="5201920">
                <a:moveTo>
                  <a:pt x="0" y="0"/>
                </a:moveTo>
                <a:lnTo>
                  <a:pt x="520153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795272" y="5066918"/>
            <a:ext cx="0" cy="2944495"/>
          </a:xfrm>
          <a:custGeom>
            <a:avLst/>
            <a:gdLst/>
            <a:ahLst/>
            <a:cxnLst/>
            <a:rect l="l" t="t" r="r" b="b"/>
            <a:pathLst>
              <a:path h="2944495">
                <a:moveTo>
                  <a:pt x="0" y="0"/>
                </a:moveTo>
                <a:lnTo>
                  <a:pt x="0" y="2944241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022348" y="5066918"/>
            <a:ext cx="0" cy="2944495"/>
          </a:xfrm>
          <a:custGeom>
            <a:avLst/>
            <a:gdLst/>
            <a:ahLst/>
            <a:cxnLst/>
            <a:rect l="l" t="t" r="r" b="b"/>
            <a:pathLst>
              <a:path h="2944495">
                <a:moveTo>
                  <a:pt x="0" y="0"/>
                </a:moveTo>
                <a:lnTo>
                  <a:pt x="0" y="2944241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247900" y="5066918"/>
            <a:ext cx="0" cy="2944495"/>
          </a:xfrm>
          <a:custGeom>
            <a:avLst/>
            <a:gdLst/>
            <a:ahLst/>
            <a:cxnLst/>
            <a:rect l="l" t="t" r="r" b="b"/>
            <a:pathLst>
              <a:path h="2944495">
                <a:moveTo>
                  <a:pt x="0" y="0"/>
                </a:moveTo>
                <a:lnTo>
                  <a:pt x="0" y="2944241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474976" y="5066918"/>
            <a:ext cx="0" cy="2944495"/>
          </a:xfrm>
          <a:custGeom>
            <a:avLst/>
            <a:gdLst/>
            <a:ahLst/>
            <a:cxnLst/>
            <a:rect l="l" t="t" r="r" b="b"/>
            <a:pathLst>
              <a:path h="2944495">
                <a:moveTo>
                  <a:pt x="0" y="0"/>
                </a:moveTo>
                <a:lnTo>
                  <a:pt x="0" y="2944241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700527" y="5066918"/>
            <a:ext cx="0" cy="2944495"/>
          </a:xfrm>
          <a:custGeom>
            <a:avLst/>
            <a:gdLst/>
            <a:ahLst/>
            <a:cxnLst/>
            <a:rect l="l" t="t" r="r" b="b"/>
            <a:pathLst>
              <a:path h="2944495">
                <a:moveTo>
                  <a:pt x="0" y="0"/>
                </a:moveTo>
                <a:lnTo>
                  <a:pt x="0" y="2944241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926079" y="5066918"/>
            <a:ext cx="0" cy="2944495"/>
          </a:xfrm>
          <a:custGeom>
            <a:avLst/>
            <a:gdLst/>
            <a:ahLst/>
            <a:cxnLst/>
            <a:rect l="l" t="t" r="r" b="b"/>
            <a:pathLst>
              <a:path h="2944495">
                <a:moveTo>
                  <a:pt x="0" y="0"/>
                </a:moveTo>
                <a:lnTo>
                  <a:pt x="0" y="2944241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153155" y="5066918"/>
            <a:ext cx="0" cy="2944495"/>
          </a:xfrm>
          <a:custGeom>
            <a:avLst/>
            <a:gdLst/>
            <a:ahLst/>
            <a:cxnLst/>
            <a:rect l="l" t="t" r="r" b="b"/>
            <a:pathLst>
              <a:path h="2944495">
                <a:moveTo>
                  <a:pt x="0" y="0"/>
                </a:moveTo>
                <a:lnTo>
                  <a:pt x="0" y="2944241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378708" y="5066918"/>
            <a:ext cx="0" cy="2944495"/>
          </a:xfrm>
          <a:custGeom>
            <a:avLst/>
            <a:gdLst/>
            <a:ahLst/>
            <a:cxnLst/>
            <a:rect l="l" t="t" r="r" b="b"/>
            <a:pathLst>
              <a:path h="2944495">
                <a:moveTo>
                  <a:pt x="0" y="0"/>
                </a:moveTo>
                <a:lnTo>
                  <a:pt x="0" y="2944241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605784" y="5066918"/>
            <a:ext cx="0" cy="2944495"/>
          </a:xfrm>
          <a:custGeom>
            <a:avLst/>
            <a:gdLst/>
            <a:ahLst/>
            <a:cxnLst/>
            <a:rect l="l" t="t" r="r" b="b"/>
            <a:pathLst>
              <a:path h="2944495">
                <a:moveTo>
                  <a:pt x="0" y="0"/>
                </a:moveTo>
                <a:lnTo>
                  <a:pt x="0" y="2944241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831335" y="5066918"/>
            <a:ext cx="0" cy="2944495"/>
          </a:xfrm>
          <a:custGeom>
            <a:avLst/>
            <a:gdLst/>
            <a:ahLst/>
            <a:cxnLst/>
            <a:rect l="l" t="t" r="r" b="b"/>
            <a:pathLst>
              <a:path h="2944495">
                <a:moveTo>
                  <a:pt x="0" y="0"/>
                </a:moveTo>
                <a:lnTo>
                  <a:pt x="0" y="2944241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056888" y="5066918"/>
            <a:ext cx="0" cy="2944495"/>
          </a:xfrm>
          <a:custGeom>
            <a:avLst/>
            <a:gdLst/>
            <a:ahLst/>
            <a:cxnLst/>
            <a:rect l="l" t="t" r="r" b="b"/>
            <a:pathLst>
              <a:path h="2944495">
                <a:moveTo>
                  <a:pt x="0" y="0"/>
                </a:moveTo>
                <a:lnTo>
                  <a:pt x="0" y="2944241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283964" y="5066918"/>
            <a:ext cx="0" cy="2944495"/>
          </a:xfrm>
          <a:custGeom>
            <a:avLst/>
            <a:gdLst/>
            <a:ahLst/>
            <a:cxnLst/>
            <a:rect l="l" t="t" r="r" b="b"/>
            <a:pathLst>
              <a:path h="2944495">
                <a:moveTo>
                  <a:pt x="0" y="0"/>
                </a:moveTo>
                <a:lnTo>
                  <a:pt x="0" y="2944241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509515" y="5066918"/>
            <a:ext cx="0" cy="2944495"/>
          </a:xfrm>
          <a:custGeom>
            <a:avLst/>
            <a:gdLst/>
            <a:ahLst/>
            <a:cxnLst/>
            <a:rect l="l" t="t" r="r" b="b"/>
            <a:pathLst>
              <a:path h="2944495">
                <a:moveTo>
                  <a:pt x="0" y="0"/>
                </a:moveTo>
                <a:lnTo>
                  <a:pt x="0" y="2944241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736591" y="5066918"/>
            <a:ext cx="0" cy="2944495"/>
          </a:xfrm>
          <a:custGeom>
            <a:avLst/>
            <a:gdLst/>
            <a:ahLst/>
            <a:cxnLst/>
            <a:rect l="l" t="t" r="r" b="b"/>
            <a:pathLst>
              <a:path h="2944495">
                <a:moveTo>
                  <a:pt x="0" y="0"/>
                </a:moveTo>
                <a:lnTo>
                  <a:pt x="0" y="2944241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962144" y="5066918"/>
            <a:ext cx="0" cy="2944495"/>
          </a:xfrm>
          <a:custGeom>
            <a:avLst/>
            <a:gdLst/>
            <a:ahLst/>
            <a:cxnLst/>
            <a:rect l="l" t="t" r="r" b="b"/>
            <a:pathLst>
              <a:path h="2944495">
                <a:moveTo>
                  <a:pt x="0" y="0"/>
                </a:moveTo>
                <a:lnTo>
                  <a:pt x="0" y="2944241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187696" y="5066918"/>
            <a:ext cx="0" cy="2944495"/>
          </a:xfrm>
          <a:custGeom>
            <a:avLst/>
            <a:gdLst/>
            <a:ahLst/>
            <a:cxnLst/>
            <a:rect l="l" t="t" r="r" b="b"/>
            <a:pathLst>
              <a:path h="2944495">
                <a:moveTo>
                  <a:pt x="0" y="0"/>
                </a:moveTo>
                <a:lnTo>
                  <a:pt x="0" y="2944241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414771" y="5066918"/>
            <a:ext cx="0" cy="2944495"/>
          </a:xfrm>
          <a:custGeom>
            <a:avLst/>
            <a:gdLst/>
            <a:ahLst/>
            <a:cxnLst/>
            <a:rect l="l" t="t" r="r" b="b"/>
            <a:pathLst>
              <a:path h="2944495">
                <a:moveTo>
                  <a:pt x="0" y="0"/>
                </a:moveTo>
                <a:lnTo>
                  <a:pt x="0" y="2944241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640323" y="5066918"/>
            <a:ext cx="0" cy="2944495"/>
          </a:xfrm>
          <a:custGeom>
            <a:avLst/>
            <a:gdLst/>
            <a:ahLst/>
            <a:cxnLst/>
            <a:rect l="l" t="t" r="r" b="b"/>
            <a:pathLst>
              <a:path h="2944495">
                <a:moveTo>
                  <a:pt x="0" y="0"/>
                </a:moveTo>
                <a:lnTo>
                  <a:pt x="0" y="2944241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867400" y="5066918"/>
            <a:ext cx="0" cy="2944495"/>
          </a:xfrm>
          <a:custGeom>
            <a:avLst/>
            <a:gdLst/>
            <a:ahLst/>
            <a:cxnLst/>
            <a:rect l="l" t="t" r="r" b="b"/>
            <a:pathLst>
              <a:path h="2944495">
                <a:moveTo>
                  <a:pt x="0" y="0"/>
                </a:moveTo>
                <a:lnTo>
                  <a:pt x="0" y="2944241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092952" y="5066918"/>
            <a:ext cx="0" cy="2944495"/>
          </a:xfrm>
          <a:custGeom>
            <a:avLst/>
            <a:gdLst/>
            <a:ahLst/>
            <a:cxnLst/>
            <a:rect l="l" t="t" r="r" b="b"/>
            <a:pathLst>
              <a:path h="2944495">
                <a:moveTo>
                  <a:pt x="0" y="0"/>
                </a:moveTo>
                <a:lnTo>
                  <a:pt x="0" y="2944241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318503" y="5066918"/>
            <a:ext cx="0" cy="2944495"/>
          </a:xfrm>
          <a:custGeom>
            <a:avLst/>
            <a:gdLst/>
            <a:ahLst/>
            <a:cxnLst/>
            <a:rect l="l" t="t" r="r" b="b"/>
            <a:pathLst>
              <a:path h="2944495">
                <a:moveTo>
                  <a:pt x="0" y="0"/>
                </a:moveTo>
                <a:lnTo>
                  <a:pt x="0" y="2944241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545580" y="5066918"/>
            <a:ext cx="0" cy="2944495"/>
          </a:xfrm>
          <a:custGeom>
            <a:avLst/>
            <a:gdLst/>
            <a:ahLst/>
            <a:cxnLst/>
            <a:rect l="l" t="t" r="r" b="b"/>
            <a:pathLst>
              <a:path h="2944495">
                <a:moveTo>
                  <a:pt x="0" y="0"/>
                </a:moveTo>
                <a:lnTo>
                  <a:pt x="0" y="2944241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771258" y="5066918"/>
            <a:ext cx="0" cy="2944495"/>
          </a:xfrm>
          <a:custGeom>
            <a:avLst/>
            <a:gdLst/>
            <a:ahLst/>
            <a:cxnLst/>
            <a:rect l="l" t="t" r="r" b="b"/>
            <a:pathLst>
              <a:path h="2944495">
                <a:moveTo>
                  <a:pt x="0" y="0"/>
                </a:moveTo>
                <a:lnTo>
                  <a:pt x="0" y="2944241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569719" y="5066918"/>
            <a:ext cx="0" cy="2944495"/>
          </a:xfrm>
          <a:custGeom>
            <a:avLst/>
            <a:gdLst/>
            <a:ahLst/>
            <a:cxnLst/>
            <a:rect l="l" t="t" r="r" b="b"/>
            <a:pathLst>
              <a:path h="2944495">
                <a:moveTo>
                  <a:pt x="0" y="2944241"/>
                </a:moveTo>
                <a:lnTo>
                  <a:pt x="0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529461" y="8011159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25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529461" y="7684007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25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529461" y="7356347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25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529461" y="7030211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25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529461" y="6702552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25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529461" y="6374891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25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529461" y="6048755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25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529461" y="5721095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25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529461" y="5393435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25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529461" y="5066918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25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569719" y="8011159"/>
            <a:ext cx="5201920" cy="0"/>
          </a:xfrm>
          <a:custGeom>
            <a:avLst/>
            <a:gdLst/>
            <a:ahLst/>
            <a:cxnLst/>
            <a:rect l="l" t="t" r="r" b="b"/>
            <a:pathLst>
              <a:path w="5201920">
                <a:moveTo>
                  <a:pt x="0" y="0"/>
                </a:moveTo>
                <a:lnTo>
                  <a:pt x="520153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569719" y="80111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795272" y="80111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022348" y="80111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2247900" y="80111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474976" y="80111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700527" y="80111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926079" y="80111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153155" y="80111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378708" y="80111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605784" y="80111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3831335" y="80111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056888" y="80111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4283964" y="80111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509515" y="80111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736591" y="80111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4962144" y="80111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5187696" y="80111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5414771" y="80111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5640323" y="80111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5867400" y="80111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6092952" y="80111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6318503" y="80111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6545580" y="80111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6771258" y="80111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386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569719" y="5386323"/>
            <a:ext cx="5201920" cy="1823720"/>
          </a:xfrm>
          <a:custGeom>
            <a:avLst/>
            <a:gdLst/>
            <a:ahLst/>
            <a:cxnLst/>
            <a:rect l="l" t="t" r="r" b="b"/>
            <a:pathLst>
              <a:path w="5201920" h="1823720">
                <a:moveTo>
                  <a:pt x="0" y="947420"/>
                </a:moveTo>
                <a:lnTo>
                  <a:pt x="225552" y="1823339"/>
                </a:lnTo>
                <a:lnTo>
                  <a:pt x="452628" y="1747520"/>
                </a:lnTo>
                <a:lnTo>
                  <a:pt x="678180" y="1628648"/>
                </a:lnTo>
                <a:lnTo>
                  <a:pt x="905256" y="481075"/>
                </a:lnTo>
                <a:lnTo>
                  <a:pt x="1130808" y="122936"/>
                </a:lnTo>
                <a:lnTo>
                  <a:pt x="1356360" y="241808"/>
                </a:lnTo>
                <a:lnTo>
                  <a:pt x="1583436" y="589280"/>
                </a:lnTo>
                <a:lnTo>
                  <a:pt x="1808988" y="552704"/>
                </a:lnTo>
                <a:lnTo>
                  <a:pt x="2036064" y="209804"/>
                </a:lnTo>
                <a:lnTo>
                  <a:pt x="2261616" y="93980"/>
                </a:lnTo>
                <a:lnTo>
                  <a:pt x="2487168" y="0"/>
                </a:lnTo>
                <a:lnTo>
                  <a:pt x="2714244" y="171704"/>
                </a:lnTo>
                <a:lnTo>
                  <a:pt x="2939796" y="275336"/>
                </a:lnTo>
                <a:lnTo>
                  <a:pt x="3166872" y="726439"/>
                </a:lnTo>
                <a:lnTo>
                  <a:pt x="3392424" y="499363"/>
                </a:lnTo>
                <a:lnTo>
                  <a:pt x="3617976" y="531368"/>
                </a:lnTo>
                <a:lnTo>
                  <a:pt x="3845052" y="526796"/>
                </a:lnTo>
                <a:lnTo>
                  <a:pt x="4070604" y="647192"/>
                </a:lnTo>
                <a:lnTo>
                  <a:pt x="4297680" y="752348"/>
                </a:lnTo>
                <a:lnTo>
                  <a:pt x="4523232" y="703580"/>
                </a:lnTo>
                <a:lnTo>
                  <a:pt x="4748783" y="846836"/>
                </a:lnTo>
                <a:lnTo>
                  <a:pt x="4975859" y="813308"/>
                </a:lnTo>
                <a:lnTo>
                  <a:pt x="5201538" y="732536"/>
                </a:lnTo>
              </a:path>
            </a:pathLst>
          </a:custGeom>
          <a:ln w="1905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534286" y="6299072"/>
            <a:ext cx="70103" cy="701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759839" y="7175372"/>
            <a:ext cx="70104" cy="701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1986914" y="7099172"/>
            <a:ext cx="70104" cy="701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2212467" y="6980301"/>
            <a:ext cx="70104" cy="701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2439542" y="5832728"/>
            <a:ext cx="70104" cy="701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2665095" y="5474588"/>
            <a:ext cx="70104" cy="701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2890647" y="5593460"/>
            <a:ext cx="70104" cy="701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3117723" y="5940932"/>
            <a:ext cx="70104" cy="701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3343275" y="5904356"/>
            <a:ext cx="70103" cy="701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3570351" y="5561456"/>
            <a:ext cx="70104" cy="701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3795903" y="5445632"/>
            <a:ext cx="70104" cy="7010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4021454" y="5351144"/>
            <a:ext cx="70104" cy="7010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4248530" y="5523356"/>
            <a:ext cx="70104" cy="701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4474083" y="5626988"/>
            <a:ext cx="70104" cy="701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4701159" y="6078092"/>
            <a:ext cx="70103" cy="7010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4926710" y="5851016"/>
            <a:ext cx="70103" cy="701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5152263" y="5883020"/>
            <a:ext cx="70104" cy="7010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5379339" y="5878448"/>
            <a:ext cx="70104" cy="701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5604890" y="5998844"/>
            <a:ext cx="70104" cy="7010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5831966" y="6104000"/>
            <a:ext cx="70104" cy="701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6057519" y="6055232"/>
            <a:ext cx="70104" cy="7010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6283071" y="6198488"/>
            <a:ext cx="70103" cy="701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6510146" y="6164960"/>
            <a:ext cx="70103" cy="701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6735698" y="6084188"/>
            <a:ext cx="70103" cy="701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 txBox="1"/>
          <p:nvPr/>
        </p:nvSpPr>
        <p:spPr>
          <a:xfrm>
            <a:off x="1080135" y="4925948"/>
            <a:ext cx="5940425" cy="3540125"/>
          </a:xfrm>
          <a:prstGeom prst="rect">
            <a:avLst/>
          </a:prstGeom>
          <a:ln w="6350">
            <a:solidFill>
              <a:srgbClr val="888888"/>
            </a:solidFill>
          </a:ln>
        </p:spPr>
        <p:txBody>
          <a:bodyPr vert="horz" wrap="square" lIns="0" tIns="50800" rIns="0" bIns="0" rtlCol="0">
            <a:spAutoFit/>
          </a:bodyPr>
          <a:lstStyle/>
          <a:p>
            <a:pPr marR="5560695" algn="r">
              <a:lnSpc>
                <a:spcPct val="100000"/>
              </a:lnSpc>
              <a:spcBef>
                <a:spcPts val="400"/>
              </a:spcBef>
            </a:pPr>
            <a:r>
              <a:rPr sz="1000" spc="-5" dirty="0">
                <a:latin typeface="Calibri"/>
                <a:cs typeface="Calibri"/>
              </a:rPr>
              <a:t>1</a:t>
            </a:r>
            <a:r>
              <a:rPr sz="1000" dirty="0">
                <a:latin typeface="Calibri"/>
                <a:cs typeface="Calibri"/>
              </a:rPr>
              <a:t>8</a:t>
            </a:r>
            <a:r>
              <a:rPr sz="1000" spc="-15" dirty="0">
                <a:latin typeface="Calibri"/>
                <a:cs typeface="Calibri"/>
              </a:rPr>
              <a:t>,</a:t>
            </a:r>
            <a:r>
              <a:rPr sz="1000" spc="5" dirty="0">
                <a:latin typeface="Calibri"/>
                <a:cs typeface="Calibri"/>
              </a:rPr>
              <a:t>0</a:t>
            </a:r>
            <a:r>
              <a:rPr sz="1000" spc="-5" dirty="0">
                <a:latin typeface="Calibri"/>
                <a:cs typeface="Calibri"/>
              </a:rPr>
              <a:t>0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50">
              <a:latin typeface="Times New Roman"/>
              <a:cs typeface="Times New Roman"/>
            </a:endParaRPr>
          </a:p>
          <a:p>
            <a:pPr marR="5560695" algn="r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1</a:t>
            </a:r>
            <a:r>
              <a:rPr sz="1000" dirty="0">
                <a:latin typeface="Calibri"/>
                <a:cs typeface="Calibri"/>
              </a:rPr>
              <a:t>6</a:t>
            </a:r>
            <a:r>
              <a:rPr sz="1000" spc="-15" dirty="0">
                <a:latin typeface="Calibri"/>
                <a:cs typeface="Calibri"/>
              </a:rPr>
              <a:t>,</a:t>
            </a:r>
            <a:r>
              <a:rPr sz="1000" spc="5" dirty="0">
                <a:latin typeface="Calibri"/>
                <a:cs typeface="Calibri"/>
              </a:rPr>
              <a:t>0</a:t>
            </a:r>
            <a:r>
              <a:rPr sz="1000" spc="-5" dirty="0">
                <a:latin typeface="Calibri"/>
                <a:cs typeface="Calibri"/>
              </a:rPr>
              <a:t>0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50">
              <a:latin typeface="Times New Roman"/>
              <a:cs typeface="Times New Roman"/>
            </a:endParaRPr>
          </a:p>
          <a:p>
            <a:pPr marR="5560695" algn="r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1</a:t>
            </a:r>
            <a:r>
              <a:rPr sz="1000" dirty="0">
                <a:latin typeface="Calibri"/>
                <a:cs typeface="Calibri"/>
              </a:rPr>
              <a:t>4</a:t>
            </a:r>
            <a:r>
              <a:rPr sz="1000" spc="-15" dirty="0">
                <a:latin typeface="Calibri"/>
                <a:cs typeface="Calibri"/>
              </a:rPr>
              <a:t>,</a:t>
            </a:r>
            <a:r>
              <a:rPr sz="1000" spc="5" dirty="0">
                <a:latin typeface="Calibri"/>
                <a:cs typeface="Calibri"/>
              </a:rPr>
              <a:t>0</a:t>
            </a:r>
            <a:r>
              <a:rPr sz="1000" spc="-5" dirty="0">
                <a:latin typeface="Calibri"/>
                <a:cs typeface="Calibri"/>
              </a:rPr>
              <a:t>0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50">
              <a:latin typeface="Times New Roman"/>
              <a:cs typeface="Times New Roman"/>
            </a:endParaRPr>
          </a:p>
          <a:p>
            <a:pPr marR="5560695" algn="r">
              <a:lnSpc>
                <a:spcPct val="100000"/>
              </a:lnSpc>
              <a:spcBef>
                <a:spcPts val="5"/>
              </a:spcBef>
            </a:pPr>
            <a:r>
              <a:rPr sz="1000" spc="-5" dirty="0">
                <a:latin typeface="Calibri"/>
                <a:cs typeface="Calibri"/>
              </a:rPr>
              <a:t>1</a:t>
            </a:r>
            <a:r>
              <a:rPr sz="1000" dirty="0">
                <a:latin typeface="Calibri"/>
                <a:cs typeface="Calibri"/>
              </a:rPr>
              <a:t>2</a:t>
            </a:r>
            <a:r>
              <a:rPr sz="1000" spc="-15" dirty="0">
                <a:latin typeface="Calibri"/>
                <a:cs typeface="Calibri"/>
              </a:rPr>
              <a:t>,</a:t>
            </a:r>
            <a:r>
              <a:rPr sz="1000" spc="5" dirty="0">
                <a:latin typeface="Calibri"/>
                <a:cs typeface="Calibri"/>
              </a:rPr>
              <a:t>0</a:t>
            </a:r>
            <a:r>
              <a:rPr sz="1000" spc="-5" dirty="0">
                <a:latin typeface="Calibri"/>
                <a:cs typeface="Calibri"/>
              </a:rPr>
              <a:t>0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50">
              <a:latin typeface="Times New Roman"/>
              <a:cs typeface="Times New Roman"/>
            </a:endParaRPr>
          </a:p>
          <a:p>
            <a:pPr marR="5560695" algn="r">
              <a:lnSpc>
                <a:spcPct val="100000"/>
              </a:lnSpc>
              <a:spcBef>
                <a:spcPts val="5"/>
              </a:spcBef>
            </a:pPr>
            <a:r>
              <a:rPr sz="1000" spc="-5" dirty="0">
                <a:latin typeface="Calibri"/>
                <a:cs typeface="Calibri"/>
              </a:rPr>
              <a:t>1</a:t>
            </a:r>
            <a:r>
              <a:rPr sz="1000" dirty="0">
                <a:latin typeface="Calibri"/>
                <a:cs typeface="Calibri"/>
              </a:rPr>
              <a:t>0</a:t>
            </a:r>
            <a:r>
              <a:rPr sz="1000" spc="-15" dirty="0">
                <a:latin typeface="Calibri"/>
                <a:cs typeface="Calibri"/>
              </a:rPr>
              <a:t>,</a:t>
            </a:r>
            <a:r>
              <a:rPr sz="1000" spc="5" dirty="0">
                <a:latin typeface="Calibri"/>
                <a:cs typeface="Calibri"/>
              </a:rPr>
              <a:t>0</a:t>
            </a:r>
            <a:r>
              <a:rPr sz="1000" spc="-5" dirty="0">
                <a:latin typeface="Calibri"/>
                <a:cs typeface="Calibri"/>
              </a:rPr>
              <a:t>0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50">
              <a:latin typeface="Times New Roman"/>
              <a:cs typeface="Times New Roman"/>
            </a:endParaRPr>
          </a:p>
          <a:p>
            <a:pPr marR="5561330" algn="r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8,00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50">
              <a:latin typeface="Times New Roman"/>
              <a:cs typeface="Times New Roman"/>
            </a:endParaRPr>
          </a:p>
          <a:p>
            <a:pPr marR="5561330" algn="r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6,00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50">
              <a:latin typeface="Times New Roman"/>
              <a:cs typeface="Times New Roman"/>
            </a:endParaRPr>
          </a:p>
          <a:p>
            <a:pPr marR="5561330" algn="r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4,00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50">
              <a:latin typeface="Times New Roman"/>
              <a:cs typeface="Times New Roman"/>
            </a:endParaRPr>
          </a:p>
          <a:p>
            <a:pPr marR="5561330" algn="r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2,00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R="5561330" algn="r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0,00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1378585" y="8126602"/>
            <a:ext cx="5411343" cy="22618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20</a:t>
            </a:fld>
            <a:endParaRPr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867906" y="9917379"/>
            <a:ext cx="16891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sz="1100" dirty="0">
                <a:latin typeface="Calibri"/>
                <a:cs typeface="Calibri"/>
              </a:rPr>
              <a:t>21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068120" y="615187"/>
            <a:ext cx="5969000" cy="92290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43800"/>
              </a:lnSpc>
              <a:spcBef>
                <a:spcPts val="105"/>
              </a:spcBef>
            </a:pPr>
            <a:r>
              <a:rPr sz="1200" spc="-5" dirty="0">
                <a:latin typeface="Times New Roman"/>
                <a:cs typeface="Times New Roman"/>
              </a:rPr>
              <a:t>Однако тенденция </a:t>
            </a:r>
            <a:r>
              <a:rPr sz="1200" dirty="0">
                <a:latin typeface="Times New Roman"/>
                <a:cs typeface="Times New Roman"/>
              </a:rPr>
              <a:t>к </a:t>
            </a:r>
            <a:r>
              <a:rPr sz="1200" spc="-5" dirty="0">
                <a:latin typeface="Times New Roman"/>
                <a:cs typeface="Times New Roman"/>
              </a:rPr>
              <a:t>снижению нормы прибыли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предкризисный период наблюдается, </a:t>
            </a:r>
            <a:r>
              <a:rPr sz="1200" dirty="0">
                <a:latin typeface="Times New Roman"/>
                <a:cs typeface="Times New Roman"/>
              </a:rPr>
              <a:t>как  и в </a:t>
            </a:r>
            <a:r>
              <a:rPr sz="1200" spc="-5" dirty="0">
                <a:latin typeface="Times New Roman"/>
                <a:cs typeface="Times New Roman"/>
              </a:rPr>
              <a:t>американской экономике: </a:t>
            </a:r>
            <a:r>
              <a:rPr sz="1200" dirty="0">
                <a:latin typeface="Times New Roman"/>
                <a:cs typeface="Times New Roman"/>
              </a:rPr>
              <a:t>так, </a:t>
            </a:r>
            <a:r>
              <a:rPr sz="1200" spc="-5" dirty="0">
                <a:latin typeface="Times New Roman"/>
                <a:cs typeface="Times New Roman"/>
              </a:rPr>
              <a:t>норма прибыли снижалась </a:t>
            </a:r>
            <a:r>
              <a:rPr sz="1200" dirty="0">
                <a:latin typeface="Times New Roman"/>
                <a:cs typeface="Times New Roman"/>
              </a:rPr>
              <a:t>в 2007 - 2008 </a:t>
            </a:r>
            <a:r>
              <a:rPr sz="1200" spc="-5" dirty="0">
                <a:latin typeface="Times New Roman"/>
                <a:cs typeface="Times New Roman"/>
              </a:rPr>
              <a:t>гг., </a:t>
            </a:r>
            <a:r>
              <a:rPr sz="1200" i="1" dirty="0">
                <a:latin typeface="Times New Roman"/>
                <a:cs typeface="Times New Roman"/>
              </a:rPr>
              <a:t>при </a:t>
            </a:r>
            <a:r>
              <a:rPr sz="1200" i="1" spc="-5" dirty="0">
                <a:latin typeface="Times New Roman"/>
                <a:cs typeface="Times New Roman"/>
              </a:rPr>
              <a:t>этом  оставаясь выше среднего значения.</a:t>
            </a:r>
            <a:endParaRPr sz="1200">
              <a:latin typeface="Times New Roman"/>
              <a:cs typeface="Times New Roman"/>
            </a:endParaRPr>
          </a:p>
          <a:p>
            <a:pPr marL="12700" marR="5080" indent="448945" algn="just">
              <a:lnSpc>
                <a:spcPct val="143700"/>
              </a:lnSpc>
              <a:spcBef>
                <a:spcPts val="5"/>
              </a:spcBef>
            </a:pPr>
            <a:r>
              <a:rPr sz="1200" dirty="0">
                <a:latin typeface="Times New Roman"/>
                <a:cs typeface="Times New Roman"/>
              </a:rPr>
              <a:t>4. </a:t>
            </a:r>
            <a:r>
              <a:rPr sz="1200" spc="-5" dirty="0">
                <a:latin typeface="Times New Roman"/>
                <a:cs typeface="Times New Roman"/>
              </a:rPr>
              <a:t>Период </a:t>
            </a:r>
            <a:r>
              <a:rPr sz="1200" dirty="0">
                <a:latin typeface="Times New Roman"/>
                <a:cs typeface="Times New Roman"/>
              </a:rPr>
              <a:t>2012 – 2018 </a:t>
            </a:r>
            <a:r>
              <a:rPr sz="1200" spc="-5" dirty="0">
                <a:latin typeface="Times New Roman"/>
                <a:cs typeface="Times New Roman"/>
              </a:rPr>
              <a:t>гг. выделяется </a:t>
            </a:r>
            <a:r>
              <a:rPr sz="1200" dirty="0">
                <a:latin typeface="Times New Roman"/>
                <a:cs typeface="Times New Roman"/>
              </a:rPr>
              <a:t>по сравнению с предыдущим. </a:t>
            </a:r>
            <a:r>
              <a:rPr sz="1200" spc="-5" dirty="0">
                <a:latin typeface="Times New Roman"/>
                <a:cs typeface="Times New Roman"/>
              </a:rPr>
              <a:t>После кризиса  </a:t>
            </a:r>
            <a:r>
              <a:rPr sz="1200" dirty="0">
                <a:latin typeface="Times New Roman"/>
                <a:cs typeface="Times New Roman"/>
              </a:rPr>
              <a:t>2009 </a:t>
            </a:r>
            <a:r>
              <a:rPr sz="1200" spc="-5" dirty="0">
                <a:latin typeface="Times New Roman"/>
                <a:cs typeface="Times New Roman"/>
              </a:rPr>
              <a:t>г.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России </a:t>
            </a:r>
            <a:r>
              <a:rPr sz="1200" dirty="0">
                <a:latin typeface="Times New Roman"/>
                <a:cs typeface="Times New Roman"/>
              </a:rPr>
              <a:t>не </a:t>
            </a:r>
            <a:r>
              <a:rPr sz="1200" spc="-5" dirty="0">
                <a:latin typeface="Times New Roman"/>
                <a:cs typeface="Times New Roman"/>
              </a:rPr>
              <a:t>произошел возврат </a:t>
            </a:r>
            <a:r>
              <a:rPr sz="1200" dirty="0">
                <a:latin typeface="Times New Roman"/>
                <a:cs typeface="Times New Roman"/>
              </a:rPr>
              <a:t>к </a:t>
            </a:r>
            <a:r>
              <a:rPr sz="1200" spc="-5" dirty="0">
                <a:latin typeface="Times New Roman"/>
                <a:cs typeface="Times New Roman"/>
              </a:rPr>
              <a:t>повышательной тенденции динамики нормы  </a:t>
            </a:r>
            <a:r>
              <a:rPr sz="1200" dirty="0">
                <a:latin typeface="Times New Roman"/>
                <a:cs typeface="Times New Roman"/>
              </a:rPr>
              <a:t>прибыли. </a:t>
            </a:r>
            <a:r>
              <a:rPr sz="1200" spc="-5" dirty="0">
                <a:latin typeface="Times New Roman"/>
                <a:cs typeface="Times New Roman"/>
              </a:rPr>
              <a:t>Кризис </a:t>
            </a:r>
            <a:r>
              <a:rPr sz="1200" dirty="0">
                <a:latin typeface="Times New Roman"/>
                <a:cs typeface="Times New Roman"/>
              </a:rPr>
              <a:t>2009 </a:t>
            </a:r>
            <a:r>
              <a:rPr sz="1200" spc="-5" dirty="0">
                <a:latin typeface="Times New Roman"/>
                <a:cs typeface="Times New Roman"/>
              </a:rPr>
              <a:t>г. </a:t>
            </a:r>
            <a:r>
              <a:rPr sz="1200" dirty="0">
                <a:latin typeface="Times New Roman"/>
                <a:cs typeface="Times New Roman"/>
              </a:rPr>
              <a:t>не </a:t>
            </a:r>
            <a:r>
              <a:rPr sz="1200" spc="-5" dirty="0">
                <a:latin typeface="Times New Roman"/>
                <a:cs typeface="Times New Roman"/>
              </a:rPr>
              <a:t>сыграл полноценную роль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«оздоровлении» структуры  капитала </a:t>
            </a:r>
            <a:r>
              <a:rPr sz="1200" dirty="0">
                <a:latin typeface="Times New Roman"/>
                <a:cs typeface="Times New Roman"/>
              </a:rPr>
              <a:t>и не </a:t>
            </a:r>
            <a:r>
              <a:rPr sz="1200" spc="-5" dirty="0">
                <a:latin typeface="Times New Roman"/>
                <a:cs typeface="Times New Roman"/>
              </a:rPr>
              <a:t>способствовал запуску </a:t>
            </a:r>
            <a:r>
              <a:rPr sz="1200" dirty="0">
                <a:latin typeface="Times New Roman"/>
                <a:cs typeface="Times New Roman"/>
              </a:rPr>
              <a:t>нового </a:t>
            </a:r>
            <a:r>
              <a:rPr sz="1200" spc="-5" dirty="0">
                <a:latin typeface="Times New Roman"/>
                <a:cs typeface="Times New Roman"/>
              </a:rPr>
              <a:t>этапа капиталистического накопления. Более  </a:t>
            </a:r>
            <a:r>
              <a:rPr sz="1200" dirty="0">
                <a:latin typeface="Times New Roman"/>
                <a:cs typeface="Times New Roman"/>
              </a:rPr>
              <a:t>того, в 2014 – 2018 </a:t>
            </a:r>
            <a:r>
              <a:rPr sz="1200" spc="-5" dirty="0">
                <a:latin typeface="Times New Roman"/>
                <a:cs typeface="Times New Roman"/>
              </a:rPr>
              <a:t>гг. значение макроэкономической нормы </a:t>
            </a:r>
            <a:r>
              <a:rPr sz="1200" dirty="0">
                <a:latin typeface="Times New Roman"/>
                <a:cs typeface="Times New Roman"/>
              </a:rPr>
              <a:t>прибыли </a:t>
            </a:r>
            <a:r>
              <a:rPr sz="1200" spc="-5" dirty="0">
                <a:latin typeface="Times New Roman"/>
                <a:cs typeface="Times New Roman"/>
              </a:rPr>
              <a:t>опустилось </a:t>
            </a:r>
            <a:r>
              <a:rPr sz="1200" dirty="0">
                <a:latin typeface="Times New Roman"/>
                <a:cs typeface="Times New Roman"/>
              </a:rPr>
              <a:t>ниже  </a:t>
            </a:r>
            <a:r>
              <a:rPr sz="1200" spc="-5" dirty="0">
                <a:latin typeface="Times New Roman"/>
                <a:cs typeface="Times New Roman"/>
              </a:rPr>
              <a:t>кризисной величины 2009 г. </a:t>
            </a:r>
            <a:r>
              <a:rPr sz="1200" dirty="0">
                <a:latin typeface="Times New Roman"/>
                <a:cs typeface="Times New Roman"/>
              </a:rPr>
              <a:t>(с </a:t>
            </a:r>
            <a:r>
              <a:rPr sz="1200" spc="-5" dirty="0">
                <a:latin typeface="Times New Roman"/>
                <a:cs typeface="Times New Roman"/>
              </a:rPr>
              <a:t>учетом </a:t>
            </a:r>
            <a:r>
              <a:rPr sz="1200" dirty="0">
                <a:latin typeface="Times New Roman"/>
                <a:cs typeface="Times New Roman"/>
              </a:rPr>
              <a:t>корректировки </a:t>
            </a:r>
            <a:r>
              <a:rPr sz="1200" spc="-5" dirty="0">
                <a:latin typeface="Times New Roman"/>
                <a:cs typeface="Times New Roman"/>
              </a:rPr>
              <a:t>данных Росстата). Несмотря </a:t>
            </a:r>
            <a:r>
              <a:rPr sz="1200" dirty="0">
                <a:latin typeface="Times New Roman"/>
                <a:cs typeface="Times New Roman"/>
              </a:rPr>
              <a:t>на  </a:t>
            </a:r>
            <a:r>
              <a:rPr sz="1200" spc="-5" dirty="0">
                <a:latin typeface="Times New Roman"/>
                <a:cs typeface="Times New Roman"/>
              </a:rPr>
              <a:t>отдельные колебания, </a:t>
            </a:r>
            <a:r>
              <a:rPr sz="1200" dirty="0">
                <a:latin typeface="Times New Roman"/>
                <a:cs typeface="Times New Roman"/>
              </a:rPr>
              <a:t>с </a:t>
            </a:r>
            <a:r>
              <a:rPr sz="1200" spc="-5" dirty="0">
                <a:latin typeface="Times New Roman"/>
                <a:cs typeface="Times New Roman"/>
              </a:rPr>
              <a:t>середины </a:t>
            </a:r>
            <a:r>
              <a:rPr sz="1200" dirty="0">
                <a:latin typeface="Times New Roman"/>
                <a:cs typeface="Times New Roman"/>
              </a:rPr>
              <a:t>2000-х </a:t>
            </a:r>
            <a:r>
              <a:rPr sz="1200" spc="-5" dirty="0">
                <a:latin typeface="Times New Roman"/>
                <a:cs typeface="Times New Roman"/>
              </a:rPr>
              <a:t>гг.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России сохраняется </a:t>
            </a:r>
            <a:r>
              <a:rPr sz="1200" dirty="0">
                <a:latin typeface="Times New Roman"/>
                <a:cs typeface="Times New Roman"/>
              </a:rPr>
              <a:t>тренд на </a:t>
            </a:r>
            <a:r>
              <a:rPr sz="1200" spc="-5" dirty="0">
                <a:latin typeface="Times New Roman"/>
                <a:cs typeface="Times New Roman"/>
              </a:rPr>
              <a:t>понижение  макроэкономической нормы </a:t>
            </a:r>
            <a:r>
              <a:rPr sz="1200" dirty="0">
                <a:latin typeface="Times New Roman"/>
                <a:cs typeface="Times New Roman"/>
              </a:rPr>
              <a:t>прибыли. </a:t>
            </a:r>
            <a:r>
              <a:rPr sz="1200" spc="-5" dirty="0">
                <a:latin typeface="Times New Roman"/>
                <a:cs typeface="Times New Roman"/>
              </a:rPr>
              <a:t>Этот тренд прослеживается, </a:t>
            </a:r>
            <a:r>
              <a:rPr sz="1200" dirty="0">
                <a:latin typeface="Times New Roman"/>
                <a:cs typeface="Times New Roman"/>
              </a:rPr>
              <a:t>даже </a:t>
            </a:r>
            <a:r>
              <a:rPr sz="1200" spc="-5" dirty="0">
                <a:latin typeface="Times New Roman"/>
                <a:cs typeface="Times New Roman"/>
              </a:rPr>
              <a:t>если</a:t>
            </a:r>
            <a:r>
              <a:rPr sz="1200" spc="-1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использовать  фактические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данные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Росстата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без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корректировки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этом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случае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будет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иметь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место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разовый  скачок нормы прибыли </a:t>
            </a:r>
            <a:r>
              <a:rPr sz="1200" dirty="0">
                <a:latin typeface="Times New Roman"/>
                <a:cs typeface="Times New Roman"/>
              </a:rPr>
              <a:t>в 2011 </a:t>
            </a:r>
            <a:r>
              <a:rPr sz="1200" spc="-5" dirty="0">
                <a:latin typeface="Times New Roman"/>
                <a:cs typeface="Times New Roman"/>
              </a:rPr>
              <a:t>г. (что связано </a:t>
            </a:r>
            <a:r>
              <a:rPr sz="1200" dirty="0">
                <a:latin typeface="Times New Roman"/>
                <a:cs typeface="Times New Roman"/>
              </a:rPr>
              <a:t>с </a:t>
            </a:r>
            <a:r>
              <a:rPr sz="1200" spc="-5" dirty="0">
                <a:latin typeface="Times New Roman"/>
                <a:cs typeface="Times New Roman"/>
              </a:rPr>
              <a:t>изменением статистической методологии),  </a:t>
            </a:r>
            <a:r>
              <a:rPr sz="1200" dirty="0">
                <a:latin typeface="Times New Roman"/>
                <a:cs typeface="Times New Roman"/>
              </a:rPr>
              <a:t>после </a:t>
            </a:r>
            <a:r>
              <a:rPr sz="1200" spc="-5" dirty="0">
                <a:latin typeface="Times New Roman"/>
                <a:cs typeface="Times New Roman"/>
              </a:rPr>
              <a:t>которого понижательный тренд возобновляется. Это свидетельствует </a:t>
            </a:r>
            <a:r>
              <a:rPr sz="1200" dirty="0">
                <a:latin typeface="Times New Roman"/>
                <a:cs typeface="Times New Roman"/>
              </a:rPr>
              <a:t>о </a:t>
            </a:r>
            <a:r>
              <a:rPr sz="1200" spc="-5" dirty="0">
                <a:latin typeface="Times New Roman"/>
                <a:cs typeface="Times New Roman"/>
              </a:rPr>
              <a:t>наличии </a:t>
            </a:r>
            <a:r>
              <a:rPr sz="1200" dirty="0">
                <a:latin typeface="Times New Roman"/>
                <a:cs typeface="Times New Roman"/>
              </a:rPr>
              <a:t>в  </a:t>
            </a:r>
            <a:r>
              <a:rPr sz="1200" spc="-5" dirty="0">
                <a:latin typeface="Times New Roman"/>
                <a:cs typeface="Times New Roman"/>
              </a:rPr>
              <a:t>стране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вялотекущего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экономического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кризиса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(который,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частности,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проявлялся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падении  </a:t>
            </a:r>
            <a:r>
              <a:rPr sz="1200" dirty="0">
                <a:latin typeface="Times New Roman"/>
                <a:cs typeface="Times New Roman"/>
              </a:rPr>
              <a:t>ВВП в 2015 - 2016 </a:t>
            </a:r>
            <a:r>
              <a:rPr sz="1200" spc="-5" dirty="0">
                <a:latin typeface="Times New Roman"/>
                <a:cs typeface="Times New Roman"/>
              </a:rPr>
              <a:t>гг., снижении инвестиций, </a:t>
            </a:r>
            <a:r>
              <a:rPr sz="1200" dirty="0">
                <a:latin typeface="Times New Roman"/>
                <a:cs typeface="Times New Roman"/>
              </a:rPr>
              <a:t>которое </a:t>
            </a:r>
            <a:r>
              <a:rPr sz="1200" spc="-5" dirty="0">
                <a:latin typeface="Times New Roman"/>
                <a:cs typeface="Times New Roman"/>
              </a:rPr>
              <a:t>началось еще </a:t>
            </a:r>
            <a:r>
              <a:rPr sz="1200" dirty="0">
                <a:latin typeface="Times New Roman"/>
                <a:cs typeface="Times New Roman"/>
              </a:rPr>
              <a:t>с 2013 </a:t>
            </a:r>
            <a:r>
              <a:rPr sz="1200" spc="-5" dirty="0">
                <a:latin typeface="Times New Roman"/>
                <a:cs typeface="Times New Roman"/>
              </a:rPr>
              <a:t>г., </a:t>
            </a:r>
            <a:r>
              <a:rPr sz="1200" dirty="0">
                <a:latin typeface="Times New Roman"/>
                <a:cs typeface="Times New Roman"/>
              </a:rPr>
              <a:t>а также в  </a:t>
            </a:r>
            <a:r>
              <a:rPr sz="1200" spc="-5" dirty="0">
                <a:latin typeface="Times New Roman"/>
                <a:cs typeface="Times New Roman"/>
              </a:rPr>
              <a:t>продолжающемся </a:t>
            </a:r>
            <a:r>
              <a:rPr sz="1200" dirty="0">
                <a:latin typeface="Times New Roman"/>
                <a:cs typeface="Times New Roman"/>
              </a:rPr>
              <a:t>сокращении </a:t>
            </a:r>
            <a:r>
              <a:rPr sz="1200" spc="-5" dirty="0">
                <a:latin typeface="Times New Roman"/>
                <a:cs typeface="Times New Roman"/>
              </a:rPr>
              <a:t>реальных доходов населения). Сохранение </a:t>
            </a:r>
            <a:r>
              <a:rPr sz="1200" dirty="0">
                <a:latin typeface="Times New Roman"/>
                <a:cs typeface="Times New Roman"/>
              </a:rPr>
              <a:t>экспортно-  </a:t>
            </a:r>
            <a:r>
              <a:rPr sz="1200" spc="-5" dirty="0">
                <a:latin typeface="Times New Roman"/>
                <a:cs typeface="Times New Roman"/>
              </a:rPr>
              <a:t>сырьевой модели полупериферийного компрадорского капитализма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России означает  сохранение перманентного экономического кризиса </a:t>
            </a:r>
            <a:r>
              <a:rPr sz="1200" dirty="0">
                <a:latin typeface="Times New Roman"/>
                <a:cs typeface="Times New Roman"/>
              </a:rPr>
              <a:t>(хоть и </a:t>
            </a:r>
            <a:r>
              <a:rPr sz="1200" spc="-5" dirty="0">
                <a:latin typeface="Times New Roman"/>
                <a:cs typeface="Times New Roman"/>
              </a:rPr>
              <a:t>вялотекущего)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углубление  тенденции </a:t>
            </a:r>
            <a:r>
              <a:rPr sz="1200" dirty="0">
                <a:latin typeface="Times New Roman"/>
                <a:cs typeface="Times New Roman"/>
              </a:rPr>
              <a:t>к </a:t>
            </a:r>
            <a:r>
              <a:rPr sz="1200" spc="-5" dirty="0">
                <a:latin typeface="Times New Roman"/>
                <a:cs typeface="Times New Roman"/>
              </a:rPr>
              <a:t>понижению макроэкономической нормы прибыли.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этой связи новый  мировой экономический кризис, затрагивая экономику России, может стать шансом </a:t>
            </a:r>
            <a:r>
              <a:rPr sz="1200" dirty="0">
                <a:latin typeface="Times New Roman"/>
                <a:cs typeface="Times New Roman"/>
              </a:rPr>
              <a:t>на  </a:t>
            </a:r>
            <a:r>
              <a:rPr sz="1200" spc="-5" dirty="0">
                <a:latin typeface="Times New Roman"/>
                <a:cs typeface="Times New Roman"/>
              </a:rPr>
              <a:t>кардинальный пересмотр сложившейся экономической модели </a:t>
            </a:r>
            <a:r>
              <a:rPr sz="1200" dirty="0">
                <a:latin typeface="Times New Roman"/>
                <a:cs typeface="Times New Roman"/>
              </a:rPr>
              <a:t>и запуск нового цикла  </a:t>
            </a:r>
            <a:r>
              <a:rPr sz="1200" spc="-5" dirty="0">
                <a:latin typeface="Times New Roman"/>
                <a:cs typeface="Times New Roman"/>
              </a:rPr>
              <a:t>долгосрочного накопления капитала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экономического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роста.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00">
              <a:latin typeface="Times New Roman"/>
              <a:cs typeface="Times New Roman"/>
            </a:endParaRPr>
          </a:p>
          <a:p>
            <a:pPr marL="461645">
              <a:lnSpc>
                <a:spcPct val="100000"/>
              </a:lnSpc>
            </a:pPr>
            <a:r>
              <a:rPr sz="1200" b="1" spc="-5" dirty="0">
                <a:latin typeface="Times New Roman"/>
                <a:cs typeface="Times New Roman"/>
              </a:rPr>
              <a:t>ЗАКЛЮЧЕНИЕ</a:t>
            </a:r>
            <a:endParaRPr sz="1200">
              <a:latin typeface="Times New Roman"/>
              <a:cs typeface="Times New Roman"/>
            </a:endParaRPr>
          </a:p>
          <a:p>
            <a:pPr marL="12700" marR="5080" indent="448945" algn="just">
              <a:lnSpc>
                <a:spcPct val="143700"/>
              </a:lnSpc>
              <a:spcBef>
                <a:spcPts val="5"/>
              </a:spcBef>
            </a:pPr>
            <a:r>
              <a:rPr sz="1200" spc="-5" dirty="0">
                <a:latin typeface="Times New Roman"/>
                <a:cs typeface="Times New Roman"/>
              </a:rPr>
              <a:t>Кризис как феномен перенакопления капитала проявляется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снижении общей  нормы прибыли, что находит подтверждение </a:t>
            </a:r>
            <a:r>
              <a:rPr sz="1200" dirty="0">
                <a:latin typeface="Times New Roman"/>
                <a:cs typeface="Times New Roman"/>
              </a:rPr>
              <a:t>в статистике </a:t>
            </a:r>
            <a:r>
              <a:rPr sz="1200" spc="-5" dirty="0">
                <a:latin typeface="Times New Roman"/>
                <a:cs typeface="Times New Roman"/>
              </a:rPr>
              <a:t>«макроэкономической нормы  </a:t>
            </a:r>
            <a:r>
              <a:rPr sz="1200" dirty="0">
                <a:latin typeface="Times New Roman"/>
                <a:cs typeface="Times New Roman"/>
              </a:rPr>
              <a:t>прибыли». </a:t>
            </a:r>
            <a:r>
              <a:rPr sz="1200" spc="-5" dirty="0">
                <a:latin typeface="Times New Roman"/>
                <a:cs typeface="Times New Roman"/>
              </a:rPr>
              <a:t>Процесс перенакопления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предкризисный период проявляется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особой  динамике связки показателей </a:t>
            </a:r>
            <a:r>
              <a:rPr sz="1200" dirty="0">
                <a:latin typeface="Times New Roman"/>
                <a:cs typeface="Times New Roman"/>
              </a:rPr>
              <a:t>– </a:t>
            </a:r>
            <a:r>
              <a:rPr sz="1200" spc="-5" dirty="0">
                <a:latin typeface="Times New Roman"/>
                <a:cs typeface="Times New Roman"/>
              </a:rPr>
              <a:t>росте инвестиций, росте занятости/сокращении  безработицы, росте заработной платы. Если инвестиции растут быстрее </a:t>
            </a:r>
            <a:r>
              <a:rPr sz="1200" dirty="0">
                <a:latin typeface="Times New Roman"/>
                <a:cs typeface="Times New Roman"/>
              </a:rPr>
              <a:t>занятости, </a:t>
            </a:r>
            <a:r>
              <a:rPr sz="1200" spc="-5" dirty="0">
                <a:latin typeface="Times New Roman"/>
                <a:cs typeface="Times New Roman"/>
              </a:rPr>
              <a:t>это  свидетельство масштабного надвигающегося кризиса, если теми </a:t>
            </a:r>
            <a:r>
              <a:rPr sz="1200" dirty="0">
                <a:latin typeface="Times New Roman"/>
                <a:cs typeface="Times New Roman"/>
              </a:rPr>
              <a:t>же </a:t>
            </a:r>
            <a:r>
              <a:rPr sz="1200" spc="-5" dirty="0">
                <a:latin typeface="Times New Roman"/>
                <a:cs typeface="Times New Roman"/>
              </a:rPr>
              <a:t>темпами, </a:t>
            </a:r>
            <a:r>
              <a:rPr sz="1200" dirty="0">
                <a:latin typeface="Times New Roman"/>
                <a:cs typeface="Times New Roman"/>
              </a:rPr>
              <a:t>или  </a:t>
            </a:r>
            <a:r>
              <a:rPr sz="1200" spc="-5" dirty="0">
                <a:latin typeface="Times New Roman"/>
                <a:cs typeface="Times New Roman"/>
              </a:rPr>
              <a:t>медленнее, </a:t>
            </a:r>
            <a:r>
              <a:rPr sz="1200" dirty="0">
                <a:latin typeface="Times New Roman"/>
                <a:cs typeface="Times New Roman"/>
              </a:rPr>
              <a:t>то </a:t>
            </a:r>
            <a:r>
              <a:rPr sz="1200" spc="-5" dirty="0">
                <a:latin typeface="Times New Roman"/>
                <a:cs typeface="Times New Roman"/>
              </a:rPr>
              <a:t>это свидетельство меньшего масштаба кризиса. Результат перенакопления </a:t>
            </a:r>
            <a:r>
              <a:rPr sz="1200" dirty="0">
                <a:latin typeface="Times New Roman"/>
                <a:cs typeface="Times New Roman"/>
              </a:rPr>
              <a:t>–  </a:t>
            </a:r>
            <a:r>
              <a:rPr sz="1200" spc="-5" dirty="0">
                <a:latin typeface="Times New Roman"/>
                <a:cs typeface="Times New Roman"/>
              </a:rPr>
              <a:t>кризис как резкое падение общей нормы прибыли. </a:t>
            </a:r>
            <a:r>
              <a:rPr sz="1200" dirty="0">
                <a:latin typeface="Times New Roman"/>
                <a:cs typeface="Times New Roman"/>
              </a:rPr>
              <a:t>Выход </a:t>
            </a:r>
            <a:r>
              <a:rPr sz="1200" spc="-5" dirty="0">
                <a:latin typeface="Times New Roman"/>
                <a:cs typeface="Times New Roman"/>
              </a:rPr>
              <a:t>из </a:t>
            </a:r>
            <a:r>
              <a:rPr sz="1200" spc="-10" dirty="0">
                <a:latin typeface="Times New Roman"/>
                <a:cs typeface="Times New Roman"/>
              </a:rPr>
              <a:t>кризиса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восстановление  значений общей нормы </a:t>
            </a:r>
            <a:r>
              <a:rPr sz="1200" dirty="0">
                <a:latin typeface="Times New Roman"/>
                <a:cs typeface="Times New Roman"/>
              </a:rPr>
              <a:t>прибыли </a:t>
            </a:r>
            <a:r>
              <a:rPr sz="1200" spc="-5" dirty="0">
                <a:latin typeface="Times New Roman"/>
                <a:cs typeface="Times New Roman"/>
              </a:rPr>
              <a:t>сопровождается обесценением перенакопленного  капитала, сокращением инвестиций, </a:t>
            </a:r>
            <a:r>
              <a:rPr sz="1200" dirty="0">
                <a:latin typeface="Times New Roman"/>
                <a:cs typeface="Times New Roman"/>
              </a:rPr>
              <a:t>ростом </a:t>
            </a:r>
            <a:r>
              <a:rPr sz="1200" spc="-5" dirty="0">
                <a:latin typeface="Times New Roman"/>
                <a:cs typeface="Times New Roman"/>
              </a:rPr>
              <a:t>безработицы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падением заработной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платы.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22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1068120" y="615187"/>
            <a:ext cx="5968365" cy="92290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43800"/>
              </a:lnSpc>
              <a:spcBef>
                <a:spcPts val="105"/>
              </a:spcBef>
            </a:pPr>
            <a:r>
              <a:rPr sz="1200" spc="-5" dirty="0">
                <a:latin typeface="Times New Roman"/>
                <a:cs typeface="Times New Roman"/>
              </a:rPr>
              <a:t>При этом </a:t>
            </a:r>
            <a:r>
              <a:rPr sz="1200" dirty="0">
                <a:latin typeface="Times New Roman"/>
                <a:cs typeface="Times New Roman"/>
              </a:rPr>
              <a:t>для </a:t>
            </a:r>
            <a:r>
              <a:rPr sz="1200" spc="-5" dirty="0">
                <a:latin typeface="Times New Roman"/>
                <a:cs typeface="Times New Roman"/>
              </a:rPr>
              <a:t>разных стран характерна «национальная специфика» проявлений кризиса. </a:t>
            </a:r>
            <a:r>
              <a:rPr sz="1200" dirty="0">
                <a:latin typeface="Times New Roman"/>
                <a:cs typeface="Times New Roman"/>
              </a:rPr>
              <a:t>В  </a:t>
            </a:r>
            <a:r>
              <a:rPr sz="1200" spc="-5" dirty="0">
                <a:latin typeface="Times New Roman"/>
                <a:cs typeface="Times New Roman"/>
              </a:rPr>
              <a:t>частности, </a:t>
            </a:r>
            <a:r>
              <a:rPr sz="1200" dirty="0">
                <a:latin typeface="Times New Roman"/>
                <a:cs typeface="Times New Roman"/>
              </a:rPr>
              <a:t>в России не </a:t>
            </a:r>
            <a:r>
              <a:rPr sz="1200" spc="-5" dirty="0">
                <a:latin typeface="Times New Roman"/>
                <a:cs typeface="Times New Roman"/>
              </a:rPr>
              <a:t>произошло полноценного обновления капитала после кризиса </a:t>
            </a:r>
            <a:r>
              <a:rPr sz="1200" dirty="0">
                <a:latin typeface="Times New Roman"/>
                <a:cs typeface="Times New Roman"/>
              </a:rPr>
              <a:t>2009  </a:t>
            </a:r>
            <a:r>
              <a:rPr sz="1200" spc="-5" dirty="0">
                <a:latin typeface="Times New Roman"/>
                <a:cs typeface="Times New Roman"/>
              </a:rPr>
              <a:t>г.; динамика макроэкономической нормы </a:t>
            </a:r>
            <a:r>
              <a:rPr sz="1200" dirty="0">
                <a:latin typeface="Times New Roman"/>
                <a:cs typeface="Times New Roman"/>
              </a:rPr>
              <a:t>прибыли </a:t>
            </a:r>
            <a:r>
              <a:rPr sz="1200" spc="-5" dirty="0">
                <a:latin typeface="Times New Roman"/>
                <a:cs typeface="Times New Roman"/>
              </a:rPr>
              <a:t>после </a:t>
            </a:r>
            <a:r>
              <a:rPr sz="1200" dirty="0">
                <a:latin typeface="Times New Roman"/>
                <a:cs typeface="Times New Roman"/>
              </a:rPr>
              <a:t>2010 </a:t>
            </a:r>
            <a:r>
              <a:rPr sz="1200" spc="-5" dirty="0">
                <a:latin typeface="Times New Roman"/>
                <a:cs typeface="Times New Roman"/>
              </a:rPr>
              <a:t>г. свидетельствует </a:t>
            </a:r>
            <a:r>
              <a:rPr sz="1200" dirty="0">
                <a:latin typeface="Times New Roman"/>
                <a:cs typeface="Times New Roman"/>
              </a:rPr>
              <a:t>о  </a:t>
            </a:r>
            <a:r>
              <a:rPr sz="1200" spc="-5" dirty="0">
                <a:latin typeface="Times New Roman"/>
                <a:cs typeface="Times New Roman"/>
              </a:rPr>
              <a:t>сохраняющемся вялотекущем кризисе, что подтверждается </a:t>
            </a:r>
            <a:r>
              <a:rPr sz="1200" dirty="0">
                <a:latin typeface="Times New Roman"/>
                <a:cs typeface="Times New Roman"/>
              </a:rPr>
              <a:t>и рядом других  </a:t>
            </a:r>
            <a:r>
              <a:rPr sz="1200" spc="-5" dirty="0">
                <a:latin typeface="Times New Roman"/>
                <a:cs typeface="Times New Roman"/>
              </a:rPr>
              <a:t>макропоказателей (особенно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период </a:t>
            </a:r>
            <a:r>
              <a:rPr sz="1200" dirty="0">
                <a:latin typeface="Times New Roman"/>
                <a:cs typeface="Times New Roman"/>
              </a:rPr>
              <a:t>2014 – 2018 </a:t>
            </a:r>
            <a:r>
              <a:rPr sz="1200" spc="-5" dirty="0">
                <a:latin typeface="Times New Roman"/>
                <a:cs typeface="Times New Roman"/>
              </a:rPr>
              <a:t>гг.). </a:t>
            </a:r>
            <a:r>
              <a:rPr sz="1200" dirty="0">
                <a:latin typeface="Times New Roman"/>
                <a:cs typeface="Times New Roman"/>
              </a:rPr>
              <a:t>В США </a:t>
            </a:r>
            <a:r>
              <a:rPr sz="1200" spc="-5" dirty="0">
                <a:latin typeface="Times New Roman"/>
                <a:cs typeface="Times New Roman"/>
              </a:rPr>
              <a:t>нисходящая динамика  макроэкономической нормы </a:t>
            </a:r>
            <a:r>
              <a:rPr sz="1200" dirty="0">
                <a:latin typeface="Times New Roman"/>
                <a:cs typeface="Times New Roman"/>
              </a:rPr>
              <a:t>прибыли </a:t>
            </a:r>
            <a:r>
              <a:rPr sz="1200" spc="-5" dirty="0">
                <a:latin typeface="Times New Roman"/>
                <a:cs typeface="Times New Roman"/>
              </a:rPr>
              <a:t>2015 </a:t>
            </a:r>
            <a:r>
              <a:rPr sz="1200" dirty="0">
                <a:latin typeface="Times New Roman"/>
                <a:cs typeface="Times New Roman"/>
              </a:rPr>
              <a:t>– 2018 </a:t>
            </a:r>
            <a:r>
              <a:rPr sz="1200" spc="-5" dirty="0">
                <a:latin typeface="Times New Roman"/>
                <a:cs typeface="Times New Roman"/>
              </a:rPr>
              <a:t>гг. указывает </a:t>
            </a:r>
            <a:r>
              <a:rPr sz="1200" dirty="0">
                <a:latin typeface="Times New Roman"/>
                <a:cs typeface="Times New Roman"/>
              </a:rPr>
              <a:t>на очередную  </a:t>
            </a:r>
            <a:r>
              <a:rPr sz="1200" spc="-5" dirty="0">
                <a:latin typeface="Times New Roman"/>
                <a:cs typeface="Times New Roman"/>
              </a:rPr>
              <a:t>приближающуюся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рецессию,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однако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показатель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макроэкономической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нормы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прибыли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пока  еще </a:t>
            </a:r>
            <a:r>
              <a:rPr sz="1200" dirty="0">
                <a:latin typeface="Times New Roman"/>
                <a:cs typeface="Times New Roman"/>
              </a:rPr>
              <a:t>выше долгосрочной </a:t>
            </a:r>
            <a:r>
              <a:rPr sz="1200" spc="-5" dirty="0">
                <a:latin typeface="Times New Roman"/>
                <a:cs typeface="Times New Roman"/>
              </a:rPr>
              <a:t>средней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(12%).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00">
              <a:latin typeface="Times New Roman"/>
              <a:cs typeface="Times New Roman"/>
            </a:endParaRPr>
          </a:p>
          <a:p>
            <a:pPr marL="2513330" algn="just">
              <a:lnSpc>
                <a:spcPct val="100000"/>
              </a:lnSpc>
            </a:pPr>
            <a:r>
              <a:rPr sz="1200" b="1" spc="-5" dirty="0">
                <a:latin typeface="Times New Roman"/>
                <a:cs typeface="Times New Roman"/>
              </a:rPr>
              <a:t>Список литературы</a:t>
            </a:r>
            <a:endParaRPr sz="1200">
              <a:latin typeface="Times New Roman"/>
              <a:cs typeface="Times New Roman"/>
            </a:endParaRPr>
          </a:p>
          <a:p>
            <a:pPr marL="12700" indent="448945" algn="just">
              <a:lnSpc>
                <a:spcPct val="100000"/>
              </a:lnSpc>
              <a:spcBef>
                <a:spcPts val="625"/>
              </a:spcBef>
            </a:pPr>
            <a:r>
              <a:rPr sz="1200" i="1" spc="-5" dirty="0">
                <a:latin typeface="Times New Roman"/>
                <a:cs typeface="Times New Roman"/>
              </a:rPr>
              <a:t>Бреннер </a:t>
            </a:r>
            <a:r>
              <a:rPr sz="1200" i="1" dirty="0">
                <a:latin typeface="Times New Roman"/>
                <a:cs typeface="Times New Roman"/>
              </a:rPr>
              <a:t>Р. </a:t>
            </a:r>
            <a:r>
              <a:rPr sz="1200" spc="-5" dirty="0">
                <a:latin typeface="Times New Roman"/>
                <a:cs typeface="Times New Roman"/>
              </a:rPr>
              <a:t>Экономика глобальной турбулентности. Развитые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капиталистические</a:t>
            </a:r>
            <a:endParaRPr sz="12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43300"/>
              </a:lnSpc>
              <a:spcBef>
                <a:spcPts val="15"/>
              </a:spcBef>
            </a:pPr>
            <a:r>
              <a:rPr sz="1200" spc="-5" dirty="0">
                <a:latin typeface="Times New Roman"/>
                <a:cs typeface="Times New Roman"/>
              </a:rPr>
              <a:t>экономики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период </a:t>
            </a:r>
            <a:r>
              <a:rPr sz="1200" spc="-10" dirty="0">
                <a:latin typeface="Times New Roman"/>
                <a:cs typeface="Times New Roman"/>
              </a:rPr>
              <a:t>от </a:t>
            </a:r>
            <a:r>
              <a:rPr sz="1200" dirty="0">
                <a:latin typeface="Times New Roman"/>
                <a:cs typeface="Times New Roman"/>
              </a:rPr>
              <a:t>долгого бума до </a:t>
            </a:r>
            <a:r>
              <a:rPr sz="1200" spc="-5" dirty="0">
                <a:latin typeface="Times New Roman"/>
                <a:cs typeface="Times New Roman"/>
              </a:rPr>
              <a:t>долгого спада, </a:t>
            </a:r>
            <a:r>
              <a:rPr sz="1200" dirty="0">
                <a:latin typeface="Times New Roman"/>
                <a:cs typeface="Times New Roman"/>
              </a:rPr>
              <a:t>1945 – </a:t>
            </a:r>
            <a:r>
              <a:rPr sz="1200" spc="-5" dirty="0">
                <a:latin typeface="Times New Roman"/>
                <a:cs typeface="Times New Roman"/>
              </a:rPr>
              <a:t>2005 /Пер. </a:t>
            </a:r>
            <a:r>
              <a:rPr sz="1200" dirty="0">
                <a:latin typeface="Times New Roman"/>
                <a:cs typeface="Times New Roman"/>
              </a:rPr>
              <a:t>с </a:t>
            </a:r>
            <a:r>
              <a:rPr sz="1200" spc="-5" dirty="0">
                <a:latin typeface="Times New Roman"/>
                <a:cs typeface="Times New Roman"/>
              </a:rPr>
              <a:t>англ. М.:  Издательский </a:t>
            </a:r>
            <a:r>
              <a:rPr sz="1200" dirty="0">
                <a:latin typeface="Times New Roman"/>
                <a:cs typeface="Times New Roman"/>
              </a:rPr>
              <a:t>дом </a:t>
            </a:r>
            <a:r>
              <a:rPr sz="1200" spc="-10" dirty="0">
                <a:latin typeface="Times New Roman"/>
                <a:cs typeface="Times New Roman"/>
              </a:rPr>
              <a:t>ВШЭ.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2014.</a:t>
            </a:r>
            <a:endParaRPr sz="1200">
              <a:latin typeface="Times New Roman"/>
              <a:cs typeface="Times New Roman"/>
            </a:endParaRPr>
          </a:p>
          <a:p>
            <a:pPr marL="12700" marR="6350" indent="448945" algn="just">
              <a:lnSpc>
                <a:spcPct val="143600"/>
              </a:lnSpc>
              <a:spcBef>
                <a:spcPts val="5"/>
              </a:spcBef>
            </a:pPr>
            <a:r>
              <a:rPr sz="1200" i="1" dirty="0">
                <a:latin typeface="Times New Roman"/>
                <a:cs typeface="Times New Roman"/>
              </a:rPr>
              <a:t>Гринин</a:t>
            </a:r>
            <a:r>
              <a:rPr sz="1200" i="1" spc="-4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Л.</a:t>
            </a:r>
            <a:r>
              <a:rPr sz="1200" i="1" spc="-4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Е.,</a:t>
            </a:r>
            <a:r>
              <a:rPr sz="1200" i="1" spc="-4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Коротаев</a:t>
            </a:r>
            <a:r>
              <a:rPr sz="1200" i="1" spc="-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А.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В.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Циклы,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кризисы,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ловушки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современной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Мир-Системы.  Исследование кондратьевских, жюгляровских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вековых циклов, глобальных кризисов,  мальтузианских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постмальтузианских ловушек </a:t>
            </a:r>
            <a:r>
              <a:rPr sz="1200" dirty="0">
                <a:latin typeface="Times New Roman"/>
                <a:cs typeface="Times New Roman"/>
              </a:rPr>
              <a:t>/ </a:t>
            </a:r>
            <a:r>
              <a:rPr sz="1200" spc="-5" dirty="0">
                <a:latin typeface="Times New Roman"/>
                <a:cs typeface="Times New Roman"/>
              </a:rPr>
              <a:t>Отв. ред. </a:t>
            </a:r>
            <a:r>
              <a:rPr sz="1200" dirty="0">
                <a:latin typeface="Times New Roman"/>
                <a:cs typeface="Times New Roman"/>
              </a:rPr>
              <a:t>С. Ю. </a:t>
            </a:r>
            <a:r>
              <a:rPr sz="1200" spc="-5" dirty="0">
                <a:latin typeface="Times New Roman"/>
                <a:cs typeface="Times New Roman"/>
              </a:rPr>
              <a:t>Малков. </a:t>
            </a:r>
            <a:r>
              <a:rPr sz="1200" dirty="0">
                <a:latin typeface="Times New Roman"/>
                <a:cs typeface="Times New Roman"/>
              </a:rPr>
              <a:t>- </a:t>
            </a:r>
            <a:r>
              <a:rPr sz="1200" spc="-5" dirty="0">
                <a:latin typeface="Times New Roman"/>
                <a:cs typeface="Times New Roman"/>
              </a:rPr>
              <a:t>М.:  Издательство ЛКИ, </a:t>
            </a:r>
            <a:r>
              <a:rPr sz="1200" dirty="0">
                <a:latin typeface="Times New Roman"/>
                <a:cs typeface="Times New Roman"/>
              </a:rPr>
              <a:t>2012. - 480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5080" indent="448945" algn="just">
              <a:lnSpc>
                <a:spcPct val="143300"/>
              </a:lnSpc>
              <a:spcBef>
                <a:spcPts val="15"/>
              </a:spcBef>
            </a:pPr>
            <a:r>
              <a:rPr sz="1200" i="1" spc="-5" dirty="0">
                <a:latin typeface="Times New Roman"/>
                <a:cs typeface="Times New Roman"/>
              </a:rPr>
              <a:t>Кондратьев Н.Д. </a:t>
            </a:r>
            <a:r>
              <a:rPr sz="1200" spc="-5" dirty="0">
                <a:latin typeface="Times New Roman"/>
                <a:cs typeface="Times New Roman"/>
              </a:rPr>
              <a:t>Большие циклы конъюнктуры </a:t>
            </a:r>
            <a:r>
              <a:rPr sz="1200" dirty="0">
                <a:latin typeface="Times New Roman"/>
                <a:cs typeface="Times New Roman"/>
              </a:rPr>
              <a:t>и теория </a:t>
            </a:r>
            <a:r>
              <a:rPr sz="1200" spc="-5" dirty="0">
                <a:latin typeface="Times New Roman"/>
                <a:cs typeface="Times New Roman"/>
              </a:rPr>
              <a:t>предвидения. </a:t>
            </a:r>
            <a:r>
              <a:rPr sz="1200" dirty="0">
                <a:latin typeface="Times New Roman"/>
                <a:cs typeface="Times New Roman"/>
              </a:rPr>
              <a:t>Избранные  труды. </a:t>
            </a:r>
            <a:r>
              <a:rPr sz="1200" spc="-5" dirty="0">
                <a:latin typeface="Times New Roman"/>
                <a:cs typeface="Times New Roman"/>
              </a:rPr>
              <a:t>М.: «Экономика», </a:t>
            </a:r>
            <a:r>
              <a:rPr sz="1200" dirty="0">
                <a:latin typeface="Times New Roman"/>
                <a:cs typeface="Times New Roman"/>
              </a:rPr>
              <a:t>2002.</a:t>
            </a:r>
            <a:endParaRPr sz="1200">
              <a:latin typeface="Times New Roman"/>
              <a:cs typeface="Times New Roman"/>
            </a:endParaRPr>
          </a:p>
          <a:p>
            <a:pPr marL="12700" marR="8890" indent="448945" algn="just">
              <a:lnSpc>
                <a:spcPct val="143500"/>
              </a:lnSpc>
              <a:spcBef>
                <a:spcPts val="10"/>
              </a:spcBef>
            </a:pPr>
            <a:r>
              <a:rPr sz="1200" i="1" spc="-5" dirty="0">
                <a:latin typeface="Times New Roman"/>
                <a:cs typeface="Times New Roman"/>
              </a:rPr>
              <a:t>Ленин В.И. </a:t>
            </a:r>
            <a:r>
              <a:rPr sz="1200" dirty="0">
                <a:latin typeface="Times New Roman"/>
                <a:cs typeface="Times New Roman"/>
              </a:rPr>
              <a:t>К </a:t>
            </a:r>
            <a:r>
              <a:rPr sz="1200" spc="-5" dirty="0">
                <a:latin typeface="Times New Roman"/>
                <a:cs typeface="Times New Roman"/>
              </a:rPr>
              <a:t>характеристике экономического романтизма. Полное собрание  сочинений. </a:t>
            </a:r>
            <a:r>
              <a:rPr sz="1200" dirty="0">
                <a:latin typeface="Times New Roman"/>
                <a:cs typeface="Times New Roman"/>
              </a:rPr>
              <a:t>- Том 2. </a:t>
            </a:r>
            <a:r>
              <a:rPr sz="1200" spc="-5" dirty="0">
                <a:latin typeface="Times New Roman"/>
                <a:cs typeface="Times New Roman"/>
              </a:rPr>
              <a:t>М.: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1967.</a:t>
            </a:r>
            <a:endParaRPr sz="1200">
              <a:latin typeface="Times New Roman"/>
              <a:cs typeface="Times New Roman"/>
            </a:endParaRPr>
          </a:p>
          <a:p>
            <a:pPr marL="12700" marR="13335" indent="448945" algn="just">
              <a:lnSpc>
                <a:spcPct val="143300"/>
              </a:lnSpc>
              <a:spcBef>
                <a:spcPts val="10"/>
              </a:spcBef>
            </a:pPr>
            <a:r>
              <a:rPr sz="1200" i="1" spc="-5" dirty="0">
                <a:latin typeface="Times New Roman"/>
                <a:cs typeface="Times New Roman"/>
              </a:rPr>
              <a:t>Маркс К. </a:t>
            </a:r>
            <a:r>
              <a:rPr sz="1200" spc="-5" dirty="0">
                <a:latin typeface="Times New Roman"/>
                <a:cs typeface="Times New Roman"/>
              </a:rPr>
              <a:t>Капитал. Критика политической экономии. </a:t>
            </a:r>
            <a:r>
              <a:rPr sz="1200" dirty="0">
                <a:latin typeface="Times New Roman"/>
                <a:cs typeface="Times New Roman"/>
              </a:rPr>
              <a:t>Т. </a:t>
            </a:r>
            <a:r>
              <a:rPr sz="1200" spc="-5" dirty="0">
                <a:latin typeface="Times New Roman"/>
                <a:cs typeface="Times New Roman"/>
              </a:rPr>
              <a:t>III </a:t>
            </a:r>
            <a:r>
              <a:rPr sz="1200" dirty="0">
                <a:latin typeface="Times New Roman"/>
                <a:cs typeface="Times New Roman"/>
              </a:rPr>
              <a:t>// </a:t>
            </a:r>
            <a:r>
              <a:rPr sz="1200" spc="-5" dirty="0">
                <a:latin typeface="Times New Roman"/>
                <a:cs typeface="Times New Roman"/>
              </a:rPr>
              <a:t>Маркс </a:t>
            </a:r>
            <a:r>
              <a:rPr sz="1200" dirty="0">
                <a:latin typeface="Times New Roman"/>
                <a:cs typeface="Times New Roman"/>
              </a:rPr>
              <a:t>К., </a:t>
            </a:r>
            <a:r>
              <a:rPr sz="1200" spc="-5" dirty="0">
                <a:latin typeface="Times New Roman"/>
                <a:cs typeface="Times New Roman"/>
              </a:rPr>
              <a:t>Энгельс </a:t>
            </a:r>
            <a:r>
              <a:rPr sz="1200" dirty="0">
                <a:latin typeface="Times New Roman"/>
                <a:cs typeface="Times New Roman"/>
              </a:rPr>
              <a:t>Ф.  </a:t>
            </a:r>
            <a:r>
              <a:rPr sz="1200" spc="-5" dirty="0">
                <a:latin typeface="Times New Roman"/>
                <a:cs typeface="Times New Roman"/>
              </a:rPr>
              <a:t>Соч. </a:t>
            </a:r>
            <a:r>
              <a:rPr sz="1200" dirty="0">
                <a:latin typeface="Times New Roman"/>
                <a:cs typeface="Times New Roman"/>
              </a:rPr>
              <a:t>2–е изд. Т. 25. Ч. </a:t>
            </a:r>
            <a:r>
              <a:rPr sz="1200" spc="-10" dirty="0">
                <a:latin typeface="Times New Roman"/>
                <a:cs typeface="Times New Roman"/>
              </a:rPr>
              <a:t>1. </a:t>
            </a:r>
            <a:r>
              <a:rPr sz="1200" dirty="0">
                <a:latin typeface="Times New Roman"/>
                <a:cs typeface="Times New Roman"/>
              </a:rPr>
              <a:t>— </a:t>
            </a:r>
            <a:r>
              <a:rPr sz="1200" spc="-5" dirty="0">
                <a:latin typeface="Times New Roman"/>
                <a:cs typeface="Times New Roman"/>
              </a:rPr>
              <a:t>М.: Политиздат,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1961.</a:t>
            </a:r>
            <a:endParaRPr sz="1200">
              <a:latin typeface="Times New Roman"/>
              <a:cs typeface="Times New Roman"/>
            </a:endParaRPr>
          </a:p>
          <a:p>
            <a:pPr marL="12700" marR="9525" indent="448945" algn="just">
              <a:lnSpc>
                <a:spcPct val="143300"/>
              </a:lnSpc>
              <a:spcBef>
                <a:spcPts val="15"/>
              </a:spcBef>
            </a:pPr>
            <a:r>
              <a:rPr sz="1200" i="1" spc="-5" dirty="0">
                <a:latin typeface="Times New Roman"/>
                <a:cs typeface="Times New Roman"/>
              </a:rPr>
              <a:t>Рязанов </a:t>
            </a:r>
            <a:r>
              <a:rPr sz="1200" i="1" dirty="0">
                <a:latin typeface="Times New Roman"/>
                <a:cs typeface="Times New Roman"/>
              </a:rPr>
              <a:t>В.Т. </a:t>
            </a:r>
            <a:r>
              <a:rPr sz="1200" spc="-5" dirty="0">
                <a:latin typeface="Times New Roman"/>
                <a:cs typeface="Times New Roman"/>
              </a:rPr>
              <a:t>(Не)Реальный капитализм. Политэкономия кризиса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10" dirty="0">
                <a:latin typeface="Times New Roman"/>
                <a:cs typeface="Times New Roman"/>
              </a:rPr>
              <a:t>его </a:t>
            </a:r>
            <a:r>
              <a:rPr sz="1200" spc="-5" dirty="0">
                <a:latin typeface="Times New Roman"/>
                <a:cs typeface="Times New Roman"/>
              </a:rPr>
              <a:t>последствий  </a:t>
            </a:r>
            <a:r>
              <a:rPr sz="1200" dirty="0">
                <a:latin typeface="Times New Roman"/>
                <a:cs typeface="Times New Roman"/>
              </a:rPr>
              <a:t>для мирового </a:t>
            </a:r>
            <a:r>
              <a:rPr sz="1200" spc="-5" dirty="0">
                <a:latin typeface="Times New Roman"/>
                <a:cs typeface="Times New Roman"/>
              </a:rPr>
              <a:t>хозяйства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России. </a:t>
            </a:r>
            <a:r>
              <a:rPr sz="1200" dirty="0">
                <a:latin typeface="Times New Roman"/>
                <a:cs typeface="Times New Roman"/>
              </a:rPr>
              <a:t>– </a:t>
            </a:r>
            <a:r>
              <a:rPr sz="1200" spc="-5" dirty="0">
                <a:latin typeface="Times New Roman"/>
                <a:cs typeface="Times New Roman"/>
              </a:rPr>
              <a:t>М.: Экономика, </a:t>
            </a:r>
            <a:r>
              <a:rPr sz="1200" dirty="0">
                <a:latin typeface="Times New Roman"/>
                <a:cs typeface="Times New Roman"/>
              </a:rPr>
              <a:t>2016. – 695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5715" indent="448945" algn="just">
              <a:lnSpc>
                <a:spcPct val="143300"/>
              </a:lnSpc>
              <a:spcBef>
                <a:spcPts val="10"/>
              </a:spcBef>
            </a:pPr>
            <a:r>
              <a:rPr sz="1200" i="1" dirty="0">
                <a:latin typeface="Times New Roman"/>
                <a:cs typeface="Times New Roman"/>
              </a:rPr>
              <a:t>Сорокин А.В. </a:t>
            </a:r>
            <a:r>
              <a:rPr sz="1200" spc="-5" dirty="0">
                <a:latin typeface="Times New Roman"/>
                <a:cs typeface="Times New Roman"/>
              </a:rPr>
              <a:t>Общая </a:t>
            </a:r>
            <a:r>
              <a:rPr sz="1200" dirty="0">
                <a:latin typeface="Times New Roman"/>
                <a:cs typeface="Times New Roman"/>
              </a:rPr>
              <a:t>экономика: </a:t>
            </a:r>
            <a:r>
              <a:rPr sz="1200" spc="-5" dirty="0">
                <a:latin typeface="Times New Roman"/>
                <a:cs typeface="Times New Roman"/>
              </a:rPr>
              <a:t>бакалавриат, магистратура, аспирантура </a:t>
            </a:r>
            <a:r>
              <a:rPr sz="1200" dirty="0">
                <a:latin typeface="Times New Roman"/>
                <a:cs typeface="Times New Roman"/>
              </a:rPr>
              <a:t>— М.–  </a:t>
            </a:r>
            <a:r>
              <a:rPr sz="1200" spc="-5" dirty="0">
                <a:latin typeface="Times New Roman"/>
                <a:cs typeface="Times New Roman"/>
              </a:rPr>
              <a:t>Берлин: Директ– Медиа, </a:t>
            </a:r>
            <a:r>
              <a:rPr sz="1200" dirty="0">
                <a:latin typeface="Times New Roman"/>
                <a:cs typeface="Times New Roman"/>
              </a:rPr>
              <a:t>2016. — 640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7620" indent="448945" algn="just">
              <a:lnSpc>
                <a:spcPct val="143900"/>
              </a:lnSpc>
              <a:spcBef>
                <a:spcPts val="5"/>
              </a:spcBef>
            </a:pPr>
            <a:r>
              <a:rPr sz="1200" i="1" dirty="0">
                <a:latin typeface="Times New Roman"/>
                <a:cs typeface="Times New Roman"/>
              </a:rPr>
              <a:t>Сорокин А.В. </a:t>
            </a:r>
            <a:r>
              <a:rPr sz="1200" spc="-5" dirty="0">
                <a:latin typeface="Times New Roman"/>
                <a:cs typeface="Times New Roman"/>
              </a:rPr>
              <a:t>Общая экономика: </a:t>
            </a:r>
            <a:r>
              <a:rPr sz="1200" dirty="0">
                <a:latin typeface="Times New Roman"/>
                <a:cs typeface="Times New Roman"/>
              </a:rPr>
              <a:t>алгоритм </a:t>
            </a:r>
            <a:r>
              <a:rPr sz="1200" spc="-5" dirty="0">
                <a:latin typeface="Times New Roman"/>
                <a:cs typeface="Times New Roman"/>
              </a:rPr>
              <a:t>прогноза мировых экономических  кризисов </a:t>
            </a:r>
            <a:r>
              <a:rPr sz="1200" dirty="0">
                <a:latin typeface="Times New Roman"/>
                <a:cs typeface="Times New Roman"/>
              </a:rPr>
              <a:t>(на </a:t>
            </a:r>
            <a:r>
              <a:rPr sz="1200" spc="-5" dirty="0">
                <a:latin typeface="Times New Roman"/>
                <a:cs typeface="Times New Roman"/>
              </a:rPr>
              <a:t>примере </a:t>
            </a:r>
            <a:r>
              <a:rPr sz="1200" dirty="0">
                <a:latin typeface="Times New Roman"/>
                <a:cs typeface="Times New Roman"/>
              </a:rPr>
              <a:t>2008 </a:t>
            </a:r>
            <a:r>
              <a:rPr sz="1200" spc="-5" dirty="0">
                <a:latin typeface="Times New Roman"/>
                <a:cs typeface="Times New Roman"/>
              </a:rPr>
              <a:t>г.) </a:t>
            </a:r>
            <a:r>
              <a:rPr sz="1200" dirty="0">
                <a:latin typeface="Times New Roman"/>
                <a:cs typeface="Times New Roman"/>
              </a:rPr>
              <a:t>// </a:t>
            </a:r>
            <a:r>
              <a:rPr sz="1200" spc="-5" dirty="0">
                <a:latin typeface="Times New Roman"/>
                <a:cs typeface="Times New Roman"/>
              </a:rPr>
              <a:t>Вестник Московского университета. Серия </a:t>
            </a:r>
            <a:r>
              <a:rPr sz="1200" dirty="0">
                <a:latin typeface="Times New Roman"/>
                <a:cs typeface="Times New Roman"/>
              </a:rPr>
              <a:t>6. </a:t>
            </a:r>
            <a:r>
              <a:rPr sz="1200" spc="-5" dirty="0">
                <a:latin typeface="Times New Roman"/>
                <a:cs typeface="Times New Roman"/>
              </a:rPr>
              <a:t>Экономика.  </a:t>
            </a:r>
            <a:r>
              <a:rPr sz="1200" dirty="0">
                <a:latin typeface="Times New Roman"/>
                <a:cs typeface="Times New Roman"/>
              </a:rPr>
              <a:t>2019. №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3.</a:t>
            </a:r>
            <a:endParaRPr sz="1200">
              <a:latin typeface="Times New Roman"/>
              <a:cs typeface="Times New Roman"/>
            </a:endParaRPr>
          </a:p>
          <a:p>
            <a:pPr marL="12700" marR="10160" indent="448945" algn="just">
              <a:lnSpc>
                <a:spcPts val="2080"/>
              </a:lnSpc>
              <a:spcBef>
                <a:spcPts val="160"/>
              </a:spcBef>
            </a:pPr>
            <a:r>
              <a:rPr sz="1200" i="1" spc="-5" dirty="0">
                <a:latin typeface="Times New Roman"/>
                <a:cs typeface="Times New Roman"/>
              </a:rPr>
              <a:t>Фридмен М. </a:t>
            </a:r>
            <a:r>
              <a:rPr sz="1200" spc="-5" dirty="0">
                <a:latin typeface="Times New Roman"/>
                <a:cs typeface="Times New Roman"/>
              </a:rPr>
              <a:t>Маршаллианская кривая спроса//Вехи экономической мысли. Теория  </a:t>
            </a:r>
            <a:r>
              <a:rPr sz="1200" dirty="0">
                <a:latin typeface="Times New Roman"/>
                <a:cs typeface="Times New Roman"/>
              </a:rPr>
              <a:t>потребительского </a:t>
            </a:r>
            <a:r>
              <a:rPr sz="1200" spc="-5" dirty="0">
                <a:latin typeface="Times New Roman"/>
                <a:cs typeface="Times New Roman"/>
              </a:rPr>
              <a:t>поведения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спроса. </a:t>
            </a:r>
            <a:r>
              <a:rPr sz="1200" dirty="0">
                <a:latin typeface="Times New Roman"/>
                <a:cs typeface="Times New Roman"/>
              </a:rPr>
              <a:t>Т. 1. – </a:t>
            </a:r>
            <a:r>
              <a:rPr sz="1200" spc="-5" dirty="0">
                <a:latin typeface="Times New Roman"/>
                <a:cs typeface="Times New Roman"/>
              </a:rPr>
              <a:t>СПб., </a:t>
            </a:r>
            <a:r>
              <a:rPr sz="1200" dirty="0">
                <a:latin typeface="Times New Roman"/>
                <a:cs typeface="Times New Roman"/>
              </a:rPr>
              <a:t>1999.</a:t>
            </a:r>
            <a:endParaRPr sz="1200">
              <a:latin typeface="Times New Roman"/>
              <a:cs typeface="Times New Roman"/>
            </a:endParaRPr>
          </a:p>
          <a:p>
            <a:pPr marL="461645" algn="just">
              <a:lnSpc>
                <a:spcPct val="100000"/>
              </a:lnSpc>
              <a:spcBef>
                <a:spcPts val="445"/>
              </a:spcBef>
            </a:pPr>
            <a:r>
              <a:rPr sz="1200" i="1" spc="-5" dirty="0">
                <a:latin typeface="Times New Roman"/>
                <a:cs typeface="Times New Roman"/>
              </a:rPr>
              <a:t>Фридмен</a:t>
            </a:r>
            <a:r>
              <a:rPr sz="1200" i="1" spc="-3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М.</a:t>
            </a:r>
            <a:r>
              <a:rPr sz="1200" i="1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Методология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позитивной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экономической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науки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//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THESIS,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1994,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вып.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4.</a:t>
            </a:r>
            <a:endParaRPr sz="1200">
              <a:latin typeface="Times New Roman"/>
              <a:cs typeface="Times New Roman"/>
            </a:endParaRPr>
          </a:p>
          <a:p>
            <a:pPr marL="12700" marR="5080" indent="448945" algn="just">
              <a:lnSpc>
                <a:spcPct val="143300"/>
              </a:lnSpc>
              <a:spcBef>
                <a:spcPts val="10"/>
              </a:spcBef>
            </a:pPr>
            <a:r>
              <a:rPr sz="1200" spc="-5" dirty="0">
                <a:latin typeface="Times New Roman"/>
                <a:cs typeface="Times New Roman"/>
              </a:rPr>
              <a:t>Экономическая энциклопедия «Политическая экономия». </a:t>
            </a:r>
            <a:r>
              <a:rPr sz="1200" spc="5" dirty="0">
                <a:latin typeface="Times New Roman"/>
                <a:cs typeface="Times New Roman"/>
              </a:rPr>
              <a:t>Т.4.– </a:t>
            </a:r>
            <a:r>
              <a:rPr sz="1200" spc="-5" dirty="0">
                <a:latin typeface="Times New Roman"/>
                <a:cs typeface="Times New Roman"/>
              </a:rPr>
              <a:t>М.: Советская  энциклопедия, </a:t>
            </a:r>
            <a:r>
              <a:rPr sz="1200" dirty="0">
                <a:latin typeface="Times New Roman"/>
                <a:cs typeface="Times New Roman"/>
              </a:rPr>
              <a:t>1980.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23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1068120" y="615187"/>
            <a:ext cx="5967730" cy="8966835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461645">
              <a:lnSpc>
                <a:spcPct val="100000"/>
              </a:lnSpc>
              <a:spcBef>
                <a:spcPts val="735"/>
              </a:spcBef>
            </a:pPr>
            <a:r>
              <a:rPr sz="1200" i="1" spc="-5" dirty="0">
                <a:latin typeface="Times New Roman"/>
                <a:cs typeface="Times New Roman"/>
              </a:rPr>
              <a:t>Bums </a:t>
            </a:r>
            <a:r>
              <a:rPr sz="1200" i="1" dirty="0">
                <a:latin typeface="Times New Roman"/>
                <a:cs typeface="Times New Roman"/>
              </a:rPr>
              <a:t>A.F. and </a:t>
            </a:r>
            <a:r>
              <a:rPr sz="1200" i="1" spc="-5" dirty="0">
                <a:latin typeface="Times New Roman"/>
                <a:cs typeface="Times New Roman"/>
              </a:rPr>
              <a:t>Mitchell W.C. </a:t>
            </a:r>
            <a:r>
              <a:rPr sz="1200" spc="-5" dirty="0">
                <a:latin typeface="Times New Roman"/>
                <a:cs typeface="Times New Roman"/>
              </a:rPr>
              <a:t>Measuring Business Cycles. N.Y.,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1946.</a:t>
            </a:r>
            <a:endParaRPr sz="1200">
              <a:latin typeface="Times New Roman"/>
              <a:cs typeface="Times New Roman"/>
            </a:endParaRPr>
          </a:p>
          <a:p>
            <a:pPr marL="461645">
              <a:lnSpc>
                <a:spcPct val="100000"/>
              </a:lnSpc>
              <a:spcBef>
                <a:spcPts val="635"/>
              </a:spcBef>
            </a:pPr>
            <a:r>
              <a:rPr sz="1200" i="1" spc="-5" dirty="0">
                <a:latin typeface="Times New Roman"/>
                <a:cs typeface="Times New Roman"/>
              </a:rPr>
              <a:t>Hansen, Alvin H. </a:t>
            </a:r>
            <a:r>
              <a:rPr sz="1200" spc="-5" dirty="0">
                <a:latin typeface="Times New Roman"/>
                <a:cs typeface="Times New Roman"/>
              </a:rPr>
              <a:t>Business Cycles and National Income. London: Allen and Unwin,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1964.</a:t>
            </a:r>
            <a:endParaRPr sz="1200">
              <a:latin typeface="Times New Roman"/>
              <a:cs typeface="Times New Roman"/>
            </a:endParaRPr>
          </a:p>
          <a:p>
            <a:pPr marL="12700" marR="9525" indent="448945">
              <a:lnSpc>
                <a:spcPts val="2080"/>
              </a:lnSpc>
              <a:spcBef>
                <a:spcPts val="160"/>
              </a:spcBef>
            </a:pPr>
            <a:r>
              <a:rPr sz="1200" spc="-5" dirty="0">
                <a:latin typeface="Times New Roman"/>
                <a:cs typeface="Times New Roman"/>
              </a:rPr>
              <a:t>Historical </a:t>
            </a:r>
            <a:r>
              <a:rPr sz="1200" dirty="0">
                <a:latin typeface="Times New Roman"/>
                <a:cs typeface="Times New Roman"/>
              </a:rPr>
              <a:t>Statistics of the United </a:t>
            </a:r>
            <a:r>
              <a:rPr sz="1200" spc="-5" dirty="0">
                <a:latin typeface="Times New Roman"/>
                <a:cs typeface="Times New Roman"/>
              </a:rPr>
              <a:t>States. Colonial </a:t>
            </a:r>
            <a:r>
              <a:rPr sz="1200" dirty="0">
                <a:latin typeface="Times New Roman"/>
                <a:cs typeface="Times New Roman"/>
              </a:rPr>
              <a:t>Times to 1970. </a:t>
            </a:r>
            <a:r>
              <a:rPr sz="1200" spc="-5" dirty="0">
                <a:latin typeface="Times New Roman"/>
                <a:cs typeface="Times New Roman"/>
              </a:rPr>
              <a:t>Part </a:t>
            </a:r>
            <a:r>
              <a:rPr sz="1200" dirty="0">
                <a:latin typeface="Times New Roman"/>
                <a:cs typeface="Times New Roman"/>
              </a:rPr>
              <a:t>1. // </a:t>
            </a:r>
            <a:r>
              <a:rPr sz="1200" spc="-5" dirty="0">
                <a:latin typeface="Times New Roman"/>
                <a:cs typeface="Times New Roman"/>
              </a:rPr>
              <a:t>U.S. Bureau </a:t>
            </a:r>
            <a:r>
              <a:rPr sz="1200" dirty="0">
                <a:latin typeface="Times New Roman"/>
                <a:cs typeface="Times New Roman"/>
              </a:rPr>
              <a:t>of  the </a:t>
            </a:r>
            <a:r>
              <a:rPr sz="1200" spc="-5" dirty="0">
                <a:latin typeface="Times New Roman"/>
                <a:cs typeface="Times New Roman"/>
              </a:rPr>
              <a:t>Census. Bicentennial </a:t>
            </a:r>
            <a:r>
              <a:rPr sz="1200" dirty="0">
                <a:latin typeface="Times New Roman"/>
                <a:cs typeface="Times New Roman"/>
              </a:rPr>
              <a:t>Edition. </a:t>
            </a:r>
            <a:r>
              <a:rPr sz="1200" spc="-5" dirty="0">
                <a:latin typeface="Times New Roman"/>
                <a:cs typeface="Times New Roman"/>
              </a:rPr>
              <a:t>Washington, </a:t>
            </a:r>
            <a:r>
              <a:rPr sz="1200" dirty="0">
                <a:latin typeface="Times New Roman"/>
                <a:cs typeface="Times New Roman"/>
              </a:rPr>
              <a:t>D.C.,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1975.</a:t>
            </a:r>
            <a:endParaRPr sz="1200">
              <a:latin typeface="Times New Roman"/>
              <a:cs typeface="Times New Roman"/>
            </a:endParaRPr>
          </a:p>
          <a:p>
            <a:pPr marL="461645">
              <a:lnSpc>
                <a:spcPct val="100000"/>
              </a:lnSpc>
              <a:spcBef>
                <a:spcPts val="445"/>
              </a:spcBef>
            </a:pPr>
            <a:r>
              <a:rPr sz="1200" i="1" spc="-5" dirty="0">
                <a:latin typeface="Times New Roman"/>
                <a:cs typeface="Times New Roman"/>
              </a:rPr>
              <a:t>Juglar </a:t>
            </a:r>
            <a:r>
              <a:rPr sz="1200" i="1" dirty="0">
                <a:latin typeface="Times New Roman"/>
                <a:cs typeface="Times New Roman"/>
              </a:rPr>
              <a:t>C. </a:t>
            </a:r>
            <a:r>
              <a:rPr sz="1200" spc="-5" dirty="0">
                <a:latin typeface="Times New Roman"/>
                <a:cs typeface="Times New Roman"/>
              </a:rPr>
              <a:t>Des </a:t>
            </a:r>
            <a:r>
              <a:rPr sz="1200" dirty="0">
                <a:latin typeface="Times New Roman"/>
                <a:cs typeface="Times New Roman"/>
              </a:rPr>
              <a:t>crises </a:t>
            </a:r>
            <a:r>
              <a:rPr sz="1200" spc="-5" dirty="0">
                <a:latin typeface="Times New Roman"/>
                <a:cs typeface="Times New Roman"/>
              </a:rPr>
              <a:t>commerciales et </a:t>
            </a:r>
            <a:r>
              <a:rPr sz="1200" dirty="0">
                <a:latin typeface="Times New Roman"/>
                <a:cs typeface="Times New Roman"/>
              </a:rPr>
              <a:t>leur retour </a:t>
            </a:r>
            <a:r>
              <a:rPr sz="1200" spc="-5" dirty="0">
                <a:latin typeface="Times New Roman"/>
                <a:cs typeface="Times New Roman"/>
              </a:rPr>
              <a:t>périodique en France, en Angleterre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et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sz="1200" spc="-5" dirty="0">
                <a:latin typeface="Times New Roman"/>
                <a:cs typeface="Times New Roman"/>
              </a:rPr>
              <a:t>aux États-Unis. Paris,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1862.</a:t>
            </a:r>
            <a:endParaRPr sz="1200">
              <a:latin typeface="Times New Roman"/>
              <a:cs typeface="Times New Roman"/>
            </a:endParaRPr>
          </a:p>
          <a:p>
            <a:pPr marL="461645">
              <a:lnSpc>
                <a:spcPct val="100000"/>
              </a:lnSpc>
              <a:spcBef>
                <a:spcPts val="620"/>
              </a:spcBef>
            </a:pPr>
            <a:r>
              <a:rPr sz="1200" i="1" dirty="0">
                <a:latin typeface="Times New Roman"/>
                <a:cs typeface="Times New Roman"/>
              </a:rPr>
              <a:t>Long </a:t>
            </a:r>
            <a:r>
              <a:rPr sz="1200" i="1" spc="-5" dirty="0">
                <a:latin typeface="Times New Roman"/>
                <a:cs typeface="Times New Roman"/>
              </a:rPr>
              <a:t>C.D. </a:t>
            </a:r>
            <a:r>
              <a:rPr sz="1200" dirty="0">
                <a:latin typeface="Times New Roman"/>
                <a:cs typeface="Times New Roman"/>
              </a:rPr>
              <a:t>Building </a:t>
            </a:r>
            <a:r>
              <a:rPr sz="1200" spc="-5" dirty="0">
                <a:latin typeface="Times New Roman"/>
                <a:cs typeface="Times New Roman"/>
              </a:rPr>
              <a:t>Cycles and </a:t>
            </a:r>
            <a:r>
              <a:rPr sz="1200" dirty="0">
                <a:latin typeface="Times New Roman"/>
                <a:cs typeface="Times New Roman"/>
              </a:rPr>
              <a:t>the Theory of </a:t>
            </a:r>
            <a:r>
              <a:rPr sz="1200" spc="-5" dirty="0">
                <a:latin typeface="Times New Roman"/>
                <a:cs typeface="Times New Roman"/>
              </a:rPr>
              <a:t>Investment,</a:t>
            </a:r>
            <a:r>
              <a:rPr sz="1200" dirty="0">
                <a:latin typeface="Times New Roman"/>
                <a:cs typeface="Times New Roman"/>
              </a:rPr>
              <a:t> 1940.</a:t>
            </a:r>
            <a:endParaRPr sz="1200">
              <a:latin typeface="Times New Roman"/>
              <a:cs typeface="Times New Roman"/>
            </a:endParaRPr>
          </a:p>
          <a:p>
            <a:pPr marL="12700" marR="7620" indent="448945">
              <a:lnSpc>
                <a:spcPct val="143300"/>
              </a:lnSpc>
              <a:spcBef>
                <a:spcPts val="15"/>
              </a:spcBef>
            </a:pPr>
            <a:r>
              <a:rPr sz="1200" i="1" spc="-5" dirty="0">
                <a:latin typeface="Times New Roman"/>
                <a:cs typeface="Times New Roman"/>
              </a:rPr>
              <a:t>Mitchell W.C. </a:t>
            </a:r>
            <a:r>
              <a:rPr sz="1200" spc="-5" dirty="0">
                <a:latin typeface="Times New Roman"/>
                <a:cs typeface="Times New Roman"/>
              </a:rPr>
              <a:t>Business Cycles,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Problem and </a:t>
            </a:r>
            <a:r>
              <a:rPr sz="1200" spc="-10" dirty="0">
                <a:latin typeface="Times New Roman"/>
                <a:cs typeface="Times New Roman"/>
              </a:rPr>
              <a:t>Its </a:t>
            </a:r>
            <a:r>
              <a:rPr sz="1200" dirty="0">
                <a:latin typeface="Times New Roman"/>
                <a:cs typeface="Times New Roman"/>
              </a:rPr>
              <a:t>Setting. </a:t>
            </a:r>
            <a:r>
              <a:rPr sz="1200" spc="-5" dirty="0">
                <a:latin typeface="Times New Roman"/>
                <a:cs typeface="Times New Roman"/>
              </a:rPr>
              <a:t>National Bureau </a:t>
            </a:r>
            <a:r>
              <a:rPr sz="1200" dirty="0">
                <a:latin typeface="Times New Roman"/>
                <a:cs typeface="Times New Roman"/>
              </a:rPr>
              <a:t>of Economic  </a:t>
            </a:r>
            <a:r>
              <a:rPr sz="1200" spc="-5" dirty="0">
                <a:latin typeface="Times New Roman"/>
                <a:cs typeface="Times New Roman"/>
              </a:rPr>
              <a:t>Research. </a:t>
            </a:r>
            <a:r>
              <a:rPr sz="1200" dirty="0">
                <a:latin typeface="Times New Roman"/>
                <a:cs typeface="Times New Roman"/>
              </a:rPr>
              <a:t>1927. </a:t>
            </a:r>
            <a:r>
              <a:rPr sz="1200" spc="-5" dirty="0">
                <a:latin typeface="Times New Roman"/>
                <a:cs typeface="Times New Roman"/>
              </a:rPr>
              <a:t>P.</a:t>
            </a:r>
            <a:r>
              <a:rPr sz="1200" dirty="0">
                <a:latin typeface="Times New Roman"/>
                <a:cs typeface="Times New Roman"/>
              </a:rPr>
              <a:t> 441-442.</a:t>
            </a:r>
            <a:endParaRPr sz="1200">
              <a:latin typeface="Times New Roman"/>
              <a:cs typeface="Times New Roman"/>
            </a:endParaRPr>
          </a:p>
          <a:p>
            <a:pPr marL="461645">
              <a:lnSpc>
                <a:spcPct val="100000"/>
              </a:lnSpc>
              <a:spcBef>
                <a:spcPts val="635"/>
              </a:spcBef>
            </a:pPr>
            <a:r>
              <a:rPr sz="1200" i="1" spc="-5" dirty="0">
                <a:latin typeface="Times New Roman"/>
                <a:cs typeface="Times New Roman"/>
              </a:rPr>
              <a:t>Newman W. </a:t>
            </a:r>
            <a:r>
              <a:rPr sz="1200" dirty="0">
                <a:latin typeface="Times New Roman"/>
                <a:cs typeface="Times New Roman"/>
              </a:rPr>
              <a:t>The Building </a:t>
            </a:r>
            <a:r>
              <a:rPr sz="1200" spc="-5" dirty="0">
                <a:latin typeface="Times New Roman"/>
                <a:cs typeface="Times New Roman"/>
              </a:rPr>
              <a:t>Industry and </a:t>
            </a:r>
            <a:r>
              <a:rPr sz="1200" dirty="0">
                <a:latin typeface="Times New Roman"/>
                <a:cs typeface="Times New Roman"/>
              </a:rPr>
              <a:t>Business </a:t>
            </a:r>
            <a:r>
              <a:rPr sz="1200" spc="-5" dirty="0">
                <a:latin typeface="Times New Roman"/>
                <a:cs typeface="Times New Roman"/>
              </a:rPr>
              <a:t>Cycles. </a:t>
            </a:r>
            <a:r>
              <a:rPr sz="1200" dirty="0">
                <a:latin typeface="Times New Roman"/>
                <a:cs typeface="Times New Roman"/>
              </a:rPr>
              <a:t>University of </a:t>
            </a:r>
            <a:r>
              <a:rPr sz="1200" spc="-5" dirty="0">
                <a:latin typeface="Times New Roman"/>
                <a:cs typeface="Times New Roman"/>
              </a:rPr>
              <a:t>Chicago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Press,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200" dirty="0">
                <a:latin typeface="Times New Roman"/>
                <a:cs typeface="Times New Roman"/>
              </a:rPr>
              <a:t>1935.</a:t>
            </a:r>
            <a:endParaRPr sz="1200">
              <a:latin typeface="Times New Roman"/>
              <a:cs typeface="Times New Roman"/>
            </a:endParaRPr>
          </a:p>
          <a:p>
            <a:pPr marL="461645">
              <a:lnSpc>
                <a:spcPct val="100000"/>
              </a:lnSpc>
              <a:spcBef>
                <a:spcPts val="640"/>
              </a:spcBef>
            </a:pPr>
            <a:r>
              <a:rPr sz="1200" i="1" spc="-5" dirty="0">
                <a:latin typeface="Times New Roman"/>
                <a:cs typeface="Times New Roman"/>
              </a:rPr>
              <a:t>Schumpeter J. </a:t>
            </a:r>
            <a:r>
              <a:rPr sz="1200" i="1" dirty="0">
                <a:latin typeface="Times New Roman"/>
                <a:cs typeface="Times New Roman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. </a:t>
            </a:r>
            <a:r>
              <a:rPr sz="1200" spc="-5" dirty="0">
                <a:latin typeface="Times New Roman"/>
                <a:cs typeface="Times New Roman"/>
              </a:rPr>
              <a:t>Business Cycles. McGraw-Hill,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1939.</a:t>
            </a:r>
            <a:endParaRPr sz="1200">
              <a:latin typeface="Times New Roman"/>
              <a:cs typeface="Times New Roman"/>
            </a:endParaRPr>
          </a:p>
          <a:p>
            <a:pPr marL="12700" marR="5080" indent="448945">
              <a:lnSpc>
                <a:spcPts val="2080"/>
              </a:lnSpc>
              <a:spcBef>
                <a:spcPts val="160"/>
              </a:spcBef>
            </a:pPr>
            <a:r>
              <a:rPr sz="1200" i="1" spc="-5" dirty="0">
                <a:latin typeface="Times New Roman"/>
                <a:cs typeface="Times New Roman"/>
              </a:rPr>
              <a:t>Tinbergen</a:t>
            </a:r>
            <a:r>
              <a:rPr sz="1200" i="1" spc="-5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J.</a:t>
            </a:r>
            <a:r>
              <a:rPr sz="1200" i="1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Statistical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Testing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Business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Cycle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Theories.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Method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and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Its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Applications  </a:t>
            </a:r>
            <a:r>
              <a:rPr sz="1200" dirty="0">
                <a:latin typeface="Times New Roman"/>
                <a:cs typeface="Times New Roman"/>
              </a:rPr>
              <a:t>to </a:t>
            </a:r>
            <a:r>
              <a:rPr sz="1200" spc="-5" dirty="0">
                <a:latin typeface="Times New Roman"/>
                <a:cs typeface="Times New Roman"/>
              </a:rPr>
              <a:t>Investment </a:t>
            </a:r>
            <a:r>
              <a:rPr sz="1200" dirty="0">
                <a:latin typeface="Times New Roman"/>
                <a:cs typeface="Times New Roman"/>
              </a:rPr>
              <a:t>Activity. </a:t>
            </a:r>
            <a:r>
              <a:rPr sz="1200" spc="-5" dirty="0">
                <a:latin typeface="Times New Roman"/>
                <a:cs typeface="Times New Roman"/>
              </a:rPr>
              <a:t>League </a:t>
            </a:r>
            <a:r>
              <a:rPr sz="1200" dirty="0">
                <a:latin typeface="Times New Roman"/>
                <a:cs typeface="Times New Roman"/>
              </a:rPr>
              <a:t>of </a:t>
            </a:r>
            <a:r>
              <a:rPr sz="1200" spc="-5" dirty="0">
                <a:latin typeface="Times New Roman"/>
                <a:cs typeface="Times New Roman"/>
              </a:rPr>
              <a:t>Nations,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1939.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461645">
              <a:lnSpc>
                <a:spcPct val="100000"/>
              </a:lnSpc>
              <a:spcBef>
                <a:spcPts val="1025"/>
              </a:spcBef>
            </a:pPr>
            <a:r>
              <a:rPr sz="1200" b="1" spc="-5" dirty="0">
                <a:latin typeface="Times New Roman"/>
                <a:cs typeface="Times New Roman"/>
              </a:rPr>
              <a:t>Интернет-источники:</a:t>
            </a:r>
            <a:endParaRPr sz="1200">
              <a:latin typeface="Times New Roman"/>
              <a:cs typeface="Times New Roman"/>
            </a:endParaRPr>
          </a:p>
          <a:p>
            <a:pPr marL="12700" marR="100330" indent="448945">
              <a:lnSpc>
                <a:spcPts val="2080"/>
              </a:lnSpc>
              <a:spcBef>
                <a:spcPts val="160"/>
              </a:spcBef>
            </a:pPr>
            <a:r>
              <a:rPr sz="1200" spc="-5" dirty="0">
                <a:latin typeface="Times New Roman"/>
                <a:cs typeface="Times New Roman"/>
              </a:rPr>
              <a:t>Заработная плата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мире </a:t>
            </a:r>
            <a:r>
              <a:rPr sz="1200" dirty="0">
                <a:latin typeface="Times New Roman"/>
                <a:cs typeface="Times New Roman"/>
              </a:rPr>
              <a:t>в 2016–2017 </a:t>
            </a:r>
            <a:r>
              <a:rPr sz="1200" spc="-5" dirty="0">
                <a:latin typeface="Times New Roman"/>
                <a:cs typeface="Times New Roman"/>
              </a:rPr>
              <a:t>гг. Москва: МОТ, </a:t>
            </a:r>
            <a:r>
              <a:rPr sz="1200" dirty="0">
                <a:latin typeface="Times New Roman"/>
                <a:cs typeface="Times New Roman"/>
              </a:rPr>
              <a:t>2017. С. 7. </a:t>
            </a:r>
            <a:r>
              <a:rPr sz="1200" spc="-5" dirty="0">
                <a:latin typeface="Times New Roman"/>
                <a:cs typeface="Times New Roman"/>
              </a:rPr>
              <a:t>Режим доступа:  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2"/>
              </a:rPr>
              <a:t>http://www.ilo.org</a:t>
            </a:r>
            <a:endParaRPr sz="1200">
              <a:latin typeface="Times New Roman"/>
              <a:cs typeface="Times New Roman"/>
            </a:endParaRPr>
          </a:p>
          <a:p>
            <a:pPr marL="461645">
              <a:lnSpc>
                <a:spcPct val="100000"/>
              </a:lnSpc>
              <a:spcBef>
                <a:spcPts val="440"/>
              </a:spcBef>
            </a:pPr>
            <a:r>
              <a:rPr sz="1200" spc="-5" dirty="0">
                <a:latin typeface="Times New Roman"/>
                <a:cs typeface="Times New Roman"/>
              </a:rPr>
              <a:t>Росстат: Официальный сайт: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3"/>
              </a:rPr>
              <a:t>https://www.gks.ru</a:t>
            </a:r>
            <a:endParaRPr sz="1200">
              <a:latin typeface="Times New Roman"/>
              <a:cs typeface="Times New Roman"/>
            </a:endParaRPr>
          </a:p>
          <a:p>
            <a:pPr marL="12700" marR="7620" indent="448945">
              <a:lnSpc>
                <a:spcPct val="143500"/>
              </a:lnSpc>
              <a:spcBef>
                <a:spcPts val="10"/>
              </a:spcBef>
            </a:pPr>
            <a:r>
              <a:rPr sz="1200" spc="-5" dirty="0">
                <a:latin typeface="Times New Roman"/>
                <a:cs typeface="Times New Roman"/>
              </a:rPr>
              <a:t>GDP </a:t>
            </a:r>
            <a:r>
              <a:rPr sz="1200" dirty="0">
                <a:latin typeface="Times New Roman"/>
                <a:cs typeface="Times New Roman"/>
              </a:rPr>
              <a:t>by </a:t>
            </a:r>
            <a:r>
              <a:rPr sz="1200" spc="-5" dirty="0">
                <a:latin typeface="Times New Roman"/>
                <a:cs typeface="Times New Roman"/>
              </a:rPr>
              <a:t>Expenditure, </a:t>
            </a:r>
            <a:r>
              <a:rPr sz="1200" dirty="0">
                <a:latin typeface="Times New Roman"/>
                <a:cs typeface="Times New Roman"/>
              </a:rPr>
              <a:t>Annual </a:t>
            </a:r>
            <a:r>
              <a:rPr sz="1200" spc="-5" dirty="0">
                <a:latin typeface="Times New Roman"/>
                <a:cs typeface="Times New Roman"/>
              </a:rPr>
              <a:t>Rate </a:t>
            </a:r>
            <a:r>
              <a:rPr sz="1200" dirty="0">
                <a:latin typeface="Times New Roman"/>
                <a:cs typeface="Times New Roman"/>
              </a:rPr>
              <a:t>of Growth – </a:t>
            </a:r>
            <a:r>
              <a:rPr sz="1200" spc="-5" dirty="0">
                <a:latin typeface="Times New Roman"/>
                <a:cs typeface="Times New Roman"/>
              </a:rPr>
              <a:t>Percentage </a:t>
            </a:r>
            <a:r>
              <a:rPr sz="1200" dirty="0">
                <a:latin typeface="Times New Roman"/>
                <a:cs typeface="Times New Roman"/>
              </a:rPr>
              <a:t>// United </a:t>
            </a:r>
            <a:r>
              <a:rPr sz="1200" spc="-5" dirty="0">
                <a:latin typeface="Times New Roman"/>
                <a:cs typeface="Times New Roman"/>
              </a:rPr>
              <a:t>Nations </a:t>
            </a:r>
            <a:r>
              <a:rPr sz="1200" dirty="0">
                <a:latin typeface="Times New Roman"/>
                <a:cs typeface="Times New Roman"/>
              </a:rPr>
              <a:t>Statistics  Division. </a:t>
            </a:r>
            <a:r>
              <a:rPr sz="1200" spc="-5" dirty="0">
                <a:latin typeface="Times New Roman"/>
                <a:cs typeface="Times New Roman"/>
              </a:rPr>
              <a:t>Режим доступа: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4"/>
              </a:rPr>
              <a:t>https://unstats.un.org</a:t>
            </a:r>
            <a:endParaRPr sz="1200">
              <a:latin typeface="Times New Roman"/>
              <a:cs typeface="Times New Roman"/>
            </a:endParaRPr>
          </a:p>
          <a:p>
            <a:pPr marL="12700" marR="53975" indent="448945">
              <a:lnSpc>
                <a:spcPct val="143300"/>
              </a:lnSpc>
              <a:spcBef>
                <a:spcPts val="15"/>
              </a:spcBef>
            </a:pPr>
            <a:r>
              <a:rPr sz="1200" spc="-5" dirty="0">
                <a:latin typeface="Times New Roman"/>
                <a:cs typeface="Times New Roman"/>
              </a:rPr>
              <a:t>International </a:t>
            </a:r>
            <a:r>
              <a:rPr sz="1200" dirty="0">
                <a:latin typeface="Times New Roman"/>
                <a:cs typeface="Times New Roman"/>
              </a:rPr>
              <a:t>Labour </a:t>
            </a:r>
            <a:r>
              <a:rPr sz="1200" spc="-5" dirty="0">
                <a:latin typeface="Times New Roman"/>
                <a:cs typeface="Times New Roman"/>
              </a:rPr>
              <a:t>Office, </a:t>
            </a:r>
            <a:r>
              <a:rPr sz="1200" dirty="0">
                <a:latin typeface="Times New Roman"/>
                <a:cs typeface="Times New Roman"/>
              </a:rPr>
              <a:t>Trends </a:t>
            </a:r>
            <a:r>
              <a:rPr sz="1200" spc="-5" dirty="0">
                <a:latin typeface="Times New Roman"/>
                <a:cs typeface="Times New Roman"/>
              </a:rPr>
              <a:t>Econometric Models. Trends </a:t>
            </a:r>
            <a:r>
              <a:rPr sz="1200" dirty="0">
                <a:latin typeface="Times New Roman"/>
                <a:cs typeface="Times New Roman"/>
              </a:rPr>
              <a:t>2018. Режим </a:t>
            </a:r>
            <a:r>
              <a:rPr sz="1200" spc="-5" dirty="0">
                <a:latin typeface="Times New Roman"/>
                <a:cs typeface="Times New Roman"/>
              </a:rPr>
              <a:t>доступа:  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5"/>
              </a:rPr>
              <a:t>http://www.ilo.org/wesodata</a:t>
            </a:r>
            <a:endParaRPr sz="1200">
              <a:latin typeface="Times New Roman"/>
              <a:cs typeface="Times New Roman"/>
            </a:endParaRPr>
          </a:p>
          <a:p>
            <a:pPr marL="12700" marR="567055" indent="448945">
              <a:lnSpc>
                <a:spcPct val="143300"/>
              </a:lnSpc>
              <a:spcBef>
                <a:spcPts val="10"/>
              </a:spcBef>
            </a:pPr>
            <a:r>
              <a:rPr sz="1200" spc="-5" dirty="0">
                <a:latin typeface="Times New Roman"/>
                <a:cs typeface="Times New Roman"/>
              </a:rPr>
              <a:t>UNCTAD, World Investment Report: Annex </a:t>
            </a:r>
            <a:r>
              <a:rPr sz="1200" dirty="0">
                <a:latin typeface="Times New Roman"/>
                <a:cs typeface="Times New Roman"/>
              </a:rPr>
              <a:t>Tables. </a:t>
            </a:r>
            <a:r>
              <a:rPr sz="1200" spc="-5" dirty="0">
                <a:latin typeface="Times New Roman"/>
                <a:cs typeface="Times New Roman"/>
              </a:rPr>
              <a:t>FDI </a:t>
            </a:r>
            <a:r>
              <a:rPr sz="1200" dirty="0">
                <a:latin typeface="Times New Roman"/>
                <a:cs typeface="Times New Roman"/>
              </a:rPr>
              <a:t>inflows, by region </a:t>
            </a:r>
            <a:r>
              <a:rPr sz="1200" spc="-5" dirty="0">
                <a:latin typeface="Times New Roman"/>
                <a:cs typeface="Times New Roman"/>
              </a:rPr>
              <a:t>and  economy, </a:t>
            </a:r>
            <a:r>
              <a:rPr sz="1200" dirty="0">
                <a:latin typeface="Times New Roman"/>
                <a:cs typeface="Times New Roman"/>
              </a:rPr>
              <a:t>1990–2017, </a:t>
            </a:r>
            <a:r>
              <a:rPr sz="1200" spc="-5" dirty="0">
                <a:latin typeface="Times New Roman"/>
                <a:cs typeface="Times New Roman"/>
              </a:rPr>
              <a:t>Oct </a:t>
            </a:r>
            <a:r>
              <a:rPr sz="1200" dirty="0">
                <a:latin typeface="Times New Roman"/>
                <a:cs typeface="Times New Roman"/>
              </a:rPr>
              <a:t>2019. </a:t>
            </a:r>
            <a:r>
              <a:rPr sz="1200" spc="-5" dirty="0">
                <a:latin typeface="Times New Roman"/>
                <a:cs typeface="Times New Roman"/>
              </a:rPr>
              <a:t>Режим доступа: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6"/>
              </a:rPr>
              <a:t>http://www.unctad.org</a:t>
            </a:r>
            <a:endParaRPr sz="1200">
              <a:latin typeface="Times New Roman"/>
              <a:cs typeface="Times New Roman"/>
            </a:endParaRPr>
          </a:p>
          <a:p>
            <a:pPr marL="461645">
              <a:lnSpc>
                <a:spcPct val="100000"/>
              </a:lnSpc>
              <a:spcBef>
                <a:spcPts val="640"/>
              </a:spcBef>
            </a:pPr>
            <a:r>
              <a:rPr sz="1200" spc="-5" dirty="0">
                <a:latin typeface="Times New Roman"/>
                <a:cs typeface="Times New Roman"/>
              </a:rPr>
              <a:t>U.S. Bureau </a:t>
            </a:r>
            <a:r>
              <a:rPr sz="1200" dirty="0">
                <a:latin typeface="Times New Roman"/>
                <a:cs typeface="Times New Roman"/>
              </a:rPr>
              <a:t>of Economic </a:t>
            </a:r>
            <a:r>
              <a:rPr sz="1200" spc="-5" dirty="0">
                <a:latin typeface="Times New Roman"/>
                <a:cs typeface="Times New Roman"/>
              </a:rPr>
              <a:t>Analysis:</a:t>
            </a:r>
            <a:r>
              <a:rPr sz="1200" spc="2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7"/>
              </a:rPr>
              <a:t>https://www.bea.gov/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445134" algn="ctr">
              <a:lnSpc>
                <a:spcPct val="100000"/>
              </a:lnSpc>
              <a:spcBef>
                <a:spcPts val="5"/>
              </a:spcBef>
            </a:pPr>
            <a:r>
              <a:rPr sz="1200" b="1" spc="-5" dirty="0">
                <a:latin typeface="Times New Roman"/>
                <a:cs typeface="Times New Roman"/>
              </a:rPr>
              <a:t>References</a:t>
            </a:r>
            <a:endParaRPr sz="1200">
              <a:latin typeface="Times New Roman"/>
              <a:cs typeface="Times New Roman"/>
            </a:endParaRPr>
          </a:p>
          <a:p>
            <a:pPr marL="12700" indent="448945" algn="just">
              <a:lnSpc>
                <a:spcPct val="100000"/>
              </a:lnSpc>
              <a:spcBef>
                <a:spcPts val="620"/>
              </a:spcBef>
            </a:pPr>
            <a:r>
              <a:rPr sz="1200" i="1" spc="-5" dirty="0">
                <a:latin typeface="Times New Roman"/>
                <a:cs typeface="Times New Roman"/>
              </a:rPr>
              <a:t>Brenner </a:t>
            </a:r>
            <a:r>
              <a:rPr sz="1200" i="1" dirty="0">
                <a:latin typeface="Times New Roman"/>
                <a:cs typeface="Times New Roman"/>
              </a:rPr>
              <a:t>R. </a:t>
            </a:r>
            <a:r>
              <a:rPr sz="1200" spc="-5" dirty="0">
                <a:latin typeface="Times New Roman"/>
                <a:cs typeface="Times New Roman"/>
              </a:rPr>
              <a:t>E`konomika </a:t>
            </a:r>
            <a:r>
              <a:rPr sz="1200" dirty="0">
                <a:latin typeface="Times New Roman"/>
                <a:cs typeface="Times New Roman"/>
              </a:rPr>
              <a:t>globalnoj turbulentnosti. </a:t>
            </a:r>
            <a:r>
              <a:rPr sz="1200" spc="-5" dirty="0">
                <a:latin typeface="Times New Roman"/>
                <a:cs typeface="Times New Roman"/>
              </a:rPr>
              <a:t>Razvitye kapitalisticheskie ekonomiki</a:t>
            </a:r>
            <a:r>
              <a:rPr sz="1200" spc="2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</a:t>
            </a:r>
            <a:endParaRPr sz="12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43300"/>
              </a:lnSpc>
              <a:spcBef>
                <a:spcPts val="15"/>
              </a:spcBef>
            </a:pPr>
            <a:r>
              <a:rPr sz="1200" spc="-5" dirty="0">
                <a:latin typeface="Times New Roman"/>
                <a:cs typeface="Times New Roman"/>
              </a:rPr>
              <a:t>period </a:t>
            </a:r>
            <a:r>
              <a:rPr sz="1200" dirty="0">
                <a:latin typeface="Times New Roman"/>
                <a:cs typeface="Times New Roman"/>
              </a:rPr>
              <a:t>ot dolgogo buma do dolgogo spada, 1945 – 2005 /Per. </a:t>
            </a:r>
            <a:r>
              <a:rPr sz="1200" spc="-5" dirty="0">
                <a:latin typeface="Times New Roman"/>
                <a:cs typeface="Times New Roman"/>
              </a:rPr>
              <a:t>s angl. M.: Izdatelskij </a:t>
            </a:r>
            <a:r>
              <a:rPr sz="1200" dirty="0">
                <a:latin typeface="Times New Roman"/>
                <a:cs typeface="Times New Roman"/>
              </a:rPr>
              <a:t>dom </a:t>
            </a:r>
            <a:r>
              <a:rPr sz="1200" spc="-5" dirty="0">
                <a:latin typeface="Times New Roman"/>
                <a:cs typeface="Times New Roman"/>
              </a:rPr>
              <a:t>VShE.  </a:t>
            </a:r>
            <a:r>
              <a:rPr sz="1200" dirty="0">
                <a:latin typeface="Times New Roman"/>
                <a:cs typeface="Times New Roman"/>
              </a:rPr>
              <a:t>2014.</a:t>
            </a:r>
            <a:endParaRPr sz="1200">
              <a:latin typeface="Times New Roman"/>
              <a:cs typeface="Times New Roman"/>
            </a:endParaRPr>
          </a:p>
          <a:p>
            <a:pPr marL="12700" marR="5715" indent="448945" algn="just">
              <a:lnSpc>
                <a:spcPct val="143700"/>
              </a:lnSpc>
              <a:spcBef>
                <a:spcPts val="10"/>
              </a:spcBef>
            </a:pPr>
            <a:r>
              <a:rPr sz="1200" i="1" spc="-5" dirty="0">
                <a:latin typeface="Times New Roman"/>
                <a:cs typeface="Times New Roman"/>
              </a:rPr>
              <a:t>Grinin L. </a:t>
            </a:r>
            <a:r>
              <a:rPr sz="1200" i="1" dirty="0">
                <a:latin typeface="Times New Roman"/>
                <a:cs typeface="Times New Roman"/>
              </a:rPr>
              <a:t>E., </a:t>
            </a:r>
            <a:r>
              <a:rPr sz="1200" i="1" spc="-5" dirty="0">
                <a:latin typeface="Times New Roman"/>
                <a:cs typeface="Times New Roman"/>
              </a:rPr>
              <a:t>Korotaev </a:t>
            </a:r>
            <a:r>
              <a:rPr sz="1200" i="1" dirty="0">
                <a:latin typeface="Times New Roman"/>
                <a:cs typeface="Times New Roman"/>
              </a:rPr>
              <a:t>A. V. </a:t>
            </a:r>
            <a:r>
              <a:rPr sz="1200" dirty="0">
                <a:latin typeface="Times New Roman"/>
                <a:cs typeface="Times New Roman"/>
              </a:rPr>
              <a:t>Cikly, krizisy, lovushki </a:t>
            </a:r>
            <a:r>
              <a:rPr sz="1200" spc="-5" dirty="0">
                <a:latin typeface="Times New Roman"/>
                <a:cs typeface="Times New Roman"/>
              </a:rPr>
              <a:t>sovremennoj </a:t>
            </a:r>
            <a:r>
              <a:rPr sz="1200" dirty="0">
                <a:latin typeface="Times New Roman"/>
                <a:cs typeface="Times New Roman"/>
              </a:rPr>
              <a:t>Mir-Sistemy.  </a:t>
            </a:r>
            <a:r>
              <a:rPr sz="1200" spc="-5" dirty="0">
                <a:latin typeface="Times New Roman"/>
                <a:cs typeface="Times New Roman"/>
              </a:rPr>
              <a:t>Issledovanie </a:t>
            </a:r>
            <a:r>
              <a:rPr sz="1200" dirty="0">
                <a:latin typeface="Times New Roman"/>
                <a:cs typeface="Times New Roman"/>
              </a:rPr>
              <a:t>kondratevskix, </a:t>
            </a:r>
            <a:r>
              <a:rPr sz="1200" spc="-5" dirty="0">
                <a:latin typeface="Times New Roman"/>
                <a:cs typeface="Times New Roman"/>
              </a:rPr>
              <a:t>zhyuglyarovskix </a:t>
            </a:r>
            <a:r>
              <a:rPr sz="1200" dirty="0">
                <a:latin typeface="Times New Roman"/>
                <a:cs typeface="Times New Roman"/>
              </a:rPr>
              <a:t>i vekovyx </a:t>
            </a:r>
            <a:r>
              <a:rPr sz="1200" spc="-5" dirty="0">
                <a:latin typeface="Times New Roman"/>
                <a:cs typeface="Times New Roman"/>
              </a:rPr>
              <a:t>ciklov, </a:t>
            </a:r>
            <a:r>
              <a:rPr sz="1200" dirty="0">
                <a:latin typeface="Times New Roman"/>
                <a:cs typeface="Times New Roman"/>
              </a:rPr>
              <a:t>globalnyx </a:t>
            </a:r>
            <a:r>
              <a:rPr sz="1200" spc="-5" dirty="0">
                <a:latin typeface="Times New Roman"/>
                <a:cs typeface="Times New Roman"/>
              </a:rPr>
              <a:t>krizisov, maltuzianskix  </a:t>
            </a:r>
            <a:r>
              <a:rPr sz="1200" dirty="0">
                <a:latin typeface="Times New Roman"/>
                <a:cs typeface="Times New Roman"/>
              </a:rPr>
              <a:t>i </a:t>
            </a:r>
            <a:r>
              <a:rPr sz="1200" spc="-5" dirty="0">
                <a:latin typeface="Times New Roman"/>
                <a:cs typeface="Times New Roman"/>
              </a:rPr>
              <a:t>postmaltuzianskix lovushek </a:t>
            </a:r>
            <a:r>
              <a:rPr sz="1200" dirty="0">
                <a:latin typeface="Times New Roman"/>
                <a:cs typeface="Times New Roman"/>
              </a:rPr>
              <a:t>/ Otv. </a:t>
            </a:r>
            <a:r>
              <a:rPr sz="1200" spc="-5" dirty="0">
                <a:latin typeface="Times New Roman"/>
                <a:cs typeface="Times New Roman"/>
              </a:rPr>
              <a:t>red. S. Yu. </a:t>
            </a:r>
            <a:r>
              <a:rPr sz="1200" dirty="0">
                <a:latin typeface="Times New Roman"/>
                <a:cs typeface="Times New Roman"/>
              </a:rPr>
              <a:t>Malkov. - </a:t>
            </a:r>
            <a:r>
              <a:rPr sz="1200" spc="-5" dirty="0">
                <a:latin typeface="Times New Roman"/>
                <a:cs typeface="Times New Roman"/>
              </a:rPr>
              <a:t>M.: Izdatelstvo LKI, </a:t>
            </a:r>
            <a:r>
              <a:rPr sz="1200" dirty="0">
                <a:latin typeface="Times New Roman"/>
                <a:cs typeface="Times New Roman"/>
              </a:rPr>
              <a:t>2012. - 480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24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1068120" y="615187"/>
            <a:ext cx="5968365" cy="4496435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461645">
              <a:lnSpc>
                <a:spcPct val="100000"/>
              </a:lnSpc>
              <a:spcBef>
                <a:spcPts val="735"/>
              </a:spcBef>
            </a:pPr>
            <a:r>
              <a:rPr sz="1200" i="1" spc="-5" dirty="0">
                <a:latin typeface="Times New Roman"/>
                <a:cs typeface="Times New Roman"/>
              </a:rPr>
              <a:t>Kondratev</a:t>
            </a:r>
            <a:r>
              <a:rPr sz="1200" i="1" spc="10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N.D.</a:t>
            </a:r>
            <a:r>
              <a:rPr sz="1200" i="1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Bolshie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cikly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konyunktury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teoriya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predvideniya.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Izbrannye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trudy.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M.: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35"/>
              </a:spcBef>
            </a:pPr>
            <a:r>
              <a:rPr sz="1200" spc="-5" dirty="0">
                <a:latin typeface="Times New Roman"/>
                <a:cs typeface="Times New Roman"/>
              </a:rPr>
              <a:t>«E`konomika», </a:t>
            </a:r>
            <a:r>
              <a:rPr sz="1200" dirty="0">
                <a:latin typeface="Times New Roman"/>
                <a:cs typeface="Times New Roman"/>
              </a:rPr>
              <a:t>2002.</a:t>
            </a:r>
            <a:endParaRPr sz="1200">
              <a:latin typeface="Times New Roman"/>
              <a:cs typeface="Times New Roman"/>
            </a:endParaRPr>
          </a:p>
          <a:p>
            <a:pPr marL="12700" marR="5080" indent="448945">
              <a:lnSpc>
                <a:spcPts val="2080"/>
              </a:lnSpc>
              <a:spcBef>
                <a:spcPts val="160"/>
              </a:spcBef>
            </a:pPr>
            <a:r>
              <a:rPr sz="1200" i="1" spc="-5" dirty="0">
                <a:latin typeface="Times New Roman"/>
                <a:cs typeface="Times New Roman"/>
              </a:rPr>
              <a:t>Lenin V.I. </a:t>
            </a:r>
            <a:r>
              <a:rPr sz="1200" spc="-5" dirty="0">
                <a:latin typeface="Times New Roman"/>
                <a:cs typeface="Times New Roman"/>
              </a:rPr>
              <a:t>K xarakteristike ekonomicheskogo </a:t>
            </a:r>
            <a:r>
              <a:rPr sz="1200" dirty="0">
                <a:latin typeface="Times New Roman"/>
                <a:cs typeface="Times New Roman"/>
              </a:rPr>
              <a:t>romantizma. Polnoe sobranie sochinenij. -  Tom 2. М.: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1967.</a:t>
            </a:r>
            <a:endParaRPr sz="1200">
              <a:latin typeface="Times New Roman"/>
              <a:cs typeface="Times New Roman"/>
            </a:endParaRPr>
          </a:p>
          <a:p>
            <a:pPr marL="461645">
              <a:lnSpc>
                <a:spcPct val="100000"/>
              </a:lnSpc>
              <a:spcBef>
                <a:spcPts val="445"/>
              </a:spcBef>
            </a:pPr>
            <a:r>
              <a:rPr sz="1200" i="1" spc="-5" dirty="0">
                <a:latin typeface="Times New Roman"/>
                <a:cs typeface="Times New Roman"/>
              </a:rPr>
              <a:t>Marks </a:t>
            </a:r>
            <a:r>
              <a:rPr sz="1200" i="1" dirty="0">
                <a:latin typeface="Times New Roman"/>
                <a:cs typeface="Times New Roman"/>
              </a:rPr>
              <a:t>K. </a:t>
            </a:r>
            <a:r>
              <a:rPr sz="1200" spc="-5" dirty="0">
                <a:latin typeface="Times New Roman"/>
                <a:cs typeface="Times New Roman"/>
              </a:rPr>
              <a:t>Kapital. </a:t>
            </a:r>
            <a:r>
              <a:rPr sz="1200" dirty="0">
                <a:latin typeface="Times New Roman"/>
                <a:cs typeface="Times New Roman"/>
              </a:rPr>
              <a:t>Kritika </a:t>
            </a:r>
            <a:r>
              <a:rPr sz="1200" spc="-5" dirty="0">
                <a:latin typeface="Times New Roman"/>
                <a:cs typeface="Times New Roman"/>
              </a:rPr>
              <a:t>politicheskoj `ekonomii. </a:t>
            </a:r>
            <a:r>
              <a:rPr sz="1200" dirty="0">
                <a:latin typeface="Times New Roman"/>
                <a:cs typeface="Times New Roman"/>
              </a:rPr>
              <a:t>T. </a:t>
            </a:r>
            <a:r>
              <a:rPr sz="1200" spc="-5" dirty="0">
                <a:latin typeface="Times New Roman"/>
                <a:cs typeface="Times New Roman"/>
              </a:rPr>
              <a:t>III </a:t>
            </a:r>
            <a:r>
              <a:rPr sz="1200" dirty="0">
                <a:latin typeface="Times New Roman"/>
                <a:cs typeface="Times New Roman"/>
              </a:rPr>
              <a:t>// Marks </a:t>
            </a:r>
            <a:r>
              <a:rPr sz="1200" spc="-5" dirty="0">
                <a:latin typeface="Times New Roman"/>
                <a:cs typeface="Times New Roman"/>
              </a:rPr>
              <a:t>K., `Engel's F. Soch.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2–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sz="1200" dirty="0">
                <a:latin typeface="Times New Roman"/>
                <a:cs typeface="Times New Roman"/>
              </a:rPr>
              <a:t>e izd. </a:t>
            </a:r>
            <a:r>
              <a:rPr sz="1200" spc="-5" dirty="0">
                <a:latin typeface="Times New Roman"/>
                <a:cs typeface="Times New Roman"/>
              </a:rPr>
              <a:t>T. </a:t>
            </a:r>
            <a:r>
              <a:rPr sz="1200" dirty="0">
                <a:latin typeface="Times New Roman"/>
                <a:cs typeface="Times New Roman"/>
              </a:rPr>
              <a:t>25. Ch. 1. — </a:t>
            </a:r>
            <a:r>
              <a:rPr sz="1200" spc="-5" dirty="0">
                <a:latin typeface="Times New Roman"/>
                <a:cs typeface="Times New Roman"/>
              </a:rPr>
              <a:t>M.: Politizdat,</a:t>
            </a:r>
            <a:r>
              <a:rPr sz="1200" dirty="0">
                <a:latin typeface="Times New Roman"/>
                <a:cs typeface="Times New Roman"/>
              </a:rPr>
              <a:t> 1961.</a:t>
            </a:r>
            <a:endParaRPr sz="1200">
              <a:latin typeface="Times New Roman"/>
              <a:cs typeface="Times New Roman"/>
            </a:endParaRPr>
          </a:p>
          <a:p>
            <a:pPr marL="12700" marR="8255" indent="448945">
              <a:lnSpc>
                <a:spcPts val="2080"/>
              </a:lnSpc>
              <a:spcBef>
                <a:spcPts val="155"/>
              </a:spcBef>
            </a:pPr>
            <a:r>
              <a:rPr sz="1200" i="1" spc="-5" dirty="0">
                <a:latin typeface="Times New Roman"/>
                <a:cs typeface="Times New Roman"/>
              </a:rPr>
              <a:t>Ryazanov </a:t>
            </a:r>
            <a:r>
              <a:rPr sz="1200" i="1" dirty="0">
                <a:latin typeface="Times New Roman"/>
                <a:cs typeface="Times New Roman"/>
              </a:rPr>
              <a:t>V.T. </a:t>
            </a:r>
            <a:r>
              <a:rPr sz="1200" spc="-5" dirty="0">
                <a:latin typeface="Times New Roman"/>
                <a:cs typeface="Times New Roman"/>
              </a:rPr>
              <a:t>(Ne)Realnyj kapitalizm. Politekonomiya krizisa </a:t>
            </a:r>
            <a:r>
              <a:rPr sz="1200" dirty="0">
                <a:latin typeface="Times New Roman"/>
                <a:cs typeface="Times New Roman"/>
              </a:rPr>
              <a:t>i </a:t>
            </a:r>
            <a:r>
              <a:rPr sz="1200" spc="-5" dirty="0">
                <a:latin typeface="Times New Roman"/>
                <a:cs typeface="Times New Roman"/>
              </a:rPr>
              <a:t>ego posledstvij </a:t>
            </a:r>
            <a:r>
              <a:rPr sz="1200" dirty="0">
                <a:latin typeface="Times New Roman"/>
                <a:cs typeface="Times New Roman"/>
              </a:rPr>
              <a:t>dlya  </a:t>
            </a:r>
            <a:r>
              <a:rPr sz="1200" spc="-5" dirty="0">
                <a:latin typeface="Times New Roman"/>
                <a:cs typeface="Times New Roman"/>
              </a:rPr>
              <a:t>mirovogo xozyajstva </a:t>
            </a:r>
            <a:r>
              <a:rPr sz="1200" dirty="0">
                <a:latin typeface="Times New Roman"/>
                <a:cs typeface="Times New Roman"/>
              </a:rPr>
              <a:t>i </a:t>
            </a:r>
            <a:r>
              <a:rPr sz="1200" spc="-5" dirty="0">
                <a:latin typeface="Times New Roman"/>
                <a:cs typeface="Times New Roman"/>
              </a:rPr>
              <a:t>Rossii. </a:t>
            </a:r>
            <a:r>
              <a:rPr sz="1200" dirty="0">
                <a:latin typeface="Times New Roman"/>
                <a:cs typeface="Times New Roman"/>
              </a:rPr>
              <a:t>– </a:t>
            </a:r>
            <a:r>
              <a:rPr sz="1200" spc="-5" dirty="0">
                <a:latin typeface="Times New Roman"/>
                <a:cs typeface="Times New Roman"/>
              </a:rPr>
              <a:t>M.: </a:t>
            </a:r>
            <a:r>
              <a:rPr sz="1200" dirty="0">
                <a:latin typeface="Times New Roman"/>
                <a:cs typeface="Times New Roman"/>
              </a:rPr>
              <a:t>E`konomika, 2016. – 695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  <a:p>
            <a:pPr marL="461645">
              <a:lnSpc>
                <a:spcPct val="100000"/>
              </a:lnSpc>
              <a:spcBef>
                <a:spcPts val="445"/>
              </a:spcBef>
            </a:pPr>
            <a:r>
              <a:rPr sz="1200" i="1" spc="-5" dirty="0">
                <a:latin typeface="Times New Roman"/>
                <a:cs typeface="Times New Roman"/>
              </a:rPr>
              <a:t>Sorokin </a:t>
            </a:r>
            <a:r>
              <a:rPr sz="1200" i="1" dirty="0">
                <a:latin typeface="Times New Roman"/>
                <a:cs typeface="Times New Roman"/>
              </a:rPr>
              <a:t>A.V. </a:t>
            </a:r>
            <a:r>
              <a:rPr sz="1200" spc="-5" dirty="0">
                <a:latin typeface="Times New Roman"/>
                <a:cs typeface="Times New Roman"/>
              </a:rPr>
              <a:t>Obshhaya </a:t>
            </a:r>
            <a:r>
              <a:rPr sz="1200" dirty="0">
                <a:latin typeface="Times New Roman"/>
                <a:cs typeface="Times New Roman"/>
              </a:rPr>
              <a:t>ekonomika: </a:t>
            </a:r>
            <a:r>
              <a:rPr sz="1200" spc="-5" dirty="0">
                <a:latin typeface="Times New Roman"/>
                <a:cs typeface="Times New Roman"/>
              </a:rPr>
              <a:t>bakalavriat, magistratura, aspirantura — </a:t>
            </a:r>
            <a:r>
              <a:rPr sz="1200" dirty="0">
                <a:latin typeface="Times New Roman"/>
                <a:cs typeface="Times New Roman"/>
              </a:rPr>
              <a:t>M.–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Berlin: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sz="1200" spc="-5" dirty="0">
                <a:latin typeface="Times New Roman"/>
                <a:cs typeface="Times New Roman"/>
              </a:rPr>
              <a:t>Direkt– Media, </a:t>
            </a:r>
            <a:r>
              <a:rPr sz="1200" dirty="0">
                <a:latin typeface="Times New Roman"/>
                <a:cs typeface="Times New Roman"/>
              </a:rPr>
              <a:t>2016. — 640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  <a:p>
            <a:pPr marL="12700" marR="7620" indent="448945">
              <a:lnSpc>
                <a:spcPts val="2080"/>
              </a:lnSpc>
              <a:spcBef>
                <a:spcPts val="160"/>
              </a:spcBef>
            </a:pPr>
            <a:r>
              <a:rPr sz="1200" i="1" spc="-5" dirty="0">
                <a:latin typeface="Times New Roman"/>
                <a:cs typeface="Times New Roman"/>
              </a:rPr>
              <a:t>Sorokin</a:t>
            </a:r>
            <a:r>
              <a:rPr sz="1200" i="1" spc="-6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A.V.</a:t>
            </a:r>
            <a:r>
              <a:rPr sz="1200" i="1" spc="-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Obshhaya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ekonomika: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algoritm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prognoza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mirovy`x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ekonomicheskix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kri-zisov  </a:t>
            </a:r>
            <a:r>
              <a:rPr sz="1200" spc="-5" dirty="0">
                <a:latin typeface="Times New Roman"/>
                <a:cs typeface="Times New Roman"/>
              </a:rPr>
              <a:t>(na </a:t>
            </a:r>
            <a:r>
              <a:rPr sz="1200" dirty="0">
                <a:latin typeface="Times New Roman"/>
                <a:cs typeface="Times New Roman"/>
              </a:rPr>
              <a:t>primere 2008 g.) // </a:t>
            </a:r>
            <a:r>
              <a:rPr sz="1200" spc="-5" dirty="0">
                <a:latin typeface="Times New Roman"/>
                <a:cs typeface="Times New Roman"/>
              </a:rPr>
              <a:t>Vestnik Moskovskogo universiteta. Seriya </a:t>
            </a:r>
            <a:r>
              <a:rPr sz="1200" dirty="0">
                <a:latin typeface="Times New Roman"/>
                <a:cs typeface="Times New Roman"/>
              </a:rPr>
              <a:t>6. Ekonomika. 2019. </a:t>
            </a:r>
            <a:r>
              <a:rPr sz="1200" spc="-5" dirty="0">
                <a:latin typeface="Times New Roman"/>
                <a:cs typeface="Times New Roman"/>
              </a:rPr>
              <a:t>№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3.</a:t>
            </a:r>
            <a:endParaRPr sz="1200">
              <a:latin typeface="Times New Roman"/>
              <a:cs typeface="Times New Roman"/>
            </a:endParaRPr>
          </a:p>
          <a:p>
            <a:pPr marL="461645">
              <a:lnSpc>
                <a:spcPct val="100000"/>
              </a:lnSpc>
              <a:spcBef>
                <a:spcPts val="445"/>
              </a:spcBef>
            </a:pPr>
            <a:r>
              <a:rPr sz="1200" i="1" spc="-5" dirty="0">
                <a:latin typeface="Times New Roman"/>
                <a:cs typeface="Times New Roman"/>
              </a:rPr>
              <a:t>Fridmen</a:t>
            </a:r>
            <a:r>
              <a:rPr sz="1200" i="1" spc="15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M.</a:t>
            </a:r>
            <a:r>
              <a:rPr sz="1200" i="1" spc="1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Marshallianskaya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krivaya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sprosa//Vexi</a:t>
            </a:r>
            <a:r>
              <a:rPr sz="1200" spc="1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ekonomicheskoj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mysli.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Teoriya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35"/>
              </a:spcBef>
            </a:pPr>
            <a:r>
              <a:rPr sz="1200" spc="-5" dirty="0">
                <a:latin typeface="Times New Roman"/>
                <a:cs typeface="Times New Roman"/>
              </a:rPr>
              <a:t>potrebitelskogo </a:t>
            </a:r>
            <a:r>
              <a:rPr sz="1200" dirty="0">
                <a:latin typeface="Times New Roman"/>
                <a:cs typeface="Times New Roman"/>
              </a:rPr>
              <a:t>povedeniya i </a:t>
            </a:r>
            <a:r>
              <a:rPr sz="1200" spc="-5" dirty="0">
                <a:latin typeface="Times New Roman"/>
                <a:cs typeface="Times New Roman"/>
              </a:rPr>
              <a:t>sprosa. </a:t>
            </a:r>
            <a:r>
              <a:rPr sz="1200" dirty="0">
                <a:latin typeface="Times New Roman"/>
                <a:cs typeface="Times New Roman"/>
              </a:rPr>
              <a:t>T. 1. – </a:t>
            </a:r>
            <a:r>
              <a:rPr sz="1200" spc="-5" dirty="0">
                <a:latin typeface="Times New Roman"/>
                <a:cs typeface="Times New Roman"/>
              </a:rPr>
              <a:t>SPb.,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1999.</a:t>
            </a:r>
            <a:endParaRPr sz="1200">
              <a:latin typeface="Times New Roman"/>
              <a:cs typeface="Times New Roman"/>
            </a:endParaRPr>
          </a:p>
          <a:p>
            <a:pPr marL="461645">
              <a:lnSpc>
                <a:spcPct val="100000"/>
              </a:lnSpc>
              <a:spcBef>
                <a:spcPts val="625"/>
              </a:spcBef>
            </a:pPr>
            <a:r>
              <a:rPr sz="1200" i="1" spc="-5" dirty="0">
                <a:latin typeface="Times New Roman"/>
                <a:cs typeface="Times New Roman"/>
              </a:rPr>
              <a:t>Fridmen M. </a:t>
            </a:r>
            <a:r>
              <a:rPr sz="1200" spc="-5" dirty="0">
                <a:latin typeface="Times New Roman"/>
                <a:cs typeface="Times New Roman"/>
              </a:rPr>
              <a:t>Metodologiya pozitivnoj ekonomicheskoj nauki </a:t>
            </a:r>
            <a:r>
              <a:rPr sz="1200" dirty="0">
                <a:latin typeface="Times New Roman"/>
                <a:cs typeface="Times New Roman"/>
              </a:rPr>
              <a:t>// </a:t>
            </a:r>
            <a:r>
              <a:rPr sz="1200" spc="-5" dirty="0">
                <a:latin typeface="Times New Roman"/>
                <a:cs typeface="Times New Roman"/>
              </a:rPr>
              <a:t>THESIS, </a:t>
            </a:r>
            <a:r>
              <a:rPr sz="1200" dirty="0">
                <a:latin typeface="Times New Roman"/>
                <a:cs typeface="Times New Roman"/>
              </a:rPr>
              <a:t>1994, </a:t>
            </a:r>
            <a:r>
              <a:rPr sz="1200" spc="-5" dirty="0">
                <a:latin typeface="Times New Roman"/>
                <a:cs typeface="Times New Roman"/>
              </a:rPr>
              <a:t>vy`p.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4.</a:t>
            </a:r>
            <a:endParaRPr sz="1200">
              <a:latin typeface="Times New Roman"/>
              <a:cs typeface="Times New Roman"/>
            </a:endParaRPr>
          </a:p>
          <a:p>
            <a:pPr marL="12700" marR="5080" indent="448945">
              <a:lnSpc>
                <a:spcPct val="143300"/>
              </a:lnSpc>
              <a:spcBef>
                <a:spcPts val="10"/>
              </a:spcBef>
            </a:pPr>
            <a:r>
              <a:rPr sz="1200" spc="-5" dirty="0">
                <a:latin typeface="Times New Roman"/>
                <a:cs typeface="Times New Roman"/>
              </a:rPr>
              <a:t>Ekonomicheskaya </a:t>
            </a:r>
            <a:r>
              <a:rPr sz="1200" dirty="0">
                <a:latin typeface="Times New Roman"/>
                <a:cs typeface="Times New Roman"/>
              </a:rPr>
              <a:t>enciklopediya </a:t>
            </a:r>
            <a:r>
              <a:rPr sz="1200" spc="-5" dirty="0">
                <a:latin typeface="Times New Roman"/>
                <a:cs typeface="Times New Roman"/>
              </a:rPr>
              <a:t>«Politicheskaya ekonomiya». </a:t>
            </a:r>
            <a:r>
              <a:rPr sz="1200" dirty="0">
                <a:latin typeface="Times New Roman"/>
                <a:cs typeface="Times New Roman"/>
              </a:rPr>
              <a:t>T.4.– </a:t>
            </a:r>
            <a:r>
              <a:rPr sz="1200" spc="-5" dirty="0">
                <a:latin typeface="Times New Roman"/>
                <a:cs typeface="Times New Roman"/>
              </a:rPr>
              <a:t>M.: Sovetskaya  e`nciklopediya, </a:t>
            </a:r>
            <a:r>
              <a:rPr sz="1200" dirty="0">
                <a:latin typeface="Times New Roman"/>
                <a:cs typeface="Times New Roman"/>
              </a:rPr>
              <a:t>1980.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926833" y="9917379"/>
            <a:ext cx="12192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sz="1100" dirty="0">
                <a:latin typeface="Calibri"/>
                <a:cs typeface="Calibri"/>
              </a:rPr>
              <a:t>3</a:t>
            </a:fld>
            <a:endParaRPr sz="11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068120" y="615187"/>
            <a:ext cx="5968365" cy="8966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439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экономические явления получали объяснение/определение </a:t>
            </a:r>
            <a:r>
              <a:rPr sz="1200" dirty="0">
                <a:latin typeface="Times New Roman"/>
                <a:cs typeface="Times New Roman"/>
              </a:rPr>
              <a:t>с </a:t>
            </a:r>
            <a:r>
              <a:rPr sz="1200" spc="-5" dirty="0">
                <a:latin typeface="Times New Roman"/>
                <a:cs typeface="Times New Roman"/>
              </a:rPr>
              <a:t>позиций </a:t>
            </a:r>
            <a:r>
              <a:rPr sz="1200" dirty="0">
                <a:latin typeface="Times New Roman"/>
                <a:cs typeface="Times New Roman"/>
              </a:rPr>
              <a:t>их </a:t>
            </a:r>
            <a:r>
              <a:rPr sz="1200" spc="-5" dirty="0">
                <a:latin typeface="Times New Roman"/>
                <a:cs typeface="Times New Roman"/>
              </a:rPr>
              <a:t>общей природы  («стоимости»).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Модель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он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согласовывал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клеточной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теорией,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одним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из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великих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открытий  </a:t>
            </a:r>
            <a:r>
              <a:rPr sz="1200" spc="-10" dirty="0">
                <a:latin typeface="Times New Roman"/>
                <a:cs typeface="Times New Roman"/>
              </a:rPr>
              <a:t>XIX </a:t>
            </a:r>
            <a:r>
              <a:rPr sz="1200" spc="-5" dirty="0">
                <a:latin typeface="Times New Roman"/>
                <a:cs typeface="Times New Roman"/>
              </a:rPr>
              <a:t>в. Но </a:t>
            </a:r>
            <a:r>
              <a:rPr sz="1200" dirty="0">
                <a:latin typeface="Times New Roman"/>
                <a:cs typeface="Times New Roman"/>
              </a:rPr>
              <a:t>в XXI </a:t>
            </a:r>
            <a:r>
              <a:rPr sz="1200" spc="-5" dirty="0">
                <a:latin typeface="Times New Roman"/>
                <a:cs typeface="Times New Roman"/>
              </a:rPr>
              <a:t>в. </a:t>
            </a:r>
            <a:r>
              <a:rPr sz="1200" dirty="0">
                <a:latin typeface="Times New Roman"/>
                <a:cs typeface="Times New Roman"/>
              </a:rPr>
              <a:t>с </a:t>
            </a:r>
            <a:r>
              <a:rPr sz="1200" spc="-5" dirty="0">
                <a:latin typeface="Times New Roman"/>
                <a:cs typeface="Times New Roman"/>
              </a:rPr>
              <a:t>учетом достижений современной геномики объяснять развитие  экономического «организма» </a:t>
            </a:r>
            <a:r>
              <a:rPr sz="1200" dirty="0">
                <a:latin typeface="Times New Roman"/>
                <a:cs typeface="Times New Roman"/>
              </a:rPr>
              <a:t>из </a:t>
            </a:r>
            <a:r>
              <a:rPr sz="1200" spc="-5" dirty="0">
                <a:latin typeface="Times New Roman"/>
                <a:cs typeface="Times New Roman"/>
              </a:rPr>
              <a:t>одной клетки («товара») </a:t>
            </a:r>
            <a:r>
              <a:rPr sz="1200" dirty="0">
                <a:latin typeface="Times New Roman"/>
                <a:cs typeface="Times New Roman"/>
              </a:rPr>
              <a:t>было бы </a:t>
            </a:r>
            <a:r>
              <a:rPr sz="1200" spc="-5" dirty="0">
                <a:latin typeface="Times New Roman"/>
                <a:cs typeface="Times New Roman"/>
              </a:rPr>
              <a:t>некорректно.  Согласование его </a:t>
            </a:r>
            <a:r>
              <a:rPr sz="1200" dirty="0">
                <a:latin typeface="Times New Roman"/>
                <a:cs typeface="Times New Roman"/>
              </a:rPr>
              <a:t>модели с </a:t>
            </a:r>
            <a:r>
              <a:rPr sz="1200" spc="-5" dirty="0">
                <a:latin typeface="Times New Roman"/>
                <a:cs typeface="Times New Roman"/>
              </a:rPr>
              <a:t>геномикой позволяет провести upgrade «Капитала»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выстроить  модель  без  ссылок  </a:t>
            </a:r>
            <a:r>
              <a:rPr sz="1200" dirty="0">
                <a:latin typeface="Times New Roman"/>
                <a:cs typeface="Times New Roman"/>
              </a:rPr>
              <a:t>на  </a:t>
            </a:r>
            <a:r>
              <a:rPr sz="1200" spc="-5" dirty="0">
                <a:latin typeface="Times New Roman"/>
                <a:cs typeface="Times New Roman"/>
              </a:rPr>
              <a:t>существовавшую  </a:t>
            </a:r>
            <a:r>
              <a:rPr sz="1200" dirty="0">
                <a:latin typeface="Times New Roman"/>
                <a:cs typeface="Times New Roman"/>
              </a:rPr>
              <a:t>более  2000  </a:t>
            </a:r>
            <a:r>
              <a:rPr sz="1200" spc="-5" dirty="0">
                <a:latin typeface="Times New Roman"/>
                <a:cs typeface="Times New Roman"/>
              </a:rPr>
              <a:t>лет  «экономическую  </a:t>
            </a:r>
            <a:r>
              <a:rPr sz="1200" dirty="0">
                <a:latin typeface="Times New Roman"/>
                <a:cs typeface="Times New Roman"/>
              </a:rPr>
              <a:t>клеточку».</a:t>
            </a:r>
            <a:r>
              <a:rPr sz="1200" spc="2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endParaRPr sz="12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625"/>
              </a:spcBef>
            </a:pPr>
            <a:r>
              <a:rPr sz="1200" spc="-5" dirty="0">
                <a:latin typeface="Times New Roman"/>
                <a:cs typeface="Times New Roman"/>
              </a:rPr>
              <a:t>«общей модели» [Сорокин, </a:t>
            </a:r>
            <a:r>
              <a:rPr sz="1200" dirty="0">
                <a:latin typeface="Times New Roman"/>
                <a:cs typeface="Times New Roman"/>
              </a:rPr>
              <a:t>2016] </a:t>
            </a:r>
            <a:r>
              <a:rPr sz="1200" spc="-5" dirty="0">
                <a:latin typeface="Times New Roman"/>
                <a:cs typeface="Times New Roman"/>
              </a:rPr>
              <a:t>анализ начинается </a:t>
            </a:r>
            <a:r>
              <a:rPr sz="1200" dirty="0">
                <a:latin typeface="Times New Roman"/>
                <a:cs typeface="Times New Roman"/>
              </a:rPr>
              <a:t>не с </a:t>
            </a:r>
            <a:r>
              <a:rPr sz="1200" spc="-5" dirty="0">
                <a:latin typeface="Times New Roman"/>
                <a:cs typeface="Times New Roman"/>
              </a:rPr>
              <a:t>отдельного товара, 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 с </a:t>
            </a:r>
            <a:r>
              <a:rPr sz="1200" spc="-5" dirty="0">
                <a:latin typeface="Times New Roman"/>
                <a:cs typeface="Times New Roman"/>
              </a:rPr>
              <a:t>огромного</a:t>
            </a:r>
            <a:endParaRPr sz="12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43300"/>
              </a:lnSpc>
              <a:spcBef>
                <a:spcPts val="15"/>
              </a:spcBef>
            </a:pPr>
            <a:r>
              <a:rPr sz="1200" spc="-5" dirty="0">
                <a:latin typeface="Times New Roman"/>
                <a:cs typeface="Times New Roman"/>
              </a:rPr>
              <a:t>скопления товара, </a:t>
            </a:r>
            <a:r>
              <a:rPr sz="1200" dirty="0">
                <a:latin typeface="Times New Roman"/>
                <a:cs typeface="Times New Roman"/>
              </a:rPr>
              <a:t>а синтез – с </a:t>
            </a:r>
            <a:r>
              <a:rPr sz="1200" spc="-5" dirty="0">
                <a:latin typeface="Times New Roman"/>
                <a:cs typeface="Times New Roman"/>
              </a:rPr>
              <a:t>отдельного товара. Логика </a:t>
            </a:r>
            <a:r>
              <a:rPr sz="1200" dirty="0">
                <a:latin typeface="Times New Roman"/>
                <a:cs typeface="Times New Roman"/>
              </a:rPr>
              <a:t>общей </a:t>
            </a:r>
            <a:r>
              <a:rPr sz="1200" spc="-5" dirty="0">
                <a:latin typeface="Times New Roman"/>
                <a:cs typeface="Times New Roman"/>
              </a:rPr>
              <a:t>модели позволяет  упростить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дополнить модель «Капитала»,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частности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вопросе экономического</a:t>
            </a:r>
            <a:r>
              <a:rPr sz="1200" spc="-2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кризиса.</a:t>
            </a:r>
            <a:endParaRPr sz="1200">
              <a:latin typeface="Times New Roman"/>
              <a:cs typeface="Times New Roman"/>
            </a:endParaRPr>
          </a:p>
          <a:p>
            <a:pPr marL="461645">
              <a:lnSpc>
                <a:spcPct val="100000"/>
              </a:lnSpc>
              <a:spcBef>
                <a:spcPts val="635"/>
              </a:spcBef>
            </a:pPr>
            <a:r>
              <a:rPr sz="1200" b="1" dirty="0">
                <a:latin typeface="Times New Roman"/>
                <a:cs typeface="Times New Roman"/>
              </a:rPr>
              <a:t>ОСНОВНАЯ</a:t>
            </a:r>
            <a:r>
              <a:rPr sz="1200" b="1" spc="-5" dirty="0">
                <a:latin typeface="Times New Roman"/>
                <a:cs typeface="Times New Roman"/>
              </a:rPr>
              <a:t> ЧАСТЬ</a:t>
            </a:r>
            <a:endParaRPr sz="1200">
              <a:latin typeface="Times New Roman"/>
              <a:cs typeface="Times New Roman"/>
            </a:endParaRPr>
          </a:p>
          <a:p>
            <a:pPr marL="461645" algn="just">
              <a:lnSpc>
                <a:spcPct val="100000"/>
              </a:lnSpc>
              <a:spcBef>
                <a:spcPts val="625"/>
              </a:spcBef>
            </a:pPr>
            <a:r>
              <a:rPr sz="1200" b="1" dirty="0">
                <a:latin typeface="Times New Roman"/>
                <a:cs typeface="Times New Roman"/>
              </a:rPr>
              <a:t>1. </a:t>
            </a:r>
            <a:r>
              <a:rPr sz="1200" b="1" spc="-5" dirty="0">
                <a:latin typeface="Times New Roman"/>
                <a:cs typeface="Times New Roman"/>
              </a:rPr>
              <a:t>Теоретический </a:t>
            </a:r>
            <a:r>
              <a:rPr sz="1200" b="1" dirty="0">
                <a:latin typeface="Times New Roman"/>
                <a:cs typeface="Times New Roman"/>
              </a:rPr>
              <a:t>анализ кризиса</a:t>
            </a:r>
            <a:endParaRPr sz="1200">
              <a:latin typeface="Times New Roman"/>
              <a:cs typeface="Times New Roman"/>
            </a:endParaRPr>
          </a:p>
          <a:p>
            <a:pPr marL="12700" marR="8890" indent="448945" algn="just">
              <a:lnSpc>
                <a:spcPct val="143700"/>
              </a:lnSpc>
              <a:spcBef>
                <a:spcPts val="1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Экзотерический анализ кризиса. </a:t>
            </a:r>
            <a:r>
              <a:rPr sz="1200" spc="-5" dirty="0">
                <a:latin typeface="Times New Roman"/>
                <a:cs typeface="Times New Roman"/>
              </a:rPr>
              <a:t>Выяснение внутренней </a:t>
            </a:r>
            <a:r>
              <a:rPr sz="1200" dirty="0">
                <a:latin typeface="Times New Roman"/>
                <a:cs typeface="Times New Roman"/>
              </a:rPr>
              <a:t>природы </a:t>
            </a:r>
            <a:r>
              <a:rPr sz="1200" spc="-5" dirty="0">
                <a:latin typeface="Times New Roman"/>
                <a:cs typeface="Times New Roman"/>
              </a:rPr>
              <a:t>кризиса выходит  </a:t>
            </a:r>
            <a:r>
              <a:rPr sz="1200" dirty="0">
                <a:latin typeface="Times New Roman"/>
                <a:cs typeface="Times New Roman"/>
              </a:rPr>
              <a:t>за </a:t>
            </a:r>
            <a:r>
              <a:rPr sz="1200" spc="-5" dirty="0">
                <a:latin typeface="Times New Roman"/>
                <a:cs typeface="Times New Roman"/>
              </a:rPr>
              <a:t>рамки экзотерики. Здесь действует принцип М. Фридмена: «Факты следует описывать, </a:t>
            </a:r>
            <a:r>
              <a:rPr sz="1200" dirty="0">
                <a:latin typeface="Times New Roman"/>
                <a:cs typeface="Times New Roman"/>
              </a:rPr>
              <a:t>а  не объяснять» </a:t>
            </a:r>
            <a:r>
              <a:rPr sz="1200" spc="-5" dirty="0">
                <a:latin typeface="Times New Roman"/>
                <a:cs typeface="Times New Roman"/>
              </a:rPr>
              <a:t>[Фридмен,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1999].</a:t>
            </a:r>
            <a:endParaRPr sz="1200">
              <a:latin typeface="Times New Roman"/>
              <a:cs typeface="Times New Roman"/>
            </a:endParaRPr>
          </a:p>
          <a:p>
            <a:pPr marL="12700" indent="487045" algn="just">
              <a:lnSpc>
                <a:spcPct val="100000"/>
              </a:lnSpc>
              <a:spcBef>
                <a:spcPts val="625"/>
              </a:spcBef>
            </a:pPr>
            <a:r>
              <a:rPr sz="1200" spc="-5" dirty="0">
                <a:latin typeface="Times New Roman"/>
                <a:cs typeface="Times New Roman"/>
              </a:rPr>
              <a:t>Одно из первых описаний кризисов принадлежит </a:t>
            </a:r>
            <a:r>
              <a:rPr sz="1200" dirty="0">
                <a:latin typeface="Times New Roman"/>
                <a:cs typeface="Times New Roman"/>
              </a:rPr>
              <a:t>К. Жугляру [Juglar, 1862, p.1].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Он</a:t>
            </a:r>
            <a:endParaRPr sz="1200">
              <a:latin typeface="Times New Roman"/>
              <a:cs typeface="Times New Roman"/>
            </a:endParaRPr>
          </a:p>
          <a:p>
            <a:pPr marL="12700" marR="8890" algn="just">
              <a:lnSpc>
                <a:spcPct val="143300"/>
              </a:lnSpc>
              <a:spcBef>
                <a:spcPts val="10"/>
              </a:spcBef>
            </a:pPr>
            <a:r>
              <a:rPr sz="1200" spc="-5" dirty="0">
                <a:latin typeface="Times New Roman"/>
                <a:cs typeface="Times New Roman"/>
              </a:rPr>
              <a:t>рассматривает кризисы </a:t>
            </a:r>
            <a:r>
              <a:rPr sz="1200" dirty="0">
                <a:latin typeface="Times New Roman"/>
                <a:cs typeface="Times New Roman"/>
              </a:rPr>
              <a:t>1803-1857 </a:t>
            </a:r>
            <a:r>
              <a:rPr sz="1200" spc="-5" dirty="0">
                <a:latin typeface="Times New Roman"/>
                <a:cs typeface="Times New Roman"/>
              </a:rPr>
              <a:t>гг.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называет </a:t>
            </a:r>
            <a:r>
              <a:rPr sz="1200" dirty="0">
                <a:latin typeface="Times New Roman"/>
                <a:cs typeface="Times New Roman"/>
              </a:rPr>
              <a:t>их </a:t>
            </a:r>
            <a:r>
              <a:rPr sz="1200" spc="-5" dirty="0">
                <a:latin typeface="Times New Roman"/>
                <a:cs typeface="Times New Roman"/>
              </a:rPr>
              <a:t>торговыми поскольку они «возникают  </a:t>
            </a:r>
            <a:r>
              <a:rPr sz="1200" dirty="0">
                <a:latin typeface="Times New Roman"/>
                <a:cs typeface="Times New Roman"/>
              </a:rPr>
              <a:t>только у </a:t>
            </a:r>
            <a:r>
              <a:rPr sz="1200" spc="-5" dirty="0">
                <a:latin typeface="Times New Roman"/>
                <a:cs typeface="Times New Roman"/>
              </a:rPr>
              <a:t>народов, чья коммерция очень развита» </a:t>
            </a:r>
            <a:r>
              <a:rPr sz="1200" dirty="0">
                <a:latin typeface="Times New Roman"/>
                <a:cs typeface="Times New Roman"/>
              </a:rPr>
              <a:t>[Juglar, 1892,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p.5].</a:t>
            </a:r>
            <a:endParaRPr sz="1200">
              <a:latin typeface="Times New Roman"/>
              <a:cs typeface="Times New Roman"/>
            </a:endParaRPr>
          </a:p>
          <a:p>
            <a:pPr marL="12700" marR="7620" indent="448945" algn="just">
              <a:lnSpc>
                <a:spcPct val="143700"/>
              </a:lnSpc>
              <a:spcBef>
                <a:spcPts val="5"/>
              </a:spcBef>
            </a:pPr>
            <a:r>
              <a:rPr sz="1200" spc="-5" dirty="0">
                <a:latin typeface="Times New Roman"/>
                <a:cs typeface="Times New Roman"/>
              </a:rPr>
              <a:t>Дальнейший анализ кризисов </a:t>
            </a:r>
            <a:r>
              <a:rPr sz="1200" dirty="0">
                <a:latin typeface="Times New Roman"/>
                <a:cs typeface="Times New Roman"/>
              </a:rPr>
              <a:t>и их </a:t>
            </a:r>
            <a:r>
              <a:rPr sz="1200" spc="-5" dirty="0">
                <a:latin typeface="Times New Roman"/>
                <a:cs typeface="Times New Roman"/>
              </a:rPr>
              <a:t>периодичности шел </a:t>
            </a:r>
            <a:r>
              <a:rPr sz="1200" dirty="0">
                <a:latin typeface="Times New Roman"/>
                <a:cs typeface="Times New Roman"/>
              </a:rPr>
              <a:t>в полном </a:t>
            </a:r>
            <a:r>
              <a:rPr sz="1200" spc="-5" dirty="0">
                <a:latin typeface="Times New Roman"/>
                <a:cs typeface="Times New Roman"/>
              </a:rPr>
              <a:t>соответствии </a:t>
            </a:r>
            <a:r>
              <a:rPr sz="1200" dirty="0">
                <a:latin typeface="Times New Roman"/>
                <a:cs typeface="Times New Roman"/>
              </a:rPr>
              <a:t>с  </a:t>
            </a:r>
            <a:r>
              <a:rPr sz="1200" spc="-5" dirty="0">
                <a:latin typeface="Times New Roman"/>
                <a:cs typeface="Times New Roman"/>
              </a:rPr>
              <a:t>принципами экзотерического метода: </a:t>
            </a:r>
            <a:r>
              <a:rPr sz="1200" dirty="0">
                <a:latin typeface="Times New Roman"/>
                <a:cs typeface="Times New Roman"/>
              </a:rPr>
              <a:t>(1) фиксация </a:t>
            </a:r>
            <a:r>
              <a:rPr sz="1200" spc="-5" dirty="0">
                <a:latin typeface="Times New Roman"/>
                <a:cs typeface="Times New Roman"/>
              </a:rPr>
              <a:t>непосредственно наблюдаемого  явление, </a:t>
            </a:r>
            <a:r>
              <a:rPr sz="1200" dirty="0">
                <a:latin typeface="Times New Roman"/>
                <a:cs typeface="Times New Roman"/>
              </a:rPr>
              <a:t>(2) </a:t>
            </a:r>
            <a:r>
              <a:rPr sz="1200" spc="-5" dirty="0">
                <a:latin typeface="Times New Roman"/>
                <a:cs typeface="Times New Roman"/>
              </a:rPr>
              <a:t>его название, </a:t>
            </a:r>
            <a:r>
              <a:rPr sz="1200" dirty="0">
                <a:latin typeface="Times New Roman"/>
                <a:cs typeface="Times New Roman"/>
              </a:rPr>
              <a:t>(3) </a:t>
            </a:r>
            <a:r>
              <a:rPr sz="1200" spc="-5" dirty="0">
                <a:latin typeface="Times New Roman"/>
                <a:cs typeface="Times New Roman"/>
              </a:rPr>
              <a:t>установление количественных параметров данного явления </a:t>
            </a:r>
            <a:r>
              <a:rPr sz="1200" dirty="0">
                <a:latin typeface="Times New Roman"/>
                <a:cs typeface="Times New Roman"/>
              </a:rPr>
              <a:t>и  </a:t>
            </a:r>
            <a:r>
              <a:rPr sz="1200" spc="-5" dirty="0">
                <a:latin typeface="Times New Roman"/>
                <a:cs typeface="Times New Roman"/>
              </a:rPr>
              <a:t>зависимости </a:t>
            </a:r>
            <a:r>
              <a:rPr sz="1200" dirty="0">
                <a:latin typeface="Times New Roman"/>
                <a:cs typeface="Times New Roman"/>
              </a:rPr>
              <a:t>от </a:t>
            </a:r>
            <a:r>
              <a:rPr sz="1200" spc="-5" dirty="0">
                <a:latin typeface="Times New Roman"/>
                <a:cs typeface="Times New Roman"/>
              </a:rPr>
              <a:t>другого, наиболее значимого, непосредственно наблюдаемого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явления.</a:t>
            </a:r>
            <a:endParaRPr sz="1200">
              <a:latin typeface="Times New Roman"/>
              <a:cs typeface="Times New Roman"/>
            </a:endParaRPr>
          </a:p>
          <a:p>
            <a:pPr marL="12700" marR="5080" indent="448945" algn="r">
              <a:lnSpc>
                <a:spcPct val="143800"/>
              </a:lnSpc>
              <a:spcBef>
                <a:spcPts val="5"/>
              </a:spcBef>
              <a:tabLst>
                <a:tab pos="1280160" algn="l"/>
                <a:tab pos="2257425" algn="l"/>
                <a:tab pos="2772410" algn="l"/>
                <a:tab pos="3479800" algn="l"/>
                <a:tab pos="4032885" algn="l"/>
                <a:tab pos="5278755" algn="l"/>
              </a:tabLst>
            </a:pPr>
            <a:r>
              <a:rPr sz="1200" spc="-5" dirty="0">
                <a:latin typeface="Times New Roman"/>
                <a:cs typeface="Times New Roman"/>
              </a:rPr>
              <a:t>Мы </a:t>
            </a:r>
            <a:r>
              <a:rPr sz="1200" dirty="0">
                <a:latin typeface="Times New Roman"/>
                <a:cs typeface="Times New Roman"/>
              </a:rPr>
              <a:t>не будем </a:t>
            </a:r>
            <a:r>
              <a:rPr sz="1200" spc="-5" dirty="0">
                <a:latin typeface="Times New Roman"/>
                <a:cs typeface="Times New Roman"/>
              </a:rPr>
              <a:t>специально останавливаться на главных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результатах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применения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экзотерического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метода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цикле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Кондратьева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(40—60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лет)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[Кондратьев,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2002],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цикле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Кузнеца </a:t>
            </a:r>
            <a:r>
              <a:rPr sz="1200" dirty="0">
                <a:latin typeface="Times New Roman"/>
                <a:cs typeface="Times New Roman"/>
              </a:rPr>
              <a:t>(15—25 </a:t>
            </a:r>
            <a:r>
              <a:rPr sz="1200" spc="-5" dirty="0">
                <a:latin typeface="Times New Roman"/>
                <a:cs typeface="Times New Roman"/>
              </a:rPr>
              <a:t>лет), </a:t>
            </a:r>
            <a:r>
              <a:rPr sz="1200" dirty="0">
                <a:latin typeface="Times New Roman"/>
                <a:cs typeface="Times New Roman"/>
              </a:rPr>
              <a:t>цикле </a:t>
            </a:r>
            <a:r>
              <a:rPr sz="1200" spc="-5" dirty="0">
                <a:latin typeface="Times New Roman"/>
                <a:cs typeface="Times New Roman"/>
              </a:rPr>
              <a:t>Жюгляра </a:t>
            </a:r>
            <a:r>
              <a:rPr sz="1200" dirty="0">
                <a:latin typeface="Times New Roman"/>
                <a:cs typeface="Times New Roman"/>
              </a:rPr>
              <a:t>7—11 </a:t>
            </a:r>
            <a:r>
              <a:rPr sz="1200" spc="-5" dirty="0">
                <a:latin typeface="Times New Roman"/>
                <a:cs typeface="Times New Roman"/>
              </a:rPr>
              <a:t>лет, </a:t>
            </a:r>
            <a:r>
              <a:rPr sz="1200" dirty="0">
                <a:latin typeface="Times New Roman"/>
                <a:cs typeface="Times New Roman"/>
              </a:rPr>
              <a:t>цикле </a:t>
            </a:r>
            <a:r>
              <a:rPr sz="1200" spc="-5" dirty="0">
                <a:latin typeface="Times New Roman"/>
                <a:cs typeface="Times New Roman"/>
              </a:rPr>
              <a:t>Китчина </a:t>
            </a:r>
            <a:r>
              <a:rPr sz="1200" dirty="0">
                <a:latin typeface="Times New Roman"/>
                <a:cs typeface="Times New Roman"/>
              </a:rPr>
              <a:t>(3—4 </a:t>
            </a:r>
            <a:r>
              <a:rPr sz="1200" spc="-5" dirty="0">
                <a:latin typeface="Times New Roman"/>
                <a:cs typeface="Times New Roman"/>
              </a:rPr>
              <a:t>года),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отраженных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  </a:t>
            </a:r>
            <a:r>
              <a:rPr sz="1200" spc="-5" dirty="0">
                <a:latin typeface="Times New Roman"/>
                <a:cs typeface="Times New Roman"/>
              </a:rPr>
              <a:t>англоязычной литературе </a:t>
            </a:r>
            <a:r>
              <a:rPr sz="1200" dirty="0">
                <a:latin typeface="Times New Roman"/>
                <a:cs typeface="Times New Roman"/>
              </a:rPr>
              <a:t>[Mitchell, 1927], [Bums, </a:t>
            </a:r>
            <a:r>
              <a:rPr sz="1200" spc="-5" dirty="0">
                <a:latin typeface="Times New Roman"/>
                <a:cs typeface="Times New Roman"/>
              </a:rPr>
              <a:t>Mitchell W.C., </a:t>
            </a:r>
            <a:r>
              <a:rPr sz="1200" dirty="0">
                <a:latin typeface="Times New Roman"/>
                <a:cs typeface="Times New Roman"/>
              </a:rPr>
              <a:t>1946],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[Long,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1940],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[</a:t>
            </a:r>
            <a:r>
              <a:rPr sz="1200" dirty="0">
                <a:latin typeface="Times New Roman"/>
                <a:cs typeface="Times New Roman"/>
              </a:rPr>
              <a:t>Tinb</a:t>
            </a:r>
            <a:r>
              <a:rPr sz="1200" spc="-5" dirty="0">
                <a:latin typeface="Times New Roman"/>
                <a:cs typeface="Times New Roman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rg</a:t>
            </a:r>
            <a:r>
              <a:rPr sz="1200" spc="-10" dirty="0">
                <a:latin typeface="Times New Roman"/>
                <a:cs typeface="Times New Roman"/>
              </a:rPr>
              <a:t>e</a:t>
            </a:r>
            <a:r>
              <a:rPr sz="1200" spc="-5" dirty="0">
                <a:latin typeface="Times New Roman"/>
                <a:cs typeface="Times New Roman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,193</a:t>
            </a:r>
            <a:r>
              <a:rPr sz="1200" spc="10" dirty="0">
                <a:latin typeface="Times New Roman"/>
                <a:cs typeface="Times New Roman"/>
              </a:rPr>
              <a:t>9</a:t>
            </a:r>
            <a:r>
              <a:rPr sz="1200" dirty="0">
                <a:latin typeface="Times New Roman"/>
                <a:cs typeface="Times New Roman"/>
              </a:rPr>
              <a:t>],	</a:t>
            </a:r>
            <a:r>
              <a:rPr sz="1200" spc="-5" dirty="0">
                <a:latin typeface="Times New Roman"/>
                <a:cs typeface="Times New Roman"/>
              </a:rPr>
              <a:t>[Sc</a:t>
            </a:r>
            <a:r>
              <a:rPr sz="1200" spc="10" dirty="0">
                <a:latin typeface="Times New Roman"/>
                <a:cs typeface="Times New Roman"/>
              </a:rPr>
              <a:t>h</a:t>
            </a:r>
            <a:r>
              <a:rPr sz="1200" dirty="0">
                <a:latin typeface="Times New Roman"/>
                <a:cs typeface="Times New Roman"/>
              </a:rPr>
              <a:t>umpet</a:t>
            </a:r>
            <a:r>
              <a:rPr sz="1200" spc="-5" dirty="0">
                <a:latin typeface="Times New Roman"/>
                <a:cs typeface="Times New Roman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r,	1939]	</a:t>
            </a:r>
            <a:r>
              <a:rPr sz="1200" spc="-5" dirty="0">
                <a:latin typeface="Times New Roman"/>
                <a:cs typeface="Times New Roman"/>
              </a:rPr>
              <a:t>[</a:t>
            </a:r>
            <a:r>
              <a:rPr sz="1200" dirty="0">
                <a:latin typeface="Times New Roman"/>
                <a:cs typeface="Times New Roman"/>
              </a:rPr>
              <a:t>H</a:t>
            </a:r>
            <a:r>
              <a:rPr sz="1200" spc="-5" dirty="0">
                <a:latin typeface="Times New Roman"/>
                <a:cs typeface="Times New Roman"/>
              </a:rPr>
              <a:t>a</a:t>
            </a:r>
            <a:r>
              <a:rPr sz="1200" spc="10" dirty="0">
                <a:latin typeface="Times New Roman"/>
                <a:cs typeface="Times New Roman"/>
              </a:rPr>
              <a:t>n</a:t>
            </a:r>
            <a:r>
              <a:rPr sz="1200" spc="-5" dirty="0">
                <a:latin typeface="Times New Roman"/>
                <a:cs typeface="Times New Roman"/>
              </a:rPr>
              <a:t>s</a:t>
            </a:r>
            <a:r>
              <a:rPr sz="1200" spc="-10" dirty="0">
                <a:latin typeface="Times New Roman"/>
                <a:cs typeface="Times New Roman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n,	1964</a:t>
            </a:r>
            <a:r>
              <a:rPr sz="1200" spc="-5" dirty="0">
                <a:latin typeface="Times New Roman"/>
                <a:cs typeface="Times New Roman"/>
              </a:rPr>
              <a:t>]</a:t>
            </a:r>
            <a:r>
              <a:rPr sz="1200" dirty="0">
                <a:latin typeface="Times New Roman"/>
                <a:cs typeface="Times New Roman"/>
              </a:rPr>
              <a:t>.	</a:t>
            </a:r>
            <a:r>
              <a:rPr sz="1200" spc="-5" dirty="0">
                <a:latin typeface="Times New Roman"/>
                <a:cs typeface="Times New Roman"/>
              </a:rPr>
              <a:t>И</a:t>
            </a:r>
            <a:r>
              <a:rPr sz="1200" spc="-10" dirty="0">
                <a:latin typeface="Times New Roman"/>
                <a:cs typeface="Times New Roman"/>
              </a:rPr>
              <a:t>с</a:t>
            </a:r>
            <a:r>
              <a:rPr sz="1200" spc="5" dirty="0">
                <a:latin typeface="Times New Roman"/>
                <a:cs typeface="Times New Roman"/>
              </a:rPr>
              <a:t>ч</a:t>
            </a:r>
            <a:r>
              <a:rPr sz="1200" spc="-5" dirty="0">
                <a:latin typeface="Times New Roman"/>
                <a:cs typeface="Times New Roman"/>
              </a:rPr>
              <a:t>е</a:t>
            </a:r>
            <a:r>
              <a:rPr sz="1200" dirty="0">
                <a:latin typeface="Times New Roman"/>
                <a:cs typeface="Times New Roman"/>
              </a:rPr>
              <a:t>рпы</a:t>
            </a:r>
            <a:r>
              <a:rPr sz="1200" spc="-5" dirty="0">
                <a:latin typeface="Times New Roman"/>
                <a:cs typeface="Times New Roman"/>
              </a:rPr>
              <a:t>ва</a:t>
            </a:r>
            <a:r>
              <a:rPr sz="1200" dirty="0">
                <a:latin typeface="Times New Roman"/>
                <a:cs typeface="Times New Roman"/>
              </a:rPr>
              <a:t>ющ</a:t>
            </a:r>
            <a:r>
              <a:rPr sz="1200" spc="-5" dirty="0">
                <a:latin typeface="Times New Roman"/>
                <a:cs typeface="Times New Roman"/>
              </a:rPr>
              <a:t>е</a:t>
            </a:r>
            <a:r>
              <a:rPr sz="1200" dirty="0">
                <a:latin typeface="Times New Roman"/>
                <a:cs typeface="Times New Roman"/>
              </a:rPr>
              <a:t>е	</a:t>
            </a:r>
            <a:r>
              <a:rPr sz="1200" spc="-5" dirty="0">
                <a:latin typeface="Times New Roman"/>
                <a:cs typeface="Times New Roman"/>
              </a:rPr>
              <a:t>с</a:t>
            </a:r>
            <a:r>
              <a:rPr sz="1200" dirty="0">
                <a:latin typeface="Times New Roman"/>
                <a:cs typeface="Times New Roman"/>
              </a:rPr>
              <a:t>и</a:t>
            </a:r>
            <a:r>
              <a:rPr sz="1200" spc="-5" dirty="0">
                <a:latin typeface="Times New Roman"/>
                <a:cs typeface="Times New Roman"/>
              </a:rPr>
              <a:t>с</a:t>
            </a:r>
            <a:r>
              <a:rPr sz="1200" dirty="0">
                <a:latin typeface="Times New Roman"/>
                <a:cs typeface="Times New Roman"/>
              </a:rPr>
              <a:t>т</a:t>
            </a:r>
            <a:r>
              <a:rPr sz="1200" spc="5" dirty="0">
                <a:latin typeface="Times New Roman"/>
                <a:cs typeface="Times New Roman"/>
              </a:rPr>
              <a:t>е</a:t>
            </a:r>
            <a:r>
              <a:rPr sz="1200" spc="-5" dirty="0">
                <a:latin typeface="Times New Roman"/>
                <a:cs typeface="Times New Roman"/>
              </a:rPr>
              <a:t>м</a:t>
            </a:r>
            <a:r>
              <a:rPr sz="1200" dirty="0">
                <a:latin typeface="Times New Roman"/>
                <a:cs typeface="Times New Roman"/>
              </a:rPr>
              <a:t>ное  </a:t>
            </a:r>
            <a:r>
              <a:rPr sz="1200" spc="-5" dirty="0">
                <a:latin typeface="Times New Roman"/>
                <a:cs typeface="Times New Roman"/>
              </a:rPr>
              <a:t>экзотерическое описание экономических кризисов мы </a:t>
            </a:r>
            <a:r>
              <a:rPr sz="1200" dirty="0">
                <a:latin typeface="Times New Roman"/>
                <a:cs typeface="Times New Roman"/>
              </a:rPr>
              <a:t>находим у</a:t>
            </a:r>
            <a:r>
              <a:rPr sz="1200" spc="2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российских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экономистов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Л.Е.Гринина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А.В.Коротаева, </a:t>
            </a:r>
            <a:r>
              <a:rPr sz="1200" dirty="0">
                <a:latin typeface="Times New Roman"/>
                <a:cs typeface="Times New Roman"/>
              </a:rPr>
              <a:t>[Гринин, </a:t>
            </a:r>
            <a:r>
              <a:rPr sz="1200" spc="-5" dirty="0">
                <a:latin typeface="Times New Roman"/>
                <a:cs typeface="Times New Roman"/>
              </a:rPr>
              <a:t>Коротаев, </a:t>
            </a:r>
            <a:r>
              <a:rPr sz="1200" dirty="0">
                <a:latin typeface="Times New Roman"/>
                <a:cs typeface="Times New Roman"/>
              </a:rPr>
              <a:t>2012]. </a:t>
            </a:r>
            <a:r>
              <a:rPr sz="1200" spc="-5" dirty="0">
                <a:latin typeface="Times New Roman"/>
                <a:cs typeface="Times New Roman"/>
              </a:rPr>
              <a:t>Детальное описание</a:t>
            </a:r>
            <a:r>
              <a:rPr sz="1200" spc="-1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кризиса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2008  </a:t>
            </a:r>
            <a:r>
              <a:rPr sz="1200" spc="-5" dirty="0">
                <a:latin typeface="Times New Roman"/>
                <a:cs typeface="Times New Roman"/>
              </a:rPr>
              <a:t>г.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как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кризиса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глобализации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и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его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последствий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России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дает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В.Т.Рязанов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[Рязанов,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2016].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Марксистский анализ кризисов, как правило, сводился </a:t>
            </a:r>
            <a:r>
              <a:rPr sz="1200" dirty="0">
                <a:latin typeface="Times New Roman"/>
                <a:cs typeface="Times New Roman"/>
              </a:rPr>
              <a:t>к </a:t>
            </a:r>
            <a:r>
              <a:rPr sz="1200" spc="-5" dirty="0">
                <a:latin typeface="Times New Roman"/>
                <a:cs typeface="Times New Roman"/>
              </a:rPr>
              <a:t>экзотерическому</a:t>
            </a:r>
            <a:r>
              <a:rPr sz="1200" spc="-1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анализу.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и  </a:t>
            </a:r>
            <a:r>
              <a:rPr sz="1200" spc="-5" dirty="0">
                <a:latin typeface="Times New Roman"/>
                <a:cs typeface="Times New Roman"/>
              </a:rPr>
              <a:t>опирался </a:t>
            </a:r>
            <a:r>
              <a:rPr sz="1200" dirty="0">
                <a:latin typeface="Times New Roman"/>
                <a:cs typeface="Times New Roman"/>
              </a:rPr>
              <a:t>на теорию </a:t>
            </a:r>
            <a:r>
              <a:rPr sz="1200" spc="-5" dirty="0">
                <a:latin typeface="Times New Roman"/>
                <a:cs typeface="Times New Roman"/>
              </a:rPr>
              <a:t>недопотребления Сисмонди [Ленин, с. </a:t>
            </a:r>
            <a:r>
              <a:rPr sz="1200" dirty="0">
                <a:latin typeface="Times New Roman"/>
                <a:cs typeface="Times New Roman"/>
              </a:rPr>
              <a:t>141].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Приведем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типичное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описание: </a:t>
            </a:r>
            <a:r>
              <a:rPr sz="1200" dirty="0">
                <a:latin typeface="Times New Roman"/>
                <a:cs typeface="Times New Roman"/>
              </a:rPr>
              <a:t>«с </a:t>
            </a:r>
            <a:r>
              <a:rPr sz="1200" spc="-5" dirty="0">
                <a:latin typeface="Times New Roman"/>
                <a:cs typeface="Times New Roman"/>
              </a:rPr>
              <a:t>отставанием потребления широких масс </a:t>
            </a:r>
            <a:r>
              <a:rPr sz="1200" dirty="0">
                <a:latin typeface="Times New Roman"/>
                <a:cs typeface="Times New Roman"/>
              </a:rPr>
              <a:t>от </a:t>
            </a:r>
            <a:r>
              <a:rPr sz="1200" spc="-5" dirty="0">
                <a:latin typeface="Times New Roman"/>
                <a:cs typeface="Times New Roman"/>
              </a:rPr>
              <a:t>производства нарушается</a:t>
            </a:r>
            <a:r>
              <a:rPr sz="1200" spc="-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весь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ход  </a:t>
            </a:r>
            <a:r>
              <a:rPr sz="1200" spc="-5" dirty="0">
                <a:latin typeface="Times New Roman"/>
                <a:cs typeface="Times New Roman"/>
              </a:rPr>
              <a:t>капиталистического воспроизводства… Возникает экономический</a:t>
            </a:r>
            <a:r>
              <a:rPr sz="1200" spc="2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кризис,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принимающий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характер всеобщего перепроизводства товаров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относительного перенакопления</a:t>
            </a:r>
            <a:r>
              <a:rPr sz="1200" spc="1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капитала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926833" y="9917379"/>
            <a:ext cx="12192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sz="1100" dirty="0">
                <a:latin typeface="Calibri"/>
                <a:cs typeface="Calibri"/>
              </a:rPr>
              <a:t>4</a:t>
            </a:fld>
            <a:endParaRPr sz="11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068120" y="615187"/>
            <a:ext cx="5968365" cy="9229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442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виде значительного недоиспользования производственных мощностей» </a:t>
            </a:r>
            <a:r>
              <a:rPr sz="1200" dirty="0">
                <a:latin typeface="Times New Roman"/>
                <a:cs typeface="Times New Roman"/>
              </a:rPr>
              <a:t>[Экономическая  </a:t>
            </a:r>
            <a:r>
              <a:rPr sz="1200" spc="-5" dirty="0">
                <a:latin typeface="Times New Roman"/>
                <a:cs typeface="Times New Roman"/>
              </a:rPr>
              <a:t>энциклопедия. </a:t>
            </a:r>
            <a:r>
              <a:rPr sz="1200" dirty="0">
                <a:latin typeface="Times New Roman"/>
                <a:cs typeface="Times New Roman"/>
              </a:rPr>
              <a:t>Т. 4, </a:t>
            </a:r>
            <a:r>
              <a:rPr sz="1200" spc="-5" dirty="0">
                <a:latin typeface="Times New Roman"/>
                <a:cs typeface="Times New Roman"/>
              </a:rPr>
              <a:t>1980, c.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500].</a:t>
            </a:r>
            <a:endParaRPr sz="1200">
              <a:latin typeface="Times New Roman"/>
              <a:cs typeface="Times New Roman"/>
            </a:endParaRPr>
          </a:p>
          <a:p>
            <a:pPr marL="12700" indent="448945" algn="just">
              <a:lnSpc>
                <a:spcPct val="100000"/>
              </a:lnSpc>
              <a:spcBef>
                <a:spcPts val="625"/>
              </a:spcBef>
            </a:pPr>
            <a:r>
              <a:rPr sz="1200" b="1" i="1" spc="-5" dirty="0">
                <a:latin typeface="Times New Roman"/>
                <a:cs typeface="Times New Roman"/>
              </a:rPr>
              <a:t>Анализ кризиса </a:t>
            </a:r>
            <a:r>
              <a:rPr sz="1200" b="1" i="1" dirty="0">
                <a:latin typeface="Times New Roman"/>
                <a:cs typeface="Times New Roman"/>
              </a:rPr>
              <a:t>в </a:t>
            </a:r>
            <a:r>
              <a:rPr sz="1200" b="1" i="1" spc="-5" dirty="0">
                <a:latin typeface="Times New Roman"/>
                <a:cs typeface="Times New Roman"/>
              </a:rPr>
              <a:t>«Капитале» Маркса </a:t>
            </a:r>
            <a:r>
              <a:rPr sz="1200" b="1" i="1" dirty="0">
                <a:latin typeface="Times New Roman"/>
                <a:cs typeface="Times New Roman"/>
              </a:rPr>
              <a:t>и </a:t>
            </a:r>
            <a:r>
              <a:rPr sz="1200" b="1" i="1" spc="-5" dirty="0">
                <a:latin typeface="Times New Roman"/>
                <a:cs typeface="Times New Roman"/>
              </a:rPr>
              <a:t>общей модели рыночной</a:t>
            </a:r>
            <a:r>
              <a:rPr sz="1200" b="1" i="1" spc="-12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экономики.</a:t>
            </a:r>
            <a:endParaRPr sz="1200">
              <a:latin typeface="Times New Roman"/>
              <a:cs typeface="Times New Roman"/>
            </a:endParaRPr>
          </a:p>
          <a:p>
            <a:pPr marL="12700" marR="8255" algn="just">
              <a:lnSpc>
                <a:spcPct val="143800"/>
              </a:lnSpc>
              <a:spcBef>
                <a:spcPts val="5"/>
              </a:spcBef>
            </a:pPr>
            <a:r>
              <a:rPr sz="1200" spc="-5" dirty="0">
                <a:latin typeface="Times New Roman"/>
                <a:cs typeface="Times New Roman"/>
              </a:rPr>
              <a:t>Общая модель </a:t>
            </a:r>
            <a:r>
              <a:rPr sz="1200" dirty="0">
                <a:latin typeface="Times New Roman"/>
                <a:cs typeface="Times New Roman"/>
              </a:rPr>
              <a:t>рыночной </a:t>
            </a:r>
            <a:r>
              <a:rPr sz="1200" spc="-5" dirty="0">
                <a:latin typeface="Times New Roman"/>
                <a:cs typeface="Times New Roman"/>
              </a:rPr>
              <a:t>экономики опирается </a:t>
            </a:r>
            <a:r>
              <a:rPr sz="1200" dirty="0">
                <a:latin typeface="Times New Roman"/>
                <a:cs typeface="Times New Roman"/>
              </a:rPr>
              <a:t>на </a:t>
            </a:r>
            <a:r>
              <a:rPr sz="1200" spc="-5" dirty="0">
                <a:latin typeface="Times New Roman"/>
                <a:cs typeface="Times New Roman"/>
              </a:rPr>
              <a:t>«Капитал» Маркса, </a:t>
            </a:r>
            <a:r>
              <a:rPr sz="1200" dirty="0">
                <a:latin typeface="Times New Roman"/>
                <a:cs typeface="Times New Roman"/>
              </a:rPr>
              <a:t>но </a:t>
            </a:r>
            <a:r>
              <a:rPr sz="1200" spc="-5" dirty="0">
                <a:latin typeface="Times New Roman"/>
                <a:cs typeface="Times New Roman"/>
              </a:rPr>
              <a:t>согласуется </a:t>
            </a:r>
            <a:r>
              <a:rPr sz="1200" dirty="0">
                <a:latin typeface="Times New Roman"/>
                <a:cs typeface="Times New Roman"/>
              </a:rPr>
              <a:t>не с  </a:t>
            </a:r>
            <a:r>
              <a:rPr sz="1200" spc="-5" dirty="0">
                <a:latin typeface="Times New Roman"/>
                <a:cs typeface="Times New Roman"/>
              </a:rPr>
              <a:t>клеточной теорией, </a:t>
            </a:r>
            <a:r>
              <a:rPr sz="1200" dirty="0">
                <a:latin typeface="Times New Roman"/>
                <a:cs typeface="Times New Roman"/>
              </a:rPr>
              <a:t>а с </a:t>
            </a:r>
            <a:r>
              <a:rPr sz="1200" spc="-5" dirty="0">
                <a:latin typeface="Times New Roman"/>
                <a:cs typeface="Times New Roman"/>
              </a:rPr>
              <a:t>современной геномикой [Сорокин, 2019]. </a:t>
            </a:r>
            <a:r>
              <a:rPr sz="1200" spc="-10" dirty="0">
                <a:latin typeface="Times New Roman"/>
                <a:cs typeface="Times New Roman"/>
              </a:rPr>
              <a:t>Мы </a:t>
            </a:r>
            <a:r>
              <a:rPr sz="1200" dirty="0">
                <a:latin typeface="Times New Roman"/>
                <a:cs typeface="Times New Roman"/>
              </a:rPr>
              <a:t>не </a:t>
            </a:r>
            <a:r>
              <a:rPr sz="1200" spc="-5" dirty="0">
                <a:latin typeface="Times New Roman"/>
                <a:cs typeface="Times New Roman"/>
              </a:rPr>
              <a:t>останавливаемся  </a:t>
            </a:r>
            <a:r>
              <a:rPr sz="1200" dirty="0">
                <a:latin typeface="Times New Roman"/>
                <a:cs typeface="Times New Roman"/>
              </a:rPr>
              <a:t>на </a:t>
            </a:r>
            <a:r>
              <a:rPr sz="1200" spc="-5" dirty="0">
                <a:latin typeface="Times New Roman"/>
                <a:cs typeface="Times New Roman"/>
              </a:rPr>
              <a:t>предмете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методе модели общей экономики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определениях основных категорий  модели, предшествующих анализу кризиса [стоимость (эзотерическая </a:t>
            </a:r>
            <a:r>
              <a:rPr sz="1200" dirty="0">
                <a:latin typeface="Times New Roman"/>
                <a:cs typeface="Times New Roman"/>
              </a:rPr>
              <a:t>природа </a:t>
            </a:r>
            <a:r>
              <a:rPr sz="1200" spc="-5" dirty="0">
                <a:latin typeface="Times New Roman"/>
                <a:cs typeface="Times New Roman"/>
              </a:rPr>
              <a:t>богатства),  потребительная стоимость (экзотерическая </a:t>
            </a:r>
            <a:r>
              <a:rPr sz="1200" dirty="0">
                <a:latin typeface="Times New Roman"/>
                <a:cs typeface="Times New Roman"/>
              </a:rPr>
              <a:t>форма богатства), товар, </a:t>
            </a:r>
            <a:r>
              <a:rPr sz="1200" spc="-5" dirty="0">
                <a:latin typeface="Times New Roman"/>
                <a:cs typeface="Times New Roman"/>
              </a:rPr>
              <a:t>деньги, капитал  (стоимость, </a:t>
            </a:r>
            <a:r>
              <a:rPr sz="1200" dirty="0">
                <a:latin typeface="Times New Roman"/>
                <a:cs typeface="Times New Roman"/>
              </a:rPr>
              <a:t>которая </a:t>
            </a:r>
            <a:r>
              <a:rPr sz="1200" spc="-5" dirty="0">
                <a:latin typeface="Times New Roman"/>
                <a:cs typeface="Times New Roman"/>
              </a:rPr>
              <a:t>авансируется, </a:t>
            </a:r>
            <a:r>
              <a:rPr sz="1200" dirty="0">
                <a:latin typeface="Times New Roman"/>
                <a:cs typeface="Times New Roman"/>
              </a:rPr>
              <a:t>сохраняется и </a:t>
            </a:r>
            <a:r>
              <a:rPr sz="1200" spc="-5" dirty="0">
                <a:latin typeface="Times New Roman"/>
                <a:cs typeface="Times New Roman"/>
              </a:rPr>
              <a:t>возрастает, принимая </a:t>
            </a:r>
            <a:r>
              <a:rPr sz="1200" dirty="0">
                <a:latin typeface="Times New Roman"/>
                <a:cs typeface="Times New Roman"/>
              </a:rPr>
              <a:t>формы </a:t>
            </a:r>
            <a:r>
              <a:rPr sz="1200" spc="-5" dirty="0">
                <a:latin typeface="Times New Roman"/>
                <a:cs typeface="Times New Roman"/>
              </a:rPr>
              <a:t>денежного,  производительного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товарного капитала), постоянный капитал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переменный капитал,  органическое строение капитала, издержки производства, прибыль, норма прибыли,  средняя </a:t>
            </a:r>
            <a:r>
              <a:rPr sz="1200" dirty="0">
                <a:latin typeface="Times New Roman"/>
                <a:cs typeface="Times New Roman"/>
              </a:rPr>
              <a:t>или </a:t>
            </a:r>
            <a:r>
              <a:rPr sz="1200" spc="-5" dirty="0">
                <a:latin typeface="Times New Roman"/>
                <a:cs typeface="Times New Roman"/>
              </a:rPr>
              <a:t>общая норма </a:t>
            </a:r>
            <a:r>
              <a:rPr sz="1200" dirty="0">
                <a:latin typeface="Times New Roman"/>
                <a:cs typeface="Times New Roman"/>
              </a:rPr>
              <a:t>прибыли, </a:t>
            </a:r>
            <a:r>
              <a:rPr sz="1200" spc="-5" dirty="0">
                <a:latin typeface="Times New Roman"/>
                <a:cs typeface="Times New Roman"/>
              </a:rPr>
              <a:t>цена производства </a:t>
            </a:r>
            <a:r>
              <a:rPr sz="1200" dirty="0">
                <a:latin typeface="Times New Roman"/>
                <a:cs typeface="Times New Roman"/>
              </a:rPr>
              <a:t>(издержки </a:t>
            </a:r>
            <a:r>
              <a:rPr sz="1200" spc="-5" dirty="0">
                <a:latin typeface="Times New Roman"/>
                <a:cs typeface="Times New Roman"/>
              </a:rPr>
              <a:t>плюс средняя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прибыль].</a:t>
            </a:r>
            <a:endParaRPr sz="1200">
              <a:latin typeface="Times New Roman"/>
              <a:cs typeface="Times New Roman"/>
            </a:endParaRPr>
          </a:p>
          <a:p>
            <a:pPr marL="12700" marR="5715" indent="448945" algn="just">
              <a:lnSpc>
                <a:spcPct val="143900"/>
              </a:lnSpc>
              <a:spcBef>
                <a:spcPts val="85"/>
              </a:spcBef>
            </a:pPr>
            <a:r>
              <a:rPr sz="1800" baseline="4629" dirty="0">
                <a:latin typeface="Times New Roman"/>
                <a:cs typeface="Times New Roman"/>
              </a:rPr>
              <a:t>Формула </a:t>
            </a:r>
            <a:r>
              <a:rPr sz="1800" spc="-7" baseline="4629" dirty="0">
                <a:latin typeface="Times New Roman"/>
                <a:cs typeface="Times New Roman"/>
              </a:rPr>
              <a:t>общей (средней) нормы прибыли: </a:t>
            </a:r>
            <a:r>
              <a:rPr sz="1800" i="1" spc="-7" baseline="4629" dirty="0">
                <a:latin typeface="Times New Roman"/>
                <a:cs typeface="Times New Roman"/>
              </a:rPr>
              <a:t>p</a:t>
            </a:r>
            <a:r>
              <a:rPr sz="1800" spc="-7" baseline="4629" dirty="0">
                <a:latin typeface="Times New Roman"/>
                <a:cs typeface="Times New Roman"/>
              </a:rPr>
              <a:t>′</a:t>
            </a:r>
            <a:r>
              <a:rPr sz="800" spc="-5" dirty="0">
                <a:latin typeface="Times New Roman"/>
                <a:cs typeface="Times New Roman"/>
              </a:rPr>
              <a:t>ср. </a:t>
            </a:r>
            <a:r>
              <a:rPr sz="1800" baseline="4629" dirty="0">
                <a:latin typeface="Times New Roman"/>
                <a:cs typeface="Times New Roman"/>
              </a:rPr>
              <a:t>= M</a:t>
            </a:r>
            <a:r>
              <a:rPr sz="800" dirty="0">
                <a:latin typeface="Times New Roman"/>
                <a:cs typeface="Times New Roman"/>
              </a:rPr>
              <a:t>.</a:t>
            </a:r>
            <a:r>
              <a:rPr sz="1800" baseline="4629" dirty="0">
                <a:latin typeface="Times New Roman"/>
                <a:cs typeface="Times New Roman"/>
              </a:rPr>
              <a:t>/К</a:t>
            </a:r>
            <a:r>
              <a:rPr sz="800" dirty="0">
                <a:latin typeface="Times New Roman"/>
                <a:cs typeface="Times New Roman"/>
              </a:rPr>
              <a:t>, </a:t>
            </a:r>
            <a:r>
              <a:rPr sz="1800" spc="-7" baseline="4629" dirty="0">
                <a:latin typeface="Times New Roman"/>
                <a:cs typeface="Times New Roman"/>
              </a:rPr>
              <a:t>где совокупная прибавочная  </a:t>
            </a:r>
            <a:r>
              <a:rPr sz="1200" spc="-5" dirty="0">
                <a:latin typeface="Times New Roman"/>
                <a:cs typeface="Times New Roman"/>
              </a:rPr>
              <a:t>стоимость, </a:t>
            </a:r>
            <a:r>
              <a:rPr sz="1200" dirty="0">
                <a:latin typeface="Times New Roman"/>
                <a:cs typeface="Times New Roman"/>
              </a:rPr>
              <a:t>или </a:t>
            </a:r>
            <a:r>
              <a:rPr sz="1200" spc="-5" dirty="0">
                <a:latin typeface="Times New Roman"/>
                <a:cs typeface="Times New Roman"/>
              </a:rPr>
              <a:t>агрегат промышленной прибыли, процента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ренты. </a:t>
            </a:r>
            <a:r>
              <a:rPr sz="1200" spc="5" dirty="0">
                <a:latin typeface="Times New Roman"/>
                <a:cs typeface="Times New Roman"/>
              </a:rPr>
              <a:t>Цена </a:t>
            </a:r>
            <a:r>
              <a:rPr sz="1200" spc="-5" dirty="0">
                <a:latin typeface="Times New Roman"/>
                <a:cs typeface="Times New Roman"/>
              </a:rPr>
              <a:t>производства </a:t>
            </a:r>
            <a:r>
              <a:rPr sz="1200" dirty="0">
                <a:latin typeface="Times New Roman"/>
                <a:cs typeface="Times New Roman"/>
              </a:rPr>
              <a:t>–  </a:t>
            </a:r>
            <a:r>
              <a:rPr sz="1200" spc="-5" dirty="0">
                <a:latin typeface="Times New Roman"/>
                <a:cs typeface="Times New Roman"/>
              </a:rPr>
              <a:t>издержки производства (предприятия, отрасли) </a:t>
            </a:r>
            <a:r>
              <a:rPr sz="1200" dirty="0">
                <a:latin typeface="Times New Roman"/>
                <a:cs typeface="Times New Roman"/>
              </a:rPr>
              <a:t>плюс </a:t>
            </a:r>
            <a:r>
              <a:rPr sz="1200" spc="-5" dirty="0">
                <a:latin typeface="Times New Roman"/>
                <a:cs typeface="Times New Roman"/>
              </a:rPr>
              <a:t>средняя прибыль </a:t>
            </a:r>
            <a:r>
              <a:rPr sz="1200" dirty="0">
                <a:latin typeface="Times New Roman"/>
                <a:cs typeface="Times New Roman"/>
              </a:rPr>
              <a:t>на </a:t>
            </a:r>
            <a:r>
              <a:rPr sz="1200" spc="-5" dirty="0">
                <a:latin typeface="Times New Roman"/>
                <a:cs typeface="Times New Roman"/>
              </a:rPr>
              <a:t>авансированный  </a:t>
            </a:r>
            <a:r>
              <a:rPr sz="1800" spc="-7" baseline="4629" dirty="0">
                <a:latin typeface="Times New Roman"/>
                <a:cs typeface="Times New Roman"/>
              </a:rPr>
              <a:t>капитал (</a:t>
            </a:r>
            <a:r>
              <a:rPr sz="1800" i="1" spc="-7" baseline="4629" dirty="0">
                <a:latin typeface="Times New Roman"/>
                <a:cs typeface="Times New Roman"/>
              </a:rPr>
              <a:t>k </a:t>
            </a:r>
            <a:r>
              <a:rPr sz="1800" baseline="4629" dirty="0">
                <a:latin typeface="Times New Roman"/>
                <a:cs typeface="Times New Roman"/>
              </a:rPr>
              <a:t>+ </a:t>
            </a:r>
            <a:r>
              <a:rPr sz="1800" i="1" baseline="4629" dirty="0">
                <a:latin typeface="Times New Roman"/>
                <a:cs typeface="Times New Roman"/>
              </a:rPr>
              <a:t>р</a:t>
            </a:r>
            <a:r>
              <a:rPr sz="1800" i="1" spc="-7" baseline="4629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ср.</a:t>
            </a:r>
            <a:r>
              <a:rPr sz="1800" baseline="4629" dirty="0">
                <a:latin typeface="Times New Roman"/>
                <a:cs typeface="Times New Roman"/>
              </a:rPr>
              <a:t>).</a:t>
            </a:r>
            <a:endParaRPr sz="1800" baseline="4629">
              <a:latin typeface="Times New Roman"/>
              <a:cs typeface="Times New Roman"/>
            </a:endParaRPr>
          </a:p>
          <a:p>
            <a:pPr marL="12700" indent="448945" algn="just">
              <a:lnSpc>
                <a:spcPct val="100000"/>
              </a:lnSpc>
              <a:spcBef>
                <a:spcPts val="530"/>
              </a:spcBef>
            </a:pPr>
            <a:r>
              <a:rPr sz="1200" spc="-5" dirty="0">
                <a:latin typeface="Times New Roman"/>
                <a:cs typeface="Times New Roman"/>
              </a:rPr>
              <a:t>Общая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норма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прибыли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и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средняя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прибыль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получила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отражение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микроэкономике</a:t>
            </a:r>
            <a:endParaRPr sz="1200">
              <a:latin typeface="Times New Roman"/>
              <a:cs typeface="Times New Roman"/>
            </a:endParaRPr>
          </a:p>
          <a:p>
            <a:pPr marL="12700" marR="10795" algn="just">
              <a:lnSpc>
                <a:spcPct val="143700"/>
              </a:lnSpc>
              <a:spcBef>
                <a:spcPts val="5"/>
              </a:spcBef>
            </a:pPr>
            <a:r>
              <a:rPr sz="1200" dirty="0">
                <a:latin typeface="Times New Roman"/>
                <a:cs typeface="Times New Roman"/>
              </a:rPr>
              <a:t>под </a:t>
            </a:r>
            <a:r>
              <a:rPr sz="1200" spc="-5" dirty="0">
                <a:latin typeface="Times New Roman"/>
                <a:cs typeface="Times New Roman"/>
              </a:rPr>
              <a:t>названием «нормальная прибыль». Если </a:t>
            </a:r>
            <a:r>
              <a:rPr sz="1200" dirty="0">
                <a:latin typeface="Times New Roman"/>
                <a:cs typeface="Times New Roman"/>
              </a:rPr>
              <a:t>прибыль </a:t>
            </a:r>
            <a:r>
              <a:rPr sz="1200" spc="-5" dirty="0">
                <a:latin typeface="Times New Roman"/>
                <a:cs typeface="Times New Roman"/>
              </a:rPr>
              <a:t>ниже средней, </a:t>
            </a:r>
            <a:r>
              <a:rPr sz="1200" dirty="0">
                <a:latin typeface="Times New Roman"/>
                <a:cs typeface="Times New Roman"/>
              </a:rPr>
              <a:t>то </a:t>
            </a:r>
            <a:r>
              <a:rPr sz="1200" spc="-5" dirty="0">
                <a:latin typeface="Times New Roman"/>
                <a:cs typeface="Times New Roman"/>
              </a:rPr>
              <a:t>имеет место  упущенная выгода. Перелив капитала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отрасль со </a:t>
            </a:r>
            <a:r>
              <a:rPr sz="1200" dirty="0">
                <a:latin typeface="Times New Roman"/>
                <a:cs typeface="Times New Roman"/>
              </a:rPr>
              <a:t>средней </a:t>
            </a:r>
            <a:r>
              <a:rPr sz="1200" spc="-5" dirty="0">
                <a:latin typeface="Times New Roman"/>
                <a:cs typeface="Times New Roman"/>
              </a:rPr>
              <a:t>нормой </a:t>
            </a:r>
            <a:r>
              <a:rPr sz="1200" dirty="0">
                <a:latin typeface="Times New Roman"/>
                <a:cs typeface="Times New Roman"/>
              </a:rPr>
              <a:t>прибыли </a:t>
            </a:r>
            <a:r>
              <a:rPr sz="1200" spc="-5" dirty="0">
                <a:latin typeface="Times New Roman"/>
                <a:cs typeface="Times New Roman"/>
              </a:rPr>
              <a:t>позволяет  свести «экономическую </a:t>
            </a:r>
            <a:r>
              <a:rPr sz="1200" dirty="0">
                <a:latin typeface="Times New Roman"/>
                <a:cs typeface="Times New Roman"/>
              </a:rPr>
              <a:t>прибыль» к нулю.</a:t>
            </a:r>
            <a:endParaRPr sz="1200">
              <a:latin typeface="Times New Roman"/>
              <a:cs typeface="Times New Roman"/>
            </a:endParaRPr>
          </a:p>
          <a:p>
            <a:pPr marL="12700" marR="5080" indent="448945" algn="just">
              <a:lnSpc>
                <a:spcPts val="2080"/>
              </a:lnSpc>
              <a:spcBef>
                <a:spcPts val="165"/>
              </a:spcBef>
            </a:pPr>
            <a:r>
              <a:rPr sz="1200" spc="-5" dirty="0">
                <a:latin typeface="Times New Roman"/>
                <a:cs typeface="Times New Roman"/>
              </a:rPr>
              <a:t>Между </a:t>
            </a:r>
            <a:r>
              <a:rPr sz="1200" dirty="0">
                <a:latin typeface="Times New Roman"/>
                <a:cs typeface="Times New Roman"/>
              </a:rPr>
              <a:t>тем средняя </a:t>
            </a:r>
            <a:r>
              <a:rPr sz="1200" spc="-5" dirty="0">
                <a:latin typeface="Times New Roman"/>
                <a:cs typeface="Times New Roman"/>
              </a:rPr>
              <a:t>норма </a:t>
            </a:r>
            <a:r>
              <a:rPr sz="1200" dirty="0">
                <a:latin typeface="Times New Roman"/>
                <a:cs typeface="Times New Roman"/>
              </a:rPr>
              <a:t>прибыли и </a:t>
            </a:r>
            <a:r>
              <a:rPr sz="1200" spc="-5" dirty="0">
                <a:latin typeface="Times New Roman"/>
                <a:cs typeface="Times New Roman"/>
              </a:rPr>
              <a:t>средняя </a:t>
            </a:r>
            <a:r>
              <a:rPr sz="1200" dirty="0">
                <a:latin typeface="Times New Roman"/>
                <a:cs typeface="Times New Roman"/>
              </a:rPr>
              <a:t>прибыль не </a:t>
            </a:r>
            <a:r>
              <a:rPr sz="1200" spc="-5" dirty="0">
                <a:latin typeface="Times New Roman"/>
                <a:cs typeface="Times New Roman"/>
              </a:rPr>
              <a:t>получили отражения </a:t>
            </a:r>
            <a:r>
              <a:rPr sz="1200" dirty="0">
                <a:latin typeface="Times New Roman"/>
                <a:cs typeface="Times New Roman"/>
              </a:rPr>
              <a:t>в  </a:t>
            </a:r>
            <a:r>
              <a:rPr sz="1200" spc="-5" dirty="0">
                <a:latin typeface="Times New Roman"/>
                <a:cs typeface="Times New Roman"/>
              </a:rPr>
              <a:t>макроэкономике. Устранение этого недостатка является </a:t>
            </a:r>
            <a:r>
              <a:rPr sz="1200" dirty="0">
                <a:latin typeface="Times New Roman"/>
                <a:cs typeface="Times New Roman"/>
              </a:rPr>
              <a:t>одной из </a:t>
            </a:r>
            <a:r>
              <a:rPr sz="1200" spc="-5" dirty="0">
                <a:latin typeface="Times New Roman"/>
                <a:cs typeface="Times New Roman"/>
              </a:rPr>
              <a:t>задач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статьи.</a:t>
            </a:r>
            <a:endParaRPr sz="1200">
              <a:latin typeface="Times New Roman"/>
              <a:cs typeface="Times New Roman"/>
            </a:endParaRPr>
          </a:p>
          <a:p>
            <a:pPr marR="8890" algn="r">
              <a:lnSpc>
                <a:spcPct val="100000"/>
              </a:lnSpc>
              <a:spcBef>
                <a:spcPts val="445"/>
              </a:spcBef>
            </a:pPr>
            <a:r>
              <a:rPr sz="1200" spc="-5" dirty="0">
                <a:latin typeface="Times New Roman"/>
                <a:cs typeface="Times New Roman"/>
              </a:rPr>
              <a:t>Отдельные капиталисты, очевидно, стремятся </a:t>
            </a:r>
            <a:r>
              <a:rPr sz="1200" dirty="0">
                <a:latin typeface="Times New Roman"/>
                <a:cs typeface="Times New Roman"/>
              </a:rPr>
              <a:t>к </a:t>
            </a:r>
            <a:r>
              <a:rPr sz="1200" spc="-5" dirty="0">
                <a:latin typeface="Times New Roman"/>
                <a:cs typeface="Times New Roman"/>
              </a:rPr>
              <a:t>получению добавочной прибыли 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endParaRPr sz="1200">
              <a:latin typeface="Times New Roman"/>
              <a:cs typeface="Times New Roman"/>
            </a:endParaRPr>
          </a:p>
          <a:p>
            <a:pPr marR="8890" algn="r">
              <a:lnSpc>
                <a:spcPct val="100000"/>
              </a:lnSpc>
              <a:spcBef>
                <a:spcPts val="635"/>
              </a:spcBef>
            </a:pPr>
            <a:r>
              <a:rPr sz="1200" spc="-5" dirty="0">
                <a:latin typeface="Times New Roman"/>
                <a:cs typeface="Times New Roman"/>
              </a:rPr>
              <a:t>счёт   сокращения   индивидуальных   издержек   </a:t>
            </a:r>
            <a:r>
              <a:rPr sz="1200" dirty="0">
                <a:latin typeface="Times New Roman"/>
                <a:cs typeface="Times New Roman"/>
              </a:rPr>
              <a:t>в   </a:t>
            </a:r>
            <a:r>
              <a:rPr sz="1200" spc="-5" dirty="0">
                <a:latin typeface="Times New Roman"/>
                <a:cs typeface="Times New Roman"/>
              </a:rPr>
              <a:t>составе   цены   производства, </a:t>
            </a:r>
            <a:r>
              <a:rPr sz="1200" spc="2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причем</a:t>
            </a:r>
            <a:endParaRPr sz="1200">
              <a:latin typeface="Times New Roman"/>
              <a:cs typeface="Times New Roman"/>
            </a:endParaRPr>
          </a:p>
          <a:p>
            <a:pPr marL="12700" marR="8890" algn="just">
              <a:lnSpc>
                <a:spcPct val="144200"/>
              </a:lnSpc>
              <a:spcBef>
                <a:spcPts val="80"/>
              </a:spcBef>
            </a:pPr>
            <a:r>
              <a:rPr sz="1800" spc="-7" baseline="4629" dirty="0">
                <a:latin typeface="Times New Roman"/>
                <a:cs typeface="Times New Roman"/>
              </a:rPr>
              <a:t>сокращения, при котором переменный капитал </a:t>
            </a:r>
            <a:r>
              <a:rPr sz="1800" spc="15" baseline="4629" dirty="0">
                <a:latin typeface="Times New Roman"/>
                <a:cs typeface="Times New Roman"/>
              </a:rPr>
              <a:t>K</a:t>
            </a:r>
            <a:r>
              <a:rPr sz="800" spc="10" dirty="0">
                <a:latin typeface="Times New Roman"/>
                <a:cs typeface="Times New Roman"/>
              </a:rPr>
              <a:t>V </a:t>
            </a:r>
            <a:r>
              <a:rPr sz="1800" spc="-7" baseline="4629" dirty="0">
                <a:latin typeface="Times New Roman"/>
                <a:cs typeface="Times New Roman"/>
              </a:rPr>
              <a:t>сокращается быстрее, </a:t>
            </a:r>
            <a:r>
              <a:rPr sz="1800" baseline="4629" dirty="0">
                <a:latin typeface="Times New Roman"/>
                <a:cs typeface="Times New Roman"/>
              </a:rPr>
              <a:t>чем </a:t>
            </a:r>
            <a:r>
              <a:rPr sz="1800" spc="-7" baseline="4629" dirty="0">
                <a:latin typeface="Times New Roman"/>
                <a:cs typeface="Times New Roman"/>
              </a:rPr>
              <a:t>растет  постоянный </a:t>
            </a:r>
            <a:r>
              <a:rPr sz="1800" baseline="4629" dirty="0">
                <a:latin typeface="Times New Roman"/>
                <a:cs typeface="Times New Roman"/>
              </a:rPr>
              <a:t>К</a:t>
            </a:r>
            <a:r>
              <a:rPr sz="800" dirty="0">
                <a:latin typeface="Times New Roman"/>
                <a:cs typeface="Times New Roman"/>
              </a:rPr>
              <a:t>C</a:t>
            </a:r>
            <a:r>
              <a:rPr sz="1800" baseline="4629" dirty="0">
                <a:latin typeface="Times New Roman"/>
                <a:cs typeface="Times New Roman"/>
              </a:rPr>
              <a:t>.</a:t>
            </a:r>
            <a:endParaRPr sz="1800" baseline="4629">
              <a:latin typeface="Times New Roman"/>
              <a:cs typeface="Times New Roman"/>
            </a:endParaRPr>
          </a:p>
          <a:p>
            <a:pPr marL="12700" marR="10795" indent="448945" algn="just">
              <a:lnSpc>
                <a:spcPts val="2080"/>
              </a:lnSpc>
              <a:spcBef>
                <a:spcPts val="65"/>
              </a:spcBef>
            </a:pPr>
            <a:r>
              <a:rPr sz="1200" spc="-5" dirty="0">
                <a:latin typeface="Times New Roman"/>
                <a:cs typeface="Times New Roman"/>
              </a:rPr>
              <a:t>Результат </a:t>
            </a:r>
            <a:r>
              <a:rPr sz="1200" dirty="0">
                <a:latin typeface="Times New Roman"/>
                <a:cs typeface="Times New Roman"/>
              </a:rPr>
              <a:t>- </a:t>
            </a:r>
            <a:r>
              <a:rPr sz="1200" spc="-5" dirty="0">
                <a:latin typeface="Times New Roman"/>
                <a:cs typeface="Times New Roman"/>
              </a:rPr>
              <a:t>повышение среднего органического строения отраслевого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10" dirty="0">
                <a:latin typeface="Times New Roman"/>
                <a:cs typeface="Times New Roman"/>
              </a:rPr>
              <a:t>всего  </a:t>
            </a:r>
            <a:r>
              <a:rPr sz="1200" spc="-5" dirty="0">
                <a:latin typeface="Times New Roman"/>
                <a:cs typeface="Times New Roman"/>
              </a:rPr>
              <a:t>общественного капитала.</a:t>
            </a:r>
            <a:endParaRPr sz="1200">
              <a:latin typeface="Times New Roman"/>
              <a:cs typeface="Times New Roman"/>
            </a:endParaRPr>
          </a:p>
          <a:p>
            <a:pPr marL="461645" algn="just">
              <a:lnSpc>
                <a:spcPct val="100000"/>
              </a:lnSpc>
              <a:spcBef>
                <a:spcPts val="445"/>
              </a:spcBef>
            </a:pPr>
            <a:r>
              <a:rPr sz="1200" spc="-5" dirty="0">
                <a:latin typeface="Times New Roman"/>
                <a:cs typeface="Times New Roman"/>
              </a:rPr>
              <a:t>Рост   органического   строения   общественного   капитала</a:t>
            </a:r>
            <a:r>
              <a:rPr sz="1200" spc="2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приводит  </a:t>
            </a:r>
            <a:r>
              <a:rPr sz="1200" dirty="0">
                <a:latin typeface="Times New Roman"/>
                <a:cs typeface="Times New Roman"/>
              </a:rPr>
              <a:t>к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понижению</a:t>
            </a:r>
            <a:endParaRPr sz="12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43700"/>
              </a:lnSpc>
              <a:spcBef>
                <a:spcPts val="10"/>
              </a:spcBef>
            </a:pPr>
            <a:r>
              <a:rPr sz="1200" spc="-5" dirty="0">
                <a:latin typeface="Times New Roman"/>
                <a:cs typeface="Times New Roman"/>
              </a:rPr>
              <a:t>нормы прибыли. Это приводит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действие закон-тенденции нормы прибыли </a:t>
            </a:r>
            <a:r>
              <a:rPr sz="1200" dirty="0">
                <a:latin typeface="Times New Roman"/>
                <a:cs typeface="Times New Roman"/>
              </a:rPr>
              <a:t>к </a:t>
            </a:r>
            <a:r>
              <a:rPr sz="1200" spc="-5" dirty="0">
                <a:latin typeface="Times New Roman"/>
                <a:cs typeface="Times New Roman"/>
              </a:rPr>
              <a:t>понижению,  описанный еще Смитом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Рикардо. Средством компенсации падения нормы прибыли для  индивидуального капитала является концентрация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централизация (слияния </a:t>
            </a:r>
            <a:r>
              <a:rPr sz="1200" dirty="0">
                <a:latin typeface="Times New Roman"/>
                <a:cs typeface="Times New Roman"/>
              </a:rPr>
              <a:t>и  </a:t>
            </a:r>
            <a:r>
              <a:rPr sz="1200" spc="-5" dirty="0">
                <a:latin typeface="Times New Roman"/>
                <a:cs typeface="Times New Roman"/>
              </a:rPr>
              <a:t>поглощения). Накопление характеризуется ростом минимальной величины </a:t>
            </a:r>
            <a:r>
              <a:rPr sz="1200" dirty="0">
                <a:latin typeface="Times New Roman"/>
                <a:cs typeface="Times New Roman"/>
              </a:rPr>
              <a:t>нового  </a:t>
            </a:r>
            <a:r>
              <a:rPr sz="1200" spc="-5" dirty="0">
                <a:latin typeface="Times New Roman"/>
                <a:cs typeface="Times New Roman"/>
              </a:rPr>
              <a:t>авансированного капитала, </a:t>
            </a:r>
            <a:r>
              <a:rPr sz="1200" dirty="0">
                <a:latin typeface="Times New Roman"/>
                <a:cs typeface="Times New Roman"/>
              </a:rPr>
              <a:t>необходимого для прибыльного </a:t>
            </a:r>
            <a:r>
              <a:rPr sz="1200" spc="-5" dirty="0">
                <a:latin typeface="Times New Roman"/>
                <a:cs typeface="Times New Roman"/>
              </a:rPr>
              <a:t>вложения </a:t>
            </a:r>
            <a:r>
              <a:rPr sz="1200" dirty="0">
                <a:latin typeface="Times New Roman"/>
                <a:cs typeface="Times New Roman"/>
              </a:rPr>
              <a:t>и более </a:t>
            </a:r>
            <a:r>
              <a:rPr sz="1200" spc="-5" dirty="0">
                <a:latin typeface="Times New Roman"/>
                <a:cs typeface="Times New Roman"/>
              </a:rPr>
              <a:t>высоким  уровнем его  </a:t>
            </a:r>
            <a:r>
              <a:rPr sz="1200" dirty="0">
                <a:latin typeface="Times New Roman"/>
                <a:cs typeface="Times New Roman"/>
              </a:rPr>
              <a:t>органического </a:t>
            </a:r>
            <a:r>
              <a:rPr sz="1200" spc="-5" dirty="0">
                <a:latin typeface="Times New Roman"/>
                <a:cs typeface="Times New Roman"/>
              </a:rPr>
              <a:t>строения.  Время  накопления</a:t>
            </a:r>
            <a:r>
              <a:rPr sz="1200" spc="-1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капитала необходимых размеров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8120" y="615187"/>
            <a:ext cx="5967730" cy="44964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715" algn="just">
              <a:lnSpc>
                <a:spcPct val="143800"/>
              </a:lnSpc>
              <a:spcBef>
                <a:spcPts val="105"/>
              </a:spcBef>
            </a:pPr>
            <a:r>
              <a:rPr sz="1200" spc="-5" dirty="0">
                <a:latin typeface="Times New Roman"/>
                <a:cs typeface="Times New Roman"/>
              </a:rPr>
              <a:t>(без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учета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кредита)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увеличивается.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течение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этого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времени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капитал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не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может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быть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вложен  как промышленный; денежный капитал используется </a:t>
            </a:r>
            <a:r>
              <a:rPr sz="1200" dirty="0">
                <a:latin typeface="Times New Roman"/>
                <a:cs typeface="Times New Roman"/>
              </a:rPr>
              <a:t>для </a:t>
            </a:r>
            <a:r>
              <a:rPr sz="1200" spc="-5" dirty="0">
                <a:latin typeface="Times New Roman"/>
                <a:cs typeface="Times New Roman"/>
              </a:rPr>
              <a:t>приобретения ценных бумаг, </a:t>
            </a:r>
            <a:r>
              <a:rPr sz="1200" dirty="0">
                <a:latin typeface="Times New Roman"/>
                <a:cs typeface="Times New Roman"/>
              </a:rPr>
              <a:t>для  </a:t>
            </a:r>
            <a:r>
              <a:rPr sz="1200" spc="-5" dirty="0">
                <a:latin typeface="Times New Roman"/>
                <a:cs typeface="Times New Roman"/>
              </a:rPr>
              <a:t>различного </a:t>
            </a:r>
            <a:r>
              <a:rPr sz="1200" dirty="0">
                <a:latin typeface="Times New Roman"/>
                <a:cs typeface="Times New Roman"/>
              </a:rPr>
              <a:t>рода </a:t>
            </a:r>
            <a:r>
              <a:rPr sz="1200" spc="-5" dirty="0">
                <a:latin typeface="Times New Roman"/>
                <a:cs typeface="Times New Roman"/>
              </a:rPr>
              <a:t>спекуляций, что </a:t>
            </a:r>
            <a:r>
              <a:rPr sz="1200" dirty="0">
                <a:latin typeface="Times New Roman"/>
                <a:cs typeface="Times New Roman"/>
              </a:rPr>
              <a:t>получило </a:t>
            </a:r>
            <a:r>
              <a:rPr sz="1200" spc="-5" dirty="0">
                <a:latin typeface="Times New Roman"/>
                <a:cs typeface="Times New Roman"/>
              </a:rPr>
              <a:t>название формирования финансового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пузыря.</a:t>
            </a:r>
            <a:endParaRPr sz="1200">
              <a:latin typeface="Times New Roman"/>
              <a:cs typeface="Times New Roman"/>
            </a:endParaRPr>
          </a:p>
          <a:p>
            <a:pPr marL="12700" marR="7620" indent="448945" algn="just">
              <a:lnSpc>
                <a:spcPct val="143700"/>
              </a:lnSpc>
              <a:spcBef>
                <a:spcPts val="5"/>
              </a:spcBef>
            </a:pPr>
            <a:r>
              <a:rPr sz="1200" spc="-5" dirty="0">
                <a:latin typeface="Times New Roman"/>
                <a:cs typeface="Times New Roman"/>
              </a:rPr>
              <a:t>Капитал достигает необходимой величины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вкладывается, </a:t>
            </a:r>
            <a:r>
              <a:rPr sz="1200" dirty="0">
                <a:latin typeface="Times New Roman"/>
                <a:cs typeface="Times New Roman"/>
              </a:rPr>
              <a:t>к </a:t>
            </a:r>
            <a:r>
              <a:rPr sz="1200" spc="-5" dirty="0">
                <a:latin typeface="Times New Roman"/>
                <a:cs typeface="Times New Roman"/>
              </a:rPr>
              <a:t>общественному  капиталу </a:t>
            </a:r>
            <a:r>
              <a:rPr sz="1200" dirty="0">
                <a:latin typeface="Times New Roman"/>
                <a:cs typeface="Times New Roman"/>
              </a:rPr>
              <a:t>К </a:t>
            </a:r>
            <a:r>
              <a:rPr sz="1200" spc="-5" dirty="0">
                <a:latin typeface="Times New Roman"/>
                <a:cs typeface="Times New Roman"/>
              </a:rPr>
              <a:t>добавляется </a:t>
            </a:r>
            <a:r>
              <a:rPr sz="1200" dirty="0">
                <a:latin typeface="Times New Roman"/>
                <a:cs typeface="Times New Roman"/>
              </a:rPr>
              <a:t>∆К. </a:t>
            </a:r>
            <a:r>
              <a:rPr sz="1200" spc="-5" dirty="0">
                <a:latin typeface="Times New Roman"/>
                <a:cs typeface="Times New Roman"/>
              </a:rPr>
              <a:t>Это </a:t>
            </a:r>
            <a:r>
              <a:rPr sz="1200" dirty="0">
                <a:latin typeface="Times New Roman"/>
                <a:cs typeface="Times New Roman"/>
              </a:rPr>
              <a:t>должно </a:t>
            </a:r>
            <a:r>
              <a:rPr sz="1200" spc="-5" dirty="0">
                <a:latin typeface="Times New Roman"/>
                <a:cs typeface="Times New Roman"/>
              </a:rPr>
              <a:t>отражаться </a:t>
            </a:r>
            <a:r>
              <a:rPr sz="1200" dirty="0">
                <a:latin typeface="Times New Roman"/>
                <a:cs typeface="Times New Roman"/>
              </a:rPr>
              <a:t>(1) резким </a:t>
            </a:r>
            <a:r>
              <a:rPr sz="1200" spc="-5" dirty="0">
                <a:latin typeface="Times New Roman"/>
                <a:cs typeface="Times New Roman"/>
              </a:rPr>
              <a:t>ростом инвестиций. И,</a:t>
            </a:r>
            <a:r>
              <a:rPr sz="1200" spc="-2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если  вложение идет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условиях новых технологий, </a:t>
            </a:r>
            <a:r>
              <a:rPr sz="1200" dirty="0">
                <a:latin typeface="Times New Roman"/>
                <a:cs typeface="Times New Roman"/>
              </a:rPr>
              <a:t>то </a:t>
            </a:r>
            <a:r>
              <a:rPr sz="1200" spc="-5" dirty="0">
                <a:latin typeface="Times New Roman"/>
                <a:cs typeface="Times New Roman"/>
              </a:rPr>
              <a:t>статистика должна показывать </a:t>
            </a:r>
            <a:r>
              <a:rPr sz="1200" dirty="0">
                <a:latin typeface="Times New Roman"/>
                <a:cs typeface="Times New Roman"/>
              </a:rPr>
              <a:t>(2)  </a:t>
            </a:r>
            <a:r>
              <a:rPr sz="1200" spc="-5" dirty="0">
                <a:latin typeface="Times New Roman"/>
                <a:cs typeface="Times New Roman"/>
              </a:rPr>
              <a:t>превышение темпов роста инвестиций над темпами роста занятости. При этом наиболее  рельефным показателем спроса </a:t>
            </a:r>
            <a:r>
              <a:rPr sz="1200" dirty="0">
                <a:latin typeface="Times New Roman"/>
                <a:cs typeface="Times New Roman"/>
              </a:rPr>
              <a:t>на труд </a:t>
            </a:r>
            <a:r>
              <a:rPr sz="1200" spc="-5" dirty="0">
                <a:latin typeface="Times New Roman"/>
                <a:cs typeface="Times New Roman"/>
              </a:rPr>
              <a:t>является </a:t>
            </a:r>
            <a:r>
              <a:rPr sz="1200" dirty="0">
                <a:latin typeface="Times New Roman"/>
                <a:cs typeface="Times New Roman"/>
              </a:rPr>
              <a:t>(3) </a:t>
            </a:r>
            <a:r>
              <a:rPr sz="1200" spc="-5" dirty="0">
                <a:latin typeface="Times New Roman"/>
                <a:cs typeface="Times New Roman"/>
              </a:rPr>
              <a:t>резкое </a:t>
            </a:r>
            <a:r>
              <a:rPr sz="1200" dirty="0">
                <a:latin typeface="Times New Roman"/>
                <a:cs typeface="Times New Roman"/>
              </a:rPr>
              <a:t>сокращение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безработицы.</a:t>
            </a:r>
            <a:endParaRPr sz="1200">
              <a:latin typeface="Times New Roman"/>
              <a:cs typeface="Times New Roman"/>
            </a:endParaRPr>
          </a:p>
          <a:p>
            <a:pPr marL="12700" indent="448945" algn="just">
              <a:lnSpc>
                <a:spcPct val="100000"/>
              </a:lnSpc>
              <a:spcBef>
                <a:spcPts val="625"/>
              </a:spcBef>
            </a:pPr>
            <a:r>
              <a:rPr sz="1200" spc="-5" dirty="0">
                <a:latin typeface="Times New Roman"/>
                <a:cs typeface="Times New Roman"/>
              </a:rPr>
              <a:t>Если резерв рабочей силы исчерпан, </a:t>
            </a:r>
            <a:r>
              <a:rPr sz="1200" dirty="0">
                <a:latin typeface="Times New Roman"/>
                <a:cs typeface="Times New Roman"/>
              </a:rPr>
              <a:t>то </a:t>
            </a:r>
            <a:r>
              <a:rPr sz="1200" spc="-5" dirty="0">
                <a:latin typeface="Times New Roman"/>
                <a:cs typeface="Times New Roman"/>
              </a:rPr>
              <a:t>следующим </a:t>
            </a:r>
            <a:r>
              <a:rPr sz="1200" dirty="0">
                <a:latin typeface="Times New Roman"/>
                <a:cs typeface="Times New Roman"/>
              </a:rPr>
              <a:t>шагом </a:t>
            </a:r>
            <a:r>
              <a:rPr sz="1200" spc="-5" dirty="0">
                <a:latin typeface="Times New Roman"/>
                <a:cs typeface="Times New Roman"/>
              </a:rPr>
              <a:t>является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рост</a:t>
            </a:r>
            <a:endParaRPr sz="12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700"/>
              </a:lnSpc>
              <a:spcBef>
                <a:spcPts val="5"/>
              </a:spcBef>
            </a:pPr>
            <a:r>
              <a:rPr sz="1200" i="1" spc="-5" dirty="0">
                <a:latin typeface="Times New Roman"/>
                <a:cs typeface="Times New Roman"/>
              </a:rPr>
              <a:t>продолжительности рабочего </a:t>
            </a:r>
            <a:r>
              <a:rPr sz="1200" i="1" dirty="0">
                <a:latin typeface="Times New Roman"/>
                <a:cs typeface="Times New Roman"/>
              </a:rPr>
              <a:t>дня </a:t>
            </a:r>
            <a:r>
              <a:rPr sz="1200" spc="-5" dirty="0">
                <a:latin typeface="Times New Roman"/>
                <a:cs typeface="Times New Roman"/>
              </a:rPr>
              <a:t>занятых (сверхурочные </a:t>
            </a:r>
            <a:r>
              <a:rPr sz="1200" dirty="0">
                <a:latin typeface="Times New Roman"/>
                <a:cs typeface="Times New Roman"/>
              </a:rPr>
              <a:t>и т.п.). </a:t>
            </a:r>
            <a:r>
              <a:rPr sz="1200" spc="-5" dirty="0">
                <a:latin typeface="Times New Roman"/>
                <a:cs typeface="Times New Roman"/>
              </a:rPr>
              <a:t>Этот </a:t>
            </a:r>
            <a:r>
              <a:rPr sz="1200" dirty="0">
                <a:latin typeface="Times New Roman"/>
                <a:cs typeface="Times New Roman"/>
              </a:rPr>
              <a:t>фактор, </a:t>
            </a:r>
            <a:r>
              <a:rPr sz="1200" spc="-5" dirty="0">
                <a:latin typeface="Times New Roman"/>
                <a:cs typeface="Times New Roman"/>
              </a:rPr>
              <a:t>очевидно,  ограничен </a:t>
            </a:r>
            <a:r>
              <a:rPr sz="1200" dirty="0">
                <a:latin typeface="Times New Roman"/>
                <a:cs typeface="Times New Roman"/>
              </a:rPr>
              <a:t>и с трудом </a:t>
            </a:r>
            <a:r>
              <a:rPr sz="1200" spc="-5" dirty="0">
                <a:latin typeface="Times New Roman"/>
                <a:cs typeface="Times New Roman"/>
              </a:rPr>
              <a:t>отслеживается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статистике. Наиболее действенным </a:t>
            </a:r>
            <a:r>
              <a:rPr sz="1200" dirty="0">
                <a:latin typeface="Times New Roman"/>
                <a:cs typeface="Times New Roman"/>
              </a:rPr>
              <a:t>фактором найма  </a:t>
            </a:r>
            <a:r>
              <a:rPr sz="1200" spc="-5" dirty="0">
                <a:latin typeface="Times New Roman"/>
                <a:cs typeface="Times New Roman"/>
              </a:rPr>
              <a:t>рабочей силы является повышение заработной платы выше </a:t>
            </a:r>
            <a:r>
              <a:rPr sz="1200" dirty="0">
                <a:latin typeface="Times New Roman"/>
                <a:cs typeface="Times New Roman"/>
              </a:rPr>
              <a:t>уровня </a:t>
            </a:r>
            <a:r>
              <a:rPr sz="1200" spc="-5" dirty="0">
                <a:latin typeface="Times New Roman"/>
                <a:cs typeface="Times New Roman"/>
              </a:rPr>
              <a:t>конкурентов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выше  стоимости рабочей </a:t>
            </a:r>
            <a:r>
              <a:rPr sz="1200" dirty="0">
                <a:latin typeface="Times New Roman"/>
                <a:cs typeface="Times New Roman"/>
              </a:rPr>
              <a:t>силы. </a:t>
            </a:r>
            <a:r>
              <a:rPr sz="1200" spc="-5" dirty="0">
                <a:latin typeface="Times New Roman"/>
                <a:cs typeface="Times New Roman"/>
              </a:rPr>
              <a:t>Действующие капиталы вынуждены следовать этому примеру  чтобы удержать занятых. </a:t>
            </a:r>
            <a:r>
              <a:rPr sz="1200" dirty="0">
                <a:latin typeface="Times New Roman"/>
                <a:cs typeface="Times New Roman"/>
              </a:rPr>
              <a:t>В статистике </a:t>
            </a:r>
            <a:r>
              <a:rPr sz="1200" spc="-5" dirty="0">
                <a:latin typeface="Times New Roman"/>
                <a:cs typeface="Times New Roman"/>
              </a:rPr>
              <a:t>это явление </a:t>
            </a:r>
            <a:r>
              <a:rPr sz="1200" dirty="0">
                <a:latin typeface="Times New Roman"/>
                <a:cs typeface="Times New Roman"/>
              </a:rPr>
              <a:t>должно </a:t>
            </a:r>
            <a:r>
              <a:rPr sz="1200" spc="-5" dirty="0">
                <a:latin typeface="Times New Roman"/>
                <a:cs typeface="Times New Roman"/>
              </a:rPr>
              <a:t>отражаться </a:t>
            </a:r>
            <a:r>
              <a:rPr sz="1200" dirty="0">
                <a:latin typeface="Times New Roman"/>
                <a:cs typeface="Times New Roman"/>
              </a:rPr>
              <a:t>(4) </a:t>
            </a:r>
            <a:r>
              <a:rPr sz="1200" spc="-5" dirty="0">
                <a:latin typeface="Times New Roman"/>
                <a:cs typeface="Times New Roman"/>
              </a:rPr>
              <a:t>резким  повышением заработной платы.</a:t>
            </a:r>
            <a:endParaRPr sz="1200">
              <a:latin typeface="Times New Roman"/>
              <a:cs typeface="Times New Roman"/>
            </a:endParaRPr>
          </a:p>
          <a:p>
            <a:pPr marL="12700" marR="5080" indent="448945" algn="just">
              <a:lnSpc>
                <a:spcPct val="143300"/>
              </a:lnSpc>
              <a:spcBef>
                <a:spcPts val="15"/>
              </a:spcBef>
            </a:pPr>
            <a:r>
              <a:rPr sz="1200" spc="-5" dirty="0">
                <a:latin typeface="Times New Roman"/>
                <a:cs typeface="Times New Roman"/>
              </a:rPr>
              <a:t>Логика анализа накопления капитала позволяет выдвинуть следующую </a:t>
            </a:r>
            <a:r>
              <a:rPr sz="1200" dirty="0">
                <a:latin typeface="Times New Roman"/>
                <a:cs typeface="Times New Roman"/>
              </a:rPr>
              <a:t>гипотезу-  </a:t>
            </a:r>
            <a:r>
              <a:rPr sz="1200" spc="-5" dirty="0">
                <a:latin typeface="Times New Roman"/>
                <a:cs typeface="Times New Roman"/>
              </a:rPr>
              <a:t>начала предкризисного периода: это практически одновременные </a:t>
            </a:r>
            <a:r>
              <a:rPr sz="1200" dirty="0">
                <a:latin typeface="Times New Roman"/>
                <a:cs typeface="Times New Roman"/>
              </a:rPr>
              <a:t>и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параллельно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8120" y="5087239"/>
            <a:ext cx="4708525" cy="8134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43700"/>
              </a:lnSpc>
              <a:spcBef>
                <a:spcPts val="95"/>
              </a:spcBef>
            </a:pPr>
            <a:r>
              <a:rPr sz="1200" spc="-5" dirty="0">
                <a:latin typeface="Times New Roman"/>
                <a:cs typeface="Times New Roman"/>
              </a:rPr>
              <a:t>действующие </a:t>
            </a:r>
            <a:r>
              <a:rPr sz="1200" dirty="0">
                <a:latin typeface="Times New Roman"/>
                <a:cs typeface="Times New Roman"/>
              </a:rPr>
              <a:t>факторы (1) роста </a:t>
            </a:r>
            <a:r>
              <a:rPr sz="1200" spc="-5" dirty="0">
                <a:latin typeface="Times New Roman"/>
                <a:cs typeface="Times New Roman"/>
              </a:rPr>
              <a:t>инвестиций, </a:t>
            </a:r>
            <a:r>
              <a:rPr sz="1200" dirty="0">
                <a:latin typeface="Times New Roman"/>
                <a:cs typeface="Times New Roman"/>
              </a:rPr>
              <a:t>(2) </a:t>
            </a:r>
            <a:r>
              <a:rPr sz="1200" spc="-5" dirty="0">
                <a:latin typeface="Times New Roman"/>
                <a:cs typeface="Times New Roman"/>
              </a:rPr>
              <a:t>роста занятости  инвестиций), </a:t>
            </a:r>
            <a:r>
              <a:rPr sz="1200" dirty="0">
                <a:latin typeface="Times New Roman"/>
                <a:cs typeface="Times New Roman"/>
              </a:rPr>
              <a:t>(3) </a:t>
            </a:r>
            <a:r>
              <a:rPr sz="1200" spc="-5" dirty="0">
                <a:latin typeface="Times New Roman"/>
                <a:cs typeface="Times New Roman"/>
              </a:rPr>
              <a:t>сокращения безработицы </a:t>
            </a:r>
            <a:r>
              <a:rPr sz="1200" dirty="0">
                <a:latin typeface="Times New Roman"/>
                <a:cs typeface="Times New Roman"/>
              </a:rPr>
              <a:t>и (4) </a:t>
            </a:r>
            <a:r>
              <a:rPr sz="1200" spc="-5" dirty="0">
                <a:latin typeface="Times New Roman"/>
                <a:cs typeface="Times New Roman"/>
              </a:rPr>
              <a:t>роста </a:t>
            </a:r>
            <a:r>
              <a:rPr sz="1200" dirty="0">
                <a:latin typeface="Times New Roman"/>
                <a:cs typeface="Times New Roman"/>
              </a:rPr>
              <a:t>заработной  </a:t>
            </a:r>
            <a:r>
              <a:rPr sz="1200" spc="-5" dirty="0">
                <a:latin typeface="Times New Roman"/>
                <a:cs typeface="Times New Roman"/>
              </a:rPr>
              <a:t>динамика связки показателей означает, что кризис неизбежен.</a:t>
            </a:r>
            <a:r>
              <a:rPr sz="1200" spc="2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17918" y="5087239"/>
            <a:ext cx="1212850" cy="8134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2384" marR="5080" indent="-20320" algn="just">
              <a:lnSpc>
                <a:spcPct val="143700"/>
              </a:lnSpc>
              <a:spcBef>
                <a:spcPts val="95"/>
              </a:spcBef>
            </a:pPr>
            <a:r>
              <a:rPr sz="1200" spc="-5" dirty="0">
                <a:latin typeface="Times New Roman"/>
                <a:cs typeface="Times New Roman"/>
              </a:rPr>
              <a:t>(медленнее </a:t>
            </a:r>
            <a:r>
              <a:rPr sz="1200" dirty="0">
                <a:latin typeface="Times New Roman"/>
                <a:cs typeface="Times New Roman"/>
              </a:rPr>
              <a:t>роста  </a:t>
            </a:r>
            <a:r>
              <a:rPr sz="1200" spc="-5" dirty="0">
                <a:latin typeface="Times New Roman"/>
                <a:cs typeface="Times New Roman"/>
              </a:rPr>
              <a:t>платы. Подобная  интенсивность</a:t>
            </a:r>
            <a:r>
              <a:rPr sz="1200" spc="1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и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8120" y="5873877"/>
            <a:ext cx="5966460" cy="2918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985" algn="just">
              <a:lnSpc>
                <a:spcPct val="1442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продолжительность указанной динамики позволяет прогнозировать опасность наступления  кризиса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его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масштабы.</a:t>
            </a:r>
            <a:endParaRPr sz="1200">
              <a:latin typeface="Times New Roman"/>
              <a:cs typeface="Times New Roman"/>
            </a:endParaRPr>
          </a:p>
          <a:p>
            <a:pPr marL="461645" algn="just">
              <a:lnSpc>
                <a:spcPct val="100000"/>
              </a:lnSpc>
              <a:spcBef>
                <a:spcPts val="620"/>
              </a:spcBef>
            </a:pP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основе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кризиса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лежит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перенакопление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капитала.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Перенакопление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—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это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</a:t>
            </a:r>
            <a:endParaRPr sz="12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800"/>
              </a:lnSpc>
              <a:spcBef>
                <a:spcPts val="5"/>
              </a:spcBef>
            </a:pPr>
            <a:r>
              <a:rPr sz="1200" spc="-5" dirty="0">
                <a:latin typeface="Times New Roman"/>
                <a:cs typeface="Times New Roman"/>
              </a:rPr>
              <a:t>«недоиспользование производственных мощностей» [Экономическая энциклопедия. </a:t>
            </a:r>
            <a:r>
              <a:rPr sz="1200" dirty="0">
                <a:latin typeface="Times New Roman"/>
                <a:cs typeface="Times New Roman"/>
              </a:rPr>
              <a:t>Т. </a:t>
            </a:r>
            <a:r>
              <a:rPr sz="1200" spc="-10" dirty="0">
                <a:latin typeface="Times New Roman"/>
                <a:cs typeface="Times New Roman"/>
              </a:rPr>
              <a:t>4,  </a:t>
            </a:r>
            <a:r>
              <a:rPr sz="1200" dirty="0">
                <a:latin typeface="Times New Roman"/>
                <a:cs typeface="Times New Roman"/>
              </a:rPr>
              <a:t>1980, </a:t>
            </a:r>
            <a:r>
              <a:rPr sz="1200" spc="-5" dirty="0">
                <a:latin typeface="Times New Roman"/>
                <a:cs typeface="Times New Roman"/>
              </a:rPr>
              <a:t>c. 500]. Перенакопление означает, что увеличение капитала </a:t>
            </a:r>
            <a:r>
              <a:rPr sz="1200" dirty="0">
                <a:latin typeface="Times New Roman"/>
                <a:cs typeface="Times New Roman"/>
              </a:rPr>
              <a:t>с К до ∆К, </a:t>
            </a:r>
            <a:r>
              <a:rPr sz="1200" spc="-5" dirty="0">
                <a:latin typeface="Times New Roman"/>
                <a:cs typeface="Times New Roman"/>
              </a:rPr>
              <a:t>при </a:t>
            </a:r>
            <a:r>
              <a:rPr sz="1200" dirty="0">
                <a:latin typeface="Times New Roman"/>
                <a:cs typeface="Times New Roman"/>
              </a:rPr>
              <a:t>том, </a:t>
            </a:r>
            <a:r>
              <a:rPr sz="1200" spc="-5" dirty="0">
                <a:latin typeface="Times New Roman"/>
                <a:cs typeface="Times New Roman"/>
              </a:rPr>
              <a:t>что  новый капитал высокого органического (технического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стоимостного) строения </a:t>
            </a:r>
            <a:r>
              <a:rPr sz="1200" dirty="0">
                <a:latin typeface="Times New Roman"/>
                <a:cs typeface="Times New Roman"/>
              </a:rPr>
              <a:t>в  </a:t>
            </a:r>
            <a:r>
              <a:rPr sz="1200" spc="-5" dirty="0">
                <a:latin typeface="Times New Roman"/>
                <a:cs typeface="Times New Roman"/>
              </a:rPr>
              <a:t>знаменателе </a:t>
            </a:r>
            <a:r>
              <a:rPr sz="1200" dirty="0">
                <a:latin typeface="Times New Roman"/>
                <a:cs typeface="Times New Roman"/>
              </a:rPr>
              <a:t>формулы общей </a:t>
            </a:r>
            <a:r>
              <a:rPr sz="1200" spc="-5" dirty="0">
                <a:latin typeface="Times New Roman"/>
                <a:cs typeface="Times New Roman"/>
              </a:rPr>
              <a:t>нормы </a:t>
            </a:r>
            <a:r>
              <a:rPr sz="1200" dirty="0">
                <a:latin typeface="Times New Roman"/>
                <a:cs typeface="Times New Roman"/>
              </a:rPr>
              <a:t>прибыли </a:t>
            </a:r>
            <a:r>
              <a:rPr sz="1200" spc="-5" dirty="0">
                <a:latin typeface="Times New Roman"/>
                <a:cs typeface="Times New Roman"/>
              </a:rPr>
              <a:t>вносит непропорционально меньший вклад</a:t>
            </a:r>
            <a:r>
              <a:rPr sz="1200" spc="-1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  </a:t>
            </a:r>
            <a:r>
              <a:rPr sz="1200" spc="-5" dirty="0">
                <a:latin typeface="Times New Roman"/>
                <a:cs typeface="Times New Roman"/>
              </a:rPr>
              <a:t>увеличение числителя </a:t>
            </a:r>
            <a:r>
              <a:rPr sz="1200" dirty="0">
                <a:latin typeface="Times New Roman"/>
                <a:cs typeface="Times New Roman"/>
              </a:rPr>
              <a:t>формулы </a:t>
            </a:r>
            <a:r>
              <a:rPr sz="1200" spc="-5" dirty="0">
                <a:latin typeface="Times New Roman"/>
                <a:cs typeface="Times New Roman"/>
              </a:rPr>
              <a:t>средней нормы </a:t>
            </a:r>
            <a:r>
              <a:rPr sz="1200" dirty="0">
                <a:latin typeface="Times New Roman"/>
                <a:cs typeface="Times New Roman"/>
              </a:rPr>
              <a:t>прибыли. К </a:t>
            </a:r>
            <a:r>
              <a:rPr sz="1200" spc="-5" dirty="0">
                <a:latin typeface="Times New Roman"/>
                <a:cs typeface="Times New Roman"/>
              </a:rPr>
              <a:t>этому добавляется </a:t>
            </a:r>
            <a:r>
              <a:rPr sz="1200" dirty="0">
                <a:latin typeface="Times New Roman"/>
                <a:cs typeface="Times New Roman"/>
              </a:rPr>
              <a:t>то  </a:t>
            </a:r>
            <a:r>
              <a:rPr sz="1200" spc="-5" dirty="0">
                <a:latin typeface="Times New Roman"/>
                <a:cs typeface="Times New Roman"/>
              </a:rPr>
              <a:t>обстоятельство, что рост заработной платы выше стоимости рабочей силы (рост </a:t>
            </a:r>
            <a:r>
              <a:rPr sz="1200" dirty="0">
                <a:latin typeface="Times New Roman"/>
                <a:cs typeface="Times New Roman"/>
              </a:rPr>
              <a:t>К в  </a:t>
            </a:r>
            <a:r>
              <a:rPr sz="1200" spc="-5" dirty="0">
                <a:latin typeface="Times New Roman"/>
                <a:cs typeface="Times New Roman"/>
              </a:rPr>
              <a:t>знаменателе) идет </a:t>
            </a:r>
            <a:r>
              <a:rPr sz="1200" dirty="0">
                <a:latin typeface="Times New Roman"/>
                <a:cs typeface="Times New Roman"/>
              </a:rPr>
              <a:t>за </a:t>
            </a:r>
            <a:r>
              <a:rPr sz="1200" spc="-5" dirty="0">
                <a:latin typeface="Times New Roman"/>
                <a:cs typeface="Times New Roman"/>
              </a:rPr>
              <a:t>счет прибавочной стоимости (сокращает </a:t>
            </a:r>
            <a:r>
              <a:rPr sz="1200" dirty="0">
                <a:latin typeface="Times New Roman"/>
                <a:cs typeface="Times New Roman"/>
              </a:rPr>
              <a:t>М в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числителе).</a:t>
            </a:r>
            <a:endParaRPr sz="1200">
              <a:latin typeface="Times New Roman"/>
              <a:cs typeface="Times New Roman"/>
            </a:endParaRPr>
          </a:p>
          <a:p>
            <a:pPr marL="461645" algn="just">
              <a:lnSpc>
                <a:spcPct val="100000"/>
              </a:lnSpc>
              <a:spcBef>
                <a:spcPts val="625"/>
              </a:spcBef>
            </a:pPr>
            <a:r>
              <a:rPr sz="1200" dirty="0">
                <a:latin typeface="Times New Roman"/>
                <a:cs typeface="Times New Roman"/>
              </a:rPr>
              <a:t>Средняя </a:t>
            </a:r>
            <a:r>
              <a:rPr sz="1200" spc="-5" dirty="0">
                <a:latin typeface="Times New Roman"/>
                <a:cs typeface="Times New Roman"/>
              </a:rPr>
              <a:t>норма </a:t>
            </a:r>
            <a:r>
              <a:rPr sz="1200" dirty="0">
                <a:latin typeface="Times New Roman"/>
                <a:cs typeface="Times New Roman"/>
              </a:rPr>
              <a:t>прибыли, которая в </a:t>
            </a:r>
            <a:r>
              <a:rPr sz="1200" spc="-5" dirty="0">
                <a:latin typeface="Times New Roman"/>
                <a:cs typeface="Times New Roman"/>
              </a:rPr>
              <a:t>период подъема </a:t>
            </a:r>
            <a:r>
              <a:rPr sz="1200" dirty="0">
                <a:latin typeface="Times New Roman"/>
                <a:cs typeface="Times New Roman"/>
              </a:rPr>
              <a:t>росла, </a:t>
            </a:r>
            <a:r>
              <a:rPr sz="1200" spc="-5" dirty="0">
                <a:latin typeface="Times New Roman"/>
                <a:cs typeface="Times New Roman"/>
              </a:rPr>
              <a:t>внезапно понижается.</a:t>
            </a:r>
            <a:r>
              <a:rPr sz="1200" spc="-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35351" y="9009126"/>
            <a:ext cx="101600" cy="155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50" spc="60" dirty="0">
                <a:latin typeface="Cambria Math"/>
                <a:cs typeface="Cambria Math"/>
              </a:rPr>
              <a:t>K</a:t>
            </a:r>
            <a:endParaRPr sz="85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937382" y="9010395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042720" y="8888729"/>
            <a:ext cx="60159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кризиса </a:t>
            </a:r>
            <a:r>
              <a:rPr sz="1200" dirty="0">
                <a:latin typeface="Times New Roman"/>
                <a:cs typeface="Times New Roman"/>
              </a:rPr>
              <a:t>она была </a:t>
            </a:r>
            <a:r>
              <a:rPr sz="1200" spc="-5" dirty="0">
                <a:latin typeface="Times New Roman"/>
                <a:cs typeface="Times New Roman"/>
              </a:rPr>
              <a:t>равна </a:t>
            </a:r>
            <a:r>
              <a:rPr sz="1200" i="1" spc="-5" dirty="0">
                <a:latin typeface="Times New Roman"/>
                <a:cs typeface="Times New Roman"/>
              </a:rPr>
              <a:t>p</a:t>
            </a:r>
            <a:r>
              <a:rPr sz="1200" spc="-5" dirty="0">
                <a:latin typeface="Times New Roman"/>
                <a:cs typeface="Times New Roman"/>
              </a:rPr>
              <a:t>'= </a:t>
            </a:r>
            <a:r>
              <a:rPr sz="1275" spc="104" baseline="45751" dirty="0">
                <a:latin typeface="Cambria Math"/>
                <a:cs typeface="Cambria Math"/>
              </a:rPr>
              <a:t>M </a:t>
            </a:r>
            <a:r>
              <a:rPr sz="1200" dirty="0">
                <a:latin typeface="Times New Roman"/>
                <a:cs typeface="Times New Roman"/>
              </a:rPr>
              <a:t>, а в </a:t>
            </a:r>
            <a:r>
              <a:rPr sz="1200" spc="-5" dirty="0">
                <a:latin typeface="Times New Roman"/>
                <a:cs typeface="Times New Roman"/>
              </a:rPr>
              <a:t>момент кризиса </a:t>
            </a:r>
            <a:r>
              <a:rPr sz="1200" dirty="0">
                <a:latin typeface="Times New Roman"/>
                <a:cs typeface="Times New Roman"/>
              </a:rPr>
              <a:t>(в </a:t>
            </a:r>
            <a:r>
              <a:rPr sz="1200" spc="-5" dirty="0">
                <a:latin typeface="Times New Roman"/>
                <a:cs typeface="Times New Roman"/>
              </a:rPr>
              <a:t>экстремальном случае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абсолютного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42720" y="9237726"/>
            <a:ext cx="16300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перенаколения) </a:t>
            </a:r>
            <a:r>
              <a:rPr sz="1200" i="1" spc="-5" dirty="0">
                <a:latin typeface="Times New Roman"/>
                <a:cs typeface="Times New Roman"/>
              </a:rPr>
              <a:t>p</a:t>
            </a:r>
            <a:r>
              <a:rPr sz="1200" spc="-5" dirty="0">
                <a:latin typeface="Times New Roman"/>
                <a:cs typeface="Times New Roman"/>
              </a:rPr>
              <a:t>'=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75" spc="37" baseline="45751" dirty="0">
                <a:latin typeface="Cambria Math"/>
                <a:cs typeface="Cambria Math"/>
              </a:rPr>
              <a:t>M+0</a:t>
            </a:r>
            <a:endParaRPr sz="1275" baseline="45751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354326" y="9358070"/>
            <a:ext cx="321310" cy="155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50" spc="65" dirty="0">
                <a:latin typeface="Cambria Math"/>
                <a:cs typeface="Cambria Math"/>
              </a:rPr>
              <a:t>K</a:t>
            </a:r>
            <a:r>
              <a:rPr sz="850" spc="-20" dirty="0">
                <a:latin typeface="Cambria Math"/>
                <a:cs typeface="Cambria Math"/>
              </a:rPr>
              <a:t>+</a:t>
            </a:r>
            <a:r>
              <a:rPr sz="850" spc="-5" dirty="0">
                <a:latin typeface="Cambria Math"/>
                <a:cs typeface="Cambria Math"/>
              </a:rPr>
              <a:t>∆</a:t>
            </a:r>
            <a:r>
              <a:rPr sz="850" spc="60" dirty="0">
                <a:latin typeface="Cambria Math"/>
                <a:cs typeface="Cambria Math"/>
              </a:rPr>
              <a:t>K</a:t>
            </a:r>
            <a:endParaRPr sz="85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367026" y="9359392"/>
            <a:ext cx="294640" cy="0"/>
          </a:xfrm>
          <a:custGeom>
            <a:avLst/>
            <a:gdLst/>
            <a:ahLst/>
            <a:cxnLst/>
            <a:rect l="l" t="t" r="r" b="b"/>
            <a:pathLst>
              <a:path w="294639">
                <a:moveTo>
                  <a:pt x="0" y="0"/>
                </a:moveTo>
                <a:lnTo>
                  <a:pt x="294436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6926833" y="9917379"/>
            <a:ext cx="12192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sz="1100" dirty="0">
                <a:latin typeface="Calibri"/>
                <a:cs typeface="Calibri"/>
              </a:rPr>
              <a:t>5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926833" y="9917379"/>
            <a:ext cx="12192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sz="1100" dirty="0">
                <a:latin typeface="Calibri"/>
                <a:cs typeface="Calibri"/>
              </a:rPr>
              <a:t>6</a:t>
            </a:fld>
            <a:endParaRPr sz="11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068120" y="615187"/>
            <a:ext cx="5969000" cy="9229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0795" indent="448945" algn="just">
              <a:lnSpc>
                <a:spcPct val="1439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«Под так </a:t>
            </a:r>
            <a:r>
              <a:rPr sz="1200" spc="-5" dirty="0">
                <a:latin typeface="Times New Roman"/>
                <a:cs typeface="Times New Roman"/>
              </a:rPr>
              <a:t>называемым изобилием капитала всегда подразумевается </a:t>
            </a:r>
            <a:r>
              <a:rPr sz="1200" dirty="0">
                <a:latin typeface="Times New Roman"/>
                <a:cs typeface="Times New Roman"/>
              </a:rPr>
              <a:t>по </a:t>
            </a:r>
            <a:r>
              <a:rPr sz="1200" spc="-5" dirty="0">
                <a:latin typeface="Times New Roman"/>
                <a:cs typeface="Times New Roman"/>
              </a:rPr>
              <a:t>существу  изобилие </a:t>
            </a:r>
            <a:r>
              <a:rPr sz="1200" dirty="0">
                <a:latin typeface="Times New Roman"/>
                <a:cs typeface="Times New Roman"/>
              </a:rPr>
              <a:t>такого </a:t>
            </a:r>
            <a:r>
              <a:rPr sz="1200" spc="-5" dirty="0">
                <a:latin typeface="Times New Roman"/>
                <a:cs typeface="Times New Roman"/>
              </a:rPr>
              <a:t>капитала, </a:t>
            </a:r>
            <a:r>
              <a:rPr sz="1200" dirty="0">
                <a:latin typeface="Times New Roman"/>
                <a:cs typeface="Times New Roman"/>
              </a:rPr>
              <a:t>для которого </a:t>
            </a:r>
            <a:r>
              <a:rPr sz="1200" spc="-5" dirty="0">
                <a:latin typeface="Times New Roman"/>
                <a:cs typeface="Times New Roman"/>
              </a:rPr>
              <a:t>понижение нормы </a:t>
            </a:r>
            <a:r>
              <a:rPr sz="1200" dirty="0">
                <a:latin typeface="Times New Roman"/>
                <a:cs typeface="Times New Roman"/>
              </a:rPr>
              <a:t>прибыли </a:t>
            </a:r>
            <a:r>
              <a:rPr sz="1200" spc="-5" dirty="0">
                <a:latin typeface="Times New Roman"/>
                <a:cs typeface="Times New Roman"/>
              </a:rPr>
              <a:t>не уравновешивается  ее массой…Перепроизводство капитала… означает… </a:t>
            </a:r>
            <a:r>
              <a:rPr sz="1200" dirty="0">
                <a:latin typeface="Times New Roman"/>
                <a:cs typeface="Times New Roman"/>
              </a:rPr>
              <a:t>не </a:t>
            </a:r>
            <a:r>
              <a:rPr sz="1200" spc="-5" dirty="0">
                <a:latin typeface="Times New Roman"/>
                <a:cs typeface="Times New Roman"/>
              </a:rPr>
              <a:t>что иное, как перенакопление  капитала» [Маркс, </a:t>
            </a:r>
            <a:r>
              <a:rPr sz="1200" dirty="0">
                <a:latin typeface="Times New Roman"/>
                <a:cs typeface="Times New Roman"/>
              </a:rPr>
              <a:t>1961,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283].</a:t>
            </a:r>
            <a:endParaRPr sz="1200">
              <a:latin typeface="Times New Roman"/>
              <a:cs typeface="Times New Roman"/>
            </a:endParaRPr>
          </a:p>
          <a:p>
            <a:pPr marL="12700" indent="448945" algn="just">
              <a:lnSpc>
                <a:spcPct val="100000"/>
              </a:lnSpc>
              <a:spcBef>
                <a:spcPts val="625"/>
              </a:spcBef>
            </a:pPr>
            <a:r>
              <a:rPr sz="1200" spc="-5" dirty="0">
                <a:latin typeface="Times New Roman"/>
                <a:cs typeface="Times New Roman"/>
              </a:rPr>
              <a:t>Это явление </a:t>
            </a:r>
            <a:r>
              <a:rPr sz="1200" dirty="0">
                <a:latin typeface="Times New Roman"/>
                <a:cs typeface="Times New Roman"/>
              </a:rPr>
              <a:t>должно </a:t>
            </a:r>
            <a:r>
              <a:rPr sz="1200" spc="-5" dirty="0">
                <a:latin typeface="Times New Roman"/>
                <a:cs typeface="Times New Roman"/>
              </a:rPr>
              <a:t>отражаться </a:t>
            </a:r>
            <a:r>
              <a:rPr sz="1200" i="1" spc="-5" dirty="0">
                <a:latin typeface="Times New Roman"/>
                <a:cs typeface="Times New Roman"/>
              </a:rPr>
              <a:t>падением макроэкономической нормы</a:t>
            </a:r>
            <a:r>
              <a:rPr sz="1200" i="1" spc="13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общей</a:t>
            </a:r>
            <a:endParaRPr sz="1200">
              <a:latin typeface="Times New Roman"/>
              <a:cs typeface="Times New Roman"/>
            </a:endParaRPr>
          </a:p>
          <a:p>
            <a:pPr marL="12700" marR="8890" algn="just">
              <a:lnSpc>
                <a:spcPct val="143300"/>
              </a:lnSpc>
              <a:spcBef>
                <a:spcPts val="15"/>
              </a:spcBef>
            </a:pPr>
            <a:r>
              <a:rPr sz="1200" i="1" spc="-5" dirty="0">
                <a:latin typeface="Times New Roman"/>
                <a:cs typeface="Times New Roman"/>
              </a:rPr>
              <a:t>прибыли</a:t>
            </a:r>
            <a:r>
              <a:rPr sz="1200" spc="-5" dirty="0">
                <a:latin typeface="Times New Roman"/>
                <a:cs typeface="Times New Roman"/>
              </a:rPr>
              <a:t>, статистическое </a:t>
            </a:r>
            <a:r>
              <a:rPr sz="1200" dirty="0">
                <a:latin typeface="Times New Roman"/>
                <a:cs typeface="Times New Roman"/>
              </a:rPr>
              <a:t>подтверждение </a:t>
            </a:r>
            <a:r>
              <a:rPr sz="1200" spc="-5" dirty="0">
                <a:latin typeface="Times New Roman"/>
                <a:cs typeface="Times New Roman"/>
              </a:rPr>
              <a:t>которого </a:t>
            </a:r>
            <a:r>
              <a:rPr sz="1200" dirty="0">
                <a:latin typeface="Times New Roman"/>
                <a:cs typeface="Times New Roman"/>
              </a:rPr>
              <a:t>будет </a:t>
            </a:r>
            <a:r>
              <a:rPr sz="1200" spc="-5" dirty="0">
                <a:latin typeface="Times New Roman"/>
                <a:cs typeface="Times New Roman"/>
              </a:rPr>
              <a:t>представлено во второй части  </a:t>
            </a:r>
            <a:r>
              <a:rPr sz="1200" dirty="0">
                <a:latin typeface="Times New Roman"/>
                <a:cs typeface="Times New Roman"/>
              </a:rPr>
              <a:t>статьи.</a:t>
            </a:r>
            <a:endParaRPr sz="1200">
              <a:latin typeface="Times New Roman"/>
              <a:cs typeface="Times New Roman"/>
            </a:endParaRPr>
          </a:p>
          <a:p>
            <a:pPr marL="461645" algn="just">
              <a:lnSpc>
                <a:spcPct val="100000"/>
              </a:lnSpc>
              <a:spcBef>
                <a:spcPts val="635"/>
              </a:spcBef>
            </a:pPr>
            <a:r>
              <a:rPr sz="1200" i="1" spc="-5" dirty="0">
                <a:latin typeface="Times New Roman"/>
                <a:cs typeface="Times New Roman"/>
              </a:rPr>
              <a:t>В</a:t>
            </a:r>
            <a:r>
              <a:rPr sz="1200" b="1" i="1" spc="-5" dirty="0">
                <a:latin typeface="Times New Roman"/>
                <a:cs typeface="Times New Roman"/>
              </a:rPr>
              <a:t>ыход </a:t>
            </a:r>
            <a:r>
              <a:rPr sz="1200" b="1" i="1" dirty="0">
                <a:latin typeface="Times New Roman"/>
                <a:cs typeface="Times New Roman"/>
              </a:rPr>
              <a:t>из</a:t>
            </a:r>
            <a:r>
              <a:rPr sz="1200" b="1" i="1" spc="-5" dirty="0">
                <a:latin typeface="Times New Roman"/>
                <a:cs typeface="Times New Roman"/>
              </a:rPr>
              <a:t> кризиса</a:t>
            </a:r>
            <a:endParaRPr sz="1200">
              <a:latin typeface="Times New Roman"/>
              <a:cs typeface="Times New Roman"/>
            </a:endParaRPr>
          </a:p>
          <a:p>
            <a:pPr marL="12700" indent="448945" algn="just">
              <a:lnSpc>
                <a:spcPct val="100000"/>
              </a:lnSpc>
              <a:spcBef>
                <a:spcPts val="625"/>
              </a:spcBef>
            </a:pPr>
            <a:r>
              <a:rPr sz="1200" spc="-5" dirty="0">
                <a:latin typeface="Times New Roman"/>
                <a:cs typeface="Times New Roman"/>
              </a:rPr>
              <a:t>«Каким </a:t>
            </a:r>
            <a:r>
              <a:rPr sz="1200" dirty="0">
                <a:latin typeface="Times New Roman"/>
                <a:cs typeface="Times New Roman"/>
              </a:rPr>
              <a:t>же </a:t>
            </a:r>
            <a:r>
              <a:rPr sz="1200" spc="-5" dirty="0">
                <a:latin typeface="Times New Roman"/>
                <a:cs typeface="Times New Roman"/>
              </a:rPr>
              <a:t>образом </a:t>
            </a:r>
            <a:r>
              <a:rPr sz="1200" spc="-10" dirty="0">
                <a:latin typeface="Times New Roman"/>
                <a:cs typeface="Times New Roman"/>
              </a:rPr>
              <a:t>может </a:t>
            </a:r>
            <a:r>
              <a:rPr sz="1200" dirty="0">
                <a:latin typeface="Times New Roman"/>
                <a:cs typeface="Times New Roman"/>
              </a:rPr>
              <a:t>быть </a:t>
            </a:r>
            <a:r>
              <a:rPr sz="1200" spc="-5" dirty="0">
                <a:latin typeface="Times New Roman"/>
                <a:cs typeface="Times New Roman"/>
              </a:rPr>
              <a:t>устранен этот конфликт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могут </a:t>
            </a:r>
            <a:r>
              <a:rPr sz="1200" dirty="0">
                <a:latin typeface="Times New Roman"/>
                <a:cs typeface="Times New Roman"/>
              </a:rPr>
              <a:t>быть</a:t>
            </a:r>
            <a:r>
              <a:rPr sz="1200" spc="2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снова</a:t>
            </a:r>
            <a:endParaRPr sz="1200">
              <a:latin typeface="Times New Roman"/>
              <a:cs typeface="Times New Roman"/>
            </a:endParaRPr>
          </a:p>
          <a:p>
            <a:pPr marL="12700" marR="8890" algn="just">
              <a:lnSpc>
                <a:spcPct val="143800"/>
              </a:lnSpc>
              <a:spcBef>
                <a:spcPts val="5"/>
              </a:spcBef>
            </a:pPr>
            <a:r>
              <a:rPr sz="1200" spc="-5" dirty="0">
                <a:latin typeface="Times New Roman"/>
                <a:cs typeface="Times New Roman"/>
              </a:rPr>
              <a:t>восстановлены </a:t>
            </a:r>
            <a:r>
              <a:rPr sz="1200" dirty="0">
                <a:latin typeface="Times New Roman"/>
                <a:cs typeface="Times New Roman"/>
              </a:rPr>
              <a:t>отношения, </a:t>
            </a:r>
            <a:r>
              <a:rPr sz="1200" spc="-5" dirty="0">
                <a:latin typeface="Times New Roman"/>
                <a:cs typeface="Times New Roman"/>
              </a:rPr>
              <a:t>соответствующие «здоровому» движению капиталистического  производства? Способ устранения содержится </a:t>
            </a:r>
            <a:r>
              <a:rPr sz="1200" dirty="0">
                <a:latin typeface="Times New Roman"/>
                <a:cs typeface="Times New Roman"/>
              </a:rPr>
              <a:t>уже в </a:t>
            </a:r>
            <a:r>
              <a:rPr sz="1200" spc="-5" dirty="0">
                <a:latin typeface="Times New Roman"/>
                <a:cs typeface="Times New Roman"/>
              </a:rPr>
              <a:t>самом выражении </a:t>
            </a:r>
            <a:r>
              <a:rPr sz="1200" dirty="0">
                <a:latin typeface="Times New Roman"/>
                <a:cs typeface="Times New Roman"/>
              </a:rPr>
              <a:t>того </a:t>
            </a:r>
            <a:r>
              <a:rPr sz="1200" spc="-5" dirty="0">
                <a:latin typeface="Times New Roman"/>
                <a:cs typeface="Times New Roman"/>
              </a:rPr>
              <a:t>конфликта, </a:t>
            </a:r>
            <a:r>
              <a:rPr sz="1200" dirty="0">
                <a:latin typeface="Times New Roman"/>
                <a:cs typeface="Times New Roman"/>
              </a:rPr>
              <a:t>об  </a:t>
            </a:r>
            <a:r>
              <a:rPr sz="1200" spc="-5" dirty="0">
                <a:latin typeface="Times New Roman"/>
                <a:cs typeface="Times New Roman"/>
              </a:rPr>
              <a:t>устранении которого идет речь. Он заключается </a:t>
            </a:r>
            <a:r>
              <a:rPr sz="1200" dirty="0">
                <a:latin typeface="Times New Roman"/>
                <a:cs typeface="Times New Roman"/>
              </a:rPr>
              <a:t>в том, </a:t>
            </a:r>
            <a:r>
              <a:rPr sz="1200" spc="-5" dirty="0">
                <a:latin typeface="Times New Roman"/>
                <a:cs typeface="Times New Roman"/>
              </a:rPr>
              <a:t>что капитал, равный </a:t>
            </a:r>
            <a:r>
              <a:rPr sz="1200" dirty="0">
                <a:latin typeface="Times New Roman"/>
                <a:cs typeface="Times New Roman"/>
              </a:rPr>
              <a:t>по </a:t>
            </a:r>
            <a:r>
              <a:rPr sz="1200" spc="-5" dirty="0">
                <a:latin typeface="Times New Roman"/>
                <a:cs typeface="Times New Roman"/>
              </a:rPr>
              <a:t>стоимости  всему дополнительному капиталу </a:t>
            </a:r>
            <a:r>
              <a:rPr sz="1200" dirty="0">
                <a:latin typeface="Times New Roman"/>
                <a:cs typeface="Times New Roman"/>
              </a:rPr>
              <a:t>∆К или, по </a:t>
            </a:r>
            <a:r>
              <a:rPr sz="1200" spc="-5" dirty="0">
                <a:latin typeface="Times New Roman"/>
                <a:cs typeface="Times New Roman"/>
              </a:rPr>
              <a:t>крайней мере, его </a:t>
            </a:r>
            <a:r>
              <a:rPr sz="1200" dirty="0">
                <a:latin typeface="Times New Roman"/>
                <a:cs typeface="Times New Roman"/>
              </a:rPr>
              <a:t>части, </a:t>
            </a:r>
            <a:r>
              <a:rPr sz="1200" spc="-5" dirty="0">
                <a:latin typeface="Times New Roman"/>
                <a:cs typeface="Times New Roman"/>
              </a:rPr>
              <a:t>лежит без движения 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отчасти даже уничтожается» [Маркс, </a:t>
            </a:r>
            <a:r>
              <a:rPr sz="1200" dirty="0">
                <a:latin typeface="Times New Roman"/>
                <a:cs typeface="Times New Roman"/>
              </a:rPr>
              <a:t>1961, с.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278].</a:t>
            </a:r>
            <a:endParaRPr sz="1200">
              <a:latin typeface="Times New Roman"/>
              <a:cs typeface="Times New Roman"/>
            </a:endParaRPr>
          </a:p>
          <a:p>
            <a:pPr marL="12700" indent="448945" algn="just">
              <a:lnSpc>
                <a:spcPct val="100000"/>
              </a:lnSpc>
              <a:spcBef>
                <a:spcPts val="625"/>
              </a:spcBef>
            </a:pPr>
            <a:r>
              <a:rPr sz="1200" spc="-5" dirty="0">
                <a:latin typeface="Times New Roman"/>
                <a:cs typeface="Times New Roman"/>
              </a:rPr>
              <a:t>Капитал </a:t>
            </a:r>
            <a:r>
              <a:rPr sz="1200" dirty="0">
                <a:latin typeface="Times New Roman"/>
                <a:cs typeface="Times New Roman"/>
              </a:rPr>
              <a:t>– </a:t>
            </a:r>
            <a:r>
              <a:rPr sz="1200" spc="-5" dirty="0">
                <a:latin typeface="Times New Roman"/>
                <a:cs typeface="Times New Roman"/>
              </a:rPr>
              <a:t>это стоимость, </a:t>
            </a:r>
            <a:r>
              <a:rPr sz="1200" dirty="0">
                <a:latin typeface="Times New Roman"/>
                <a:cs typeface="Times New Roman"/>
              </a:rPr>
              <a:t>которая </a:t>
            </a:r>
            <a:r>
              <a:rPr sz="1200" spc="-5" dirty="0">
                <a:latin typeface="Times New Roman"/>
                <a:cs typeface="Times New Roman"/>
              </a:rPr>
              <a:t>авансируется, сохраняется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возрастает,</a:t>
            </a:r>
            <a:r>
              <a:rPr sz="1200" spc="-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принимая</a:t>
            </a:r>
            <a:endParaRPr sz="1200">
              <a:latin typeface="Times New Roman"/>
              <a:cs typeface="Times New Roman"/>
            </a:endParaRPr>
          </a:p>
          <a:p>
            <a:pPr marL="12700" marR="8255" algn="just">
              <a:lnSpc>
                <a:spcPct val="143800"/>
              </a:lnSpc>
              <a:spcBef>
                <a:spcPts val="5"/>
              </a:spcBef>
            </a:pPr>
            <a:r>
              <a:rPr sz="1200" dirty="0">
                <a:latin typeface="Times New Roman"/>
                <a:cs typeface="Times New Roman"/>
              </a:rPr>
              <a:t>формы </a:t>
            </a:r>
            <a:r>
              <a:rPr sz="1200" spc="-5" dirty="0">
                <a:latin typeface="Times New Roman"/>
                <a:cs typeface="Times New Roman"/>
              </a:rPr>
              <a:t>денежного, производительного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товарного капитала. </a:t>
            </a:r>
            <a:r>
              <a:rPr sz="1200" dirty="0">
                <a:latin typeface="Times New Roman"/>
                <a:cs typeface="Times New Roman"/>
              </a:rPr>
              <a:t>Выход </a:t>
            </a:r>
            <a:r>
              <a:rPr sz="1200" spc="-5" dirty="0">
                <a:latin typeface="Times New Roman"/>
                <a:cs typeface="Times New Roman"/>
              </a:rPr>
              <a:t>из кризиса  предполагает обесценение (потерю стоимости) </a:t>
            </a:r>
            <a:r>
              <a:rPr sz="1200" dirty="0">
                <a:latin typeface="Times New Roman"/>
                <a:cs typeface="Times New Roman"/>
              </a:rPr>
              <a:t>капитала в </a:t>
            </a:r>
            <a:r>
              <a:rPr sz="1200" spc="-5" dirty="0">
                <a:latin typeface="Times New Roman"/>
                <a:cs typeface="Times New Roman"/>
              </a:rPr>
              <a:t>этих </a:t>
            </a:r>
            <a:r>
              <a:rPr sz="1200" dirty="0">
                <a:latin typeface="Times New Roman"/>
                <a:cs typeface="Times New Roman"/>
              </a:rPr>
              <a:t>трех </a:t>
            </a:r>
            <a:r>
              <a:rPr sz="1200" spc="-5" dirty="0">
                <a:latin typeface="Times New Roman"/>
                <a:cs typeface="Times New Roman"/>
              </a:rPr>
              <a:t>формах: обесценение  национальной валюты, </a:t>
            </a:r>
            <a:r>
              <a:rPr sz="1200" dirty="0">
                <a:latin typeface="Times New Roman"/>
                <a:cs typeface="Times New Roman"/>
              </a:rPr>
              <a:t>приостановку </a:t>
            </a:r>
            <a:r>
              <a:rPr sz="1200" spc="-5" dirty="0">
                <a:latin typeface="Times New Roman"/>
                <a:cs typeface="Times New Roman"/>
              </a:rPr>
              <a:t>производства, падение цен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товары.</a:t>
            </a:r>
            <a:endParaRPr sz="1200">
              <a:latin typeface="Times New Roman"/>
              <a:cs typeface="Times New Roman"/>
            </a:endParaRPr>
          </a:p>
          <a:p>
            <a:pPr marL="461645" algn="just">
              <a:lnSpc>
                <a:spcPct val="100000"/>
              </a:lnSpc>
              <a:spcBef>
                <a:spcPts val="620"/>
              </a:spcBef>
            </a:pPr>
            <a:r>
              <a:rPr sz="1200" spc="-5" dirty="0">
                <a:latin typeface="Times New Roman"/>
                <a:cs typeface="Times New Roman"/>
              </a:rPr>
              <a:t>Процесс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выхода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из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кризиса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отражается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обратной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динамикой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связки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показателей:</a:t>
            </a:r>
            <a:endParaRPr sz="12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800"/>
              </a:lnSpc>
              <a:spcBef>
                <a:spcPts val="10"/>
              </a:spcBef>
            </a:pPr>
            <a:r>
              <a:rPr sz="1200" i="1" spc="-5" dirty="0">
                <a:latin typeface="Times New Roman"/>
                <a:cs typeface="Times New Roman"/>
              </a:rPr>
              <a:t>«инвестиции </a:t>
            </a:r>
            <a:r>
              <a:rPr sz="1200" i="1" dirty="0">
                <a:latin typeface="Times New Roman"/>
                <a:cs typeface="Times New Roman"/>
              </a:rPr>
              <a:t>- </a:t>
            </a:r>
            <a:r>
              <a:rPr sz="1200" i="1" spc="-5" dirty="0">
                <a:latin typeface="Times New Roman"/>
                <a:cs typeface="Times New Roman"/>
              </a:rPr>
              <a:t>занятость </a:t>
            </a:r>
            <a:r>
              <a:rPr sz="1200" i="1" dirty="0">
                <a:latin typeface="Times New Roman"/>
                <a:cs typeface="Times New Roman"/>
              </a:rPr>
              <a:t>– </a:t>
            </a:r>
            <a:r>
              <a:rPr sz="1200" i="1" spc="-5" dirty="0">
                <a:latin typeface="Times New Roman"/>
                <a:cs typeface="Times New Roman"/>
              </a:rPr>
              <a:t>безработица </a:t>
            </a:r>
            <a:r>
              <a:rPr sz="1200" i="1" dirty="0">
                <a:latin typeface="Times New Roman"/>
                <a:cs typeface="Times New Roman"/>
              </a:rPr>
              <a:t>- заработная плата». </a:t>
            </a:r>
            <a:r>
              <a:rPr sz="1200" spc="-5" dirty="0">
                <a:latin typeface="Times New Roman"/>
                <a:cs typeface="Times New Roman"/>
              </a:rPr>
              <a:t>Циклическое движение  указанных показателей давно известно. Новизна </a:t>
            </a:r>
            <a:r>
              <a:rPr sz="1200" dirty="0">
                <a:latin typeface="Times New Roman"/>
                <a:cs typeface="Times New Roman"/>
              </a:rPr>
              <a:t>статьи в их </a:t>
            </a:r>
            <a:r>
              <a:rPr sz="1200" spc="-5" dirty="0">
                <a:latin typeface="Times New Roman"/>
                <a:cs typeface="Times New Roman"/>
              </a:rPr>
              <a:t>обосновании </a:t>
            </a:r>
            <a:r>
              <a:rPr sz="1200" dirty="0">
                <a:latin typeface="Times New Roman"/>
                <a:cs typeface="Times New Roman"/>
              </a:rPr>
              <a:t>с </a:t>
            </a:r>
            <a:r>
              <a:rPr sz="1200" spc="-5" dirty="0">
                <a:latin typeface="Times New Roman"/>
                <a:cs typeface="Times New Roman"/>
              </a:rPr>
              <a:t>позиций  движения накопления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капитала.</a:t>
            </a:r>
            <a:endParaRPr sz="1200">
              <a:latin typeface="Times New Roman"/>
              <a:cs typeface="Times New Roman"/>
            </a:endParaRPr>
          </a:p>
          <a:p>
            <a:pPr marL="12700" indent="448945" algn="just">
              <a:lnSpc>
                <a:spcPct val="100000"/>
              </a:lnSpc>
              <a:spcBef>
                <a:spcPts val="620"/>
              </a:spcBef>
            </a:pPr>
            <a:r>
              <a:rPr sz="1200" spc="-5" dirty="0">
                <a:latin typeface="Times New Roman"/>
                <a:cs typeface="Times New Roman"/>
              </a:rPr>
              <a:t>Кризис </a:t>
            </a:r>
            <a:r>
              <a:rPr sz="1200" dirty="0">
                <a:latin typeface="Times New Roman"/>
                <a:cs typeface="Times New Roman"/>
              </a:rPr>
              <a:t>— </a:t>
            </a:r>
            <a:r>
              <a:rPr sz="1200" spc="-5" dirty="0">
                <a:latin typeface="Times New Roman"/>
                <a:cs typeface="Times New Roman"/>
              </a:rPr>
              <a:t>результат периодического перенакопления капитала. </a:t>
            </a:r>
            <a:r>
              <a:rPr sz="1200" dirty="0">
                <a:latin typeface="Times New Roman"/>
                <a:cs typeface="Times New Roman"/>
              </a:rPr>
              <a:t>Во </a:t>
            </a:r>
            <a:r>
              <a:rPr sz="1200" spc="-5" dirty="0">
                <a:latin typeface="Times New Roman"/>
                <a:cs typeface="Times New Roman"/>
              </a:rPr>
              <a:t>времена</a:t>
            </a:r>
            <a:r>
              <a:rPr sz="1200" spc="2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Маркса</a:t>
            </a:r>
            <a:endParaRPr sz="12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700"/>
              </a:lnSpc>
              <a:spcBef>
                <a:spcPts val="10"/>
              </a:spcBef>
            </a:pPr>
            <a:r>
              <a:rPr sz="1200" spc="-5" dirty="0">
                <a:latin typeface="Times New Roman"/>
                <a:cs typeface="Times New Roman"/>
              </a:rPr>
              <a:t>типичным </a:t>
            </a:r>
            <a:r>
              <a:rPr sz="1200" dirty="0">
                <a:latin typeface="Times New Roman"/>
                <a:cs typeface="Times New Roman"/>
              </a:rPr>
              <a:t>был </a:t>
            </a:r>
            <a:r>
              <a:rPr sz="1200" spc="-5" dirty="0">
                <a:latin typeface="Times New Roman"/>
                <a:cs typeface="Times New Roman"/>
              </a:rPr>
              <a:t>десятилетний цикл.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настоящее время </a:t>
            </a:r>
            <a:r>
              <a:rPr sz="1200" dirty="0">
                <a:latin typeface="Times New Roman"/>
                <a:cs typeface="Times New Roman"/>
              </a:rPr>
              <a:t>он не соблюдается. </a:t>
            </a:r>
            <a:r>
              <a:rPr sz="1200" spc="-5" dirty="0">
                <a:latin typeface="Times New Roman"/>
                <a:cs typeface="Times New Roman"/>
              </a:rPr>
              <a:t>Составить  </a:t>
            </a:r>
            <a:r>
              <a:rPr sz="1200" dirty="0">
                <a:latin typeface="Times New Roman"/>
                <a:cs typeface="Times New Roman"/>
              </a:rPr>
              <a:t>точное </a:t>
            </a:r>
            <a:r>
              <a:rPr sz="1200" spc="-5" dirty="0">
                <a:latin typeface="Times New Roman"/>
                <a:cs typeface="Times New Roman"/>
              </a:rPr>
              <a:t>«расписание наступления кризисов» как расписание движения поездов </a:t>
            </a:r>
            <a:r>
              <a:rPr sz="1200" dirty="0">
                <a:latin typeface="Times New Roman"/>
                <a:cs typeface="Times New Roman"/>
              </a:rPr>
              <a:t>не  </a:t>
            </a:r>
            <a:r>
              <a:rPr sz="1200" spc="-5" dirty="0">
                <a:latin typeface="Times New Roman"/>
                <a:cs typeface="Times New Roman"/>
              </a:rPr>
              <a:t>представляется возможным. Периодичность кризисов, полученная описательным методом,  содержит </a:t>
            </a:r>
            <a:r>
              <a:rPr sz="1200" dirty="0">
                <a:latin typeface="Times New Roman"/>
                <a:cs typeface="Times New Roman"/>
              </a:rPr>
              <a:t>большой </a:t>
            </a:r>
            <a:r>
              <a:rPr sz="1200" spc="-5" dirty="0">
                <a:latin typeface="Times New Roman"/>
                <a:cs typeface="Times New Roman"/>
              </a:rPr>
              <a:t>лаг, например </a:t>
            </a:r>
            <a:r>
              <a:rPr sz="1200" dirty="0">
                <a:latin typeface="Times New Roman"/>
                <a:cs typeface="Times New Roman"/>
              </a:rPr>
              <a:t>40-60 </a:t>
            </a:r>
            <a:r>
              <a:rPr sz="1200" spc="-5" dirty="0">
                <a:latin typeface="Times New Roman"/>
                <a:cs typeface="Times New Roman"/>
              </a:rPr>
              <a:t>лет; </a:t>
            </a:r>
            <a:r>
              <a:rPr sz="1200" dirty="0">
                <a:latin typeface="Times New Roman"/>
                <a:cs typeface="Times New Roman"/>
              </a:rPr>
              <a:t>15-25 </a:t>
            </a:r>
            <a:r>
              <a:rPr sz="1200" spc="-5" dirty="0">
                <a:latin typeface="Times New Roman"/>
                <a:cs typeface="Times New Roman"/>
              </a:rPr>
              <a:t>лет; 7-11 лет. Долгосрочные,  среднесрочные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краткосрочные кризисы могут накладываться </a:t>
            </a:r>
            <a:r>
              <a:rPr sz="1200" dirty="0">
                <a:latin typeface="Times New Roman"/>
                <a:cs typeface="Times New Roman"/>
              </a:rPr>
              <a:t>друг на </a:t>
            </a:r>
            <a:r>
              <a:rPr sz="1200" spc="-5" dirty="0">
                <a:latin typeface="Times New Roman"/>
                <a:cs typeface="Times New Roman"/>
              </a:rPr>
              <a:t>друга. </a:t>
            </a:r>
            <a:r>
              <a:rPr sz="1200" dirty="0">
                <a:latin typeface="Times New Roman"/>
                <a:cs typeface="Times New Roman"/>
              </a:rPr>
              <a:t>Во </a:t>
            </a:r>
            <a:r>
              <a:rPr sz="1200" spc="-5" dirty="0">
                <a:latin typeface="Times New Roman"/>
                <a:cs typeface="Times New Roman"/>
              </a:rPr>
              <a:t>всех  случаях это наложение проявляется через особенности накопления капитала, </a:t>
            </a:r>
            <a:r>
              <a:rPr sz="1200" dirty="0">
                <a:latin typeface="Times New Roman"/>
                <a:cs typeface="Times New Roman"/>
              </a:rPr>
              <a:t>а </a:t>
            </a:r>
            <a:r>
              <a:rPr sz="1200" spc="-5" dirty="0">
                <a:latin typeface="Times New Roman"/>
                <a:cs typeface="Times New Roman"/>
              </a:rPr>
              <a:t>точнее,  через перенакопление капитала, охватывающее </a:t>
            </a:r>
            <a:r>
              <a:rPr sz="1200" dirty="0">
                <a:latin typeface="Times New Roman"/>
                <a:cs typeface="Times New Roman"/>
              </a:rPr>
              <a:t>одну, </a:t>
            </a:r>
            <a:r>
              <a:rPr sz="1200" spc="-5" dirty="0">
                <a:latin typeface="Times New Roman"/>
                <a:cs typeface="Times New Roman"/>
              </a:rPr>
              <a:t>несколько или все отрасли </a:t>
            </a:r>
            <a:r>
              <a:rPr sz="1200" dirty="0">
                <a:latin typeface="Times New Roman"/>
                <a:cs typeface="Times New Roman"/>
              </a:rPr>
              <a:t>одной  </a:t>
            </a:r>
            <a:r>
              <a:rPr sz="1200" spc="-5" dirty="0">
                <a:latin typeface="Times New Roman"/>
                <a:cs typeface="Times New Roman"/>
              </a:rPr>
              <a:t>страны, нескольких стран, имеющее мировой характер </a:t>
            </a:r>
            <a:r>
              <a:rPr sz="1200" dirty="0">
                <a:latin typeface="Times New Roman"/>
                <a:cs typeface="Times New Roman"/>
              </a:rPr>
              <a:t>и т.д. </a:t>
            </a:r>
            <a:r>
              <a:rPr sz="1200" spc="-5" dirty="0">
                <a:latin typeface="Times New Roman"/>
                <a:cs typeface="Times New Roman"/>
              </a:rPr>
              <a:t>Следует </a:t>
            </a:r>
            <a:r>
              <a:rPr sz="1200" dirty="0">
                <a:latin typeface="Times New Roman"/>
                <a:cs typeface="Times New Roman"/>
              </a:rPr>
              <a:t>отметить и </a:t>
            </a:r>
            <a:r>
              <a:rPr sz="1200" spc="-5" dirty="0">
                <a:latin typeface="Times New Roman"/>
                <a:cs typeface="Times New Roman"/>
              </a:rPr>
              <a:t>влияние  </a:t>
            </a:r>
            <a:r>
              <a:rPr sz="1200" dirty="0">
                <a:latin typeface="Times New Roman"/>
                <a:cs typeface="Times New Roman"/>
              </a:rPr>
              <a:t>на </a:t>
            </a:r>
            <a:r>
              <a:rPr sz="1200" spc="-5" dirty="0">
                <a:latin typeface="Times New Roman"/>
                <a:cs typeface="Times New Roman"/>
              </a:rPr>
              <a:t>продолжительность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глубину кризисов новых </a:t>
            </a:r>
            <a:r>
              <a:rPr sz="1200" dirty="0">
                <a:latin typeface="Times New Roman"/>
                <a:cs typeface="Times New Roman"/>
              </a:rPr>
              <a:t>факторов, которые были </a:t>
            </a:r>
            <a:r>
              <a:rPr sz="1200" spc="-5" dirty="0">
                <a:latin typeface="Times New Roman"/>
                <a:cs typeface="Times New Roman"/>
              </a:rPr>
              <a:t>слабо развиты  </a:t>
            </a:r>
            <a:r>
              <a:rPr sz="1200" dirty="0">
                <a:latin typeface="Times New Roman"/>
                <a:cs typeface="Times New Roman"/>
              </a:rPr>
              <a:t>или </a:t>
            </a:r>
            <a:r>
              <a:rPr sz="1200" spc="-5" dirty="0">
                <a:latin typeface="Times New Roman"/>
                <a:cs typeface="Times New Roman"/>
              </a:rPr>
              <a:t>вовсе отсутствовали во времена Маркса.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частности, это фактор государственной  антикризисной политики, </a:t>
            </a:r>
            <a:r>
              <a:rPr sz="1200" dirty="0">
                <a:latin typeface="Times New Roman"/>
                <a:cs typeface="Times New Roman"/>
              </a:rPr>
              <a:t>в том </a:t>
            </a:r>
            <a:r>
              <a:rPr sz="1200" spc="-5" dirty="0">
                <a:latin typeface="Times New Roman"/>
                <a:cs typeface="Times New Roman"/>
              </a:rPr>
              <a:t>числе регулирования денежно-кредитной сферы  центральными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банками;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глобализация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финансовых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рынков,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способствующая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быстрому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и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1068120" y="615187"/>
            <a:ext cx="5969000" cy="9229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890" algn="just">
              <a:lnSpc>
                <a:spcPct val="1439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неконтролируемому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трансграничному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движению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капитала;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геополитические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факторы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и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т.п.  </a:t>
            </a:r>
            <a:r>
              <a:rPr sz="1200" spc="-5" dirty="0">
                <a:latin typeface="Times New Roman"/>
                <a:cs typeface="Times New Roman"/>
              </a:rPr>
              <a:t>Однако действие указанных </a:t>
            </a:r>
            <a:r>
              <a:rPr sz="1200" dirty="0">
                <a:latin typeface="Times New Roman"/>
                <a:cs typeface="Times New Roman"/>
              </a:rPr>
              <a:t>факторов не </a:t>
            </a:r>
            <a:r>
              <a:rPr sz="1200" spc="-5" dirty="0">
                <a:latin typeface="Times New Roman"/>
                <a:cs typeface="Times New Roman"/>
              </a:rPr>
              <a:t>отменяет фундаментальную причину кризиса как  результата перенакопления капитала, поэтому </a:t>
            </a:r>
            <a:r>
              <a:rPr sz="1200" dirty="0">
                <a:latin typeface="Times New Roman"/>
                <a:cs typeface="Times New Roman"/>
              </a:rPr>
              <a:t>на </a:t>
            </a:r>
            <a:r>
              <a:rPr sz="1200" spc="-5" dirty="0">
                <a:latin typeface="Times New Roman"/>
                <a:cs typeface="Times New Roman"/>
              </a:rPr>
              <a:t>данном этапе анализа мы абстрагируемся  </a:t>
            </a:r>
            <a:r>
              <a:rPr sz="1200" dirty="0">
                <a:latin typeface="Times New Roman"/>
                <a:cs typeface="Times New Roman"/>
              </a:rPr>
              <a:t>от </a:t>
            </a:r>
            <a:r>
              <a:rPr sz="1200" spc="-5" dirty="0">
                <a:latin typeface="Times New Roman"/>
                <a:cs typeface="Times New Roman"/>
              </a:rPr>
              <a:t>включения </a:t>
            </a:r>
            <a:r>
              <a:rPr sz="1200" dirty="0">
                <a:latin typeface="Times New Roman"/>
                <a:cs typeface="Times New Roman"/>
              </a:rPr>
              <a:t>их в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модель.</a:t>
            </a:r>
            <a:endParaRPr sz="1200">
              <a:latin typeface="Times New Roman"/>
              <a:cs typeface="Times New Roman"/>
            </a:endParaRPr>
          </a:p>
          <a:p>
            <a:pPr marL="12700" marR="10795" indent="487045" algn="just">
              <a:lnSpc>
                <a:spcPts val="2080"/>
              </a:lnSpc>
              <a:spcBef>
                <a:spcPts val="160"/>
              </a:spcBef>
            </a:pPr>
            <a:r>
              <a:rPr sz="1200" spc="-5" dirty="0">
                <a:latin typeface="Times New Roman"/>
                <a:cs typeface="Times New Roman"/>
              </a:rPr>
              <a:t>Независимо </a:t>
            </a:r>
            <a:r>
              <a:rPr sz="1200" dirty="0">
                <a:latin typeface="Times New Roman"/>
                <a:cs typeface="Times New Roman"/>
              </a:rPr>
              <a:t>от кратко- </a:t>
            </a:r>
            <a:r>
              <a:rPr sz="1200" spc="-5" dirty="0">
                <a:latin typeface="Times New Roman"/>
                <a:cs typeface="Times New Roman"/>
              </a:rPr>
              <a:t>средне </a:t>
            </a:r>
            <a:r>
              <a:rPr sz="1200" dirty="0">
                <a:latin typeface="Times New Roman"/>
                <a:cs typeface="Times New Roman"/>
              </a:rPr>
              <a:t>или </a:t>
            </a:r>
            <a:r>
              <a:rPr sz="1200" spc="-5" dirty="0">
                <a:latin typeface="Times New Roman"/>
                <a:cs typeface="Times New Roman"/>
              </a:rPr>
              <a:t>долгосрочности, понимание природы кризисов  позволяет осуществлять </a:t>
            </a:r>
            <a:r>
              <a:rPr sz="1200" dirty="0">
                <a:latin typeface="Times New Roman"/>
                <a:cs typeface="Times New Roman"/>
              </a:rPr>
              <a:t>их </a:t>
            </a:r>
            <a:r>
              <a:rPr sz="1200" spc="-5" dirty="0">
                <a:latin typeface="Times New Roman"/>
                <a:cs typeface="Times New Roman"/>
              </a:rPr>
              <a:t>заблаговременный</a:t>
            </a:r>
            <a:r>
              <a:rPr sz="1200" dirty="0">
                <a:latin typeface="Times New Roman"/>
                <a:cs typeface="Times New Roman"/>
              </a:rPr>
              <a:t> прогноз.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50">
              <a:latin typeface="Times New Roman"/>
              <a:cs typeface="Times New Roman"/>
            </a:endParaRPr>
          </a:p>
          <a:p>
            <a:pPr marL="12700" marR="12700" indent="487045">
              <a:lnSpc>
                <a:spcPct val="143300"/>
              </a:lnSpc>
              <a:tabLst>
                <a:tab pos="786130" algn="l"/>
                <a:tab pos="2038350" algn="l"/>
                <a:tab pos="2853055" algn="l"/>
                <a:tab pos="3579495" algn="l"/>
                <a:tab pos="4004310" algn="l"/>
                <a:tab pos="4848225" algn="l"/>
              </a:tabLst>
            </a:pPr>
            <a:r>
              <a:rPr sz="1200" b="1" dirty="0">
                <a:latin typeface="Times New Roman"/>
                <a:cs typeface="Times New Roman"/>
              </a:rPr>
              <a:t>2.	По</a:t>
            </a:r>
            <a:r>
              <a:rPr sz="1200" b="1" spc="5" dirty="0">
                <a:latin typeface="Times New Roman"/>
                <a:cs typeface="Times New Roman"/>
              </a:rPr>
              <a:t>д</a:t>
            </a:r>
            <a:r>
              <a:rPr sz="1200" b="1" spc="-5" dirty="0">
                <a:latin typeface="Times New Roman"/>
                <a:cs typeface="Times New Roman"/>
              </a:rPr>
              <a:t>тв</a:t>
            </a:r>
            <a:r>
              <a:rPr sz="1200" b="1" spc="-10" dirty="0">
                <a:latin typeface="Times New Roman"/>
                <a:cs typeface="Times New Roman"/>
              </a:rPr>
              <a:t>е</a:t>
            </a:r>
            <a:r>
              <a:rPr sz="1200" b="1" dirty="0">
                <a:latin typeface="Times New Roman"/>
                <a:cs typeface="Times New Roman"/>
              </a:rPr>
              <a:t>р</a:t>
            </a:r>
            <a:r>
              <a:rPr sz="1200" b="1" spc="-10" dirty="0">
                <a:latin typeface="Times New Roman"/>
                <a:cs typeface="Times New Roman"/>
              </a:rPr>
              <a:t>ж</a:t>
            </a:r>
            <a:r>
              <a:rPr sz="1200" b="1" dirty="0">
                <a:latin typeface="Times New Roman"/>
                <a:cs typeface="Times New Roman"/>
              </a:rPr>
              <a:t>д</a:t>
            </a:r>
            <a:r>
              <a:rPr sz="1200" b="1" spc="-5" dirty="0">
                <a:latin typeface="Times New Roman"/>
                <a:cs typeface="Times New Roman"/>
              </a:rPr>
              <a:t>е</a:t>
            </a:r>
            <a:r>
              <a:rPr sz="1200" b="1" dirty="0">
                <a:latin typeface="Times New Roman"/>
                <a:cs typeface="Times New Roman"/>
              </a:rPr>
              <a:t>ние	</a:t>
            </a:r>
            <a:r>
              <a:rPr sz="1200" b="1" spc="-5" dirty="0">
                <a:latin typeface="Times New Roman"/>
                <a:cs typeface="Times New Roman"/>
              </a:rPr>
              <a:t>г</a:t>
            </a:r>
            <a:r>
              <a:rPr sz="1200" b="1" dirty="0">
                <a:latin typeface="Times New Roman"/>
                <a:cs typeface="Times New Roman"/>
              </a:rPr>
              <a:t>ипот</a:t>
            </a:r>
            <a:r>
              <a:rPr sz="1200" b="1" spc="-10" dirty="0">
                <a:latin typeface="Times New Roman"/>
                <a:cs typeface="Times New Roman"/>
              </a:rPr>
              <a:t>е</a:t>
            </a:r>
            <a:r>
              <a:rPr sz="1200" b="1" dirty="0">
                <a:latin typeface="Times New Roman"/>
                <a:cs typeface="Times New Roman"/>
              </a:rPr>
              <a:t>зы	кризиса	как	ф</a:t>
            </a:r>
            <a:r>
              <a:rPr sz="1200" b="1" spc="-10" dirty="0">
                <a:latin typeface="Times New Roman"/>
                <a:cs typeface="Times New Roman"/>
              </a:rPr>
              <a:t>е</a:t>
            </a:r>
            <a:r>
              <a:rPr sz="1200" b="1" dirty="0">
                <a:latin typeface="Times New Roman"/>
                <a:cs typeface="Times New Roman"/>
              </a:rPr>
              <a:t>ном</a:t>
            </a:r>
            <a:r>
              <a:rPr sz="1200" b="1" spc="-10" dirty="0">
                <a:latin typeface="Times New Roman"/>
                <a:cs typeface="Times New Roman"/>
              </a:rPr>
              <a:t>е</a:t>
            </a:r>
            <a:r>
              <a:rPr sz="1200" b="1" dirty="0">
                <a:latin typeface="Times New Roman"/>
                <a:cs typeface="Times New Roman"/>
              </a:rPr>
              <a:t>на	п</a:t>
            </a:r>
            <a:r>
              <a:rPr sz="1200" b="1" spc="-5" dirty="0">
                <a:latin typeface="Times New Roman"/>
                <a:cs typeface="Times New Roman"/>
              </a:rPr>
              <a:t>е</a:t>
            </a:r>
            <a:r>
              <a:rPr sz="1200" b="1" dirty="0">
                <a:latin typeface="Times New Roman"/>
                <a:cs typeface="Times New Roman"/>
              </a:rPr>
              <a:t>риоди</a:t>
            </a:r>
            <a:r>
              <a:rPr sz="1200" b="1" spc="-5" dirty="0">
                <a:latin typeface="Times New Roman"/>
                <a:cs typeface="Times New Roman"/>
              </a:rPr>
              <a:t>чес</a:t>
            </a:r>
            <a:r>
              <a:rPr sz="1200" b="1" dirty="0">
                <a:latin typeface="Times New Roman"/>
                <a:cs typeface="Times New Roman"/>
              </a:rPr>
              <a:t>ко</a:t>
            </a:r>
            <a:r>
              <a:rPr sz="1200" b="1" spc="-5" dirty="0">
                <a:latin typeface="Times New Roman"/>
                <a:cs typeface="Times New Roman"/>
              </a:rPr>
              <a:t>г</a:t>
            </a:r>
            <a:r>
              <a:rPr sz="1200" b="1" dirty="0">
                <a:latin typeface="Times New Roman"/>
                <a:cs typeface="Times New Roman"/>
              </a:rPr>
              <a:t>о  </a:t>
            </a:r>
            <a:r>
              <a:rPr sz="1200" b="1" spc="-5" dirty="0">
                <a:latin typeface="Times New Roman"/>
                <a:cs typeface="Times New Roman"/>
              </a:rPr>
              <a:t>перенакопления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капитала</a:t>
            </a:r>
            <a:endParaRPr sz="1200">
              <a:latin typeface="Times New Roman"/>
              <a:cs typeface="Times New Roman"/>
            </a:endParaRPr>
          </a:p>
          <a:p>
            <a:pPr marL="12700" marR="5715" indent="448945" algn="r">
              <a:lnSpc>
                <a:spcPct val="143700"/>
              </a:lnSpc>
              <a:spcBef>
                <a:spcPts val="10"/>
              </a:spcBef>
            </a:pPr>
            <a:r>
              <a:rPr sz="1200" spc="-5" dirty="0">
                <a:latin typeface="Times New Roman"/>
                <a:cs typeface="Times New Roman"/>
              </a:rPr>
              <a:t>М.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Фридмен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несомненно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прав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том,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что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«единственным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конкретным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тестом,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позволяющим </a:t>
            </a:r>
            <a:r>
              <a:rPr sz="1200" dirty="0">
                <a:latin typeface="Times New Roman"/>
                <a:cs typeface="Times New Roman"/>
              </a:rPr>
              <a:t>судить </a:t>
            </a:r>
            <a:r>
              <a:rPr sz="1200" spc="-10" dirty="0">
                <a:latin typeface="Times New Roman"/>
                <a:cs typeface="Times New Roman"/>
              </a:rPr>
              <a:t>об </a:t>
            </a:r>
            <a:r>
              <a:rPr sz="1200" spc="-5" dirty="0">
                <a:latin typeface="Times New Roman"/>
                <a:cs typeface="Times New Roman"/>
              </a:rPr>
              <a:t>обоснованности гипотезы, может </a:t>
            </a:r>
            <a:r>
              <a:rPr sz="1200" dirty="0">
                <a:latin typeface="Times New Roman"/>
                <a:cs typeface="Times New Roman"/>
              </a:rPr>
              <a:t>быть сравнение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ее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предсказаний </a:t>
            </a:r>
            <a:r>
              <a:rPr sz="1200" dirty="0">
                <a:latin typeface="Times New Roman"/>
                <a:cs typeface="Times New Roman"/>
              </a:rPr>
              <a:t> с </a:t>
            </a:r>
            <a:r>
              <a:rPr sz="1200" spc="-5" dirty="0">
                <a:latin typeface="Times New Roman"/>
                <a:cs typeface="Times New Roman"/>
              </a:rPr>
              <a:t>реальностью… Предсказания… </a:t>
            </a:r>
            <a:r>
              <a:rPr sz="1200" dirty="0">
                <a:latin typeface="Times New Roman"/>
                <a:cs typeface="Times New Roman"/>
              </a:rPr>
              <a:t>не </a:t>
            </a:r>
            <a:r>
              <a:rPr sz="1200" spc="-5" dirty="0">
                <a:latin typeface="Times New Roman"/>
                <a:cs typeface="Times New Roman"/>
              </a:rPr>
              <a:t>обязательно </a:t>
            </a:r>
            <a:r>
              <a:rPr sz="1200" dirty="0">
                <a:latin typeface="Times New Roman"/>
                <a:cs typeface="Times New Roman"/>
              </a:rPr>
              <a:t>должны </a:t>
            </a:r>
            <a:r>
              <a:rPr sz="1200" spc="-5" dirty="0">
                <a:latin typeface="Times New Roman"/>
                <a:cs typeface="Times New Roman"/>
              </a:rPr>
              <a:t>быть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прогнозами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будущих </a:t>
            </a:r>
            <a:r>
              <a:rPr sz="1200" dirty="0">
                <a:latin typeface="Times New Roman"/>
                <a:cs typeface="Times New Roman"/>
              </a:rPr>
              <a:t> событий;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они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могут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относиться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уже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произошедшим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событиям»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[Фридмен,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1994,</a:t>
            </a:r>
            <a:r>
              <a:rPr sz="1200" spc="-5" dirty="0">
                <a:latin typeface="Times New Roman"/>
                <a:cs typeface="Times New Roman"/>
              </a:rPr>
              <a:t> c.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24-25].  </a:t>
            </a:r>
            <a:r>
              <a:rPr sz="1200" spc="-5" dirty="0">
                <a:latin typeface="Times New Roman"/>
                <a:cs typeface="Times New Roman"/>
              </a:rPr>
              <a:t>Наша</a:t>
            </a:r>
            <a:r>
              <a:rPr sz="1200" spc="1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гипотеза</a:t>
            </a:r>
            <a:r>
              <a:rPr sz="1200" spc="1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подтверждается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как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доступными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статистическими</a:t>
            </a:r>
            <a:r>
              <a:rPr sz="1200" spc="1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данными,</a:t>
            </a:r>
            <a:r>
              <a:rPr sz="1200" spc="17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так</a:t>
            </a:r>
            <a:r>
              <a:rPr sz="1200" spc="1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и  </a:t>
            </a:r>
            <a:r>
              <a:rPr sz="1200" spc="-5" dirty="0">
                <a:latin typeface="Times New Roman"/>
                <a:cs typeface="Times New Roman"/>
              </a:rPr>
              <a:t>анализом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динамики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общей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нормы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прибыли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ее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экзотерическом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проявлении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как</a:t>
            </a:r>
            <a:endParaRPr sz="1200">
              <a:latin typeface="Times New Roman"/>
              <a:cs typeface="Times New Roman"/>
            </a:endParaRPr>
          </a:p>
          <a:p>
            <a:pPr marL="12700" marR="11430" algn="just">
              <a:lnSpc>
                <a:spcPct val="143300"/>
              </a:lnSpc>
              <a:spcBef>
                <a:spcPts val="10"/>
              </a:spcBef>
            </a:pPr>
            <a:r>
              <a:rPr sz="1200" spc="-5" dirty="0">
                <a:latin typeface="Times New Roman"/>
                <a:cs typeface="Times New Roman"/>
              </a:rPr>
              <a:t>«макроэкономической нормы прибыли» </a:t>
            </a:r>
            <a:r>
              <a:rPr sz="1200" dirty="0">
                <a:latin typeface="Times New Roman"/>
                <a:cs typeface="Times New Roman"/>
              </a:rPr>
              <a:t>на </a:t>
            </a:r>
            <a:r>
              <a:rPr sz="1200" spc="-5" dirty="0">
                <a:latin typeface="Times New Roman"/>
                <a:cs typeface="Times New Roman"/>
              </a:rPr>
              <a:t>примере </a:t>
            </a:r>
            <a:r>
              <a:rPr sz="1200" dirty="0">
                <a:latin typeface="Times New Roman"/>
                <a:cs typeface="Times New Roman"/>
              </a:rPr>
              <a:t>США и </a:t>
            </a:r>
            <a:r>
              <a:rPr sz="1200" spc="-5" dirty="0">
                <a:latin typeface="Times New Roman"/>
                <a:cs typeface="Times New Roman"/>
              </a:rPr>
              <a:t>России.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экономической  литературе этот показатель вводится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рассчитывается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впервые.</a:t>
            </a:r>
            <a:endParaRPr sz="1200">
              <a:latin typeface="Times New Roman"/>
              <a:cs typeface="Times New Roman"/>
            </a:endParaRPr>
          </a:p>
          <a:p>
            <a:pPr marL="12700" marR="5080" indent="448945" algn="just">
              <a:lnSpc>
                <a:spcPct val="143700"/>
              </a:lnSpc>
              <a:spcBef>
                <a:spcPts val="5"/>
              </a:spcBef>
            </a:pPr>
            <a:r>
              <a:rPr sz="1200" b="1" i="1" spc="-5" dirty="0">
                <a:latin typeface="Times New Roman"/>
                <a:cs typeface="Times New Roman"/>
              </a:rPr>
              <a:t>Взаимосвязь накопления капитала, </a:t>
            </a:r>
            <a:r>
              <a:rPr sz="1200" b="1" i="1" dirty="0">
                <a:latin typeface="Times New Roman"/>
                <a:cs typeface="Times New Roman"/>
              </a:rPr>
              <a:t>инвестиций, </a:t>
            </a:r>
            <a:r>
              <a:rPr sz="1200" b="1" i="1" spc="-5" dirty="0">
                <a:latin typeface="Times New Roman"/>
                <a:cs typeface="Times New Roman"/>
              </a:rPr>
              <a:t>занятости </a:t>
            </a:r>
            <a:r>
              <a:rPr sz="1200" b="1" i="1" dirty="0">
                <a:latin typeface="Times New Roman"/>
                <a:cs typeface="Times New Roman"/>
              </a:rPr>
              <a:t>и </a:t>
            </a:r>
            <a:r>
              <a:rPr sz="1200" b="1" i="1" spc="-5" dirty="0">
                <a:latin typeface="Times New Roman"/>
                <a:cs typeface="Times New Roman"/>
              </a:rPr>
              <a:t>заработной  платы: экономика США </a:t>
            </a:r>
            <a:r>
              <a:rPr sz="1200" b="1" i="1" dirty="0">
                <a:latin typeface="Times New Roman"/>
                <a:cs typeface="Times New Roman"/>
              </a:rPr>
              <a:t>в 1929 – 1970 </a:t>
            </a:r>
            <a:r>
              <a:rPr sz="1200" b="1" i="1" spc="-5" dirty="0">
                <a:latin typeface="Times New Roman"/>
                <a:cs typeface="Times New Roman"/>
              </a:rPr>
              <a:t>гг. </a:t>
            </a:r>
            <a:r>
              <a:rPr sz="1200" spc="-5" dirty="0">
                <a:latin typeface="Times New Roman"/>
                <a:cs typeface="Times New Roman"/>
              </a:rPr>
              <a:t>Протестируем </a:t>
            </a:r>
            <a:r>
              <a:rPr sz="1200" dirty="0">
                <a:latin typeface="Times New Roman"/>
                <a:cs typeface="Times New Roman"/>
              </a:rPr>
              <a:t>алгоритм </a:t>
            </a:r>
            <a:r>
              <a:rPr sz="1200" spc="-5" dirty="0">
                <a:latin typeface="Times New Roman"/>
                <a:cs typeface="Times New Roman"/>
              </a:rPr>
              <a:t>развертывания кризиса 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его последующего преодоления </a:t>
            </a:r>
            <a:r>
              <a:rPr sz="1200" dirty="0">
                <a:latin typeface="Times New Roman"/>
                <a:cs typeface="Times New Roman"/>
              </a:rPr>
              <a:t>на </a:t>
            </a:r>
            <a:r>
              <a:rPr sz="1200" spc="-5" dirty="0">
                <a:latin typeface="Times New Roman"/>
                <a:cs typeface="Times New Roman"/>
              </a:rPr>
              <a:t>примере американской экономики середины XX в.  Предкризисный период характеризуется: </a:t>
            </a:r>
            <a:r>
              <a:rPr sz="1200" dirty="0">
                <a:latin typeface="Times New Roman"/>
                <a:cs typeface="Times New Roman"/>
              </a:rPr>
              <a:t>(1) </a:t>
            </a:r>
            <a:r>
              <a:rPr sz="1200" spc="-5" dirty="0">
                <a:latin typeface="Times New Roman"/>
                <a:cs typeface="Times New Roman"/>
              </a:rPr>
              <a:t>резким ростом инвестиций, </a:t>
            </a:r>
            <a:r>
              <a:rPr sz="1200" dirty="0">
                <a:latin typeface="Times New Roman"/>
                <a:cs typeface="Times New Roman"/>
              </a:rPr>
              <a:t>за которым  </a:t>
            </a:r>
            <a:r>
              <a:rPr sz="1200" spc="-5" dirty="0">
                <a:latin typeface="Times New Roman"/>
                <a:cs typeface="Times New Roman"/>
              </a:rPr>
              <a:t>следует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(2)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рост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занятости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(но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более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медленными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темпами,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чем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рост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инвестиций),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(3)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резкое  снижение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безработицы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и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(4)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повышение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заработной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платы.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Соответственно,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начало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кризиса  </a:t>
            </a:r>
            <a:r>
              <a:rPr sz="1200" spc="-5" dirty="0">
                <a:latin typeface="Times New Roman"/>
                <a:cs typeface="Times New Roman"/>
              </a:rPr>
              <a:t>отражается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статистике </a:t>
            </a:r>
            <a:r>
              <a:rPr sz="1200" dirty="0">
                <a:latin typeface="Times New Roman"/>
                <a:cs typeface="Times New Roman"/>
              </a:rPr>
              <a:t>(1) </a:t>
            </a:r>
            <a:r>
              <a:rPr sz="1200" spc="-5" dirty="0">
                <a:latin typeface="Times New Roman"/>
                <a:cs typeface="Times New Roman"/>
              </a:rPr>
              <a:t>сокращением инвестиций, </a:t>
            </a:r>
            <a:r>
              <a:rPr sz="1200" dirty="0">
                <a:latin typeface="Times New Roman"/>
                <a:cs typeface="Times New Roman"/>
              </a:rPr>
              <a:t>(2) </a:t>
            </a:r>
            <a:r>
              <a:rPr sz="1200" spc="-5" dirty="0">
                <a:latin typeface="Times New Roman"/>
                <a:cs typeface="Times New Roman"/>
              </a:rPr>
              <a:t>сокращением </a:t>
            </a:r>
            <a:r>
              <a:rPr sz="1200" dirty="0">
                <a:latin typeface="Times New Roman"/>
                <a:cs typeface="Times New Roman"/>
              </a:rPr>
              <a:t>занятости, (3)  </a:t>
            </a:r>
            <a:r>
              <a:rPr sz="1200" spc="-5" dirty="0">
                <a:latin typeface="Times New Roman"/>
                <a:cs typeface="Times New Roman"/>
              </a:rPr>
              <a:t>ростом безработицы, (4) понижением заработной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платы.</a:t>
            </a:r>
            <a:endParaRPr sz="1200">
              <a:latin typeface="Times New Roman"/>
              <a:cs typeface="Times New Roman"/>
            </a:endParaRPr>
          </a:p>
          <a:p>
            <a:pPr marL="12700" marR="6350" indent="448945" algn="just">
              <a:lnSpc>
                <a:spcPct val="143700"/>
              </a:lnSpc>
              <a:spcBef>
                <a:spcPts val="10"/>
              </a:spcBef>
            </a:pPr>
            <a:r>
              <a:rPr sz="1200" dirty="0">
                <a:latin typeface="Times New Roman"/>
                <a:cs typeface="Times New Roman"/>
              </a:rPr>
              <a:t>В табл. 1 </a:t>
            </a:r>
            <a:r>
              <a:rPr sz="1200" spc="-5" dirty="0">
                <a:latin typeface="Times New Roman"/>
                <a:cs typeface="Times New Roman"/>
              </a:rPr>
              <a:t>представлен расчет указанных выше макроэкономических показателей </a:t>
            </a:r>
            <a:r>
              <a:rPr sz="1200" dirty="0">
                <a:latin typeface="Times New Roman"/>
                <a:cs typeface="Times New Roman"/>
              </a:rPr>
              <a:t>в  </a:t>
            </a:r>
            <a:r>
              <a:rPr sz="1200" spc="-5" dirty="0">
                <a:latin typeface="Times New Roman"/>
                <a:cs typeface="Times New Roman"/>
              </a:rPr>
              <a:t>экономике </a:t>
            </a:r>
            <a:r>
              <a:rPr sz="1200" dirty="0">
                <a:latin typeface="Times New Roman"/>
                <a:cs typeface="Times New Roman"/>
              </a:rPr>
              <a:t>США за </a:t>
            </a:r>
            <a:r>
              <a:rPr sz="1200" spc="-5" dirty="0">
                <a:latin typeface="Times New Roman"/>
                <a:cs typeface="Times New Roman"/>
              </a:rPr>
              <a:t>период </a:t>
            </a:r>
            <a:r>
              <a:rPr sz="1200" dirty="0">
                <a:latin typeface="Times New Roman"/>
                <a:cs typeface="Times New Roman"/>
              </a:rPr>
              <a:t>1925 – 1970 </a:t>
            </a:r>
            <a:r>
              <a:rPr sz="1200" spc="-5" dirty="0">
                <a:latin typeface="Times New Roman"/>
                <a:cs typeface="Times New Roman"/>
              </a:rPr>
              <a:t>гг. </a:t>
            </a:r>
            <a:r>
              <a:rPr sz="1200" dirty="0">
                <a:latin typeface="Times New Roman"/>
                <a:cs typeface="Times New Roman"/>
              </a:rPr>
              <a:t>(по ряду </a:t>
            </a:r>
            <a:r>
              <a:rPr sz="1200" spc="-5" dirty="0">
                <a:latin typeface="Times New Roman"/>
                <a:cs typeface="Times New Roman"/>
              </a:rPr>
              <a:t>показателей данные </a:t>
            </a:r>
            <a:r>
              <a:rPr sz="1200" dirty="0">
                <a:latin typeface="Times New Roman"/>
                <a:cs typeface="Times New Roman"/>
              </a:rPr>
              <a:t>доступны только с  1929</a:t>
            </a:r>
            <a:r>
              <a:rPr sz="1200" spc="-5" dirty="0">
                <a:latin typeface="Times New Roman"/>
                <a:cs typeface="Times New Roman"/>
              </a:rPr>
              <a:t> г.).</a:t>
            </a:r>
            <a:endParaRPr sz="1200">
              <a:latin typeface="Times New Roman"/>
              <a:cs typeface="Times New Roman"/>
            </a:endParaRPr>
          </a:p>
          <a:p>
            <a:pPr marL="12700" indent="448945" algn="just">
              <a:lnSpc>
                <a:spcPct val="100000"/>
              </a:lnSpc>
              <a:spcBef>
                <a:spcPts val="625"/>
              </a:spcBef>
            </a:pPr>
            <a:r>
              <a:rPr sz="1200" spc="-5" dirty="0">
                <a:latin typeface="Times New Roman"/>
                <a:cs typeface="Times New Roman"/>
              </a:rPr>
              <a:t>Ограниченность  данных </a:t>
            </a:r>
            <a:r>
              <a:rPr sz="1200" dirty="0">
                <a:latin typeface="Times New Roman"/>
                <a:cs typeface="Times New Roman"/>
              </a:rPr>
              <a:t>не </a:t>
            </a:r>
            <a:r>
              <a:rPr sz="1200" spc="-5" dirty="0">
                <a:latin typeface="Times New Roman"/>
                <a:cs typeface="Times New Roman"/>
              </a:rPr>
              <a:t>позволяет  проследить  </a:t>
            </a:r>
            <a:r>
              <a:rPr sz="1200" dirty="0">
                <a:latin typeface="Times New Roman"/>
                <a:cs typeface="Times New Roman"/>
              </a:rPr>
              <a:t>«вход» в </a:t>
            </a:r>
            <a:r>
              <a:rPr sz="1200" spc="-5" dirty="0">
                <a:latin typeface="Times New Roman"/>
                <a:cs typeface="Times New Roman"/>
              </a:rPr>
              <a:t>«Великую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депрессию»</a:t>
            </a:r>
            <a:endParaRPr sz="1200">
              <a:latin typeface="Times New Roman"/>
              <a:cs typeface="Times New Roman"/>
            </a:endParaRPr>
          </a:p>
          <a:p>
            <a:pPr marL="12700" marR="6985" algn="just">
              <a:lnSpc>
                <a:spcPct val="143700"/>
              </a:lnSpc>
              <a:spcBef>
                <a:spcPts val="10"/>
              </a:spcBef>
            </a:pPr>
            <a:r>
              <a:rPr sz="1200" dirty="0">
                <a:latin typeface="Times New Roman"/>
                <a:cs typeface="Times New Roman"/>
              </a:rPr>
              <a:t>по </a:t>
            </a:r>
            <a:r>
              <a:rPr sz="1200" spc="-5" dirty="0">
                <a:latin typeface="Times New Roman"/>
                <a:cs typeface="Times New Roman"/>
              </a:rPr>
              <a:t>всем четырем показателям, </a:t>
            </a:r>
            <a:r>
              <a:rPr sz="1200" dirty="0">
                <a:latin typeface="Times New Roman"/>
                <a:cs typeface="Times New Roman"/>
              </a:rPr>
              <a:t>однако </a:t>
            </a:r>
            <a:r>
              <a:rPr sz="1200" spc="-5" dirty="0">
                <a:latin typeface="Times New Roman"/>
                <a:cs typeface="Times New Roman"/>
              </a:rPr>
              <a:t>начало кризиса демонстрирует вторую часть  закономерности: инвестиции падают </a:t>
            </a:r>
            <a:r>
              <a:rPr sz="1200" dirty="0">
                <a:latin typeface="Times New Roman"/>
                <a:cs typeface="Times New Roman"/>
              </a:rPr>
              <a:t>на </a:t>
            </a:r>
            <a:r>
              <a:rPr sz="1200" spc="-5" dirty="0">
                <a:latin typeface="Times New Roman"/>
                <a:cs typeface="Times New Roman"/>
              </a:rPr>
              <a:t>порядок </a:t>
            </a:r>
            <a:r>
              <a:rPr sz="1200" dirty="0">
                <a:latin typeface="Times New Roman"/>
                <a:cs typeface="Times New Roman"/>
              </a:rPr>
              <a:t>глубже, </a:t>
            </a:r>
            <a:r>
              <a:rPr sz="1200" spc="-5" dirty="0">
                <a:latin typeface="Times New Roman"/>
                <a:cs typeface="Times New Roman"/>
              </a:rPr>
              <a:t>чем снижается </a:t>
            </a:r>
            <a:r>
              <a:rPr sz="1200" dirty="0">
                <a:latin typeface="Times New Roman"/>
                <a:cs typeface="Times New Roman"/>
              </a:rPr>
              <a:t>занятость, </a:t>
            </a:r>
            <a:r>
              <a:rPr sz="1200" spc="-5" dirty="0">
                <a:latin typeface="Times New Roman"/>
                <a:cs typeface="Times New Roman"/>
              </a:rPr>
              <a:t>уровень  безработицы резко повышается, </a:t>
            </a:r>
            <a:r>
              <a:rPr sz="1200" dirty="0">
                <a:latin typeface="Times New Roman"/>
                <a:cs typeface="Times New Roman"/>
              </a:rPr>
              <a:t>а </a:t>
            </a:r>
            <a:r>
              <a:rPr sz="1200" spc="-5" dirty="0">
                <a:latin typeface="Times New Roman"/>
                <a:cs typeface="Times New Roman"/>
              </a:rPr>
              <a:t>заработная плата падает. Завершение кризиса </a:t>
            </a:r>
            <a:r>
              <a:rPr sz="1200" dirty="0">
                <a:latin typeface="Times New Roman"/>
                <a:cs typeface="Times New Roman"/>
              </a:rPr>
              <a:t>с 1933 </a:t>
            </a:r>
            <a:r>
              <a:rPr sz="1200" spc="-5" dirty="0">
                <a:latin typeface="Times New Roman"/>
                <a:cs typeface="Times New Roman"/>
              </a:rPr>
              <a:t>г. </a:t>
            </a:r>
            <a:r>
              <a:rPr sz="1200" dirty="0">
                <a:latin typeface="Times New Roman"/>
                <a:cs typeface="Times New Roman"/>
              </a:rPr>
              <a:t>(и  </a:t>
            </a:r>
            <a:r>
              <a:rPr sz="1200" spc="-5" dirty="0">
                <a:latin typeface="Times New Roman"/>
                <a:cs typeface="Times New Roman"/>
              </a:rPr>
              <a:t>начало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формирования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предпосылок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нового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кризиса)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также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происходит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выявленному  </a:t>
            </a:r>
            <a:r>
              <a:rPr sz="1200" dirty="0">
                <a:latin typeface="Times New Roman"/>
                <a:cs typeface="Times New Roman"/>
              </a:rPr>
              <a:t>алгоритму: </a:t>
            </a:r>
            <a:r>
              <a:rPr sz="1200" spc="-5" dirty="0">
                <a:latin typeface="Times New Roman"/>
                <a:cs typeface="Times New Roman"/>
              </a:rPr>
              <a:t>рост инвестиций существенно опережает </a:t>
            </a:r>
            <a:r>
              <a:rPr sz="1200" dirty="0">
                <a:latin typeface="Times New Roman"/>
                <a:cs typeface="Times New Roman"/>
              </a:rPr>
              <a:t>рост занятости, </a:t>
            </a:r>
            <a:r>
              <a:rPr sz="1200" spc="-5" dirty="0">
                <a:latin typeface="Times New Roman"/>
                <a:cs typeface="Times New Roman"/>
              </a:rPr>
              <a:t>безработица  снижается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некоторым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запаздыванием,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также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запаздыванием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начинается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рост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заработной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1068120" y="615187"/>
            <a:ext cx="5969000" cy="14293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43800"/>
              </a:lnSpc>
              <a:spcBef>
                <a:spcPts val="105"/>
              </a:spcBef>
            </a:pPr>
            <a:r>
              <a:rPr sz="1200" spc="-5" dirty="0">
                <a:latin typeface="Times New Roman"/>
                <a:cs typeface="Times New Roman"/>
              </a:rPr>
              <a:t>платы </a:t>
            </a:r>
            <a:r>
              <a:rPr sz="1200" dirty="0">
                <a:latin typeface="Times New Roman"/>
                <a:cs typeface="Times New Roman"/>
              </a:rPr>
              <a:t>(поскольку </a:t>
            </a:r>
            <a:r>
              <a:rPr sz="1200" spc="-5" dirty="0">
                <a:latin typeface="Times New Roman"/>
                <a:cs typeface="Times New Roman"/>
              </a:rPr>
              <a:t>первоначально </a:t>
            </a:r>
            <a:r>
              <a:rPr sz="1200" dirty="0">
                <a:latin typeface="Times New Roman"/>
                <a:cs typeface="Times New Roman"/>
              </a:rPr>
              <a:t>из-за </a:t>
            </a:r>
            <a:r>
              <a:rPr sz="1200" spc="-5" dirty="0">
                <a:latin typeface="Times New Roman"/>
                <a:cs typeface="Times New Roman"/>
              </a:rPr>
              <a:t>высокой безработицы отсутствует конкуренция  между капиталистами </a:t>
            </a:r>
            <a:r>
              <a:rPr sz="1200" dirty="0">
                <a:latin typeface="Times New Roman"/>
                <a:cs typeface="Times New Roman"/>
              </a:rPr>
              <a:t>за </a:t>
            </a:r>
            <a:r>
              <a:rPr sz="1200" spc="-5" dirty="0">
                <a:latin typeface="Times New Roman"/>
                <a:cs typeface="Times New Roman"/>
              </a:rPr>
              <a:t>новых рабочих).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b="1" dirty="0">
                <a:latin typeface="Times New Roman"/>
                <a:cs typeface="Times New Roman"/>
              </a:rPr>
              <a:t>Ошибка! </a:t>
            </a:r>
            <a:r>
              <a:rPr sz="1200" b="1" spc="-5" dirty="0">
                <a:latin typeface="Times New Roman"/>
                <a:cs typeface="Times New Roman"/>
              </a:rPr>
              <a:t>Источник ссылки </a:t>
            </a:r>
            <a:r>
              <a:rPr sz="1200" b="1" dirty="0">
                <a:latin typeface="Times New Roman"/>
                <a:cs typeface="Times New Roman"/>
              </a:rPr>
              <a:t>не </a:t>
            </a:r>
            <a:r>
              <a:rPr sz="1200" b="1" spc="-5" dirty="0">
                <a:latin typeface="Times New Roman"/>
                <a:cs typeface="Times New Roman"/>
              </a:rPr>
              <a:t>найден.</a:t>
            </a:r>
            <a:r>
              <a:rPr sz="1200" spc="-5" dirty="0">
                <a:latin typeface="Times New Roman"/>
                <a:cs typeface="Times New Roman"/>
              </a:rPr>
              <a:t>1  нашел отражение </a:t>
            </a:r>
            <a:r>
              <a:rPr sz="1200" dirty="0">
                <a:latin typeface="Times New Roman"/>
                <a:cs typeface="Times New Roman"/>
              </a:rPr>
              <a:t>и ряд </a:t>
            </a:r>
            <a:r>
              <a:rPr sz="1200" spc="-5" dirty="0">
                <a:latin typeface="Times New Roman"/>
                <a:cs typeface="Times New Roman"/>
              </a:rPr>
              <a:t>последующих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рецессий.</a:t>
            </a:r>
            <a:endParaRPr sz="1200">
              <a:latin typeface="Times New Roman"/>
              <a:cs typeface="Times New Roman"/>
            </a:endParaRPr>
          </a:p>
          <a:p>
            <a:pPr marL="5267960" algn="just">
              <a:lnSpc>
                <a:spcPts val="1410"/>
              </a:lnSpc>
              <a:spcBef>
                <a:spcPts val="635"/>
              </a:spcBef>
            </a:pPr>
            <a:r>
              <a:rPr sz="1200" i="1" spc="-5" dirty="0">
                <a:latin typeface="Times New Roman"/>
                <a:cs typeface="Times New Roman"/>
              </a:rPr>
              <a:t>Таблица</a:t>
            </a:r>
            <a:r>
              <a:rPr sz="1200" i="1" spc="-5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1.</a:t>
            </a:r>
            <a:endParaRPr sz="1200">
              <a:latin typeface="Times New Roman"/>
              <a:cs typeface="Times New Roman"/>
            </a:endParaRPr>
          </a:p>
          <a:p>
            <a:pPr marL="2719070" marR="155575" indent="-2112645" algn="just">
              <a:lnSpc>
                <a:spcPts val="1380"/>
              </a:lnSpc>
              <a:spcBef>
                <a:spcPts val="65"/>
              </a:spcBef>
            </a:pPr>
            <a:r>
              <a:rPr sz="1200" b="1" spc="-5" dirty="0">
                <a:latin typeface="Times New Roman"/>
                <a:cs typeface="Times New Roman"/>
              </a:rPr>
              <a:t>Динамика основных макроэкономических показателей </a:t>
            </a:r>
            <a:r>
              <a:rPr sz="1200" b="1" dirty="0">
                <a:latin typeface="Times New Roman"/>
                <a:cs typeface="Times New Roman"/>
              </a:rPr>
              <a:t>в </a:t>
            </a:r>
            <a:r>
              <a:rPr sz="1200" b="1" spc="-5" dirty="0">
                <a:latin typeface="Times New Roman"/>
                <a:cs typeface="Times New Roman"/>
              </a:rPr>
              <a:t>экономике США,  </a:t>
            </a:r>
            <a:r>
              <a:rPr sz="1200" b="1" dirty="0">
                <a:latin typeface="Times New Roman"/>
                <a:cs typeface="Times New Roman"/>
              </a:rPr>
              <a:t>1925 – 1970</a:t>
            </a:r>
            <a:r>
              <a:rPr sz="1200" b="1" spc="-5" dirty="0">
                <a:latin typeface="Times New Roman"/>
                <a:cs typeface="Times New Roman"/>
              </a:rPr>
              <a:t> гг.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80820" y="2034793"/>
          <a:ext cx="5944870" cy="7818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90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3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34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45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34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30808">
                <a:tc>
                  <a:txBody>
                    <a:bodyPr/>
                    <a:lstStyle/>
                    <a:p>
                      <a:pPr marR="342900" algn="r">
                        <a:lnSpc>
                          <a:spcPts val="1265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Год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ts val="124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Темп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8580" marR="59690">
                        <a:lnSpc>
                          <a:spcPct val="95800"/>
                        </a:lnSpc>
                        <a:spcBef>
                          <a:spcPts val="30"/>
                        </a:spcBef>
                        <a:tabLst>
                          <a:tab pos="1078230" algn="l"/>
                        </a:tabLst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прироста частных  и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нв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ест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ц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й	в  реальном 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выражении,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 % к 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предыдущему 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году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4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Темп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7945" marR="60325">
                        <a:lnSpc>
                          <a:spcPct val="95800"/>
                        </a:lnSpc>
                        <a:spcBef>
                          <a:spcPts val="3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прироста 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занятых, в % к 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предыдущему 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году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73660" indent="449580">
                        <a:lnSpc>
                          <a:spcPts val="1270"/>
                        </a:lnSpc>
                        <a:spcBef>
                          <a:spcPts val="25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Уровень 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безработицы,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%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4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Темп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7945" marR="60325">
                        <a:lnSpc>
                          <a:spcPct val="95800"/>
                        </a:lnSpc>
                        <a:spcBef>
                          <a:spcPts val="30"/>
                        </a:spcBef>
                        <a:tabLst>
                          <a:tab pos="608965" algn="l"/>
                          <a:tab pos="815975" algn="l"/>
                          <a:tab pos="1076325" algn="l"/>
                        </a:tabLst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прироста  номинальной 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заработной 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платы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,	в	%	к 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предыдущему 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году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639">
                <a:tc>
                  <a:txBody>
                    <a:bodyPr/>
                    <a:lstStyle/>
                    <a:p>
                      <a:pPr marR="284480" algn="r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1925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3,97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3,22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116">
                <a:tc>
                  <a:txBody>
                    <a:bodyPr/>
                    <a:lstStyle/>
                    <a:p>
                      <a:pPr marR="284480" algn="r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1926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2,54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1,76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021">
                <a:tc>
                  <a:txBody>
                    <a:bodyPr/>
                    <a:lstStyle/>
                    <a:p>
                      <a:pPr marR="284480" algn="r">
                        <a:lnSpc>
                          <a:spcPts val="1225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1927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ts val="1225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5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0,06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5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3,28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5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115">
                <a:tc>
                  <a:txBody>
                    <a:bodyPr/>
                    <a:lstStyle/>
                    <a:p>
                      <a:pPr marR="284480" algn="r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1928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0,60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4,21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marR="284480" algn="r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1929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2,40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3,25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6116">
                <a:tc>
                  <a:txBody>
                    <a:bodyPr/>
                    <a:lstStyle/>
                    <a:p>
                      <a:pPr marR="284480" algn="r">
                        <a:lnSpc>
                          <a:spcPts val="121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1930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ts val="121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-32,18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1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-4,38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1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8,94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1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-2,63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7639">
                <a:tc>
                  <a:txBody>
                    <a:bodyPr/>
                    <a:lstStyle/>
                    <a:p>
                      <a:pPr marR="284480" algn="r">
                        <a:lnSpc>
                          <a:spcPts val="122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1931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ts val="122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-38,69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-6,51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16,26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-6,80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marR="284480" algn="r">
                        <a:lnSpc>
                          <a:spcPts val="122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1932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ts val="122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-72,02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-7,91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24,07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-12,16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6115">
                <a:tc>
                  <a:txBody>
                    <a:bodyPr/>
                    <a:lstStyle/>
                    <a:p>
                      <a:pPr marR="284480" algn="r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1933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12,77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0,04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25,22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1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-6,43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marR="284480" algn="r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1934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77,36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5,93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21,96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4,10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6115">
                <a:tc>
                  <a:txBody>
                    <a:bodyPr/>
                    <a:lstStyle/>
                    <a:p>
                      <a:pPr marR="284480" algn="r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1935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91,49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3,38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20,29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4,22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marR="284480" algn="r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1936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33,33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5,56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17,03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4,13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6115">
                <a:tc>
                  <a:txBody>
                    <a:bodyPr/>
                    <a:lstStyle/>
                    <a:p>
                      <a:pPr marR="284480" algn="r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1937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24,58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4,73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14,32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6,25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marR="284480" algn="r">
                        <a:lnSpc>
                          <a:spcPts val="122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1938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ts val="122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-43,14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-4,18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19,05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-2,23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7639">
                <a:tc>
                  <a:txBody>
                    <a:bodyPr/>
                    <a:lstStyle/>
                    <a:p>
                      <a:pPr marR="284480" algn="r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1939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45,29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3,62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17,17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2,76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6116">
                <a:tc>
                  <a:txBody>
                    <a:bodyPr/>
                    <a:lstStyle/>
                    <a:p>
                      <a:pPr marR="284480" algn="r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1940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33,60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3,90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14,59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2,77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7894">
                <a:tc>
                  <a:txBody>
                    <a:bodyPr/>
                    <a:lstStyle/>
                    <a:p>
                      <a:pPr marR="284480" algn="r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1941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26,06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5,96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9,94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11,09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6115">
                <a:tc>
                  <a:txBody>
                    <a:bodyPr/>
                    <a:lstStyle/>
                    <a:p>
                      <a:pPr marR="284480" algn="r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1942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-48,56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6,75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4,72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18,43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7639">
                <a:tc>
                  <a:txBody>
                    <a:bodyPr/>
                    <a:lstStyle/>
                    <a:p>
                      <a:pPr marR="284480" algn="r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1943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-40,65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1,34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1,93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14,16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6116">
                <a:tc>
                  <a:txBody>
                    <a:bodyPr/>
                    <a:lstStyle/>
                    <a:p>
                      <a:pPr marR="284480" algn="r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1944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10,24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1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-0,94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1,23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8,10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7639">
                <a:tc>
                  <a:txBody>
                    <a:bodyPr/>
                    <a:lstStyle/>
                    <a:p>
                      <a:pPr marR="284480" algn="r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1945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40,00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-2,11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1,93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3,84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marR="284480" algn="r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1946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166,84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4,60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3,95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7,72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6115">
                <a:tc>
                  <a:txBody>
                    <a:bodyPr/>
                    <a:lstStyle/>
                    <a:p>
                      <a:pPr marR="284480" algn="r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1947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ts val="121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-1,53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4,64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3,92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9,75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marR="284480" algn="r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1948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17,28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0,92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3,76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7,61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66116">
                <a:tc>
                  <a:txBody>
                    <a:bodyPr/>
                    <a:lstStyle/>
                    <a:p>
                      <a:pPr marR="284480" algn="r">
                        <a:lnSpc>
                          <a:spcPts val="121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1949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ts val="121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-20,53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1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-1,19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1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5,93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1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2,08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67639">
                <a:tc>
                  <a:txBody>
                    <a:bodyPr/>
                    <a:lstStyle/>
                    <a:p>
                      <a:pPr marR="284480" algn="r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1950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44,38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2,20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5,29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5,20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66116">
                <a:tc>
                  <a:txBody>
                    <a:bodyPr/>
                    <a:lstStyle/>
                    <a:p>
                      <a:pPr marR="284480" algn="r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1951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1,01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1,77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3,31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7,52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67639">
                <a:tc>
                  <a:txBody>
                    <a:bodyPr/>
                    <a:lstStyle/>
                    <a:p>
                      <a:pPr marR="284480" algn="r">
                        <a:lnSpc>
                          <a:spcPts val="122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1952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ts val="122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-13,57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0,49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3,03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5,75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marR="284480" algn="r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1953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1,16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1,54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2,91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5,26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66116">
                <a:tc>
                  <a:txBody>
                    <a:bodyPr/>
                    <a:lstStyle/>
                    <a:p>
                      <a:pPr marR="284480" algn="r">
                        <a:lnSpc>
                          <a:spcPts val="121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1954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ts val="121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-2,94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1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-1,75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1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5,55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1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2,40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67639">
                <a:tc>
                  <a:txBody>
                    <a:bodyPr/>
                    <a:lstStyle/>
                    <a:p>
                      <a:pPr marR="284480" algn="r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1955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26,94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3,43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4,39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5,02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66497">
                <a:tc>
                  <a:txBody>
                    <a:bodyPr/>
                    <a:lstStyle/>
                    <a:p>
                      <a:pPr marR="284480" algn="r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1956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ts val="121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-1,46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2,62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4,13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5,30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67639">
                <a:tc>
                  <a:txBody>
                    <a:bodyPr/>
                    <a:lstStyle/>
                    <a:p>
                      <a:pPr marR="284480" algn="r">
                        <a:lnSpc>
                          <a:spcPts val="122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1957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ts val="122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-7,40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0,42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4,27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4,32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66116">
                <a:tc>
                  <a:txBody>
                    <a:bodyPr/>
                    <a:lstStyle/>
                    <a:p>
                      <a:pPr marR="284480" algn="r">
                        <a:lnSpc>
                          <a:spcPts val="121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1958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ts val="121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-11,48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1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-1,62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1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6,81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1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3,43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67639">
                <a:tc>
                  <a:txBody>
                    <a:bodyPr/>
                    <a:lstStyle/>
                    <a:p>
                      <a:pPr marR="284480" algn="r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1959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20,85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2,53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5,47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5,01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marR="284480" algn="r">
                        <a:lnSpc>
                          <a:spcPts val="122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1960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ts val="122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-1,63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1,78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5,53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3,24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166115">
                <a:tc>
                  <a:txBody>
                    <a:bodyPr/>
                    <a:lstStyle/>
                    <a:p>
                      <a:pPr marR="284480" algn="r">
                        <a:lnSpc>
                          <a:spcPts val="121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1961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ts val="121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-4,70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1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-0,05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1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6,69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1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2,97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167589">
                <a:tc>
                  <a:txBody>
                    <a:bodyPr/>
                    <a:lstStyle/>
                    <a:p>
                      <a:pPr marR="284480" algn="r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1962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15,07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1,45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5,54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3,71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166116">
                <a:tc>
                  <a:txBody>
                    <a:bodyPr/>
                    <a:lstStyle/>
                    <a:p>
                      <a:pPr marR="284480" algn="r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1963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3,90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1,59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5,67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3,51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  <a:tr h="167639">
                <a:tc>
                  <a:txBody>
                    <a:bodyPr/>
                    <a:lstStyle/>
                    <a:p>
                      <a:pPr marR="284480" algn="r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1964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6,42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2,28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5,18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4,96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080820" y="719327"/>
          <a:ext cx="5944870" cy="1009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90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3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34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45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34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67639">
                <a:tc>
                  <a:txBody>
                    <a:bodyPr/>
                    <a:lstStyle/>
                    <a:p>
                      <a:pPr marR="284480" algn="r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1965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12,98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1959" algn="r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2,57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3070" algn="r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4,52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1959" algn="r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3,76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marR="284480" algn="r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1966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10,18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1959" algn="r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2,54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3070" algn="r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3,79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1959" algn="r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4,50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370">
                <a:tc>
                  <a:txBody>
                    <a:bodyPr/>
                    <a:lstStyle/>
                    <a:p>
                      <a:pPr marR="284480" algn="r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1967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ts val="121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-7,41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1959" algn="r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2,03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3070" algn="r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3,85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1959" algn="r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4,41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639">
                <a:tc>
                  <a:txBody>
                    <a:bodyPr/>
                    <a:lstStyle/>
                    <a:p>
                      <a:pPr marR="284480" algn="r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1968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3,95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1959" algn="r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2,08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3070" algn="r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3,58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1959" algn="r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6,85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116">
                <a:tc>
                  <a:txBody>
                    <a:bodyPr/>
                    <a:lstStyle/>
                    <a:p>
                      <a:pPr marR="284480" algn="r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1969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5,04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1959" algn="r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2,61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3070" algn="r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3,51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1959" algn="r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6,58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7639">
                <a:tc>
                  <a:txBody>
                    <a:bodyPr/>
                    <a:lstStyle/>
                    <a:p>
                      <a:pPr marR="284480" algn="r">
                        <a:lnSpc>
                          <a:spcPts val="122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1970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ts val="122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-6,43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1959" algn="r">
                        <a:lnSpc>
                          <a:spcPts val="122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0,93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3070" algn="r">
                        <a:lnSpc>
                          <a:spcPts val="122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4,94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1959" algn="r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6,61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1068120" y="1705101"/>
            <a:ext cx="5966460" cy="2369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97205" algn="just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latin typeface="Times New Roman"/>
                <a:cs typeface="Times New Roman"/>
              </a:rPr>
              <a:t>Рассчитано по: [Historical Statistics </a:t>
            </a:r>
            <a:r>
              <a:rPr sz="1100" dirty="0">
                <a:latin typeface="Times New Roman"/>
                <a:cs typeface="Times New Roman"/>
              </a:rPr>
              <a:t>of the </a:t>
            </a:r>
            <a:r>
              <a:rPr sz="1100" spc="-5" dirty="0">
                <a:latin typeface="Times New Roman"/>
                <a:cs typeface="Times New Roman"/>
              </a:rPr>
              <a:t>United States. </a:t>
            </a:r>
            <a:r>
              <a:rPr sz="1100" dirty="0">
                <a:latin typeface="Times New Roman"/>
                <a:cs typeface="Times New Roman"/>
              </a:rPr>
              <a:t>1975, pp.: 126-127, </a:t>
            </a:r>
            <a:r>
              <a:rPr sz="1100" spc="-5" dirty="0">
                <a:latin typeface="Times New Roman"/>
                <a:cs typeface="Times New Roman"/>
              </a:rPr>
              <a:t>164,</a:t>
            </a:r>
            <a:r>
              <a:rPr sz="1100" spc="5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229].</a:t>
            </a:r>
            <a:endParaRPr sz="1100">
              <a:latin typeface="Times New Roman"/>
              <a:cs typeface="Times New Roman"/>
            </a:endParaRPr>
          </a:p>
          <a:p>
            <a:pPr marL="12700" marR="5080" indent="448945" algn="just">
              <a:lnSpc>
                <a:spcPct val="143800"/>
              </a:lnSpc>
              <a:spcBef>
                <a:spcPts val="580"/>
              </a:spcBef>
            </a:pPr>
            <a:r>
              <a:rPr sz="1200" dirty="0">
                <a:latin typeface="Times New Roman"/>
                <a:cs typeface="Times New Roman"/>
              </a:rPr>
              <a:t>Со </a:t>
            </a:r>
            <a:r>
              <a:rPr sz="1200" spc="-5" dirty="0">
                <a:latin typeface="Times New Roman"/>
                <a:cs typeface="Times New Roman"/>
              </a:rPr>
              <a:t>второй половины XX в. номинальная заработная плата перестает </a:t>
            </a:r>
            <a:r>
              <a:rPr sz="1200" dirty="0">
                <a:latin typeface="Times New Roman"/>
                <a:cs typeface="Times New Roman"/>
              </a:rPr>
              <a:t>явным </a:t>
            </a:r>
            <a:r>
              <a:rPr sz="1200" spc="-5" dirty="0">
                <a:latin typeface="Times New Roman"/>
                <a:cs typeface="Times New Roman"/>
              </a:rPr>
              <a:t>образом  реагировать </a:t>
            </a:r>
            <a:r>
              <a:rPr sz="1200" dirty="0">
                <a:latin typeface="Times New Roman"/>
                <a:cs typeface="Times New Roman"/>
              </a:rPr>
              <a:t>на </a:t>
            </a:r>
            <a:r>
              <a:rPr sz="1200" spc="-5" dirty="0">
                <a:latin typeface="Times New Roman"/>
                <a:cs typeface="Times New Roman"/>
              </a:rPr>
              <a:t>кризис. </a:t>
            </a:r>
            <a:r>
              <a:rPr sz="1200" dirty="0">
                <a:latin typeface="Times New Roman"/>
                <a:cs typeface="Times New Roman"/>
              </a:rPr>
              <a:t>Ее </a:t>
            </a:r>
            <a:r>
              <a:rPr sz="1200" spc="-5" dirty="0">
                <a:latin typeface="Times New Roman"/>
                <a:cs typeface="Times New Roman"/>
              </a:rPr>
              <a:t>снижение еще наблюдалось </a:t>
            </a:r>
            <a:r>
              <a:rPr sz="1200" dirty="0">
                <a:latin typeface="Times New Roman"/>
                <a:cs typeface="Times New Roman"/>
              </a:rPr>
              <a:t>в ходе </a:t>
            </a:r>
            <a:r>
              <a:rPr sz="1200" spc="-5" dirty="0">
                <a:latin typeface="Times New Roman"/>
                <a:cs typeface="Times New Roman"/>
              </a:rPr>
              <a:t>Великой депрессии, как </a:t>
            </a:r>
            <a:r>
              <a:rPr sz="1200" dirty="0">
                <a:latin typeface="Times New Roman"/>
                <a:cs typeface="Times New Roman"/>
              </a:rPr>
              <a:t>и в  </a:t>
            </a:r>
            <a:r>
              <a:rPr sz="1200" spc="-5" dirty="0">
                <a:latin typeface="Times New Roman"/>
                <a:cs typeface="Times New Roman"/>
              </a:rPr>
              <a:t>кризис </a:t>
            </a:r>
            <a:r>
              <a:rPr sz="1200" dirty="0">
                <a:latin typeface="Times New Roman"/>
                <a:cs typeface="Times New Roman"/>
              </a:rPr>
              <a:t>1938 </a:t>
            </a:r>
            <a:r>
              <a:rPr sz="1200" spc="-5" dirty="0">
                <a:latin typeface="Times New Roman"/>
                <a:cs typeface="Times New Roman"/>
              </a:rPr>
              <a:t>г., </a:t>
            </a:r>
            <a:r>
              <a:rPr sz="1200" dirty="0">
                <a:latin typeface="Times New Roman"/>
                <a:cs typeface="Times New Roman"/>
              </a:rPr>
              <a:t>но </a:t>
            </a:r>
            <a:r>
              <a:rPr sz="1200" spc="-5" dirty="0">
                <a:latin typeface="Times New Roman"/>
                <a:cs typeface="Times New Roman"/>
              </a:rPr>
              <a:t>затем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кризисные периоды </a:t>
            </a:r>
            <a:r>
              <a:rPr sz="1200" dirty="0">
                <a:latin typeface="Times New Roman"/>
                <a:cs typeface="Times New Roman"/>
              </a:rPr>
              <a:t>1940-х – 1960-х гг. </a:t>
            </a:r>
            <a:r>
              <a:rPr sz="1200" spc="-5" dirty="0">
                <a:latin typeface="Times New Roman"/>
                <a:cs typeface="Times New Roman"/>
              </a:rPr>
              <a:t>происходило лишь  замедление роста номинальной </a:t>
            </a:r>
            <a:r>
              <a:rPr sz="1200" dirty="0">
                <a:latin typeface="Times New Roman"/>
                <a:cs typeface="Times New Roman"/>
              </a:rPr>
              <a:t>заработной </a:t>
            </a:r>
            <a:r>
              <a:rPr sz="1200" spc="-5" dirty="0">
                <a:latin typeface="Times New Roman"/>
                <a:cs typeface="Times New Roman"/>
              </a:rPr>
              <a:t>платы, </a:t>
            </a:r>
            <a:r>
              <a:rPr sz="1200" dirty="0">
                <a:latin typeface="Times New Roman"/>
                <a:cs typeface="Times New Roman"/>
              </a:rPr>
              <a:t>а к 1970-м </a:t>
            </a:r>
            <a:r>
              <a:rPr sz="1200" spc="-5" dirty="0">
                <a:latin typeface="Times New Roman"/>
                <a:cs typeface="Times New Roman"/>
              </a:rPr>
              <a:t>гг. </a:t>
            </a:r>
            <a:r>
              <a:rPr sz="1200" dirty="0">
                <a:latin typeface="Times New Roman"/>
                <a:cs typeface="Times New Roman"/>
              </a:rPr>
              <a:t>и оно </a:t>
            </a:r>
            <a:r>
              <a:rPr sz="1200" spc="-5" dirty="0">
                <a:latin typeface="Times New Roman"/>
                <a:cs typeface="Times New Roman"/>
              </a:rPr>
              <a:t>практически  перестало прослеживаться. Обратной стороной </a:t>
            </a:r>
            <a:r>
              <a:rPr sz="1200" dirty="0">
                <a:latin typeface="Times New Roman"/>
                <a:cs typeface="Times New Roman"/>
              </a:rPr>
              <a:t>такого </a:t>
            </a:r>
            <a:r>
              <a:rPr sz="1200" spc="-5" dirty="0">
                <a:latin typeface="Times New Roman"/>
                <a:cs typeface="Times New Roman"/>
              </a:rPr>
              <a:t>непрерывного роста заработной  платы </a:t>
            </a:r>
            <a:r>
              <a:rPr sz="1200" dirty="0">
                <a:latin typeface="Times New Roman"/>
                <a:cs typeface="Times New Roman"/>
              </a:rPr>
              <a:t>(в том </a:t>
            </a:r>
            <a:r>
              <a:rPr sz="1200" spc="-5" dirty="0">
                <a:latin typeface="Times New Roman"/>
                <a:cs typeface="Times New Roman"/>
              </a:rPr>
              <a:t>числе </a:t>
            </a:r>
            <a:r>
              <a:rPr sz="1200" dirty="0">
                <a:latin typeface="Times New Roman"/>
                <a:cs typeface="Times New Roman"/>
              </a:rPr>
              <a:t>и в </a:t>
            </a:r>
            <a:r>
              <a:rPr sz="1200" spc="-5" dirty="0">
                <a:latin typeface="Times New Roman"/>
                <a:cs typeface="Times New Roman"/>
              </a:rPr>
              <a:t>кризисные периоды) явилась инфляция, которая </a:t>
            </a:r>
            <a:r>
              <a:rPr sz="1200" dirty="0">
                <a:latin typeface="Times New Roman"/>
                <a:cs typeface="Times New Roman"/>
              </a:rPr>
              <a:t>к </a:t>
            </a:r>
            <a:r>
              <a:rPr sz="1200" spc="5" dirty="0">
                <a:latin typeface="Times New Roman"/>
                <a:cs typeface="Times New Roman"/>
              </a:rPr>
              <a:t>1970-м </a:t>
            </a:r>
            <a:r>
              <a:rPr sz="1200" spc="-5" dirty="0">
                <a:latin typeface="Times New Roman"/>
                <a:cs typeface="Times New Roman"/>
              </a:rPr>
              <a:t>гг. стала  </a:t>
            </a:r>
            <a:r>
              <a:rPr sz="1200" dirty="0">
                <a:latin typeface="Times New Roman"/>
                <a:cs typeface="Times New Roman"/>
              </a:rPr>
              <a:t>одной из </a:t>
            </a:r>
            <a:r>
              <a:rPr sz="1200" spc="-5" dirty="0">
                <a:latin typeface="Times New Roman"/>
                <a:cs typeface="Times New Roman"/>
              </a:rPr>
              <a:t>главных проблем американской экономики.</a:t>
            </a:r>
            <a:endParaRPr sz="1200">
              <a:latin typeface="Times New Roman"/>
              <a:cs typeface="Times New Roman"/>
            </a:endParaRPr>
          </a:p>
          <a:p>
            <a:pPr marL="461645" algn="just">
              <a:lnSpc>
                <a:spcPct val="100000"/>
              </a:lnSpc>
              <a:spcBef>
                <a:spcPts val="625"/>
              </a:spcBef>
            </a:pPr>
            <a:r>
              <a:rPr sz="1200" spc="-5" dirty="0">
                <a:latin typeface="Times New Roman"/>
                <a:cs typeface="Times New Roman"/>
              </a:rPr>
              <a:t>Для наглядности данны</a:t>
            </a:r>
            <a:r>
              <a:rPr sz="1200" spc="-5" dirty="0">
                <a:latin typeface="Times New Roman"/>
                <a:cs typeface="Times New Roman"/>
                <a:hlinkClick r:id="rId2" action="ppaction://hlinksldjump"/>
              </a:rPr>
              <a:t>е Таблица </a:t>
            </a:r>
            <a:r>
              <a:rPr sz="1200" dirty="0">
                <a:latin typeface="Times New Roman"/>
                <a:cs typeface="Times New Roman"/>
                <a:hlinkClick r:id="rId2" action="ppaction://hlinksldjump"/>
              </a:rPr>
              <a:t>1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представлены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графической </a:t>
            </a:r>
            <a:r>
              <a:rPr sz="1200" dirty="0">
                <a:latin typeface="Times New Roman"/>
                <a:cs typeface="Times New Roman"/>
              </a:rPr>
              <a:t>форме (рис. 1 и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2).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8120" y="7211948"/>
            <a:ext cx="5964555" cy="38354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 indent="448945">
              <a:lnSpc>
                <a:spcPts val="1380"/>
              </a:lnSpc>
              <a:spcBef>
                <a:spcPts val="195"/>
              </a:spcBef>
            </a:pPr>
            <a:r>
              <a:rPr sz="1200" b="1" spc="-5" dirty="0">
                <a:latin typeface="Times New Roman"/>
                <a:cs typeface="Times New Roman"/>
              </a:rPr>
              <a:t>Рисунок </a:t>
            </a:r>
            <a:r>
              <a:rPr sz="1200" b="1" dirty="0">
                <a:latin typeface="Times New Roman"/>
                <a:cs typeface="Times New Roman"/>
              </a:rPr>
              <a:t>1. </a:t>
            </a:r>
            <a:r>
              <a:rPr sz="1200" b="1" spc="-5" dirty="0">
                <a:latin typeface="Times New Roman"/>
                <a:cs typeface="Times New Roman"/>
              </a:rPr>
              <a:t>Темпы прироста частных инвестиций </a:t>
            </a:r>
            <a:r>
              <a:rPr sz="1200" b="1" dirty="0">
                <a:latin typeface="Times New Roman"/>
                <a:cs typeface="Times New Roman"/>
              </a:rPr>
              <a:t>в </a:t>
            </a:r>
            <a:r>
              <a:rPr sz="1200" b="1" spc="-5" dirty="0">
                <a:latin typeface="Times New Roman"/>
                <a:cs typeface="Times New Roman"/>
              </a:rPr>
              <a:t>США </a:t>
            </a:r>
            <a:r>
              <a:rPr sz="1200" b="1" dirty="0">
                <a:latin typeface="Times New Roman"/>
                <a:cs typeface="Times New Roman"/>
              </a:rPr>
              <a:t>в </a:t>
            </a:r>
            <a:r>
              <a:rPr sz="1200" b="1" spc="-5" dirty="0">
                <a:latin typeface="Times New Roman"/>
                <a:cs typeface="Times New Roman"/>
              </a:rPr>
              <a:t>реальном  выражении, </a:t>
            </a:r>
            <a:r>
              <a:rPr sz="1200" b="1" dirty="0">
                <a:latin typeface="Times New Roman"/>
                <a:cs typeface="Times New Roman"/>
              </a:rPr>
              <a:t>в %, 1930 – 1970 </a:t>
            </a:r>
            <a:r>
              <a:rPr sz="1200" b="1" spc="-5" dirty="0">
                <a:latin typeface="Times New Roman"/>
                <a:cs typeface="Times New Roman"/>
              </a:rPr>
              <a:t>гг.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12569" y="7081139"/>
            <a:ext cx="5259070" cy="0"/>
          </a:xfrm>
          <a:custGeom>
            <a:avLst/>
            <a:gdLst/>
            <a:ahLst/>
            <a:cxnLst/>
            <a:rect l="l" t="t" r="r" b="b"/>
            <a:pathLst>
              <a:path w="5259070">
                <a:moveTo>
                  <a:pt x="0" y="0"/>
                </a:moveTo>
                <a:lnTo>
                  <a:pt x="525868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12569" y="6900671"/>
            <a:ext cx="5259070" cy="0"/>
          </a:xfrm>
          <a:custGeom>
            <a:avLst/>
            <a:gdLst/>
            <a:ahLst/>
            <a:cxnLst/>
            <a:rect l="l" t="t" r="r" b="b"/>
            <a:pathLst>
              <a:path w="5259070">
                <a:moveTo>
                  <a:pt x="0" y="0"/>
                </a:moveTo>
                <a:lnTo>
                  <a:pt x="525868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12569" y="6720840"/>
            <a:ext cx="5259070" cy="0"/>
          </a:xfrm>
          <a:custGeom>
            <a:avLst/>
            <a:gdLst/>
            <a:ahLst/>
            <a:cxnLst/>
            <a:rect l="l" t="t" r="r" b="b"/>
            <a:pathLst>
              <a:path w="5259070">
                <a:moveTo>
                  <a:pt x="0" y="0"/>
                </a:moveTo>
                <a:lnTo>
                  <a:pt x="525868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12569" y="6539483"/>
            <a:ext cx="5259070" cy="0"/>
          </a:xfrm>
          <a:custGeom>
            <a:avLst/>
            <a:gdLst/>
            <a:ahLst/>
            <a:cxnLst/>
            <a:rect l="l" t="t" r="r" b="b"/>
            <a:pathLst>
              <a:path w="5259070">
                <a:moveTo>
                  <a:pt x="0" y="0"/>
                </a:moveTo>
                <a:lnTo>
                  <a:pt x="525868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12569" y="6359651"/>
            <a:ext cx="5259070" cy="0"/>
          </a:xfrm>
          <a:custGeom>
            <a:avLst/>
            <a:gdLst/>
            <a:ahLst/>
            <a:cxnLst/>
            <a:rect l="l" t="t" r="r" b="b"/>
            <a:pathLst>
              <a:path w="5259070">
                <a:moveTo>
                  <a:pt x="0" y="0"/>
                </a:moveTo>
                <a:lnTo>
                  <a:pt x="525868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12569" y="5998463"/>
            <a:ext cx="5259070" cy="0"/>
          </a:xfrm>
          <a:custGeom>
            <a:avLst/>
            <a:gdLst/>
            <a:ahLst/>
            <a:cxnLst/>
            <a:rect l="l" t="t" r="r" b="b"/>
            <a:pathLst>
              <a:path w="5259070">
                <a:moveTo>
                  <a:pt x="0" y="0"/>
                </a:moveTo>
                <a:lnTo>
                  <a:pt x="525868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512569" y="5818631"/>
            <a:ext cx="5259070" cy="0"/>
          </a:xfrm>
          <a:custGeom>
            <a:avLst/>
            <a:gdLst/>
            <a:ahLst/>
            <a:cxnLst/>
            <a:rect l="l" t="t" r="r" b="b"/>
            <a:pathLst>
              <a:path w="5259070">
                <a:moveTo>
                  <a:pt x="0" y="0"/>
                </a:moveTo>
                <a:lnTo>
                  <a:pt x="525868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512569" y="5638799"/>
            <a:ext cx="5259070" cy="0"/>
          </a:xfrm>
          <a:custGeom>
            <a:avLst/>
            <a:gdLst/>
            <a:ahLst/>
            <a:cxnLst/>
            <a:rect l="l" t="t" r="r" b="b"/>
            <a:pathLst>
              <a:path w="5259070">
                <a:moveTo>
                  <a:pt x="0" y="0"/>
                </a:moveTo>
                <a:lnTo>
                  <a:pt x="525868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512569" y="5457443"/>
            <a:ext cx="5259070" cy="0"/>
          </a:xfrm>
          <a:custGeom>
            <a:avLst/>
            <a:gdLst/>
            <a:ahLst/>
            <a:cxnLst/>
            <a:rect l="l" t="t" r="r" b="b"/>
            <a:pathLst>
              <a:path w="5259070">
                <a:moveTo>
                  <a:pt x="0" y="0"/>
                </a:moveTo>
                <a:lnTo>
                  <a:pt x="525868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512569" y="5277611"/>
            <a:ext cx="5259070" cy="0"/>
          </a:xfrm>
          <a:custGeom>
            <a:avLst/>
            <a:gdLst/>
            <a:ahLst/>
            <a:cxnLst/>
            <a:rect l="l" t="t" r="r" b="b"/>
            <a:pathLst>
              <a:path w="5259070">
                <a:moveTo>
                  <a:pt x="0" y="0"/>
                </a:moveTo>
                <a:lnTo>
                  <a:pt x="525868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512569" y="5097779"/>
            <a:ext cx="5259070" cy="0"/>
          </a:xfrm>
          <a:custGeom>
            <a:avLst/>
            <a:gdLst/>
            <a:ahLst/>
            <a:cxnLst/>
            <a:rect l="l" t="t" r="r" b="b"/>
            <a:pathLst>
              <a:path w="5259070">
                <a:moveTo>
                  <a:pt x="0" y="0"/>
                </a:moveTo>
                <a:lnTo>
                  <a:pt x="525868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512569" y="4916423"/>
            <a:ext cx="5259070" cy="0"/>
          </a:xfrm>
          <a:custGeom>
            <a:avLst/>
            <a:gdLst/>
            <a:ahLst/>
            <a:cxnLst/>
            <a:rect l="l" t="t" r="r" b="b"/>
            <a:pathLst>
              <a:path w="5259070">
                <a:moveTo>
                  <a:pt x="0" y="0"/>
                </a:moveTo>
                <a:lnTo>
                  <a:pt x="525868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512569" y="4736591"/>
            <a:ext cx="5259070" cy="0"/>
          </a:xfrm>
          <a:custGeom>
            <a:avLst/>
            <a:gdLst/>
            <a:ahLst/>
            <a:cxnLst/>
            <a:rect l="l" t="t" r="r" b="b"/>
            <a:pathLst>
              <a:path w="5259070">
                <a:moveTo>
                  <a:pt x="0" y="0"/>
                </a:moveTo>
                <a:lnTo>
                  <a:pt x="525868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512569" y="4556505"/>
            <a:ext cx="5259070" cy="0"/>
          </a:xfrm>
          <a:custGeom>
            <a:avLst/>
            <a:gdLst/>
            <a:ahLst/>
            <a:cxnLst/>
            <a:rect l="l" t="t" r="r" b="b"/>
            <a:pathLst>
              <a:path w="5259070">
                <a:moveTo>
                  <a:pt x="0" y="0"/>
                </a:moveTo>
                <a:lnTo>
                  <a:pt x="525868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644395" y="4556505"/>
            <a:ext cx="0" cy="2524760"/>
          </a:xfrm>
          <a:custGeom>
            <a:avLst/>
            <a:gdLst/>
            <a:ahLst/>
            <a:cxnLst/>
            <a:rect l="l" t="t" r="r" b="b"/>
            <a:pathLst>
              <a:path h="2524759">
                <a:moveTo>
                  <a:pt x="0" y="0"/>
                </a:moveTo>
                <a:lnTo>
                  <a:pt x="0" y="2524632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775460" y="4556505"/>
            <a:ext cx="0" cy="2524760"/>
          </a:xfrm>
          <a:custGeom>
            <a:avLst/>
            <a:gdLst/>
            <a:ahLst/>
            <a:cxnLst/>
            <a:rect l="l" t="t" r="r" b="b"/>
            <a:pathLst>
              <a:path h="2524759">
                <a:moveTo>
                  <a:pt x="0" y="0"/>
                </a:moveTo>
                <a:lnTo>
                  <a:pt x="0" y="2524632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906523" y="4556505"/>
            <a:ext cx="0" cy="2524760"/>
          </a:xfrm>
          <a:custGeom>
            <a:avLst/>
            <a:gdLst/>
            <a:ahLst/>
            <a:cxnLst/>
            <a:rect l="l" t="t" r="r" b="b"/>
            <a:pathLst>
              <a:path h="2524759">
                <a:moveTo>
                  <a:pt x="0" y="0"/>
                </a:moveTo>
                <a:lnTo>
                  <a:pt x="0" y="2524632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039111" y="4556505"/>
            <a:ext cx="0" cy="2524760"/>
          </a:xfrm>
          <a:custGeom>
            <a:avLst/>
            <a:gdLst/>
            <a:ahLst/>
            <a:cxnLst/>
            <a:rect l="l" t="t" r="r" b="b"/>
            <a:pathLst>
              <a:path h="2524759">
                <a:moveTo>
                  <a:pt x="0" y="0"/>
                </a:moveTo>
                <a:lnTo>
                  <a:pt x="0" y="2524632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170176" y="4556505"/>
            <a:ext cx="0" cy="2524760"/>
          </a:xfrm>
          <a:custGeom>
            <a:avLst/>
            <a:gdLst/>
            <a:ahLst/>
            <a:cxnLst/>
            <a:rect l="l" t="t" r="r" b="b"/>
            <a:pathLst>
              <a:path h="2524759">
                <a:moveTo>
                  <a:pt x="0" y="0"/>
                </a:moveTo>
                <a:lnTo>
                  <a:pt x="0" y="2524632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301239" y="4556505"/>
            <a:ext cx="0" cy="2524760"/>
          </a:xfrm>
          <a:custGeom>
            <a:avLst/>
            <a:gdLst/>
            <a:ahLst/>
            <a:cxnLst/>
            <a:rect l="l" t="t" r="r" b="b"/>
            <a:pathLst>
              <a:path h="2524759">
                <a:moveTo>
                  <a:pt x="0" y="0"/>
                </a:moveTo>
                <a:lnTo>
                  <a:pt x="0" y="2524632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432304" y="4556505"/>
            <a:ext cx="0" cy="2524760"/>
          </a:xfrm>
          <a:custGeom>
            <a:avLst/>
            <a:gdLst/>
            <a:ahLst/>
            <a:cxnLst/>
            <a:rect l="l" t="t" r="r" b="b"/>
            <a:pathLst>
              <a:path h="2524759">
                <a:moveTo>
                  <a:pt x="0" y="0"/>
                </a:moveTo>
                <a:lnTo>
                  <a:pt x="0" y="2524632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564892" y="4556505"/>
            <a:ext cx="0" cy="2524760"/>
          </a:xfrm>
          <a:custGeom>
            <a:avLst/>
            <a:gdLst/>
            <a:ahLst/>
            <a:cxnLst/>
            <a:rect l="l" t="t" r="r" b="b"/>
            <a:pathLst>
              <a:path h="2524759">
                <a:moveTo>
                  <a:pt x="0" y="0"/>
                </a:moveTo>
                <a:lnTo>
                  <a:pt x="0" y="2524632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695955" y="4556505"/>
            <a:ext cx="0" cy="2524760"/>
          </a:xfrm>
          <a:custGeom>
            <a:avLst/>
            <a:gdLst/>
            <a:ahLst/>
            <a:cxnLst/>
            <a:rect l="l" t="t" r="r" b="b"/>
            <a:pathLst>
              <a:path h="2524759">
                <a:moveTo>
                  <a:pt x="0" y="0"/>
                </a:moveTo>
                <a:lnTo>
                  <a:pt x="0" y="2524632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827020" y="4556505"/>
            <a:ext cx="0" cy="2524760"/>
          </a:xfrm>
          <a:custGeom>
            <a:avLst/>
            <a:gdLst/>
            <a:ahLst/>
            <a:cxnLst/>
            <a:rect l="l" t="t" r="r" b="b"/>
            <a:pathLst>
              <a:path h="2524759">
                <a:moveTo>
                  <a:pt x="0" y="0"/>
                </a:moveTo>
                <a:lnTo>
                  <a:pt x="0" y="2524632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958083" y="4556505"/>
            <a:ext cx="0" cy="2524760"/>
          </a:xfrm>
          <a:custGeom>
            <a:avLst/>
            <a:gdLst/>
            <a:ahLst/>
            <a:cxnLst/>
            <a:rect l="l" t="t" r="r" b="b"/>
            <a:pathLst>
              <a:path h="2524759">
                <a:moveTo>
                  <a:pt x="0" y="0"/>
                </a:moveTo>
                <a:lnTo>
                  <a:pt x="0" y="2524632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090672" y="4556505"/>
            <a:ext cx="0" cy="2524760"/>
          </a:xfrm>
          <a:custGeom>
            <a:avLst/>
            <a:gdLst/>
            <a:ahLst/>
            <a:cxnLst/>
            <a:rect l="l" t="t" r="r" b="b"/>
            <a:pathLst>
              <a:path h="2524759">
                <a:moveTo>
                  <a:pt x="0" y="0"/>
                </a:moveTo>
                <a:lnTo>
                  <a:pt x="0" y="2524632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221735" y="4556505"/>
            <a:ext cx="0" cy="2524760"/>
          </a:xfrm>
          <a:custGeom>
            <a:avLst/>
            <a:gdLst/>
            <a:ahLst/>
            <a:cxnLst/>
            <a:rect l="l" t="t" r="r" b="b"/>
            <a:pathLst>
              <a:path h="2524759">
                <a:moveTo>
                  <a:pt x="0" y="0"/>
                </a:moveTo>
                <a:lnTo>
                  <a:pt x="0" y="2524632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52800" y="4556505"/>
            <a:ext cx="0" cy="2524760"/>
          </a:xfrm>
          <a:custGeom>
            <a:avLst/>
            <a:gdLst/>
            <a:ahLst/>
            <a:cxnLst/>
            <a:rect l="l" t="t" r="r" b="b"/>
            <a:pathLst>
              <a:path h="2524759">
                <a:moveTo>
                  <a:pt x="0" y="0"/>
                </a:moveTo>
                <a:lnTo>
                  <a:pt x="0" y="2524632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483864" y="4556505"/>
            <a:ext cx="0" cy="2524760"/>
          </a:xfrm>
          <a:custGeom>
            <a:avLst/>
            <a:gdLst/>
            <a:ahLst/>
            <a:cxnLst/>
            <a:rect l="l" t="t" r="r" b="b"/>
            <a:pathLst>
              <a:path h="2524759">
                <a:moveTo>
                  <a:pt x="0" y="0"/>
                </a:moveTo>
                <a:lnTo>
                  <a:pt x="0" y="2524632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616452" y="4556505"/>
            <a:ext cx="0" cy="2524760"/>
          </a:xfrm>
          <a:custGeom>
            <a:avLst/>
            <a:gdLst/>
            <a:ahLst/>
            <a:cxnLst/>
            <a:rect l="l" t="t" r="r" b="b"/>
            <a:pathLst>
              <a:path h="2524759">
                <a:moveTo>
                  <a:pt x="0" y="0"/>
                </a:moveTo>
                <a:lnTo>
                  <a:pt x="0" y="2524632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747515" y="4556505"/>
            <a:ext cx="0" cy="2524760"/>
          </a:xfrm>
          <a:custGeom>
            <a:avLst/>
            <a:gdLst/>
            <a:ahLst/>
            <a:cxnLst/>
            <a:rect l="l" t="t" r="r" b="b"/>
            <a:pathLst>
              <a:path h="2524759">
                <a:moveTo>
                  <a:pt x="0" y="0"/>
                </a:moveTo>
                <a:lnTo>
                  <a:pt x="0" y="2524632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878579" y="4556505"/>
            <a:ext cx="0" cy="2524760"/>
          </a:xfrm>
          <a:custGeom>
            <a:avLst/>
            <a:gdLst/>
            <a:ahLst/>
            <a:cxnLst/>
            <a:rect l="l" t="t" r="r" b="b"/>
            <a:pathLst>
              <a:path h="2524759">
                <a:moveTo>
                  <a:pt x="0" y="0"/>
                </a:moveTo>
                <a:lnTo>
                  <a:pt x="0" y="2524632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011167" y="4556505"/>
            <a:ext cx="0" cy="2524760"/>
          </a:xfrm>
          <a:custGeom>
            <a:avLst/>
            <a:gdLst/>
            <a:ahLst/>
            <a:cxnLst/>
            <a:rect l="l" t="t" r="r" b="b"/>
            <a:pathLst>
              <a:path h="2524759">
                <a:moveTo>
                  <a:pt x="0" y="0"/>
                </a:moveTo>
                <a:lnTo>
                  <a:pt x="0" y="2524632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142232" y="4556505"/>
            <a:ext cx="0" cy="2524760"/>
          </a:xfrm>
          <a:custGeom>
            <a:avLst/>
            <a:gdLst/>
            <a:ahLst/>
            <a:cxnLst/>
            <a:rect l="l" t="t" r="r" b="b"/>
            <a:pathLst>
              <a:path h="2524759">
                <a:moveTo>
                  <a:pt x="0" y="0"/>
                </a:moveTo>
                <a:lnTo>
                  <a:pt x="0" y="2524632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273296" y="4556505"/>
            <a:ext cx="0" cy="2524760"/>
          </a:xfrm>
          <a:custGeom>
            <a:avLst/>
            <a:gdLst/>
            <a:ahLst/>
            <a:cxnLst/>
            <a:rect l="l" t="t" r="r" b="b"/>
            <a:pathLst>
              <a:path h="2524759">
                <a:moveTo>
                  <a:pt x="0" y="0"/>
                </a:moveTo>
                <a:lnTo>
                  <a:pt x="0" y="2524632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404359" y="4556505"/>
            <a:ext cx="0" cy="2524760"/>
          </a:xfrm>
          <a:custGeom>
            <a:avLst/>
            <a:gdLst/>
            <a:ahLst/>
            <a:cxnLst/>
            <a:rect l="l" t="t" r="r" b="b"/>
            <a:pathLst>
              <a:path h="2524759">
                <a:moveTo>
                  <a:pt x="0" y="0"/>
                </a:moveTo>
                <a:lnTo>
                  <a:pt x="0" y="2524632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536947" y="4556505"/>
            <a:ext cx="0" cy="2524760"/>
          </a:xfrm>
          <a:custGeom>
            <a:avLst/>
            <a:gdLst/>
            <a:ahLst/>
            <a:cxnLst/>
            <a:rect l="l" t="t" r="r" b="b"/>
            <a:pathLst>
              <a:path h="2524759">
                <a:moveTo>
                  <a:pt x="0" y="0"/>
                </a:moveTo>
                <a:lnTo>
                  <a:pt x="0" y="2524632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668011" y="4556505"/>
            <a:ext cx="0" cy="2524760"/>
          </a:xfrm>
          <a:custGeom>
            <a:avLst/>
            <a:gdLst/>
            <a:ahLst/>
            <a:cxnLst/>
            <a:rect l="l" t="t" r="r" b="b"/>
            <a:pathLst>
              <a:path h="2524759">
                <a:moveTo>
                  <a:pt x="0" y="0"/>
                </a:moveTo>
                <a:lnTo>
                  <a:pt x="0" y="2524632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799076" y="4556505"/>
            <a:ext cx="0" cy="2524760"/>
          </a:xfrm>
          <a:custGeom>
            <a:avLst/>
            <a:gdLst/>
            <a:ahLst/>
            <a:cxnLst/>
            <a:rect l="l" t="t" r="r" b="b"/>
            <a:pathLst>
              <a:path h="2524759">
                <a:moveTo>
                  <a:pt x="0" y="0"/>
                </a:moveTo>
                <a:lnTo>
                  <a:pt x="0" y="2524632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930140" y="4556505"/>
            <a:ext cx="0" cy="2524760"/>
          </a:xfrm>
          <a:custGeom>
            <a:avLst/>
            <a:gdLst/>
            <a:ahLst/>
            <a:cxnLst/>
            <a:rect l="l" t="t" r="r" b="b"/>
            <a:pathLst>
              <a:path h="2524759">
                <a:moveTo>
                  <a:pt x="0" y="0"/>
                </a:moveTo>
                <a:lnTo>
                  <a:pt x="0" y="2524632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062728" y="4556505"/>
            <a:ext cx="0" cy="2524760"/>
          </a:xfrm>
          <a:custGeom>
            <a:avLst/>
            <a:gdLst/>
            <a:ahLst/>
            <a:cxnLst/>
            <a:rect l="l" t="t" r="r" b="b"/>
            <a:pathLst>
              <a:path h="2524759">
                <a:moveTo>
                  <a:pt x="0" y="0"/>
                </a:moveTo>
                <a:lnTo>
                  <a:pt x="0" y="2524632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193791" y="4556505"/>
            <a:ext cx="0" cy="2524760"/>
          </a:xfrm>
          <a:custGeom>
            <a:avLst/>
            <a:gdLst/>
            <a:ahLst/>
            <a:cxnLst/>
            <a:rect l="l" t="t" r="r" b="b"/>
            <a:pathLst>
              <a:path h="2524759">
                <a:moveTo>
                  <a:pt x="0" y="0"/>
                </a:moveTo>
                <a:lnTo>
                  <a:pt x="0" y="2524632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324855" y="4556505"/>
            <a:ext cx="0" cy="2524760"/>
          </a:xfrm>
          <a:custGeom>
            <a:avLst/>
            <a:gdLst/>
            <a:ahLst/>
            <a:cxnLst/>
            <a:rect l="l" t="t" r="r" b="b"/>
            <a:pathLst>
              <a:path h="2524759">
                <a:moveTo>
                  <a:pt x="0" y="0"/>
                </a:moveTo>
                <a:lnTo>
                  <a:pt x="0" y="2524632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455920" y="4556505"/>
            <a:ext cx="0" cy="2524760"/>
          </a:xfrm>
          <a:custGeom>
            <a:avLst/>
            <a:gdLst/>
            <a:ahLst/>
            <a:cxnLst/>
            <a:rect l="l" t="t" r="r" b="b"/>
            <a:pathLst>
              <a:path h="2524759">
                <a:moveTo>
                  <a:pt x="0" y="0"/>
                </a:moveTo>
                <a:lnTo>
                  <a:pt x="0" y="2524632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588508" y="4556505"/>
            <a:ext cx="0" cy="2524760"/>
          </a:xfrm>
          <a:custGeom>
            <a:avLst/>
            <a:gdLst/>
            <a:ahLst/>
            <a:cxnLst/>
            <a:rect l="l" t="t" r="r" b="b"/>
            <a:pathLst>
              <a:path h="2524759">
                <a:moveTo>
                  <a:pt x="0" y="0"/>
                </a:moveTo>
                <a:lnTo>
                  <a:pt x="0" y="2524632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719571" y="4556505"/>
            <a:ext cx="0" cy="2524760"/>
          </a:xfrm>
          <a:custGeom>
            <a:avLst/>
            <a:gdLst/>
            <a:ahLst/>
            <a:cxnLst/>
            <a:rect l="l" t="t" r="r" b="b"/>
            <a:pathLst>
              <a:path h="2524759">
                <a:moveTo>
                  <a:pt x="0" y="0"/>
                </a:moveTo>
                <a:lnTo>
                  <a:pt x="0" y="2524632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850635" y="4556505"/>
            <a:ext cx="0" cy="2524760"/>
          </a:xfrm>
          <a:custGeom>
            <a:avLst/>
            <a:gdLst/>
            <a:ahLst/>
            <a:cxnLst/>
            <a:rect l="l" t="t" r="r" b="b"/>
            <a:pathLst>
              <a:path h="2524759">
                <a:moveTo>
                  <a:pt x="0" y="0"/>
                </a:moveTo>
                <a:lnTo>
                  <a:pt x="0" y="2524632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981700" y="4556505"/>
            <a:ext cx="0" cy="2524760"/>
          </a:xfrm>
          <a:custGeom>
            <a:avLst/>
            <a:gdLst/>
            <a:ahLst/>
            <a:cxnLst/>
            <a:rect l="l" t="t" r="r" b="b"/>
            <a:pathLst>
              <a:path h="2524759">
                <a:moveTo>
                  <a:pt x="0" y="0"/>
                </a:moveTo>
                <a:lnTo>
                  <a:pt x="0" y="2524632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114288" y="4556505"/>
            <a:ext cx="0" cy="2524760"/>
          </a:xfrm>
          <a:custGeom>
            <a:avLst/>
            <a:gdLst/>
            <a:ahLst/>
            <a:cxnLst/>
            <a:rect l="l" t="t" r="r" b="b"/>
            <a:pathLst>
              <a:path h="2524759">
                <a:moveTo>
                  <a:pt x="0" y="0"/>
                </a:moveTo>
                <a:lnTo>
                  <a:pt x="0" y="2524632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245352" y="4556505"/>
            <a:ext cx="0" cy="2524760"/>
          </a:xfrm>
          <a:custGeom>
            <a:avLst/>
            <a:gdLst/>
            <a:ahLst/>
            <a:cxnLst/>
            <a:rect l="l" t="t" r="r" b="b"/>
            <a:pathLst>
              <a:path h="2524759">
                <a:moveTo>
                  <a:pt x="0" y="0"/>
                </a:moveTo>
                <a:lnTo>
                  <a:pt x="0" y="2524632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376415" y="4556505"/>
            <a:ext cx="0" cy="2524760"/>
          </a:xfrm>
          <a:custGeom>
            <a:avLst/>
            <a:gdLst/>
            <a:ahLst/>
            <a:cxnLst/>
            <a:rect l="l" t="t" r="r" b="b"/>
            <a:pathLst>
              <a:path h="2524759">
                <a:moveTo>
                  <a:pt x="0" y="0"/>
                </a:moveTo>
                <a:lnTo>
                  <a:pt x="0" y="2524632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509004" y="4556505"/>
            <a:ext cx="0" cy="2524760"/>
          </a:xfrm>
          <a:custGeom>
            <a:avLst/>
            <a:gdLst/>
            <a:ahLst/>
            <a:cxnLst/>
            <a:rect l="l" t="t" r="r" b="b"/>
            <a:pathLst>
              <a:path h="2524759">
                <a:moveTo>
                  <a:pt x="0" y="0"/>
                </a:moveTo>
                <a:lnTo>
                  <a:pt x="0" y="2524632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640068" y="4556505"/>
            <a:ext cx="0" cy="2524760"/>
          </a:xfrm>
          <a:custGeom>
            <a:avLst/>
            <a:gdLst/>
            <a:ahLst/>
            <a:cxnLst/>
            <a:rect l="l" t="t" r="r" b="b"/>
            <a:pathLst>
              <a:path h="2524759">
                <a:moveTo>
                  <a:pt x="0" y="0"/>
                </a:moveTo>
                <a:lnTo>
                  <a:pt x="0" y="2524632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771258" y="4556505"/>
            <a:ext cx="0" cy="2524760"/>
          </a:xfrm>
          <a:custGeom>
            <a:avLst/>
            <a:gdLst/>
            <a:ahLst/>
            <a:cxnLst/>
            <a:rect l="l" t="t" r="r" b="b"/>
            <a:pathLst>
              <a:path h="2524759">
                <a:moveTo>
                  <a:pt x="0" y="0"/>
                </a:moveTo>
                <a:lnTo>
                  <a:pt x="0" y="2524632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512569" y="4556505"/>
            <a:ext cx="0" cy="2524760"/>
          </a:xfrm>
          <a:custGeom>
            <a:avLst/>
            <a:gdLst/>
            <a:ahLst/>
            <a:cxnLst/>
            <a:rect l="l" t="t" r="r" b="b"/>
            <a:pathLst>
              <a:path h="2524759">
                <a:moveTo>
                  <a:pt x="0" y="2524632"/>
                </a:moveTo>
                <a:lnTo>
                  <a:pt x="0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472183" y="7081139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385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472183" y="6900671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385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472183" y="6720840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385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472183" y="6539483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385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472183" y="6359651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385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472183" y="6179819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385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472183" y="5998463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385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472183" y="5818631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385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472183" y="5638799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385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472183" y="5457443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385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472183" y="5277611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385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472183" y="5097779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385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472183" y="4916423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385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472183" y="4736591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385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472183" y="4556505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385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1512569" y="6179438"/>
            <a:ext cx="5259070" cy="0"/>
          </a:xfrm>
          <a:custGeom>
            <a:avLst/>
            <a:gdLst/>
            <a:ahLst/>
            <a:cxnLst/>
            <a:rect l="l" t="t" r="r" b="b"/>
            <a:pathLst>
              <a:path w="5259070">
                <a:moveTo>
                  <a:pt x="0" y="0"/>
                </a:moveTo>
                <a:lnTo>
                  <a:pt x="5258688" y="0"/>
                </a:lnTo>
              </a:path>
            </a:pathLst>
          </a:custGeom>
          <a:ln w="6350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1321435" y="4641087"/>
            <a:ext cx="5484368" cy="22235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 txBox="1"/>
          <p:nvPr/>
        </p:nvSpPr>
        <p:spPr>
          <a:xfrm>
            <a:off x="1080135" y="4415535"/>
            <a:ext cx="5940425" cy="2806700"/>
          </a:xfrm>
          <a:prstGeom prst="rect">
            <a:avLst/>
          </a:prstGeom>
          <a:ln w="6350">
            <a:solidFill>
              <a:srgbClr val="888888"/>
            </a:solidFill>
          </a:ln>
        </p:spPr>
        <p:txBody>
          <a:bodyPr vert="horz" wrap="square" lIns="0" tIns="50165" rIns="0" bIns="0" rtlCol="0">
            <a:spAutoFit/>
          </a:bodyPr>
          <a:lstStyle/>
          <a:p>
            <a:pPr marR="5617210" algn="r">
              <a:lnSpc>
                <a:spcPct val="100000"/>
              </a:lnSpc>
              <a:spcBef>
                <a:spcPts val="395"/>
              </a:spcBef>
            </a:pPr>
            <a:r>
              <a:rPr sz="1000" spc="-5" dirty="0">
                <a:latin typeface="Calibri"/>
                <a:cs typeface="Calibri"/>
              </a:rPr>
              <a:t>1</a:t>
            </a:r>
            <a:r>
              <a:rPr sz="1000" dirty="0">
                <a:latin typeface="Calibri"/>
                <a:cs typeface="Calibri"/>
              </a:rPr>
              <a:t>8</a:t>
            </a:r>
            <a:r>
              <a:rPr sz="1000" spc="-5" dirty="0">
                <a:latin typeface="Calibri"/>
                <a:cs typeface="Calibri"/>
              </a:rPr>
              <a:t>0</a:t>
            </a:r>
            <a:endParaRPr sz="1000">
              <a:latin typeface="Calibri"/>
              <a:cs typeface="Calibri"/>
            </a:endParaRPr>
          </a:p>
          <a:p>
            <a:pPr marR="5617210" algn="r">
              <a:lnSpc>
                <a:spcPct val="100000"/>
              </a:lnSpc>
              <a:spcBef>
                <a:spcPts val="220"/>
              </a:spcBef>
            </a:pPr>
            <a:r>
              <a:rPr sz="1000" spc="-5" dirty="0">
                <a:latin typeface="Calibri"/>
                <a:cs typeface="Calibri"/>
              </a:rPr>
              <a:t>1</a:t>
            </a:r>
            <a:r>
              <a:rPr sz="1000" dirty="0">
                <a:latin typeface="Calibri"/>
                <a:cs typeface="Calibri"/>
              </a:rPr>
              <a:t>6</a:t>
            </a:r>
            <a:r>
              <a:rPr sz="1000" spc="-5" dirty="0">
                <a:latin typeface="Calibri"/>
                <a:cs typeface="Calibri"/>
              </a:rPr>
              <a:t>0</a:t>
            </a:r>
            <a:endParaRPr sz="1000">
              <a:latin typeface="Calibri"/>
              <a:cs typeface="Calibri"/>
            </a:endParaRPr>
          </a:p>
          <a:p>
            <a:pPr marR="5617210" algn="r">
              <a:lnSpc>
                <a:spcPct val="100000"/>
              </a:lnSpc>
              <a:spcBef>
                <a:spcPts val="220"/>
              </a:spcBef>
            </a:pPr>
            <a:r>
              <a:rPr sz="1000" spc="-5" dirty="0">
                <a:latin typeface="Calibri"/>
                <a:cs typeface="Calibri"/>
              </a:rPr>
              <a:t>1</a:t>
            </a:r>
            <a:r>
              <a:rPr sz="1000" dirty="0">
                <a:latin typeface="Calibri"/>
                <a:cs typeface="Calibri"/>
              </a:rPr>
              <a:t>4</a:t>
            </a:r>
            <a:r>
              <a:rPr sz="1000" spc="-5" dirty="0">
                <a:latin typeface="Calibri"/>
                <a:cs typeface="Calibri"/>
              </a:rPr>
              <a:t>0</a:t>
            </a:r>
            <a:endParaRPr sz="1000">
              <a:latin typeface="Calibri"/>
              <a:cs typeface="Calibri"/>
            </a:endParaRPr>
          </a:p>
          <a:p>
            <a:pPr marR="5617210" algn="r">
              <a:lnSpc>
                <a:spcPct val="100000"/>
              </a:lnSpc>
              <a:spcBef>
                <a:spcPts val="220"/>
              </a:spcBef>
            </a:pPr>
            <a:r>
              <a:rPr sz="1000" spc="-5" dirty="0">
                <a:latin typeface="Calibri"/>
                <a:cs typeface="Calibri"/>
              </a:rPr>
              <a:t>1</a:t>
            </a:r>
            <a:r>
              <a:rPr sz="1000" dirty="0">
                <a:latin typeface="Calibri"/>
                <a:cs typeface="Calibri"/>
              </a:rPr>
              <a:t>2</a:t>
            </a:r>
            <a:r>
              <a:rPr sz="1000" spc="-5" dirty="0">
                <a:latin typeface="Calibri"/>
                <a:cs typeface="Calibri"/>
              </a:rPr>
              <a:t>0</a:t>
            </a:r>
            <a:endParaRPr sz="1000">
              <a:latin typeface="Calibri"/>
              <a:cs typeface="Calibri"/>
            </a:endParaRPr>
          </a:p>
          <a:p>
            <a:pPr marR="5617210" algn="r">
              <a:lnSpc>
                <a:spcPct val="100000"/>
              </a:lnSpc>
              <a:spcBef>
                <a:spcPts val="220"/>
              </a:spcBef>
            </a:pPr>
            <a:r>
              <a:rPr sz="1000" spc="-5" dirty="0">
                <a:latin typeface="Calibri"/>
                <a:cs typeface="Calibri"/>
              </a:rPr>
              <a:t>1</a:t>
            </a:r>
            <a:r>
              <a:rPr sz="1000" dirty="0">
                <a:latin typeface="Calibri"/>
                <a:cs typeface="Calibri"/>
              </a:rPr>
              <a:t>0</a:t>
            </a:r>
            <a:r>
              <a:rPr sz="1000" spc="-5" dirty="0">
                <a:latin typeface="Calibri"/>
                <a:cs typeface="Calibri"/>
              </a:rPr>
              <a:t>0</a:t>
            </a:r>
            <a:endParaRPr sz="1000">
              <a:latin typeface="Calibri"/>
              <a:cs typeface="Calibri"/>
            </a:endParaRPr>
          </a:p>
          <a:p>
            <a:pPr marR="5618480" algn="r">
              <a:lnSpc>
                <a:spcPct val="100000"/>
              </a:lnSpc>
              <a:spcBef>
                <a:spcPts val="220"/>
              </a:spcBef>
            </a:pPr>
            <a:r>
              <a:rPr sz="1000" spc="-10" dirty="0">
                <a:latin typeface="Calibri"/>
                <a:cs typeface="Calibri"/>
              </a:rPr>
              <a:t>80</a:t>
            </a:r>
            <a:endParaRPr sz="1000">
              <a:latin typeface="Calibri"/>
              <a:cs typeface="Calibri"/>
            </a:endParaRPr>
          </a:p>
          <a:p>
            <a:pPr marR="5618480" algn="r">
              <a:lnSpc>
                <a:spcPct val="100000"/>
              </a:lnSpc>
              <a:spcBef>
                <a:spcPts val="220"/>
              </a:spcBef>
            </a:pPr>
            <a:r>
              <a:rPr sz="1000" spc="-10" dirty="0">
                <a:latin typeface="Calibri"/>
                <a:cs typeface="Calibri"/>
              </a:rPr>
              <a:t>60</a:t>
            </a:r>
            <a:endParaRPr sz="1000">
              <a:latin typeface="Calibri"/>
              <a:cs typeface="Calibri"/>
            </a:endParaRPr>
          </a:p>
          <a:p>
            <a:pPr marR="5618480" algn="r">
              <a:lnSpc>
                <a:spcPct val="100000"/>
              </a:lnSpc>
              <a:spcBef>
                <a:spcPts val="220"/>
              </a:spcBef>
            </a:pPr>
            <a:r>
              <a:rPr sz="1000" spc="-10" dirty="0">
                <a:latin typeface="Calibri"/>
                <a:cs typeface="Calibri"/>
              </a:rPr>
              <a:t>40</a:t>
            </a:r>
            <a:endParaRPr sz="1000">
              <a:latin typeface="Calibri"/>
              <a:cs typeface="Calibri"/>
            </a:endParaRPr>
          </a:p>
          <a:p>
            <a:pPr marR="5618480" algn="r">
              <a:lnSpc>
                <a:spcPct val="100000"/>
              </a:lnSpc>
              <a:spcBef>
                <a:spcPts val="225"/>
              </a:spcBef>
            </a:pPr>
            <a:r>
              <a:rPr sz="1000" spc="-10" dirty="0">
                <a:latin typeface="Calibri"/>
                <a:cs typeface="Calibri"/>
              </a:rPr>
              <a:t>20</a:t>
            </a:r>
            <a:endParaRPr sz="1000">
              <a:latin typeface="Calibri"/>
              <a:cs typeface="Calibri"/>
            </a:endParaRPr>
          </a:p>
          <a:p>
            <a:pPr marR="5617845" algn="r">
              <a:lnSpc>
                <a:spcPct val="100000"/>
              </a:lnSpc>
              <a:spcBef>
                <a:spcPts val="215"/>
              </a:spcBef>
            </a:pPr>
            <a:r>
              <a:rPr sz="1000" spc="-5" dirty="0">
                <a:latin typeface="Calibri"/>
                <a:cs typeface="Calibri"/>
              </a:rPr>
              <a:t>0</a:t>
            </a:r>
            <a:endParaRPr sz="1000">
              <a:latin typeface="Calibri"/>
              <a:cs typeface="Calibri"/>
            </a:endParaRPr>
          </a:p>
          <a:p>
            <a:pPr marR="5617210" algn="r">
              <a:lnSpc>
                <a:spcPct val="100000"/>
              </a:lnSpc>
              <a:spcBef>
                <a:spcPts val="220"/>
              </a:spcBef>
            </a:pPr>
            <a:r>
              <a:rPr sz="1000" dirty="0">
                <a:latin typeface="Calibri"/>
                <a:cs typeface="Calibri"/>
              </a:rPr>
              <a:t>-</a:t>
            </a:r>
            <a:r>
              <a:rPr sz="1000" spc="-5" dirty="0">
                <a:latin typeface="Calibri"/>
                <a:cs typeface="Calibri"/>
              </a:rPr>
              <a:t>20</a:t>
            </a:r>
            <a:endParaRPr sz="1000">
              <a:latin typeface="Calibri"/>
              <a:cs typeface="Calibri"/>
            </a:endParaRPr>
          </a:p>
          <a:p>
            <a:pPr marR="5617210" algn="r">
              <a:lnSpc>
                <a:spcPct val="100000"/>
              </a:lnSpc>
              <a:spcBef>
                <a:spcPts val="225"/>
              </a:spcBef>
            </a:pPr>
            <a:r>
              <a:rPr sz="1000" dirty="0">
                <a:latin typeface="Calibri"/>
                <a:cs typeface="Calibri"/>
              </a:rPr>
              <a:t>-</a:t>
            </a:r>
            <a:r>
              <a:rPr sz="1000" spc="-5" dirty="0">
                <a:latin typeface="Calibri"/>
                <a:cs typeface="Calibri"/>
              </a:rPr>
              <a:t>40</a:t>
            </a:r>
            <a:endParaRPr sz="1000">
              <a:latin typeface="Calibri"/>
              <a:cs typeface="Calibri"/>
            </a:endParaRPr>
          </a:p>
          <a:p>
            <a:pPr marR="5617210" algn="r">
              <a:lnSpc>
                <a:spcPct val="100000"/>
              </a:lnSpc>
              <a:spcBef>
                <a:spcPts val="220"/>
              </a:spcBef>
            </a:pPr>
            <a:r>
              <a:rPr sz="1000" dirty="0">
                <a:latin typeface="Calibri"/>
                <a:cs typeface="Calibri"/>
              </a:rPr>
              <a:t>-</a:t>
            </a:r>
            <a:r>
              <a:rPr sz="1000" spc="-5" dirty="0">
                <a:latin typeface="Calibri"/>
                <a:cs typeface="Calibri"/>
              </a:rPr>
              <a:t>60</a:t>
            </a:r>
            <a:endParaRPr sz="1000">
              <a:latin typeface="Calibri"/>
              <a:cs typeface="Calibri"/>
            </a:endParaRPr>
          </a:p>
          <a:p>
            <a:pPr marR="5617210" algn="r">
              <a:lnSpc>
                <a:spcPct val="100000"/>
              </a:lnSpc>
              <a:spcBef>
                <a:spcPts val="215"/>
              </a:spcBef>
            </a:pPr>
            <a:r>
              <a:rPr sz="1000" dirty="0">
                <a:latin typeface="Calibri"/>
                <a:cs typeface="Calibri"/>
              </a:rPr>
              <a:t>-</a:t>
            </a:r>
            <a:r>
              <a:rPr sz="1000" spc="-5" dirty="0">
                <a:latin typeface="Calibri"/>
                <a:cs typeface="Calibri"/>
              </a:rPr>
              <a:t>80</a:t>
            </a:r>
            <a:endParaRPr sz="1000">
              <a:latin typeface="Calibri"/>
              <a:cs typeface="Calibri"/>
            </a:endParaRPr>
          </a:p>
          <a:p>
            <a:pPr marR="5617845" algn="r">
              <a:lnSpc>
                <a:spcPct val="100000"/>
              </a:lnSpc>
              <a:spcBef>
                <a:spcPts val="220"/>
              </a:spcBef>
            </a:pPr>
            <a:r>
              <a:rPr sz="1000" dirty="0">
                <a:latin typeface="Calibri"/>
                <a:cs typeface="Calibri"/>
              </a:rPr>
              <a:t>-</a:t>
            </a:r>
            <a:r>
              <a:rPr sz="1000" spc="-5" dirty="0">
                <a:latin typeface="Calibri"/>
                <a:cs typeface="Calibri"/>
              </a:rPr>
              <a:t>100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8" name="object 7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8801</Words>
  <Application>Microsoft Office PowerPoint</Application>
  <PresentationFormat>Произвольный</PresentationFormat>
  <Paragraphs>914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8" baseType="lpstr">
      <vt:lpstr>Calibri</vt:lpstr>
      <vt:lpstr>Cambria Math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Сорокин Александр</dc:creator>
  <cp:lastModifiedBy>Сорокин Александр</cp:lastModifiedBy>
  <cp:revision>1</cp:revision>
  <dcterms:created xsi:type="dcterms:W3CDTF">2020-03-01T09:20:56Z</dcterms:created>
  <dcterms:modified xsi:type="dcterms:W3CDTF">2020-03-01T09:23:28Z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2020-03-01T00:00:00Z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2020-03-01T00:00:00Z</vt:filetime>
  </property>
</Properties>
</file>