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xml" ContentType="application/vnd.openxmlformats-officedocument.themeOverride+xml"/>
  <Override PartName="/ppt/charts/chart1.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02" r:id="rId2"/>
    <p:sldId id="392" r:id="rId3"/>
    <p:sldId id="401" r:id="rId4"/>
    <p:sldId id="398" r:id="rId5"/>
    <p:sldId id="404" r:id="rId6"/>
    <p:sldId id="415" r:id="rId7"/>
    <p:sldId id="421" r:id="rId8"/>
    <p:sldId id="423" r:id="rId9"/>
    <p:sldId id="417" r:id="rId10"/>
    <p:sldId id="418" r:id="rId11"/>
    <p:sldId id="419" r:id="rId12"/>
    <p:sldId id="426" r:id="rId13"/>
    <p:sldId id="405" r:id="rId14"/>
    <p:sldId id="390" r:id="rId15"/>
    <p:sldId id="379" r:id="rId16"/>
    <p:sldId id="408" r:id="rId17"/>
    <p:sldId id="409" r:id="rId18"/>
    <p:sldId id="428" r:id="rId19"/>
    <p:sldId id="383" r:id="rId20"/>
    <p:sldId id="384" r:id="rId21"/>
    <p:sldId id="412" r:id="rId22"/>
    <p:sldId id="413" r:id="rId23"/>
    <p:sldId id="414" r:id="rId24"/>
    <p:sldId id="427" r:id="rId25"/>
  </p:sldIdLst>
  <p:sldSz cx="9144000" cy="6858000" type="screen4x3"/>
  <p:notesSz cx="6797675"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67C"/>
    <a:srgbClr val="344AAA"/>
    <a:srgbClr val="FF942F"/>
    <a:srgbClr val="1F4472"/>
    <a:srgbClr val="569930"/>
    <a:srgbClr val="346CAF"/>
    <a:srgbClr val="384A94"/>
    <a:srgbClr val="1A2556"/>
    <a:srgbClr val="4E80BC"/>
    <a:srgbClr val="461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Стиль из темы 2 - акцент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9" autoAdjust="0"/>
    <p:restoredTop sz="94707" autoAdjust="0"/>
  </p:normalViewPr>
  <p:slideViewPr>
    <p:cSldViewPr>
      <p:cViewPr>
        <p:scale>
          <a:sx n="90" d="100"/>
          <a:sy n="90" d="100"/>
        </p:scale>
        <p:origin x="-1360" y="3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Percentage of judicial claims paid in the total CMTPL claims paid</c:v>
                </c:pt>
              </c:strCache>
            </c:strRef>
          </c:tx>
          <c:spPr>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Лист1!$A$2:$A$13</c:f>
              <c:strCache>
                <c:ptCount val="12"/>
                <c:pt idx="0">
                  <c:v>2011_Q1</c:v>
                </c:pt>
                <c:pt idx="1">
                  <c:v>2011_Q2</c:v>
                </c:pt>
                <c:pt idx="2">
                  <c:v>2011_Q3</c:v>
                </c:pt>
                <c:pt idx="3">
                  <c:v>2011_Q4</c:v>
                </c:pt>
                <c:pt idx="4">
                  <c:v>2012_Q1</c:v>
                </c:pt>
                <c:pt idx="5">
                  <c:v>2012_Q2</c:v>
                </c:pt>
                <c:pt idx="6">
                  <c:v>2012_Q3</c:v>
                </c:pt>
                <c:pt idx="7">
                  <c:v>2012_Q4</c:v>
                </c:pt>
                <c:pt idx="8">
                  <c:v>2013_Q1</c:v>
                </c:pt>
                <c:pt idx="9">
                  <c:v>2013_Q2</c:v>
                </c:pt>
                <c:pt idx="10">
                  <c:v>2013_Q3</c:v>
                </c:pt>
                <c:pt idx="11">
                  <c:v>2013_Q4</c:v>
                </c:pt>
              </c:strCache>
            </c:strRef>
          </c:cat>
          <c:val>
            <c:numRef>
              <c:f>Лист1!$B$2:$B$13</c:f>
              <c:numCache>
                <c:formatCode>General</c:formatCode>
                <c:ptCount val="12"/>
                <c:pt idx="0">
                  <c:v>0.09</c:v>
                </c:pt>
                <c:pt idx="1">
                  <c:v>0.1</c:v>
                </c:pt>
                <c:pt idx="2">
                  <c:v>0.1</c:v>
                </c:pt>
                <c:pt idx="3">
                  <c:v>0.12</c:v>
                </c:pt>
                <c:pt idx="4">
                  <c:v>0.12</c:v>
                </c:pt>
                <c:pt idx="5">
                  <c:v>0.15</c:v>
                </c:pt>
                <c:pt idx="6">
                  <c:v>0.15</c:v>
                </c:pt>
                <c:pt idx="7">
                  <c:v>0.17</c:v>
                </c:pt>
                <c:pt idx="8">
                  <c:v>0.18</c:v>
                </c:pt>
                <c:pt idx="9">
                  <c:v>0.2</c:v>
                </c:pt>
                <c:pt idx="10">
                  <c:v>0.246</c:v>
                </c:pt>
                <c:pt idx="11">
                  <c:v>0.252</c:v>
                </c:pt>
              </c:numCache>
            </c:numRef>
          </c:val>
        </c:ser>
        <c:ser>
          <c:idx val="1"/>
          <c:order val="1"/>
          <c:tx>
            <c:strRef>
              <c:f>Лист1!$C$1</c:f>
              <c:strCache>
                <c:ptCount val="1"/>
                <c:pt idx="0">
                  <c:v>Percentage other noninsurance judicial claims paid in the total CMTPL claims paid</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00653219685109534"/>
                  <c:y val="-0.00534742696130568"/>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00326609842554768"/>
                  <c:y val="0.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00489914763832152"/>
                  <c:y val="0.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00326609842554768"/>
                  <c:y val="0.0"/>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00326609842554762"/>
                  <c:y val="0.0"/>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00489914763832152"/>
                  <c:y val="0.0"/>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0.00489914763832152"/>
                  <c:y val="0.0"/>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0.00489914763832152"/>
                  <c:y val="0.0"/>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0.00489914763832152"/>
                  <c:y val="0.0"/>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0.00489914763832152"/>
                  <c:y val="-9.80350284482567E-17"/>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0.00489914763832152"/>
                  <c:y val="-0.0160422808839171"/>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0.00489914763832152"/>
                  <c:y val="-0.0213897078452227"/>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Лист1!$A$2:$A$13</c:f>
              <c:strCache>
                <c:ptCount val="12"/>
                <c:pt idx="0">
                  <c:v>2011_Q1</c:v>
                </c:pt>
                <c:pt idx="1">
                  <c:v>2011_Q2</c:v>
                </c:pt>
                <c:pt idx="2">
                  <c:v>2011_Q3</c:v>
                </c:pt>
                <c:pt idx="3">
                  <c:v>2011_Q4</c:v>
                </c:pt>
                <c:pt idx="4">
                  <c:v>2012_Q1</c:v>
                </c:pt>
                <c:pt idx="5">
                  <c:v>2012_Q2</c:v>
                </c:pt>
                <c:pt idx="6">
                  <c:v>2012_Q3</c:v>
                </c:pt>
                <c:pt idx="7">
                  <c:v>2012_Q4</c:v>
                </c:pt>
                <c:pt idx="8">
                  <c:v>2013_Q1</c:v>
                </c:pt>
                <c:pt idx="9">
                  <c:v>2013_Q2</c:v>
                </c:pt>
                <c:pt idx="10">
                  <c:v>2013_Q3</c:v>
                </c:pt>
                <c:pt idx="11">
                  <c:v>2013_Q4</c:v>
                </c:pt>
              </c:strCache>
            </c:strRef>
          </c:cat>
          <c:val>
            <c:numRef>
              <c:f>Лист1!$C$2:$C$13</c:f>
              <c:numCache>
                <c:formatCode>General</c:formatCode>
                <c:ptCount val="12"/>
                <c:pt idx="0">
                  <c:v>0.006</c:v>
                </c:pt>
                <c:pt idx="1">
                  <c:v>0.015</c:v>
                </c:pt>
                <c:pt idx="2">
                  <c:v>0.016</c:v>
                </c:pt>
                <c:pt idx="3">
                  <c:v>0.019</c:v>
                </c:pt>
                <c:pt idx="4">
                  <c:v>0.019</c:v>
                </c:pt>
                <c:pt idx="5">
                  <c:v>0.026</c:v>
                </c:pt>
                <c:pt idx="6">
                  <c:v>0.026</c:v>
                </c:pt>
                <c:pt idx="7">
                  <c:v>0.028</c:v>
                </c:pt>
                <c:pt idx="8">
                  <c:v>0.029</c:v>
                </c:pt>
                <c:pt idx="9">
                  <c:v>0.033</c:v>
                </c:pt>
                <c:pt idx="10">
                  <c:v>0.038</c:v>
                </c:pt>
                <c:pt idx="11">
                  <c:v>0.04</c:v>
                </c:pt>
              </c:numCache>
            </c:numRef>
          </c:val>
        </c:ser>
        <c:ser>
          <c:idx val="2"/>
          <c:order val="2"/>
          <c:tx>
            <c:strRef>
              <c:f>Лист1!$D$1</c:f>
              <c:strCache>
                <c:ptCount val="1"/>
                <c:pt idx="0">
                  <c:v>Percentage judicial claims paid such as fines, forfeit, moral damages, in the total CMTPL claims paid </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00163304921277382"/>
                  <c:y val="0.00534742696130558"/>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00326609842554768"/>
                  <c:y val="-9.80350284482567E-17"/>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00163304921277381"/>
                  <c:y val="-9.80350284482567E-1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00326609842554768"/>
                  <c:y val="-9.80350284482567E-17"/>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00163304921277384"/>
                  <c:y val="-9.80350284482567E-17"/>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00163304921277378"/>
                  <c:y val="-9.80350284482567E-17"/>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0.00163304921277384"/>
                  <c:y val="-9.80350284482567E-17"/>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0.00326609842554768"/>
                  <c:y val="9.80350284482567E-17"/>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0.00326609842554756"/>
                  <c:y val="0.0"/>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0.00163304921277384"/>
                  <c:y val="0.00267371348065284"/>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0.00163304921277384"/>
                  <c:y val="0.00267371348065284"/>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0.0081652460638692"/>
                  <c:y val="0.0"/>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Лист1!$A$2:$A$13</c:f>
              <c:strCache>
                <c:ptCount val="12"/>
                <c:pt idx="0">
                  <c:v>2011_Q1</c:v>
                </c:pt>
                <c:pt idx="1">
                  <c:v>2011_Q2</c:v>
                </c:pt>
                <c:pt idx="2">
                  <c:v>2011_Q3</c:v>
                </c:pt>
                <c:pt idx="3">
                  <c:v>2011_Q4</c:v>
                </c:pt>
                <c:pt idx="4">
                  <c:v>2012_Q1</c:v>
                </c:pt>
                <c:pt idx="5">
                  <c:v>2012_Q2</c:v>
                </c:pt>
                <c:pt idx="6">
                  <c:v>2012_Q3</c:v>
                </c:pt>
                <c:pt idx="7">
                  <c:v>2012_Q4</c:v>
                </c:pt>
                <c:pt idx="8">
                  <c:v>2013_Q1</c:v>
                </c:pt>
                <c:pt idx="9">
                  <c:v>2013_Q2</c:v>
                </c:pt>
                <c:pt idx="10">
                  <c:v>2013_Q3</c:v>
                </c:pt>
                <c:pt idx="11">
                  <c:v>2013_Q4</c:v>
                </c:pt>
              </c:strCache>
            </c:strRef>
          </c:cat>
          <c:val>
            <c:numRef>
              <c:f>Лист1!$D$2:$D$13</c:f>
              <c:numCache>
                <c:formatCode>General</c:formatCode>
                <c:ptCount val="12"/>
                <c:pt idx="0">
                  <c:v>0.0004</c:v>
                </c:pt>
                <c:pt idx="1">
                  <c:v>0.0008</c:v>
                </c:pt>
                <c:pt idx="2">
                  <c:v>0.0009</c:v>
                </c:pt>
                <c:pt idx="3">
                  <c:v>0.0012</c:v>
                </c:pt>
                <c:pt idx="4">
                  <c:v>0.0012</c:v>
                </c:pt>
                <c:pt idx="5">
                  <c:v>0.002</c:v>
                </c:pt>
                <c:pt idx="6">
                  <c:v>0.003</c:v>
                </c:pt>
                <c:pt idx="7">
                  <c:v>0.006</c:v>
                </c:pt>
                <c:pt idx="8">
                  <c:v>0.013</c:v>
                </c:pt>
                <c:pt idx="9">
                  <c:v>0.024</c:v>
                </c:pt>
                <c:pt idx="10">
                  <c:v>0.036</c:v>
                </c:pt>
                <c:pt idx="11">
                  <c:v>0.039</c:v>
                </c:pt>
              </c:numCache>
            </c:numRef>
          </c:val>
        </c:ser>
        <c:dLbls>
          <c:showLegendKey val="0"/>
          <c:showVal val="0"/>
          <c:showCatName val="0"/>
          <c:showSerName val="0"/>
          <c:showPercent val="0"/>
          <c:showBubbleSize val="0"/>
        </c:dLbls>
        <c:gapWidth val="49"/>
        <c:overlap val="-17"/>
        <c:axId val="-2129544168"/>
        <c:axId val="-2129547992"/>
      </c:barChart>
      <c:catAx>
        <c:axId val="-2129544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ru-RU"/>
          </a:p>
        </c:txPr>
        <c:crossAx val="-2129547992"/>
        <c:crosses val="autoZero"/>
        <c:auto val="1"/>
        <c:lblAlgn val="ctr"/>
        <c:lblOffset val="100"/>
        <c:noMultiLvlLbl val="0"/>
      </c:catAx>
      <c:valAx>
        <c:axId val="-2129547992"/>
        <c:scaling>
          <c:orientation val="minMax"/>
        </c:scaling>
        <c:delete val="1"/>
        <c:axPos val="l"/>
        <c:numFmt formatCode="General" sourceLinked="1"/>
        <c:majorTickMark val="none"/>
        <c:minorTickMark val="none"/>
        <c:tickLblPos val="nextTo"/>
        <c:crossAx val="-2129544168"/>
        <c:crosses val="autoZero"/>
        <c:crossBetween val="between"/>
      </c:valAx>
      <c:spPr>
        <a:noFill/>
        <a:ln w="25400">
          <a:noFill/>
        </a:ln>
        <a:effectLst/>
      </c:spPr>
    </c:plotArea>
    <c:legend>
      <c:legendPos val="b"/>
      <c:legendEntry>
        <c:idx val="0"/>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Entry>
      <c:legendEntry>
        <c:idx val="1"/>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Entry>
      <c:legendEntry>
        <c:idx val="2"/>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Entry>
      <c:layout>
        <c:manualLayout>
          <c:xMode val="edge"/>
          <c:yMode val="edge"/>
          <c:x val="0.0"/>
          <c:y val="0.0193851845977391"/>
          <c:w val="0.896394832505909"/>
          <c:h val="0.22289513279011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diagrams/_rels/data3.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s>
</file>

<file path=ppt/diagrams/_rels/data4.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C45C59-050F-4285-AF82-FFD76193024A}"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ru-RU"/>
        </a:p>
      </dgm:t>
    </dgm:pt>
    <dgm:pt modelId="{CF5B9236-1CC5-411F-AD3F-82EC2285763F}">
      <dgm:prSet phldrT="[Текст]" custT="1"/>
      <dgm:spPr/>
      <dgm:t>
        <a:bodyPr/>
        <a:lstStyle/>
        <a:p>
          <a:pPr algn="just"/>
          <a:r>
            <a:rPr lang="en-US" sz="2200" b="1" dirty="0" smtClean="0">
              <a:solidFill>
                <a:schemeClr val="tx2"/>
              </a:solidFill>
              <a:latin typeface="+mn-lt"/>
              <a:cs typeface="Times New Roman" pitchFamily="18" charset="0"/>
            </a:rPr>
            <a:t>Federal Law “On Compulsory Motor Third-Party Liability Insurance”</a:t>
          </a:r>
          <a:endParaRPr lang="ru-RU" sz="2200" b="1" u="none" dirty="0">
            <a:solidFill>
              <a:schemeClr val="tx2"/>
            </a:solidFill>
          </a:endParaRPr>
        </a:p>
      </dgm:t>
    </dgm:pt>
    <dgm:pt modelId="{441BF44A-BF7E-41B4-BB0C-CC1D8D312EC2}" type="parTrans" cxnId="{7F12827C-75A4-4F2D-8A17-4D398EFA04CB}">
      <dgm:prSet/>
      <dgm:spPr/>
      <dgm:t>
        <a:bodyPr/>
        <a:lstStyle/>
        <a:p>
          <a:endParaRPr lang="ru-RU"/>
        </a:p>
      </dgm:t>
    </dgm:pt>
    <dgm:pt modelId="{7CCA9AE6-CEC7-4C5D-993D-56042A555EB9}" type="sibTrans" cxnId="{7F12827C-75A4-4F2D-8A17-4D398EFA04CB}">
      <dgm:prSet/>
      <dgm:spPr/>
      <dgm:t>
        <a:bodyPr/>
        <a:lstStyle/>
        <a:p>
          <a:endParaRPr lang="ru-RU"/>
        </a:p>
      </dgm:t>
    </dgm:pt>
    <dgm:pt modelId="{5A6308CB-147B-47F1-BC54-3845390E7709}">
      <dgm:prSet phldrT="[Текст]" custT="1"/>
      <dgm:spPr/>
      <dgm:t>
        <a:bodyPr/>
        <a:lstStyle/>
        <a:p>
          <a:pPr algn="just"/>
          <a:r>
            <a:rPr lang="en-GB" sz="2200" b="1" dirty="0" smtClean="0">
              <a:solidFill>
                <a:schemeClr val="tx2"/>
              </a:solidFill>
            </a:rPr>
            <a:t>Government Decree No. 739</a:t>
          </a:r>
          <a:r>
            <a:rPr lang="ru-RU" sz="2200" b="1" dirty="0" smtClean="0">
              <a:solidFill>
                <a:schemeClr val="tx2"/>
              </a:solidFill>
            </a:rPr>
            <a:t> </a:t>
          </a:r>
          <a:r>
            <a:rPr lang="en-US" sz="2200" b="1" dirty="0" smtClean="0">
              <a:solidFill>
                <a:schemeClr val="tx2"/>
              </a:solidFill>
            </a:rPr>
            <a:t>on approval of insurance rates for compulsory motor third-party liability insurance</a:t>
          </a:r>
          <a:endParaRPr lang="ru-RU" sz="2200" b="1" dirty="0" smtClean="0">
            <a:solidFill>
              <a:schemeClr val="tx2"/>
            </a:solidFill>
          </a:endParaRPr>
        </a:p>
      </dgm:t>
    </dgm:pt>
    <dgm:pt modelId="{98E70CCC-5B7D-4361-8C13-E81B9105E993}" type="parTrans" cxnId="{BADE3193-950F-4B8F-B7CE-CAD255EB40AF}">
      <dgm:prSet/>
      <dgm:spPr/>
      <dgm:t>
        <a:bodyPr/>
        <a:lstStyle/>
        <a:p>
          <a:endParaRPr lang="ru-RU"/>
        </a:p>
      </dgm:t>
    </dgm:pt>
    <dgm:pt modelId="{4F532D53-2B08-4572-8D1D-6159C39B628A}" type="sibTrans" cxnId="{BADE3193-950F-4B8F-B7CE-CAD255EB40AF}">
      <dgm:prSet/>
      <dgm:spPr/>
      <dgm:t>
        <a:bodyPr/>
        <a:lstStyle/>
        <a:p>
          <a:endParaRPr lang="ru-RU"/>
        </a:p>
      </dgm:t>
    </dgm:pt>
    <dgm:pt modelId="{A82E65DB-9489-4A49-A1A9-1CCA419B1476}" type="pres">
      <dgm:prSet presAssocID="{2AC45C59-050F-4285-AF82-FFD76193024A}" presName="outerComposite" presStyleCnt="0">
        <dgm:presLayoutVars>
          <dgm:chMax val="5"/>
          <dgm:dir/>
          <dgm:resizeHandles val="exact"/>
        </dgm:presLayoutVars>
      </dgm:prSet>
      <dgm:spPr/>
      <dgm:t>
        <a:bodyPr/>
        <a:lstStyle/>
        <a:p>
          <a:endParaRPr lang="ru-RU"/>
        </a:p>
      </dgm:t>
    </dgm:pt>
    <dgm:pt modelId="{DA494CF7-0F70-44E9-88C4-B24E3D599E6F}" type="pres">
      <dgm:prSet presAssocID="{2AC45C59-050F-4285-AF82-FFD76193024A}" presName="dummyMaxCanvas" presStyleCnt="0">
        <dgm:presLayoutVars/>
      </dgm:prSet>
      <dgm:spPr/>
    </dgm:pt>
    <dgm:pt modelId="{02439233-CF9E-4526-8949-2FA85255B8F3}" type="pres">
      <dgm:prSet presAssocID="{2AC45C59-050F-4285-AF82-FFD76193024A}" presName="TwoNodes_1" presStyleLbl="node1" presStyleIdx="0" presStyleCnt="2" custScaleY="65951" custLinFactNeighborX="6451">
        <dgm:presLayoutVars>
          <dgm:bulletEnabled val="1"/>
        </dgm:presLayoutVars>
      </dgm:prSet>
      <dgm:spPr/>
      <dgm:t>
        <a:bodyPr/>
        <a:lstStyle/>
        <a:p>
          <a:endParaRPr lang="ru-RU"/>
        </a:p>
      </dgm:t>
    </dgm:pt>
    <dgm:pt modelId="{3FFA046B-7746-4B54-A29E-064778C3986E}" type="pres">
      <dgm:prSet presAssocID="{2AC45C59-050F-4285-AF82-FFD76193024A}" presName="TwoNodes_2" presStyleLbl="node1" presStyleIdx="1" presStyleCnt="2" custScaleX="106830" custScaleY="68353" custLinFactNeighborX="-2655">
        <dgm:presLayoutVars>
          <dgm:bulletEnabled val="1"/>
        </dgm:presLayoutVars>
      </dgm:prSet>
      <dgm:spPr/>
      <dgm:t>
        <a:bodyPr/>
        <a:lstStyle/>
        <a:p>
          <a:endParaRPr lang="ru-RU"/>
        </a:p>
      </dgm:t>
    </dgm:pt>
    <dgm:pt modelId="{284D3C2D-C65D-49C9-B0F5-1784EED15A37}" type="pres">
      <dgm:prSet presAssocID="{2AC45C59-050F-4285-AF82-FFD76193024A}" presName="TwoConn_1-2" presStyleLbl="fgAccFollowNode1" presStyleIdx="0" presStyleCnt="1" custLinFactNeighborX="45766">
        <dgm:presLayoutVars>
          <dgm:bulletEnabled val="1"/>
        </dgm:presLayoutVars>
      </dgm:prSet>
      <dgm:spPr/>
      <dgm:t>
        <a:bodyPr/>
        <a:lstStyle/>
        <a:p>
          <a:endParaRPr lang="ru-RU"/>
        </a:p>
      </dgm:t>
    </dgm:pt>
    <dgm:pt modelId="{52EC076E-9201-4258-92D1-71D86E3CF9D7}" type="pres">
      <dgm:prSet presAssocID="{2AC45C59-050F-4285-AF82-FFD76193024A}" presName="TwoNodes_1_text" presStyleLbl="node1" presStyleIdx="1" presStyleCnt="2">
        <dgm:presLayoutVars>
          <dgm:bulletEnabled val="1"/>
        </dgm:presLayoutVars>
      </dgm:prSet>
      <dgm:spPr/>
      <dgm:t>
        <a:bodyPr/>
        <a:lstStyle/>
        <a:p>
          <a:endParaRPr lang="ru-RU"/>
        </a:p>
      </dgm:t>
    </dgm:pt>
    <dgm:pt modelId="{417C6D17-804E-4C97-9B98-78517197C3F0}" type="pres">
      <dgm:prSet presAssocID="{2AC45C59-050F-4285-AF82-FFD76193024A}" presName="TwoNodes_2_text" presStyleLbl="node1" presStyleIdx="1" presStyleCnt="2">
        <dgm:presLayoutVars>
          <dgm:bulletEnabled val="1"/>
        </dgm:presLayoutVars>
      </dgm:prSet>
      <dgm:spPr/>
      <dgm:t>
        <a:bodyPr/>
        <a:lstStyle/>
        <a:p>
          <a:endParaRPr lang="ru-RU"/>
        </a:p>
      </dgm:t>
    </dgm:pt>
  </dgm:ptLst>
  <dgm:cxnLst>
    <dgm:cxn modelId="{46DA45AA-33EC-4AC4-99AE-A8D6D86D6115}" type="presOf" srcId="{CF5B9236-1CC5-411F-AD3F-82EC2285763F}" destId="{02439233-CF9E-4526-8949-2FA85255B8F3}" srcOrd="0" destOrd="0" presId="urn:microsoft.com/office/officeart/2005/8/layout/vProcess5"/>
    <dgm:cxn modelId="{BADE3193-950F-4B8F-B7CE-CAD255EB40AF}" srcId="{2AC45C59-050F-4285-AF82-FFD76193024A}" destId="{5A6308CB-147B-47F1-BC54-3845390E7709}" srcOrd="1" destOrd="0" parTransId="{98E70CCC-5B7D-4361-8C13-E81B9105E993}" sibTransId="{4F532D53-2B08-4572-8D1D-6159C39B628A}"/>
    <dgm:cxn modelId="{7C7CDA9E-E361-44FF-8270-B29E0016652B}" type="presOf" srcId="{5A6308CB-147B-47F1-BC54-3845390E7709}" destId="{417C6D17-804E-4C97-9B98-78517197C3F0}" srcOrd="1" destOrd="0" presId="urn:microsoft.com/office/officeart/2005/8/layout/vProcess5"/>
    <dgm:cxn modelId="{E097411A-4EF4-4746-AF85-FC8BC85AE945}" type="presOf" srcId="{5A6308CB-147B-47F1-BC54-3845390E7709}" destId="{3FFA046B-7746-4B54-A29E-064778C3986E}" srcOrd="0" destOrd="0" presId="urn:microsoft.com/office/officeart/2005/8/layout/vProcess5"/>
    <dgm:cxn modelId="{29D639E5-BD35-4C86-928A-A2D4F62BE73C}" type="presOf" srcId="{CF5B9236-1CC5-411F-AD3F-82EC2285763F}" destId="{52EC076E-9201-4258-92D1-71D86E3CF9D7}" srcOrd="1" destOrd="0" presId="urn:microsoft.com/office/officeart/2005/8/layout/vProcess5"/>
    <dgm:cxn modelId="{C87260EF-5352-4403-98D4-DD7F6A66243E}" type="presOf" srcId="{7CCA9AE6-CEC7-4C5D-993D-56042A555EB9}" destId="{284D3C2D-C65D-49C9-B0F5-1784EED15A37}" srcOrd="0" destOrd="0" presId="urn:microsoft.com/office/officeart/2005/8/layout/vProcess5"/>
    <dgm:cxn modelId="{7F12827C-75A4-4F2D-8A17-4D398EFA04CB}" srcId="{2AC45C59-050F-4285-AF82-FFD76193024A}" destId="{CF5B9236-1CC5-411F-AD3F-82EC2285763F}" srcOrd="0" destOrd="0" parTransId="{441BF44A-BF7E-41B4-BB0C-CC1D8D312EC2}" sibTransId="{7CCA9AE6-CEC7-4C5D-993D-56042A555EB9}"/>
    <dgm:cxn modelId="{A5ADE3ED-ABE9-441B-B598-C59A17DF644E}" type="presOf" srcId="{2AC45C59-050F-4285-AF82-FFD76193024A}" destId="{A82E65DB-9489-4A49-A1A9-1CCA419B1476}" srcOrd="0" destOrd="0" presId="urn:microsoft.com/office/officeart/2005/8/layout/vProcess5"/>
    <dgm:cxn modelId="{7497F23E-D0AE-494F-88AA-2B7A3477DE2D}" type="presParOf" srcId="{A82E65DB-9489-4A49-A1A9-1CCA419B1476}" destId="{DA494CF7-0F70-44E9-88C4-B24E3D599E6F}" srcOrd="0" destOrd="0" presId="urn:microsoft.com/office/officeart/2005/8/layout/vProcess5"/>
    <dgm:cxn modelId="{A2F6E194-093B-4D2A-95CD-525CEEB91B51}" type="presParOf" srcId="{A82E65DB-9489-4A49-A1A9-1CCA419B1476}" destId="{02439233-CF9E-4526-8949-2FA85255B8F3}" srcOrd="1" destOrd="0" presId="urn:microsoft.com/office/officeart/2005/8/layout/vProcess5"/>
    <dgm:cxn modelId="{B4CA29AA-1B79-446D-8FF0-A20111F7A991}" type="presParOf" srcId="{A82E65DB-9489-4A49-A1A9-1CCA419B1476}" destId="{3FFA046B-7746-4B54-A29E-064778C3986E}" srcOrd="2" destOrd="0" presId="urn:microsoft.com/office/officeart/2005/8/layout/vProcess5"/>
    <dgm:cxn modelId="{7322ECF8-1E70-4271-B689-5111BC550A5B}" type="presParOf" srcId="{A82E65DB-9489-4A49-A1A9-1CCA419B1476}" destId="{284D3C2D-C65D-49C9-B0F5-1784EED15A37}" srcOrd="3" destOrd="0" presId="urn:microsoft.com/office/officeart/2005/8/layout/vProcess5"/>
    <dgm:cxn modelId="{75A0A3D5-ADF3-4357-BCB2-9E42FA4DD293}" type="presParOf" srcId="{A82E65DB-9489-4A49-A1A9-1CCA419B1476}" destId="{52EC076E-9201-4258-92D1-71D86E3CF9D7}" srcOrd="4" destOrd="0" presId="urn:microsoft.com/office/officeart/2005/8/layout/vProcess5"/>
    <dgm:cxn modelId="{A780D790-A14A-45C3-93F7-917F63FC4263}" type="presParOf" srcId="{A82E65DB-9489-4A49-A1A9-1CCA419B1476}" destId="{417C6D17-804E-4C97-9B98-78517197C3F0}"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C45C59-050F-4285-AF82-FFD76193024A}" type="doc">
      <dgm:prSet loTypeId="urn:microsoft.com/office/officeart/2005/8/layout/process2" loCatId="process" qsTypeId="urn:microsoft.com/office/officeart/2005/8/quickstyle/simple3" qsCatId="simple" csTypeId="urn:microsoft.com/office/officeart/2005/8/colors/colorful1" csCatId="colorful" phldr="1"/>
      <dgm:spPr/>
      <dgm:t>
        <a:bodyPr/>
        <a:lstStyle/>
        <a:p>
          <a:endParaRPr lang="ru-RU"/>
        </a:p>
      </dgm:t>
    </dgm:pt>
    <dgm:pt modelId="{CF5B9236-1CC5-411F-AD3F-82EC2285763F}">
      <dgm:prSet phldrT="[Текст]" custT="1"/>
      <dgm:spPr/>
      <dgm:t>
        <a:bodyPr/>
        <a:lstStyle/>
        <a:p>
          <a:pPr algn="ctr"/>
          <a:r>
            <a:rPr lang="en-US" altLang="ru-RU" sz="2300" b="1" dirty="0" smtClean="0">
              <a:solidFill>
                <a:schemeClr val="tx2"/>
              </a:solidFill>
            </a:rPr>
            <a:t>Insurance Rate</a:t>
          </a:r>
          <a:r>
            <a:rPr lang="ru-RU" altLang="ru-RU" sz="2300" b="1" dirty="0" smtClean="0">
              <a:solidFill>
                <a:schemeClr val="tx2"/>
              </a:solidFill>
            </a:rPr>
            <a:t> = </a:t>
          </a:r>
          <a:r>
            <a:rPr lang="en-US" altLang="ru-RU" sz="2300" b="1" dirty="0" smtClean="0">
              <a:solidFill>
                <a:schemeClr val="tx2"/>
              </a:solidFill>
            </a:rPr>
            <a:t>Basic insurance rate</a:t>
          </a:r>
          <a:r>
            <a:rPr lang="ru-RU" altLang="ru-RU" sz="2300" b="1" dirty="0" smtClean="0">
              <a:solidFill>
                <a:schemeClr val="tx2"/>
              </a:solidFill>
            </a:rPr>
            <a:t>*КТ*К</a:t>
          </a:r>
          <a:r>
            <a:rPr lang="en-US" altLang="ru-RU" sz="2300" b="1" dirty="0" smtClean="0">
              <a:solidFill>
                <a:schemeClr val="tx2"/>
              </a:solidFill>
            </a:rPr>
            <a:t>B</a:t>
          </a:r>
          <a:r>
            <a:rPr lang="ru-RU" altLang="ru-RU" sz="2300" b="1" dirty="0" smtClean="0">
              <a:solidFill>
                <a:schemeClr val="tx2"/>
              </a:solidFill>
            </a:rPr>
            <a:t>М*К</a:t>
          </a:r>
          <a:r>
            <a:rPr lang="en-US" altLang="ru-RU" sz="2300" b="1" dirty="0" smtClean="0">
              <a:solidFill>
                <a:schemeClr val="tx2"/>
              </a:solidFill>
            </a:rPr>
            <a:t>VS</a:t>
          </a:r>
          <a:r>
            <a:rPr lang="ru-RU" altLang="ru-RU" sz="2300" b="1" dirty="0" smtClean="0">
              <a:solidFill>
                <a:schemeClr val="tx2"/>
              </a:solidFill>
            </a:rPr>
            <a:t>*КО*КМ*К</a:t>
          </a:r>
          <a:r>
            <a:rPr lang="en-US" altLang="ru-RU" sz="2300" b="1" dirty="0" smtClean="0">
              <a:solidFill>
                <a:schemeClr val="tx2"/>
              </a:solidFill>
            </a:rPr>
            <a:t>S</a:t>
          </a:r>
          <a:r>
            <a:rPr lang="ru-RU" altLang="ru-RU" sz="2300" b="1" dirty="0" smtClean="0">
              <a:solidFill>
                <a:schemeClr val="tx2"/>
              </a:solidFill>
            </a:rPr>
            <a:t>*К</a:t>
          </a:r>
          <a:r>
            <a:rPr lang="en-US" altLang="ru-RU" sz="2300" b="1" dirty="0" smtClean="0">
              <a:solidFill>
                <a:schemeClr val="tx2"/>
              </a:solidFill>
            </a:rPr>
            <a:t>N</a:t>
          </a:r>
          <a:endParaRPr lang="ru-RU" sz="2300" b="1" u="none" dirty="0">
            <a:solidFill>
              <a:schemeClr val="tx2"/>
            </a:solidFill>
          </a:endParaRPr>
        </a:p>
      </dgm:t>
    </dgm:pt>
    <dgm:pt modelId="{441BF44A-BF7E-41B4-BB0C-CC1D8D312EC2}" type="parTrans" cxnId="{7F12827C-75A4-4F2D-8A17-4D398EFA04CB}">
      <dgm:prSet/>
      <dgm:spPr/>
      <dgm:t>
        <a:bodyPr/>
        <a:lstStyle/>
        <a:p>
          <a:endParaRPr lang="ru-RU"/>
        </a:p>
      </dgm:t>
    </dgm:pt>
    <dgm:pt modelId="{7CCA9AE6-CEC7-4C5D-993D-56042A555EB9}" type="sibTrans" cxnId="{7F12827C-75A4-4F2D-8A17-4D398EFA04CB}">
      <dgm:prSet/>
      <dgm:spPr/>
      <dgm:t>
        <a:bodyPr/>
        <a:lstStyle/>
        <a:p>
          <a:endParaRPr lang="ru-RU"/>
        </a:p>
      </dgm:t>
    </dgm:pt>
    <dgm:pt modelId="{83D4F0ED-61B8-4CC8-BD92-25B0F8C08078}">
      <dgm:prSet phldrT="[Текст]" custT="1"/>
      <dgm:spPr/>
      <dgm:t>
        <a:bodyPr/>
        <a:lstStyle/>
        <a:p>
          <a:pPr algn="just"/>
          <a:endParaRPr lang="ru-RU" sz="2000" b="1" u="none" dirty="0" smtClean="0">
            <a:solidFill>
              <a:schemeClr val="tx2"/>
            </a:solidFill>
          </a:endParaRPr>
        </a:p>
        <a:p>
          <a:pPr algn="just"/>
          <a:r>
            <a:rPr lang="en-US" sz="1600" b="1" u="none" dirty="0" smtClean="0">
              <a:solidFill>
                <a:schemeClr val="tx2"/>
              </a:solidFill>
              <a:latin typeface="+mn-lt"/>
            </a:rPr>
            <a:t>KT</a:t>
          </a:r>
          <a:r>
            <a:rPr lang="en-US" sz="1600" b="0" u="none" dirty="0" smtClean="0">
              <a:solidFill>
                <a:schemeClr val="tx2"/>
              </a:solidFill>
              <a:latin typeface="+mn-lt"/>
            </a:rPr>
            <a:t> </a:t>
          </a:r>
          <a:r>
            <a:rPr lang="ru-RU" sz="1600" b="0" u="none" dirty="0" smtClean="0">
              <a:solidFill>
                <a:schemeClr val="tx2"/>
              </a:solidFill>
              <a:latin typeface="+mn-lt"/>
            </a:rPr>
            <a:t>–</a:t>
          </a:r>
          <a:r>
            <a:rPr lang="en-US" sz="1600" b="0" u="none" dirty="0" smtClean="0">
              <a:solidFill>
                <a:schemeClr val="tx2"/>
              </a:solidFill>
              <a:latin typeface="+mn-lt"/>
            </a:rPr>
            <a:t> </a:t>
          </a:r>
          <a:r>
            <a:rPr lang="ru-RU" sz="1600" b="0" dirty="0" err="1" smtClean="0">
              <a:solidFill>
                <a:schemeClr val="tx2"/>
              </a:solidFill>
              <a:latin typeface="+mn-lt"/>
            </a:rPr>
            <a:t>Ratio</a:t>
          </a:r>
          <a:r>
            <a:rPr lang="ru-RU" sz="1600" b="0" dirty="0" smtClean="0">
              <a:solidFill>
                <a:schemeClr val="tx2"/>
              </a:solidFill>
              <a:latin typeface="+mn-lt"/>
            </a:rPr>
            <a:t> </a:t>
          </a:r>
          <a:r>
            <a:rPr lang="ru-RU" sz="1600" b="0" dirty="0" err="1" smtClean="0">
              <a:solidFill>
                <a:schemeClr val="tx2"/>
              </a:solidFill>
              <a:latin typeface="+mn-lt"/>
            </a:rPr>
            <a:t>of</a:t>
          </a:r>
          <a:r>
            <a:rPr lang="ru-RU" sz="1600" b="0" dirty="0" smtClean="0">
              <a:solidFill>
                <a:schemeClr val="tx2"/>
              </a:solidFill>
              <a:latin typeface="+mn-lt"/>
            </a:rPr>
            <a:t> </a:t>
          </a:r>
          <a:r>
            <a:rPr lang="ru-RU" sz="1600" b="0" dirty="0" err="1" smtClean="0">
              <a:solidFill>
                <a:schemeClr val="tx2"/>
              </a:solidFill>
              <a:latin typeface="+mn-lt"/>
            </a:rPr>
            <a:t>Insurance</a:t>
          </a:r>
          <a:r>
            <a:rPr lang="ru-RU" sz="1600" b="0" dirty="0" smtClean="0">
              <a:solidFill>
                <a:schemeClr val="tx2"/>
              </a:solidFill>
              <a:latin typeface="+mn-lt"/>
            </a:rPr>
            <a:t> </a:t>
          </a:r>
          <a:r>
            <a:rPr lang="ru-RU" sz="1600" b="0" dirty="0" err="1" smtClean="0">
              <a:solidFill>
                <a:schemeClr val="tx2"/>
              </a:solidFill>
              <a:latin typeface="+mn-lt"/>
            </a:rPr>
            <a:t>Rates</a:t>
          </a:r>
          <a:r>
            <a:rPr lang="ru-RU" sz="1600" b="0" dirty="0" smtClean="0">
              <a:solidFill>
                <a:schemeClr val="tx2"/>
              </a:solidFill>
              <a:latin typeface="+mn-lt"/>
            </a:rPr>
            <a:t> </a:t>
          </a:r>
          <a:r>
            <a:rPr lang="ru-RU" sz="1600" b="0" dirty="0" err="1" smtClean="0">
              <a:solidFill>
                <a:schemeClr val="tx2"/>
              </a:solidFill>
              <a:latin typeface="+mn-lt"/>
            </a:rPr>
            <a:t>Depending</a:t>
          </a:r>
          <a:r>
            <a:rPr lang="ru-RU" sz="1600" b="0" dirty="0" smtClean="0">
              <a:solidFill>
                <a:schemeClr val="tx2"/>
              </a:solidFill>
              <a:latin typeface="+mn-lt"/>
            </a:rPr>
            <a:t> </a:t>
          </a:r>
          <a:r>
            <a:rPr lang="ru-RU" sz="1600" b="0" dirty="0" err="1" smtClean="0">
              <a:solidFill>
                <a:schemeClr val="tx2"/>
              </a:solidFill>
              <a:latin typeface="+mn-lt"/>
            </a:rPr>
            <a:t>on</a:t>
          </a:r>
          <a:r>
            <a:rPr lang="ru-RU" sz="1600" b="0" dirty="0" smtClean="0">
              <a:solidFill>
                <a:schemeClr val="tx2"/>
              </a:solidFill>
              <a:latin typeface="+mn-lt"/>
            </a:rPr>
            <a:t> </a:t>
          </a:r>
          <a:r>
            <a:rPr lang="ru-RU" sz="1600" b="0" dirty="0" err="1" smtClean="0">
              <a:solidFill>
                <a:schemeClr val="tx2"/>
              </a:solidFill>
              <a:latin typeface="+mn-lt"/>
            </a:rPr>
            <a:t>the</a:t>
          </a:r>
          <a:r>
            <a:rPr lang="ru-RU" sz="1600" b="0" dirty="0" smtClean="0">
              <a:solidFill>
                <a:schemeClr val="tx2"/>
              </a:solidFill>
              <a:latin typeface="+mn-lt"/>
            </a:rPr>
            <a:t> </a:t>
          </a:r>
          <a:r>
            <a:rPr lang="ru-RU" sz="1600" b="0" dirty="0" err="1" smtClean="0">
              <a:solidFill>
                <a:schemeClr val="tx2"/>
              </a:solidFill>
              <a:latin typeface="+mn-lt"/>
            </a:rPr>
            <a:t>Territory</a:t>
          </a:r>
          <a:r>
            <a:rPr lang="ru-RU" sz="1600" b="0" dirty="0" smtClean="0">
              <a:solidFill>
                <a:schemeClr val="tx2"/>
              </a:solidFill>
              <a:latin typeface="+mn-lt"/>
            </a:rPr>
            <a:t> </a:t>
          </a:r>
          <a:r>
            <a:rPr lang="ru-RU" sz="1600" b="0" dirty="0" err="1" smtClean="0">
              <a:solidFill>
                <a:schemeClr val="tx2"/>
              </a:solidFill>
              <a:latin typeface="+mn-lt"/>
            </a:rPr>
            <a:t>of</a:t>
          </a:r>
          <a:r>
            <a:rPr lang="ru-RU" sz="1600" b="0" dirty="0" smtClean="0">
              <a:solidFill>
                <a:schemeClr val="tx2"/>
              </a:solidFill>
              <a:latin typeface="+mn-lt"/>
            </a:rPr>
            <a:t> </a:t>
          </a:r>
          <a:r>
            <a:rPr lang="ru-RU" sz="1600" b="0" dirty="0" err="1" smtClean="0">
              <a:solidFill>
                <a:schemeClr val="tx2"/>
              </a:solidFill>
              <a:latin typeface="+mn-lt"/>
            </a:rPr>
            <a:t>Predominant</a:t>
          </a:r>
          <a:r>
            <a:rPr lang="ru-RU" sz="1600" b="0" dirty="0" smtClean="0">
              <a:solidFill>
                <a:schemeClr val="tx2"/>
              </a:solidFill>
              <a:latin typeface="+mn-lt"/>
            </a:rPr>
            <a:t> </a:t>
          </a:r>
          <a:r>
            <a:rPr lang="ru-RU" sz="1600" b="0" dirty="0" err="1" smtClean="0">
              <a:solidFill>
                <a:schemeClr val="tx2"/>
              </a:solidFill>
              <a:latin typeface="+mn-lt"/>
            </a:rPr>
            <a:t>Use</a:t>
          </a:r>
          <a:r>
            <a:rPr lang="ru-RU" sz="1600" b="0" dirty="0" smtClean="0">
              <a:solidFill>
                <a:schemeClr val="tx2"/>
              </a:solidFill>
              <a:latin typeface="+mn-lt"/>
            </a:rPr>
            <a:t> </a:t>
          </a:r>
          <a:r>
            <a:rPr lang="ru-RU" sz="1600" b="0" dirty="0" err="1" smtClean="0">
              <a:solidFill>
                <a:schemeClr val="tx2"/>
              </a:solidFill>
              <a:latin typeface="+mn-lt"/>
            </a:rPr>
            <a:t>of</a:t>
          </a:r>
          <a:r>
            <a:rPr lang="ru-RU" sz="1600" b="0" dirty="0" smtClean="0">
              <a:solidFill>
                <a:schemeClr val="tx2"/>
              </a:solidFill>
              <a:latin typeface="+mn-lt"/>
            </a:rPr>
            <a:t> </a:t>
          </a:r>
          <a:r>
            <a:rPr lang="ru-RU" sz="1600" b="0" dirty="0" err="1" smtClean="0">
              <a:solidFill>
                <a:schemeClr val="tx2"/>
              </a:solidFill>
              <a:latin typeface="+mn-lt"/>
            </a:rPr>
            <a:t>the</a:t>
          </a:r>
          <a:r>
            <a:rPr lang="ru-RU" sz="1600" b="0" dirty="0" smtClean="0">
              <a:solidFill>
                <a:schemeClr val="tx2"/>
              </a:solidFill>
              <a:latin typeface="+mn-lt"/>
            </a:rPr>
            <a:t> </a:t>
          </a:r>
          <a:r>
            <a:rPr lang="ru-RU" sz="1600" b="0" dirty="0" err="1" smtClean="0">
              <a:solidFill>
                <a:schemeClr val="tx2"/>
              </a:solidFill>
              <a:latin typeface="+mn-lt"/>
            </a:rPr>
            <a:t>Vehicle</a:t>
          </a:r>
          <a:endParaRPr lang="en-US" sz="1600" b="0" u="none" dirty="0" smtClean="0">
            <a:solidFill>
              <a:schemeClr val="tx2"/>
            </a:solidFill>
            <a:latin typeface="+mn-lt"/>
          </a:endParaRPr>
        </a:p>
        <a:p>
          <a:pPr algn="just"/>
          <a:r>
            <a:rPr lang="ru-RU" sz="1600" b="1" u="none" dirty="0" smtClean="0">
              <a:solidFill>
                <a:schemeClr val="tx2"/>
              </a:solidFill>
              <a:latin typeface="+mn-lt"/>
            </a:rPr>
            <a:t>К</a:t>
          </a:r>
          <a:r>
            <a:rPr lang="en-US" sz="1600" b="1" u="none" dirty="0" smtClean="0">
              <a:solidFill>
                <a:schemeClr val="tx2"/>
              </a:solidFill>
              <a:latin typeface="+mn-lt"/>
            </a:rPr>
            <a:t>B</a:t>
          </a:r>
          <a:r>
            <a:rPr lang="ru-RU" sz="1600" b="1" u="none" dirty="0" smtClean="0">
              <a:solidFill>
                <a:schemeClr val="tx2"/>
              </a:solidFill>
              <a:latin typeface="+mn-lt"/>
            </a:rPr>
            <a:t>М</a:t>
          </a:r>
          <a:r>
            <a:rPr lang="ru-RU" sz="1600" b="0" u="none" dirty="0" smtClean="0">
              <a:solidFill>
                <a:schemeClr val="tx2"/>
              </a:solidFill>
              <a:latin typeface="+mn-lt"/>
            </a:rPr>
            <a:t> – </a:t>
          </a:r>
          <a:r>
            <a:rPr lang="en-US" sz="1600" b="0" dirty="0" smtClean="0">
              <a:solidFill>
                <a:schemeClr val="tx2"/>
              </a:solidFill>
              <a:latin typeface="+mn-lt"/>
              <a:cs typeface="Times New Roman" pitchFamily="18" charset="0"/>
            </a:rPr>
            <a:t>Bonus–</a:t>
          </a:r>
          <a:r>
            <a:rPr lang="en-US" sz="1600" b="0" dirty="0" err="1" smtClean="0">
              <a:solidFill>
                <a:schemeClr val="tx2"/>
              </a:solidFill>
              <a:latin typeface="+mn-lt"/>
              <a:cs typeface="Times New Roman" pitchFamily="18" charset="0"/>
            </a:rPr>
            <a:t>malus</a:t>
          </a:r>
          <a:r>
            <a:rPr lang="en-US" sz="1600" b="0" dirty="0" smtClean="0">
              <a:solidFill>
                <a:schemeClr val="tx2"/>
              </a:solidFill>
              <a:latin typeface="+mn-lt"/>
              <a:cs typeface="Times New Roman" pitchFamily="18" charset="0"/>
            </a:rPr>
            <a:t> Ratio </a:t>
          </a:r>
        </a:p>
        <a:p>
          <a:pPr algn="just"/>
          <a:r>
            <a:rPr lang="en-US" sz="1600" b="1" u="none" dirty="0" smtClean="0">
              <a:solidFill>
                <a:schemeClr val="tx2"/>
              </a:solidFill>
              <a:latin typeface="+mn-lt"/>
            </a:rPr>
            <a:t>KVS</a:t>
          </a:r>
          <a:r>
            <a:rPr lang="en-US" sz="1600" b="0" u="none" dirty="0" smtClean="0">
              <a:solidFill>
                <a:schemeClr val="tx2"/>
              </a:solidFill>
              <a:latin typeface="+mn-lt"/>
            </a:rPr>
            <a:t> </a:t>
          </a:r>
          <a:r>
            <a:rPr lang="ru-RU" sz="1600" b="0" u="none" dirty="0" smtClean="0">
              <a:solidFill>
                <a:schemeClr val="tx2"/>
              </a:solidFill>
              <a:latin typeface="+mn-lt"/>
            </a:rPr>
            <a:t>– </a:t>
          </a:r>
          <a:r>
            <a:rPr lang="ru-RU" sz="1600" b="0" dirty="0" err="1" smtClean="0">
              <a:solidFill>
                <a:schemeClr val="tx2"/>
              </a:solidFill>
              <a:latin typeface="+mn-lt"/>
            </a:rPr>
            <a:t>Ratio</a:t>
          </a:r>
          <a:r>
            <a:rPr lang="ru-RU" sz="1600" b="0" dirty="0" smtClean="0">
              <a:solidFill>
                <a:schemeClr val="tx2"/>
              </a:solidFill>
              <a:latin typeface="+mn-lt"/>
            </a:rPr>
            <a:t> </a:t>
          </a:r>
          <a:r>
            <a:rPr lang="ru-RU" sz="1600" b="0" dirty="0" err="1" smtClean="0">
              <a:solidFill>
                <a:schemeClr val="tx2"/>
              </a:solidFill>
              <a:latin typeface="+mn-lt"/>
            </a:rPr>
            <a:t>of</a:t>
          </a:r>
          <a:r>
            <a:rPr lang="ru-RU" sz="1600" b="0" dirty="0" smtClean="0">
              <a:solidFill>
                <a:schemeClr val="tx2"/>
              </a:solidFill>
              <a:latin typeface="+mn-lt"/>
            </a:rPr>
            <a:t> </a:t>
          </a:r>
          <a:r>
            <a:rPr lang="ru-RU" sz="1600" b="0" dirty="0" err="1" smtClean="0">
              <a:solidFill>
                <a:schemeClr val="tx2"/>
              </a:solidFill>
              <a:latin typeface="+mn-lt"/>
            </a:rPr>
            <a:t>Insurance</a:t>
          </a:r>
          <a:r>
            <a:rPr lang="ru-RU" sz="1600" b="0" dirty="0" smtClean="0">
              <a:solidFill>
                <a:schemeClr val="tx2"/>
              </a:solidFill>
              <a:latin typeface="+mn-lt"/>
            </a:rPr>
            <a:t> </a:t>
          </a:r>
          <a:r>
            <a:rPr lang="ru-RU" sz="1600" b="0" dirty="0" err="1" smtClean="0">
              <a:solidFill>
                <a:schemeClr val="tx2"/>
              </a:solidFill>
              <a:latin typeface="+mn-lt"/>
            </a:rPr>
            <a:t>Rates</a:t>
          </a:r>
          <a:r>
            <a:rPr lang="ru-RU" sz="1600" b="0" dirty="0" smtClean="0">
              <a:solidFill>
                <a:schemeClr val="tx2"/>
              </a:solidFill>
              <a:latin typeface="+mn-lt"/>
            </a:rPr>
            <a:t> </a:t>
          </a:r>
          <a:r>
            <a:rPr lang="ru-RU" sz="1600" b="0" dirty="0" err="1" smtClean="0">
              <a:solidFill>
                <a:schemeClr val="tx2"/>
              </a:solidFill>
              <a:latin typeface="+mn-lt"/>
            </a:rPr>
            <a:t>Depending</a:t>
          </a:r>
          <a:r>
            <a:rPr lang="ru-RU" sz="1600" b="0" dirty="0" smtClean="0">
              <a:solidFill>
                <a:schemeClr val="tx2"/>
              </a:solidFill>
              <a:latin typeface="+mn-lt"/>
            </a:rPr>
            <a:t> </a:t>
          </a:r>
          <a:r>
            <a:rPr lang="ru-RU" sz="1600" b="0" dirty="0" err="1" smtClean="0">
              <a:solidFill>
                <a:schemeClr val="tx2"/>
              </a:solidFill>
              <a:latin typeface="+mn-lt"/>
            </a:rPr>
            <a:t>on</a:t>
          </a:r>
          <a:r>
            <a:rPr lang="ru-RU" sz="1600" b="0" dirty="0" smtClean="0">
              <a:solidFill>
                <a:schemeClr val="tx2"/>
              </a:solidFill>
              <a:latin typeface="+mn-lt"/>
            </a:rPr>
            <a:t> </a:t>
          </a:r>
          <a:r>
            <a:rPr lang="ru-RU" sz="1600" b="0" dirty="0" err="1" smtClean="0">
              <a:solidFill>
                <a:schemeClr val="tx2"/>
              </a:solidFill>
              <a:latin typeface="+mn-lt"/>
            </a:rPr>
            <a:t>the</a:t>
          </a:r>
          <a:r>
            <a:rPr lang="ru-RU" sz="1600" b="0" dirty="0" smtClean="0">
              <a:solidFill>
                <a:schemeClr val="tx2"/>
              </a:solidFill>
              <a:latin typeface="+mn-lt"/>
            </a:rPr>
            <a:t> </a:t>
          </a:r>
          <a:r>
            <a:rPr lang="ru-RU" sz="1600" b="0" dirty="0" err="1" smtClean="0">
              <a:solidFill>
                <a:schemeClr val="tx2"/>
              </a:solidFill>
              <a:latin typeface="+mn-lt"/>
            </a:rPr>
            <a:t>Age</a:t>
          </a:r>
          <a:r>
            <a:rPr lang="ru-RU" sz="1600" b="0" dirty="0" smtClean="0">
              <a:solidFill>
                <a:schemeClr val="tx2"/>
              </a:solidFill>
              <a:latin typeface="+mn-lt"/>
            </a:rPr>
            <a:t> </a:t>
          </a:r>
          <a:r>
            <a:rPr lang="ru-RU" sz="1600" b="0" dirty="0" err="1" smtClean="0">
              <a:solidFill>
                <a:schemeClr val="tx2"/>
              </a:solidFill>
              <a:latin typeface="+mn-lt"/>
            </a:rPr>
            <a:t>and</a:t>
          </a:r>
          <a:r>
            <a:rPr lang="ru-RU" sz="1600" b="0" dirty="0" smtClean="0">
              <a:solidFill>
                <a:schemeClr val="tx2"/>
              </a:solidFill>
              <a:latin typeface="+mn-lt"/>
            </a:rPr>
            <a:t> </a:t>
          </a:r>
          <a:r>
            <a:rPr lang="ru-RU" sz="1600" b="0" dirty="0" err="1" smtClean="0">
              <a:solidFill>
                <a:schemeClr val="tx2"/>
              </a:solidFill>
              <a:latin typeface="+mn-lt"/>
            </a:rPr>
            <a:t>Driving</a:t>
          </a:r>
          <a:r>
            <a:rPr lang="ru-RU" sz="1600" b="0" dirty="0" smtClean="0">
              <a:solidFill>
                <a:schemeClr val="tx2"/>
              </a:solidFill>
              <a:latin typeface="+mn-lt"/>
            </a:rPr>
            <a:t> </a:t>
          </a:r>
          <a:r>
            <a:rPr lang="ru-RU" sz="1600" b="0" dirty="0" err="1" smtClean="0">
              <a:solidFill>
                <a:schemeClr val="tx2"/>
              </a:solidFill>
              <a:latin typeface="+mn-lt"/>
            </a:rPr>
            <a:t>Experience</a:t>
          </a:r>
          <a:r>
            <a:rPr lang="ru-RU" sz="1600" b="0" dirty="0" smtClean="0">
              <a:solidFill>
                <a:schemeClr val="tx2"/>
              </a:solidFill>
              <a:latin typeface="+mn-lt"/>
            </a:rPr>
            <a:t> </a:t>
          </a:r>
          <a:r>
            <a:rPr lang="ru-RU" sz="1600" b="0" dirty="0" err="1" smtClean="0">
              <a:solidFill>
                <a:schemeClr val="tx2"/>
              </a:solidFill>
              <a:latin typeface="+mn-lt"/>
            </a:rPr>
            <a:t>of</a:t>
          </a:r>
          <a:r>
            <a:rPr lang="ru-RU" sz="1600" b="0" dirty="0" smtClean="0">
              <a:solidFill>
                <a:schemeClr val="tx2"/>
              </a:solidFill>
              <a:latin typeface="+mn-lt"/>
            </a:rPr>
            <a:t> </a:t>
          </a:r>
          <a:r>
            <a:rPr lang="ru-RU" sz="1600" b="0" dirty="0" err="1" smtClean="0">
              <a:solidFill>
                <a:schemeClr val="tx2"/>
              </a:solidFill>
              <a:latin typeface="+mn-lt"/>
            </a:rPr>
            <a:t>the</a:t>
          </a:r>
          <a:r>
            <a:rPr lang="ru-RU" sz="1600" b="0" dirty="0" smtClean="0">
              <a:solidFill>
                <a:schemeClr val="tx2"/>
              </a:solidFill>
              <a:latin typeface="+mn-lt"/>
            </a:rPr>
            <a:t> </a:t>
          </a:r>
          <a:r>
            <a:rPr lang="ru-RU" sz="1600" b="0" dirty="0" err="1" smtClean="0">
              <a:solidFill>
                <a:schemeClr val="tx2"/>
              </a:solidFill>
              <a:latin typeface="+mn-lt"/>
            </a:rPr>
            <a:t>Driver</a:t>
          </a:r>
          <a:r>
            <a:rPr lang="ru-RU" sz="1600" b="0" dirty="0" smtClean="0">
              <a:solidFill>
                <a:schemeClr val="tx2"/>
              </a:solidFill>
              <a:latin typeface="+mn-lt"/>
            </a:rPr>
            <a:t> A</a:t>
          </a:r>
          <a:r>
            <a:rPr lang="en-US" sz="1600" b="0" dirty="0" err="1" smtClean="0">
              <a:solidFill>
                <a:schemeClr val="tx2"/>
              </a:solidFill>
              <a:latin typeface="+mn-lt"/>
            </a:rPr>
            <a:t>uthoris</a:t>
          </a:r>
          <a:r>
            <a:rPr lang="ru-RU" sz="1600" b="0" dirty="0" err="1" smtClean="0">
              <a:solidFill>
                <a:schemeClr val="tx2"/>
              </a:solidFill>
              <a:latin typeface="+mn-lt"/>
            </a:rPr>
            <a:t>ed</a:t>
          </a:r>
          <a:r>
            <a:rPr lang="ru-RU" sz="1600" b="0" dirty="0" smtClean="0">
              <a:solidFill>
                <a:schemeClr val="tx2"/>
              </a:solidFill>
              <a:latin typeface="+mn-lt"/>
            </a:rPr>
            <a:t> </a:t>
          </a:r>
          <a:r>
            <a:rPr lang="ru-RU" sz="1600" b="0" dirty="0" err="1" smtClean="0">
              <a:solidFill>
                <a:schemeClr val="tx2"/>
              </a:solidFill>
              <a:latin typeface="+mn-lt"/>
            </a:rPr>
            <a:t>to</a:t>
          </a:r>
          <a:r>
            <a:rPr lang="ru-RU" sz="1600" b="0" dirty="0" smtClean="0">
              <a:solidFill>
                <a:schemeClr val="tx2"/>
              </a:solidFill>
              <a:latin typeface="+mn-lt"/>
            </a:rPr>
            <a:t> </a:t>
          </a:r>
          <a:r>
            <a:rPr lang="ru-RU" sz="1600" b="0" dirty="0" err="1" smtClean="0">
              <a:solidFill>
                <a:schemeClr val="tx2"/>
              </a:solidFill>
              <a:latin typeface="+mn-lt"/>
            </a:rPr>
            <a:t>Drive</a:t>
          </a:r>
          <a:r>
            <a:rPr lang="ru-RU" sz="1600" b="0" dirty="0" smtClean="0">
              <a:solidFill>
                <a:schemeClr val="tx2"/>
              </a:solidFill>
              <a:latin typeface="+mn-lt"/>
            </a:rPr>
            <a:t> </a:t>
          </a:r>
          <a:r>
            <a:rPr lang="ru-RU" sz="1600" b="0" dirty="0" err="1" smtClean="0">
              <a:solidFill>
                <a:schemeClr val="tx2"/>
              </a:solidFill>
              <a:latin typeface="+mn-lt"/>
            </a:rPr>
            <a:t>the</a:t>
          </a:r>
          <a:r>
            <a:rPr lang="ru-RU" sz="1600" b="0" dirty="0" smtClean="0">
              <a:solidFill>
                <a:schemeClr val="tx2"/>
              </a:solidFill>
              <a:latin typeface="+mn-lt"/>
            </a:rPr>
            <a:t> </a:t>
          </a:r>
          <a:r>
            <a:rPr lang="ru-RU" sz="1600" b="0" dirty="0" err="1" smtClean="0">
              <a:solidFill>
                <a:schemeClr val="tx2"/>
              </a:solidFill>
              <a:latin typeface="+mn-lt"/>
            </a:rPr>
            <a:t>Vehicle</a:t>
          </a:r>
          <a:r>
            <a:rPr lang="ru-RU" sz="1600" b="0" dirty="0" smtClean="0">
              <a:solidFill>
                <a:schemeClr val="tx2"/>
              </a:solidFill>
              <a:latin typeface="+mn-lt"/>
            </a:rPr>
            <a:t> </a:t>
          </a:r>
          <a:endParaRPr lang="en-US" sz="1600" b="0" dirty="0" smtClean="0">
            <a:solidFill>
              <a:schemeClr val="tx2"/>
            </a:solidFill>
            <a:latin typeface="+mn-lt"/>
          </a:endParaRPr>
        </a:p>
        <a:p>
          <a:pPr algn="just"/>
          <a:r>
            <a:rPr lang="ru-RU" sz="1600" b="1" u="none" dirty="0" smtClean="0">
              <a:solidFill>
                <a:schemeClr val="tx2"/>
              </a:solidFill>
              <a:latin typeface="+mn-lt"/>
            </a:rPr>
            <a:t>КО</a:t>
          </a:r>
          <a:r>
            <a:rPr lang="ru-RU" sz="1600" b="0" u="none" dirty="0" smtClean="0">
              <a:solidFill>
                <a:schemeClr val="tx2"/>
              </a:solidFill>
              <a:latin typeface="+mn-lt"/>
            </a:rPr>
            <a:t> – </a:t>
          </a:r>
          <a:r>
            <a:rPr lang="ru-RU" sz="1600" b="0" dirty="0" err="1" smtClean="0">
              <a:solidFill>
                <a:schemeClr val="tx2"/>
              </a:solidFill>
              <a:latin typeface="+mn-lt"/>
            </a:rPr>
            <a:t>Information</a:t>
          </a:r>
          <a:r>
            <a:rPr lang="ru-RU" sz="1600" b="0" dirty="0" smtClean="0">
              <a:solidFill>
                <a:schemeClr val="tx2"/>
              </a:solidFill>
              <a:latin typeface="+mn-lt"/>
            </a:rPr>
            <a:t> </a:t>
          </a:r>
          <a:r>
            <a:rPr lang="ru-RU" sz="1600" b="0" dirty="0" err="1" smtClean="0">
              <a:solidFill>
                <a:schemeClr val="tx2"/>
              </a:solidFill>
              <a:latin typeface="+mn-lt"/>
            </a:rPr>
            <a:t>about</a:t>
          </a:r>
          <a:r>
            <a:rPr lang="ru-RU" sz="1600" b="0" dirty="0" smtClean="0">
              <a:solidFill>
                <a:schemeClr val="tx2"/>
              </a:solidFill>
              <a:latin typeface="+mn-lt"/>
            </a:rPr>
            <a:t> </a:t>
          </a:r>
          <a:r>
            <a:rPr lang="ru-RU" sz="1600" b="0" dirty="0" err="1" smtClean="0">
              <a:solidFill>
                <a:schemeClr val="tx2"/>
              </a:solidFill>
              <a:latin typeface="+mn-lt"/>
            </a:rPr>
            <a:t>the</a:t>
          </a:r>
          <a:r>
            <a:rPr lang="ru-RU" sz="1600" b="0" dirty="0" smtClean="0">
              <a:solidFill>
                <a:schemeClr val="tx2"/>
              </a:solidFill>
              <a:latin typeface="+mn-lt"/>
            </a:rPr>
            <a:t> </a:t>
          </a:r>
          <a:r>
            <a:rPr lang="ru-RU" sz="1600" b="0" dirty="0" err="1" smtClean="0">
              <a:solidFill>
                <a:schemeClr val="tx2"/>
              </a:solidFill>
              <a:latin typeface="+mn-lt"/>
            </a:rPr>
            <a:t>Number</a:t>
          </a:r>
          <a:r>
            <a:rPr lang="ru-RU" sz="1600" b="0" dirty="0" smtClean="0">
              <a:solidFill>
                <a:schemeClr val="tx2"/>
              </a:solidFill>
              <a:latin typeface="+mn-lt"/>
            </a:rPr>
            <a:t> </a:t>
          </a:r>
          <a:r>
            <a:rPr lang="ru-RU" sz="1600" b="0" dirty="0" err="1" smtClean="0">
              <a:solidFill>
                <a:schemeClr val="tx2"/>
              </a:solidFill>
              <a:latin typeface="+mn-lt"/>
            </a:rPr>
            <a:t>of</a:t>
          </a:r>
          <a:r>
            <a:rPr lang="ru-RU" sz="1600" b="0" dirty="0" smtClean="0">
              <a:solidFill>
                <a:schemeClr val="tx2"/>
              </a:solidFill>
              <a:latin typeface="+mn-lt"/>
            </a:rPr>
            <a:t> </a:t>
          </a:r>
          <a:r>
            <a:rPr lang="ru-RU" sz="1600" b="0" dirty="0" err="1" smtClean="0">
              <a:solidFill>
                <a:schemeClr val="tx2"/>
              </a:solidFill>
              <a:latin typeface="+mn-lt"/>
            </a:rPr>
            <a:t>Persons</a:t>
          </a:r>
          <a:r>
            <a:rPr lang="ru-RU" sz="1600" b="0" dirty="0" smtClean="0">
              <a:solidFill>
                <a:schemeClr val="tx2"/>
              </a:solidFill>
              <a:latin typeface="+mn-lt"/>
            </a:rPr>
            <a:t> A</a:t>
          </a:r>
          <a:r>
            <a:rPr lang="en-US" sz="1600" b="0" dirty="0" err="1" smtClean="0">
              <a:solidFill>
                <a:schemeClr val="tx2"/>
              </a:solidFill>
              <a:latin typeface="+mn-lt"/>
            </a:rPr>
            <a:t>uth</a:t>
          </a:r>
          <a:r>
            <a:rPr lang="ru-RU" sz="1600" b="0" dirty="0" smtClean="0">
              <a:solidFill>
                <a:schemeClr val="tx2"/>
              </a:solidFill>
              <a:latin typeface="+mn-lt"/>
            </a:rPr>
            <a:t>o</a:t>
          </a:r>
          <a:r>
            <a:rPr lang="en-US" sz="1600" b="0" dirty="0" err="1" smtClean="0">
              <a:solidFill>
                <a:schemeClr val="tx2"/>
              </a:solidFill>
              <a:latin typeface="+mn-lt"/>
            </a:rPr>
            <a:t>ris</a:t>
          </a:r>
          <a:r>
            <a:rPr lang="ru-RU" sz="1600" b="0" dirty="0" err="1" smtClean="0">
              <a:solidFill>
                <a:schemeClr val="tx2"/>
              </a:solidFill>
              <a:latin typeface="+mn-lt"/>
            </a:rPr>
            <a:t>ed</a:t>
          </a:r>
          <a:r>
            <a:rPr lang="ru-RU" sz="1600" b="0" dirty="0" smtClean="0">
              <a:solidFill>
                <a:schemeClr val="tx2"/>
              </a:solidFill>
              <a:latin typeface="+mn-lt"/>
            </a:rPr>
            <a:t> </a:t>
          </a:r>
          <a:r>
            <a:rPr lang="ru-RU" sz="1600" b="0" dirty="0" err="1" smtClean="0">
              <a:solidFill>
                <a:schemeClr val="tx2"/>
              </a:solidFill>
              <a:latin typeface="+mn-lt"/>
            </a:rPr>
            <a:t>to</a:t>
          </a:r>
          <a:r>
            <a:rPr lang="ru-RU" sz="1600" b="0" dirty="0" smtClean="0">
              <a:solidFill>
                <a:schemeClr val="tx2"/>
              </a:solidFill>
              <a:latin typeface="+mn-lt"/>
            </a:rPr>
            <a:t> </a:t>
          </a:r>
          <a:r>
            <a:rPr lang="ru-RU" sz="1600" b="0" dirty="0" err="1" smtClean="0">
              <a:solidFill>
                <a:schemeClr val="tx2"/>
              </a:solidFill>
              <a:latin typeface="+mn-lt"/>
            </a:rPr>
            <a:t>Drive</a:t>
          </a:r>
          <a:r>
            <a:rPr lang="ru-RU" sz="1600" b="0" dirty="0" smtClean="0">
              <a:solidFill>
                <a:schemeClr val="tx2"/>
              </a:solidFill>
              <a:latin typeface="+mn-lt"/>
            </a:rPr>
            <a:t> </a:t>
          </a:r>
          <a:r>
            <a:rPr lang="ru-RU" sz="1600" b="0" dirty="0" err="1" smtClean="0">
              <a:solidFill>
                <a:schemeClr val="tx2"/>
              </a:solidFill>
              <a:latin typeface="+mn-lt"/>
            </a:rPr>
            <a:t>the</a:t>
          </a:r>
          <a:r>
            <a:rPr lang="ru-RU" sz="1600" b="0" dirty="0" smtClean="0">
              <a:solidFill>
                <a:schemeClr val="tx2"/>
              </a:solidFill>
              <a:latin typeface="+mn-lt"/>
            </a:rPr>
            <a:t> </a:t>
          </a:r>
          <a:r>
            <a:rPr lang="ru-RU" sz="1600" b="0" dirty="0" err="1" smtClean="0">
              <a:solidFill>
                <a:schemeClr val="tx2"/>
              </a:solidFill>
              <a:latin typeface="+mn-lt"/>
            </a:rPr>
            <a:t>Vehicle</a:t>
          </a:r>
          <a:endParaRPr lang="en-US" sz="1600" b="0" dirty="0" smtClean="0">
            <a:solidFill>
              <a:schemeClr val="tx2"/>
            </a:solidFill>
            <a:latin typeface="+mn-lt"/>
          </a:endParaRPr>
        </a:p>
        <a:p>
          <a:pPr algn="just"/>
          <a:r>
            <a:rPr lang="ru-RU" sz="1600" b="1" u="none" dirty="0" smtClean="0">
              <a:solidFill>
                <a:schemeClr val="tx2"/>
              </a:solidFill>
              <a:latin typeface="+mn-lt"/>
            </a:rPr>
            <a:t>КМ</a:t>
          </a:r>
          <a:r>
            <a:rPr lang="ru-RU" sz="1600" b="0" u="none" dirty="0" smtClean="0">
              <a:solidFill>
                <a:schemeClr val="tx2"/>
              </a:solidFill>
              <a:latin typeface="+mn-lt"/>
            </a:rPr>
            <a:t> –</a:t>
          </a:r>
          <a:r>
            <a:rPr lang="en-US" sz="1600" b="0" u="none" dirty="0" smtClean="0">
              <a:solidFill>
                <a:schemeClr val="tx2"/>
              </a:solidFill>
              <a:latin typeface="+mn-lt"/>
            </a:rPr>
            <a:t> </a:t>
          </a:r>
          <a:r>
            <a:rPr lang="ru-RU" sz="1600" b="0" dirty="0" err="1" smtClean="0">
              <a:solidFill>
                <a:schemeClr val="tx2"/>
              </a:solidFill>
              <a:latin typeface="+mn-lt"/>
            </a:rPr>
            <a:t>Ratio</a:t>
          </a:r>
          <a:r>
            <a:rPr lang="ru-RU" sz="1600" b="0" dirty="0" smtClean="0">
              <a:solidFill>
                <a:schemeClr val="tx2"/>
              </a:solidFill>
              <a:latin typeface="+mn-lt"/>
            </a:rPr>
            <a:t> </a:t>
          </a:r>
          <a:r>
            <a:rPr lang="ru-RU" sz="1600" b="0" dirty="0" err="1" smtClean="0">
              <a:solidFill>
                <a:schemeClr val="tx2"/>
              </a:solidFill>
              <a:latin typeface="+mn-lt"/>
            </a:rPr>
            <a:t>of</a:t>
          </a:r>
          <a:r>
            <a:rPr lang="ru-RU" sz="1600" b="0" dirty="0" smtClean="0">
              <a:solidFill>
                <a:schemeClr val="tx2"/>
              </a:solidFill>
              <a:latin typeface="+mn-lt"/>
            </a:rPr>
            <a:t> </a:t>
          </a:r>
          <a:r>
            <a:rPr lang="ru-RU" sz="1600" b="0" dirty="0" err="1" smtClean="0">
              <a:solidFill>
                <a:schemeClr val="tx2"/>
              </a:solidFill>
              <a:latin typeface="+mn-lt"/>
            </a:rPr>
            <a:t>Insurance</a:t>
          </a:r>
          <a:r>
            <a:rPr lang="ru-RU" sz="1600" b="0" dirty="0" smtClean="0">
              <a:solidFill>
                <a:schemeClr val="tx2"/>
              </a:solidFill>
              <a:latin typeface="+mn-lt"/>
            </a:rPr>
            <a:t> </a:t>
          </a:r>
          <a:r>
            <a:rPr lang="ru-RU" sz="1600" b="0" dirty="0" err="1" smtClean="0">
              <a:solidFill>
                <a:schemeClr val="tx2"/>
              </a:solidFill>
              <a:latin typeface="+mn-lt"/>
            </a:rPr>
            <a:t>Rates</a:t>
          </a:r>
          <a:r>
            <a:rPr lang="ru-RU" sz="1600" b="0" dirty="0" smtClean="0">
              <a:solidFill>
                <a:schemeClr val="tx2"/>
              </a:solidFill>
              <a:latin typeface="+mn-lt"/>
            </a:rPr>
            <a:t> </a:t>
          </a:r>
          <a:r>
            <a:rPr lang="ru-RU" sz="1600" b="0" dirty="0" err="1" smtClean="0">
              <a:solidFill>
                <a:schemeClr val="tx2"/>
              </a:solidFill>
              <a:latin typeface="+mn-lt"/>
            </a:rPr>
            <a:t>Depending</a:t>
          </a:r>
          <a:r>
            <a:rPr lang="ru-RU" sz="1600" b="0" dirty="0" smtClean="0">
              <a:solidFill>
                <a:schemeClr val="tx2"/>
              </a:solidFill>
              <a:latin typeface="+mn-lt"/>
            </a:rPr>
            <a:t> </a:t>
          </a:r>
          <a:r>
            <a:rPr lang="ru-RU" sz="1600" b="0" dirty="0" err="1" smtClean="0">
              <a:solidFill>
                <a:schemeClr val="tx2"/>
              </a:solidFill>
              <a:latin typeface="+mn-lt"/>
            </a:rPr>
            <a:t>on</a:t>
          </a:r>
          <a:r>
            <a:rPr lang="ru-RU" sz="1600" b="0" dirty="0" smtClean="0">
              <a:solidFill>
                <a:schemeClr val="tx2"/>
              </a:solidFill>
              <a:latin typeface="+mn-lt"/>
            </a:rPr>
            <a:t> </a:t>
          </a:r>
          <a:r>
            <a:rPr lang="ru-RU" sz="1600" b="0" dirty="0" err="1" smtClean="0">
              <a:solidFill>
                <a:schemeClr val="tx2"/>
              </a:solidFill>
              <a:latin typeface="+mn-lt"/>
            </a:rPr>
            <a:t>the</a:t>
          </a:r>
          <a:r>
            <a:rPr lang="ru-RU" sz="1600" b="0" dirty="0" smtClean="0">
              <a:solidFill>
                <a:schemeClr val="tx2"/>
              </a:solidFill>
              <a:latin typeface="+mn-lt"/>
            </a:rPr>
            <a:t> </a:t>
          </a:r>
          <a:r>
            <a:rPr lang="ru-RU" sz="1600" b="0" dirty="0" err="1" smtClean="0">
              <a:solidFill>
                <a:schemeClr val="tx2"/>
              </a:solidFill>
              <a:latin typeface="+mn-lt"/>
            </a:rPr>
            <a:t>Engine</a:t>
          </a:r>
          <a:r>
            <a:rPr lang="ru-RU" sz="1600" b="0" dirty="0" smtClean="0">
              <a:solidFill>
                <a:schemeClr val="tx2"/>
              </a:solidFill>
              <a:latin typeface="+mn-lt"/>
            </a:rPr>
            <a:t> </a:t>
          </a:r>
          <a:r>
            <a:rPr lang="ru-RU" sz="1600" b="0" dirty="0" err="1" smtClean="0">
              <a:solidFill>
                <a:schemeClr val="tx2"/>
              </a:solidFill>
              <a:latin typeface="+mn-lt"/>
            </a:rPr>
            <a:t>Power</a:t>
          </a:r>
          <a:r>
            <a:rPr lang="ru-RU" sz="1600" b="0" dirty="0" smtClean="0">
              <a:solidFill>
                <a:schemeClr val="tx2"/>
              </a:solidFill>
              <a:latin typeface="+mn-lt"/>
            </a:rPr>
            <a:t> </a:t>
          </a:r>
          <a:r>
            <a:rPr lang="ru-RU" sz="1600" b="0" dirty="0" err="1" smtClean="0">
              <a:solidFill>
                <a:schemeClr val="tx2"/>
              </a:solidFill>
              <a:latin typeface="+mn-lt"/>
            </a:rPr>
            <a:t>of</a:t>
          </a:r>
          <a:r>
            <a:rPr lang="ru-RU" sz="1600" b="0" dirty="0" smtClean="0">
              <a:solidFill>
                <a:schemeClr val="tx2"/>
              </a:solidFill>
              <a:latin typeface="+mn-lt"/>
            </a:rPr>
            <a:t> </a:t>
          </a:r>
          <a:r>
            <a:rPr lang="ru-RU" sz="1600" b="0" dirty="0" err="1" smtClean="0">
              <a:solidFill>
                <a:schemeClr val="tx2"/>
              </a:solidFill>
              <a:latin typeface="+mn-lt"/>
            </a:rPr>
            <a:t>the</a:t>
          </a:r>
          <a:r>
            <a:rPr lang="ru-RU" sz="1600" b="0" dirty="0" smtClean="0">
              <a:solidFill>
                <a:schemeClr val="tx2"/>
              </a:solidFill>
              <a:latin typeface="+mn-lt"/>
            </a:rPr>
            <a:t> </a:t>
          </a:r>
          <a:r>
            <a:rPr lang="ru-RU" sz="1600" b="0" dirty="0" err="1" smtClean="0">
              <a:solidFill>
                <a:schemeClr val="tx2"/>
              </a:solidFill>
              <a:latin typeface="+mn-lt"/>
            </a:rPr>
            <a:t>Light</a:t>
          </a:r>
          <a:r>
            <a:rPr lang="ru-RU" sz="1600" b="0" dirty="0" smtClean="0">
              <a:solidFill>
                <a:schemeClr val="tx2"/>
              </a:solidFill>
              <a:latin typeface="+mn-lt"/>
            </a:rPr>
            <a:t> </a:t>
          </a:r>
          <a:r>
            <a:rPr lang="ru-RU" sz="1600" b="0" dirty="0" err="1" smtClean="0">
              <a:solidFill>
                <a:schemeClr val="tx2"/>
              </a:solidFill>
              <a:latin typeface="+mn-lt"/>
            </a:rPr>
            <a:t>Motor</a:t>
          </a:r>
          <a:r>
            <a:rPr lang="ru-RU" sz="1600" b="0" dirty="0" smtClean="0">
              <a:solidFill>
                <a:schemeClr val="tx2"/>
              </a:solidFill>
              <a:latin typeface="+mn-lt"/>
            </a:rPr>
            <a:t> </a:t>
          </a:r>
          <a:r>
            <a:rPr lang="ru-RU" sz="1600" b="0" dirty="0" err="1" smtClean="0">
              <a:solidFill>
                <a:schemeClr val="tx2"/>
              </a:solidFill>
              <a:latin typeface="+mn-lt"/>
            </a:rPr>
            <a:t>Vehicle</a:t>
          </a:r>
          <a:r>
            <a:rPr lang="ru-RU" sz="1600" b="0" dirty="0" smtClean="0">
              <a:solidFill>
                <a:schemeClr val="tx2"/>
              </a:solidFill>
              <a:latin typeface="+mn-lt"/>
            </a:rPr>
            <a:t> </a:t>
          </a:r>
          <a:r>
            <a:rPr lang="ru-RU" sz="1600" b="0" dirty="0" err="1" smtClean="0">
              <a:solidFill>
                <a:schemeClr val="tx2"/>
              </a:solidFill>
              <a:latin typeface="+mn-lt"/>
            </a:rPr>
            <a:t>and</a:t>
          </a:r>
          <a:r>
            <a:rPr lang="ru-RU" sz="1600" b="0" dirty="0" smtClean="0">
              <a:solidFill>
                <a:schemeClr val="tx2"/>
              </a:solidFill>
              <a:latin typeface="+mn-lt"/>
            </a:rPr>
            <a:t> </a:t>
          </a:r>
          <a:r>
            <a:rPr lang="ru-RU" sz="1600" b="0" dirty="0" err="1" smtClean="0">
              <a:solidFill>
                <a:schemeClr val="tx2"/>
              </a:solidFill>
              <a:latin typeface="+mn-lt"/>
            </a:rPr>
            <a:t>Taxi</a:t>
          </a:r>
          <a:endParaRPr lang="en-US" sz="1600" b="0" u="none" dirty="0" smtClean="0">
            <a:solidFill>
              <a:schemeClr val="tx2"/>
            </a:solidFill>
            <a:latin typeface="+mn-lt"/>
          </a:endParaRPr>
        </a:p>
        <a:p>
          <a:pPr algn="just"/>
          <a:r>
            <a:rPr lang="ru-RU" sz="1600" b="1" u="none" dirty="0" smtClean="0">
              <a:solidFill>
                <a:schemeClr val="tx2"/>
              </a:solidFill>
              <a:latin typeface="+mn-lt"/>
            </a:rPr>
            <a:t>К</a:t>
          </a:r>
          <a:r>
            <a:rPr lang="en-US" sz="1600" b="1" u="none" dirty="0" smtClean="0">
              <a:solidFill>
                <a:schemeClr val="tx2"/>
              </a:solidFill>
              <a:latin typeface="+mn-lt"/>
            </a:rPr>
            <a:t>S</a:t>
          </a:r>
          <a:r>
            <a:rPr lang="ru-RU" sz="1600" b="0" u="none" dirty="0" smtClean="0">
              <a:solidFill>
                <a:schemeClr val="tx2"/>
              </a:solidFill>
              <a:latin typeface="+mn-lt"/>
            </a:rPr>
            <a:t> – </a:t>
          </a:r>
          <a:r>
            <a:rPr lang="ru-RU" sz="1600" b="0" dirty="0" err="1" smtClean="0">
              <a:solidFill>
                <a:schemeClr val="tx2"/>
              </a:solidFill>
              <a:latin typeface="+mn-lt"/>
            </a:rPr>
            <a:t>Ratio</a:t>
          </a:r>
          <a:r>
            <a:rPr lang="ru-RU" sz="1600" b="0" dirty="0" smtClean="0">
              <a:solidFill>
                <a:schemeClr val="tx2"/>
              </a:solidFill>
              <a:latin typeface="+mn-lt"/>
            </a:rPr>
            <a:t> </a:t>
          </a:r>
          <a:r>
            <a:rPr lang="ru-RU" sz="1600" b="0" dirty="0" err="1" smtClean="0">
              <a:solidFill>
                <a:schemeClr val="tx2"/>
              </a:solidFill>
              <a:latin typeface="+mn-lt"/>
            </a:rPr>
            <a:t>of</a:t>
          </a:r>
          <a:r>
            <a:rPr lang="ru-RU" sz="1600" b="0" dirty="0" smtClean="0">
              <a:solidFill>
                <a:schemeClr val="tx2"/>
              </a:solidFill>
              <a:latin typeface="+mn-lt"/>
            </a:rPr>
            <a:t> </a:t>
          </a:r>
          <a:r>
            <a:rPr lang="ru-RU" sz="1600" b="0" dirty="0" err="1" smtClean="0">
              <a:solidFill>
                <a:schemeClr val="tx2"/>
              </a:solidFill>
              <a:latin typeface="+mn-lt"/>
            </a:rPr>
            <a:t>Insurance</a:t>
          </a:r>
          <a:r>
            <a:rPr lang="ru-RU" sz="1600" b="0" dirty="0" smtClean="0">
              <a:solidFill>
                <a:schemeClr val="tx2"/>
              </a:solidFill>
              <a:latin typeface="+mn-lt"/>
            </a:rPr>
            <a:t> </a:t>
          </a:r>
          <a:r>
            <a:rPr lang="ru-RU" sz="1600" b="0" dirty="0" err="1" smtClean="0">
              <a:solidFill>
                <a:schemeClr val="tx2"/>
              </a:solidFill>
              <a:latin typeface="+mn-lt"/>
            </a:rPr>
            <a:t>Rates</a:t>
          </a:r>
          <a:r>
            <a:rPr lang="ru-RU" sz="1600" b="0" dirty="0" smtClean="0">
              <a:solidFill>
                <a:schemeClr val="tx2"/>
              </a:solidFill>
              <a:latin typeface="+mn-lt"/>
            </a:rPr>
            <a:t> </a:t>
          </a:r>
          <a:r>
            <a:rPr lang="ru-RU" sz="1600" b="0" dirty="0" err="1" smtClean="0">
              <a:solidFill>
                <a:schemeClr val="tx2"/>
              </a:solidFill>
              <a:latin typeface="+mn-lt"/>
            </a:rPr>
            <a:t>Depending</a:t>
          </a:r>
          <a:r>
            <a:rPr lang="ru-RU" sz="1600" b="0" dirty="0" smtClean="0">
              <a:solidFill>
                <a:schemeClr val="tx2"/>
              </a:solidFill>
              <a:latin typeface="+mn-lt"/>
            </a:rPr>
            <a:t> </a:t>
          </a:r>
          <a:r>
            <a:rPr lang="ru-RU" sz="1600" b="0" dirty="0" err="1" smtClean="0">
              <a:solidFill>
                <a:schemeClr val="tx2"/>
              </a:solidFill>
              <a:latin typeface="+mn-lt"/>
            </a:rPr>
            <a:t>on</a:t>
          </a:r>
          <a:r>
            <a:rPr lang="ru-RU" sz="1600" b="0" dirty="0" smtClean="0">
              <a:solidFill>
                <a:schemeClr val="tx2"/>
              </a:solidFill>
              <a:latin typeface="+mn-lt"/>
            </a:rPr>
            <a:t> </a:t>
          </a:r>
          <a:r>
            <a:rPr lang="ru-RU" sz="1600" b="0" dirty="0" err="1" smtClean="0">
              <a:solidFill>
                <a:schemeClr val="tx2"/>
              </a:solidFill>
              <a:latin typeface="+mn-lt"/>
            </a:rPr>
            <a:t>the</a:t>
          </a:r>
          <a:r>
            <a:rPr lang="ru-RU" sz="1600" b="0" dirty="0" smtClean="0">
              <a:solidFill>
                <a:schemeClr val="tx2"/>
              </a:solidFill>
              <a:latin typeface="+mn-lt"/>
            </a:rPr>
            <a:t> </a:t>
          </a:r>
          <a:r>
            <a:rPr lang="ru-RU" sz="1600" b="0" dirty="0" err="1" smtClean="0">
              <a:solidFill>
                <a:schemeClr val="tx2"/>
              </a:solidFill>
              <a:latin typeface="+mn-lt"/>
            </a:rPr>
            <a:t>Period</a:t>
          </a:r>
          <a:r>
            <a:rPr lang="ru-RU" sz="1600" b="0" dirty="0" smtClean="0">
              <a:solidFill>
                <a:schemeClr val="tx2"/>
              </a:solidFill>
              <a:latin typeface="+mn-lt"/>
            </a:rPr>
            <a:t> </a:t>
          </a:r>
          <a:r>
            <a:rPr lang="ru-RU" sz="1600" b="0" dirty="0" err="1" smtClean="0">
              <a:solidFill>
                <a:schemeClr val="tx2"/>
              </a:solidFill>
              <a:latin typeface="+mn-lt"/>
            </a:rPr>
            <a:t>of</a:t>
          </a:r>
          <a:r>
            <a:rPr lang="ru-RU" sz="1600" b="0" dirty="0" smtClean="0">
              <a:solidFill>
                <a:schemeClr val="tx2"/>
              </a:solidFill>
              <a:latin typeface="+mn-lt"/>
            </a:rPr>
            <a:t> </a:t>
          </a:r>
          <a:r>
            <a:rPr lang="ru-RU" sz="1600" b="0" dirty="0" err="1" smtClean="0">
              <a:solidFill>
                <a:schemeClr val="tx2"/>
              </a:solidFill>
              <a:latin typeface="+mn-lt"/>
            </a:rPr>
            <a:t>Use</a:t>
          </a:r>
          <a:r>
            <a:rPr lang="ru-RU" sz="1600" b="0" dirty="0" smtClean="0">
              <a:solidFill>
                <a:schemeClr val="tx2"/>
              </a:solidFill>
              <a:latin typeface="+mn-lt"/>
            </a:rPr>
            <a:t> </a:t>
          </a:r>
          <a:r>
            <a:rPr lang="ru-RU" sz="1600" b="0" dirty="0" err="1" smtClean="0">
              <a:solidFill>
                <a:schemeClr val="tx2"/>
              </a:solidFill>
              <a:latin typeface="+mn-lt"/>
            </a:rPr>
            <a:t>of</a:t>
          </a:r>
          <a:r>
            <a:rPr lang="ru-RU" sz="1600" b="0" dirty="0" smtClean="0">
              <a:solidFill>
                <a:schemeClr val="tx2"/>
              </a:solidFill>
              <a:latin typeface="+mn-lt"/>
            </a:rPr>
            <a:t> </a:t>
          </a:r>
          <a:r>
            <a:rPr lang="ru-RU" sz="1600" b="0" dirty="0" err="1" smtClean="0">
              <a:solidFill>
                <a:schemeClr val="tx2"/>
              </a:solidFill>
              <a:latin typeface="+mn-lt"/>
            </a:rPr>
            <a:t>the</a:t>
          </a:r>
          <a:r>
            <a:rPr lang="ru-RU" sz="1600" b="0" dirty="0" smtClean="0">
              <a:solidFill>
                <a:schemeClr val="tx2"/>
              </a:solidFill>
              <a:latin typeface="+mn-lt"/>
            </a:rPr>
            <a:t> </a:t>
          </a:r>
          <a:r>
            <a:rPr lang="ru-RU" sz="1600" b="0" dirty="0" err="1" smtClean="0">
              <a:solidFill>
                <a:schemeClr val="tx2"/>
              </a:solidFill>
              <a:latin typeface="+mn-lt"/>
            </a:rPr>
            <a:t>Vehicle</a:t>
          </a:r>
          <a:endParaRPr lang="en-US" sz="1600" b="0" u="none" dirty="0" smtClean="0">
            <a:solidFill>
              <a:schemeClr val="tx2"/>
            </a:solidFill>
            <a:latin typeface="+mn-lt"/>
          </a:endParaRPr>
        </a:p>
        <a:p>
          <a:pPr algn="just"/>
          <a:r>
            <a:rPr lang="ru-RU" sz="1600" b="1" u="none" dirty="0" smtClean="0">
              <a:solidFill>
                <a:schemeClr val="tx2"/>
              </a:solidFill>
              <a:latin typeface="+mn-lt"/>
            </a:rPr>
            <a:t>К</a:t>
          </a:r>
          <a:r>
            <a:rPr lang="en-US" sz="1600" b="1" u="none" dirty="0" smtClean="0">
              <a:solidFill>
                <a:schemeClr val="tx2"/>
              </a:solidFill>
              <a:latin typeface="+mn-lt"/>
            </a:rPr>
            <a:t>N</a:t>
          </a:r>
          <a:r>
            <a:rPr lang="ru-RU" sz="1600" b="0" u="none" dirty="0" smtClean="0">
              <a:solidFill>
                <a:schemeClr val="tx2"/>
              </a:solidFill>
              <a:latin typeface="+mn-lt"/>
            </a:rPr>
            <a:t> = 1.5,</a:t>
          </a:r>
          <a:r>
            <a:rPr lang="en-US" sz="1600" b="0" u="none" dirty="0" smtClean="0">
              <a:solidFill>
                <a:schemeClr val="tx2"/>
              </a:solidFill>
              <a:latin typeface="+mn-lt"/>
            </a:rPr>
            <a:t> </a:t>
          </a:r>
          <a:r>
            <a:rPr lang="en-GB" sz="1600" b="0" dirty="0" smtClean="0">
              <a:solidFill>
                <a:schemeClr val="tx2"/>
              </a:solidFill>
              <a:latin typeface="+mn-lt"/>
            </a:rPr>
            <a:t>applied to reflect gross violation</a:t>
          </a:r>
          <a:endParaRPr lang="ru-RU" sz="1600" b="0" u="none" dirty="0" smtClean="0">
            <a:solidFill>
              <a:schemeClr val="tx2"/>
            </a:solidFill>
            <a:latin typeface="+mn-lt"/>
          </a:endParaRPr>
        </a:p>
        <a:p>
          <a:pPr algn="just"/>
          <a:endParaRPr lang="ru-RU" sz="2000" b="1" u="none" dirty="0">
            <a:solidFill>
              <a:schemeClr val="tx2"/>
            </a:solidFill>
          </a:endParaRPr>
        </a:p>
      </dgm:t>
    </dgm:pt>
    <dgm:pt modelId="{FB9D2315-8E3D-48DD-8318-BC325F95D764}" type="parTrans" cxnId="{8351EB3A-5445-4D78-8CF4-C345E71BF798}">
      <dgm:prSet/>
      <dgm:spPr/>
      <dgm:t>
        <a:bodyPr/>
        <a:lstStyle/>
        <a:p>
          <a:endParaRPr lang="ru-RU"/>
        </a:p>
      </dgm:t>
    </dgm:pt>
    <dgm:pt modelId="{FF577518-23F9-4C38-9B8D-FEB5F64EECD7}" type="sibTrans" cxnId="{8351EB3A-5445-4D78-8CF4-C345E71BF798}">
      <dgm:prSet/>
      <dgm:spPr/>
      <dgm:t>
        <a:bodyPr/>
        <a:lstStyle/>
        <a:p>
          <a:endParaRPr lang="ru-RU"/>
        </a:p>
      </dgm:t>
    </dgm:pt>
    <dgm:pt modelId="{8EA88925-EF97-437D-ACD1-FBE18A433D01}" type="pres">
      <dgm:prSet presAssocID="{2AC45C59-050F-4285-AF82-FFD76193024A}" presName="linearFlow" presStyleCnt="0">
        <dgm:presLayoutVars>
          <dgm:resizeHandles val="exact"/>
        </dgm:presLayoutVars>
      </dgm:prSet>
      <dgm:spPr/>
      <dgm:t>
        <a:bodyPr/>
        <a:lstStyle/>
        <a:p>
          <a:endParaRPr lang="ru-RU"/>
        </a:p>
      </dgm:t>
    </dgm:pt>
    <dgm:pt modelId="{5FF27BFD-BC82-407B-8815-C44E983102AD}" type="pres">
      <dgm:prSet presAssocID="{CF5B9236-1CC5-411F-AD3F-82EC2285763F}" presName="node" presStyleLbl="node1" presStyleIdx="0" presStyleCnt="2" custScaleX="180546" custScaleY="22817" custLinFactNeighborX="-1530">
        <dgm:presLayoutVars>
          <dgm:bulletEnabled val="1"/>
        </dgm:presLayoutVars>
      </dgm:prSet>
      <dgm:spPr/>
      <dgm:t>
        <a:bodyPr/>
        <a:lstStyle/>
        <a:p>
          <a:endParaRPr lang="ru-RU"/>
        </a:p>
      </dgm:t>
    </dgm:pt>
    <dgm:pt modelId="{B738DDD9-7003-4539-AA86-874D04BC3B1D}" type="pres">
      <dgm:prSet presAssocID="{7CCA9AE6-CEC7-4C5D-993D-56042A555EB9}" presName="sibTrans" presStyleLbl="sibTrans2D1" presStyleIdx="0" presStyleCnt="1"/>
      <dgm:spPr/>
      <dgm:t>
        <a:bodyPr/>
        <a:lstStyle/>
        <a:p>
          <a:endParaRPr lang="ru-RU"/>
        </a:p>
      </dgm:t>
    </dgm:pt>
    <dgm:pt modelId="{33D0083B-67BF-448B-BB86-FB1366FDF08B}" type="pres">
      <dgm:prSet presAssocID="{7CCA9AE6-CEC7-4C5D-993D-56042A555EB9}" presName="connectorText" presStyleLbl="sibTrans2D1" presStyleIdx="0" presStyleCnt="1"/>
      <dgm:spPr/>
      <dgm:t>
        <a:bodyPr/>
        <a:lstStyle/>
        <a:p>
          <a:endParaRPr lang="ru-RU"/>
        </a:p>
      </dgm:t>
    </dgm:pt>
    <dgm:pt modelId="{0AD9D9F5-2FA5-44A2-9D3F-2E95049A2DAF}" type="pres">
      <dgm:prSet presAssocID="{83D4F0ED-61B8-4CC8-BD92-25B0F8C08078}" presName="node" presStyleLbl="node1" presStyleIdx="1" presStyleCnt="2" custScaleX="179538" custScaleY="135206">
        <dgm:presLayoutVars>
          <dgm:bulletEnabled val="1"/>
        </dgm:presLayoutVars>
      </dgm:prSet>
      <dgm:spPr/>
      <dgm:t>
        <a:bodyPr/>
        <a:lstStyle/>
        <a:p>
          <a:endParaRPr lang="ru-RU"/>
        </a:p>
      </dgm:t>
    </dgm:pt>
  </dgm:ptLst>
  <dgm:cxnLst>
    <dgm:cxn modelId="{B2497511-76D1-4EC6-94AE-F99177DDB85F}" type="presOf" srcId="{7CCA9AE6-CEC7-4C5D-993D-56042A555EB9}" destId="{33D0083B-67BF-448B-BB86-FB1366FDF08B}" srcOrd="1" destOrd="0" presId="urn:microsoft.com/office/officeart/2005/8/layout/process2"/>
    <dgm:cxn modelId="{241DB3D5-360C-4EBF-A9A5-51E0A3125A62}" type="presOf" srcId="{2AC45C59-050F-4285-AF82-FFD76193024A}" destId="{8EA88925-EF97-437D-ACD1-FBE18A433D01}" srcOrd="0" destOrd="0" presId="urn:microsoft.com/office/officeart/2005/8/layout/process2"/>
    <dgm:cxn modelId="{8351EB3A-5445-4D78-8CF4-C345E71BF798}" srcId="{2AC45C59-050F-4285-AF82-FFD76193024A}" destId="{83D4F0ED-61B8-4CC8-BD92-25B0F8C08078}" srcOrd="1" destOrd="0" parTransId="{FB9D2315-8E3D-48DD-8318-BC325F95D764}" sibTransId="{FF577518-23F9-4C38-9B8D-FEB5F64EECD7}"/>
    <dgm:cxn modelId="{982E8180-3D65-4B99-8DA7-CE156C3AC06D}" type="presOf" srcId="{CF5B9236-1CC5-411F-AD3F-82EC2285763F}" destId="{5FF27BFD-BC82-407B-8815-C44E983102AD}" srcOrd="0" destOrd="0" presId="urn:microsoft.com/office/officeart/2005/8/layout/process2"/>
    <dgm:cxn modelId="{4DF7CF0C-629A-4E0A-8618-DBD8206B6A65}" type="presOf" srcId="{7CCA9AE6-CEC7-4C5D-993D-56042A555EB9}" destId="{B738DDD9-7003-4539-AA86-874D04BC3B1D}" srcOrd="0" destOrd="0" presId="urn:microsoft.com/office/officeart/2005/8/layout/process2"/>
    <dgm:cxn modelId="{296A148A-5403-4125-B688-EB20249C29D7}" type="presOf" srcId="{83D4F0ED-61B8-4CC8-BD92-25B0F8C08078}" destId="{0AD9D9F5-2FA5-44A2-9D3F-2E95049A2DAF}" srcOrd="0" destOrd="0" presId="urn:microsoft.com/office/officeart/2005/8/layout/process2"/>
    <dgm:cxn modelId="{7F12827C-75A4-4F2D-8A17-4D398EFA04CB}" srcId="{2AC45C59-050F-4285-AF82-FFD76193024A}" destId="{CF5B9236-1CC5-411F-AD3F-82EC2285763F}" srcOrd="0" destOrd="0" parTransId="{441BF44A-BF7E-41B4-BB0C-CC1D8D312EC2}" sibTransId="{7CCA9AE6-CEC7-4C5D-993D-56042A555EB9}"/>
    <dgm:cxn modelId="{1AFB6564-C1F9-4282-AD02-7472A7A6129C}" type="presParOf" srcId="{8EA88925-EF97-437D-ACD1-FBE18A433D01}" destId="{5FF27BFD-BC82-407B-8815-C44E983102AD}" srcOrd="0" destOrd="0" presId="urn:microsoft.com/office/officeart/2005/8/layout/process2"/>
    <dgm:cxn modelId="{23249EE6-8F45-4B92-9D38-92D577BA79DB}" type="presParOf" srcId="{8EA88925-EF97-437D-ACD1-FBE18A433D01}" destId="{B738DDD9-7003-4539-AA86-874D04BC3B1D}" srcOrd="1" destOrd="0" presId="urn:microsoft.com/office/officeart/2005/8/layout/process2"/>
    <dgm:cxn modelId="{B7DF00C6-D638-4C8C-A98B-8BEAC21DBB2D}" type="presParOf" srcId="{B738DDD9-7003-4539-AA86-874D04BC3B1D}" destId="{33D0083B-67BF-448B-BB86-FB1366FDF08B}" srcOrd="0" destOrd="0" presId="urn:microsoft.com/office/officeart/2005/8/layout/process2"/>
    <dgm:cxn modelId="{42DA4459-18BF-48C1-9FF5-90CA74837A8E}" type="presParOf" srcId="{8EA88925-EF97-437D-ACD1-FBE18A433D01}" destId="{0AD9D9F5-2FA5-44A2-9D3F-2E95049A2DAF}"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3F76C1-540F-49E4-A9C3-74428200B657}"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ru-RU"/>
        </a:p>
      </dgm:t>
    </dgm:pt>
    <dgm:pt modelId="{9BBAF8B6-2F5C-4B81-A6EC-FE8B004747B0}">
      <dgm:prSet phldrT="[Текст]" custT="1"/>
      <dgm:spPr/>
      <dgm:t>
        <a:bodyPr/>
        <a:lstStyle/>
        <a:p>
          <a:r>
            <a:rPr lang="en-US" altLang="ru-RU" sz="2000" dirty="0" smtClean="0">
              <a:solidFill>
                <a:schemeClr val="bg1"/>
              </a:solidFill>
            </a:rPr>
            <a:t>No preconditions for insolvency of insurers</a:t>
          </a:r>
          <a:endParaRPr lang="ru-RU" sz="2000" dirty="0">
            <a:solidFill>
              <a:schemeClr val="bg1"/>
            </a:solidFill>
          </a:endParaRPr>
        </a:p>
      </dgm:t>
    </dgm:pt>
    <dgm:pt modelId="{DAC11448-71E8-4BE2-9903-045B8165CA1E}" type="parTrans" cxnId="{224787E3-F9E8-45D1-811F-CA034C13B254}">
      <dgm:prSet/>
      <dgm:spPr/>
      <dgm:t>
        <a:bodyPr/>
        <a:lstStyle/>
        <a:p>
          <a:endParaRPr lang="ru-RU"/>
        </a:p>
      </dgm:t>
    </dgm:pt>
    <dgm:pt modelId="{2680B8D0-BF54-489D-BD58-5199F4E76B6D}" type="sibTrans" cxnId="{224787E3-F9E8-45D1-811F-CA034C13B254}">
      <dgm:prSet/>
      <dgm:spPr/>
      <dgm:t>
        <a:bodyPr/>
        <a:lstStyle/>
        <a:p>
          <a:endParaRPr lang="ru-RU"/>
        </a:p>
      </dgm:t>
    </dgm:pt>
    <dgm:pt modelId="{4C1BFD2B-D2AA-46C7-A6B7-D43C5251DBE4}">
      <dgm:prSet phldrT="[Текст]"/>
      <dgm:spPr/>
      <dgm:t>
        <a:bodyPr/>
        <a:lstStyle/>
        <a:p>
          <a:r>
            <a:rPr lang="en-US" dirty="0" smtClean="0"/>
            <a:t>Impact on the Ratios of Insurance Rates, including  adjustment  KT in </a:t>
          </a:r>
          <a:r>
            <a:rPr lang="en-US" dirty="0" err="1" smtClean="0"/>
            <a:t>upprofitable</a:t>
          </a:r>
          <a:r>
            <a:rPr lang="en-US" dirty="0" smtClean="0"/>
            <a:t> regions</a:t>
          </a:r>
          <a:endParaRPr lang="en-US" altLang="ru-RU" dirty="0" smtClean="0">
            <a:solidFill>
              <a:schemeClr val="bg1"/>
            </a:solidFill>
          </a:endParaRPr>
        </a:p>
      </dgm:t>
    </dgm:pt>
    <dgm:pt modelId="{331856B9-218B-4591-9832-F36158E3D306}" type="parTrans" cxnId="{432BAB6E-69DE-4412-8406-8AF198BF0471}">
      <dgm:prSet/>
      <dgm:spPr/>
      <dgm:t>
        <a:bodyPr/>
        <a:lstStyle/>
        <a:p>
          <a:endParaRPr lang="ru-RU"/>
        </a:p>
      </dgm:t>
    </dgm:pt>
    <dgm:pt modelId="{20F1B337-FB94-4130-AEB4-50F124CA2E40}" type="sibTrans" cxnId="{432BAB6E-69DE-4412-8406-8AF198BF0471}">
      <dgm:prSet/>
      <dgm:spPr/>
      <dgm:t>
        <a:bodyPr/>
        <a:lstStyle/>
        <a:p>
          <a:endParaRPr lang="ru-RU"/>
        </a:p>
      </dgm:t>
    </dgm:pt>
    <dgm:pt modelId="{7F87F63D-CF77-466E-9393-1A546F6FFE3A}">
      <dgm:prSet phldrT="[Текст]" custT="1"/>
      <dgm:spPr/>
      <dgm:t>
        <a:bodyPr/>
        <a:lstStyle/>
        <a:p>
          <a:r>
            <a:rPr lang="en-US" altLang="ru-RU" sz="2000" dirty="0" smtClean="0">
              <a:solidFill>
                <a:schemeClr val="bg1"/>
              </a:solidFill>
            </a:rPr>
            <a:t>Price competition is an advantage for the consumer</a:t>
          </a:r>
          <a:endParaRPr lang="ru-RU" sz="2000" dirty="0">
            <a:solidFill>
              <a:schemeClr val="bg1"/>
            </a:solidFill>
          </a:endParaRPr>
        </a:p>
      </dgm:t>
    </dgm:pt>
    <dgm:pt modelId="{10228747-5862-443E-8B0C-5CD84B01E206}" type="parTrans" cxnId="{B6A6E282-F650-4077-834B-647091AE64BC}">
      <dgm:prSet/>
      <dgm:spPr/>
      <dgm:t>
        <a:bodyPr/>
        <a:lstStyle/>
        <a:p>
          <a:endParaRPr lang="ru-RU"/>
        </a:p>
      </dgm:t>
    </dgm:pt>
    <dgm:pt modelId="{C9187F9F-ABAD-46A4-A492-4C4B5F0F8D33}" type="sibTrans" cxnId="{B6A6E282-F650-4077-834B-647091AE64BC}">
      <dgm:prSet/>
      <dgm:spPr/>
      <dgm:t>
        <a:bodyPr/>
        <a:lstStyle/>
        <a:p>
          <a:endParaRPr lang="ru-RU"/>
        </a:p>
      </dgm:t>
    </dgm:pt>
    <dgm:pt modelId="{1E713C0C-9BA5-4875-A85D-13BD440F3C79}" type="pres">
      <dgm:prSet presAssocID="{853F76C1-540F-49E4-A9C3-74428200B657}" presName="linear" presStyleCnt="0">
        <dgm:presLayoutVars>
          <dgm:dir/>
          <dgm:resizeHandles val="exact"/>
        </dgm:presLayoutVars>
      </dgm:prSet>
      <dgm:spPr/>
      <dgm:t>
        <a:bodyPr/>
        <a:lstStyle/>
        <a:p>
          <a:endParaRPr lang="ru-RU"/>
        </a:p>
      </dgm:t>
    </dgm:pt>
    <dgm:pt modelId="{DFEAF99A-2AF7-4FDD-9F79-BC394631E7FF}" type="pres">
      <dgm:prSet presAssocID="{9BBAF8B6-2F5C-4B81-A6EC-FE8B004747B0}" presName="comp" presStyleCnt="0"/>
      <dgm:spPr/>
    </dgm:pt>
    <dgm:pt modelId="{85CBA2A3-D618-44D2-9757-8902C05DE8AB}" type="pres">
      <dgm:prSet presAssocID="{9BBAF8B6-2F5C-4B81-A6EC-FE8B004747B0}" presName="box" presStyleLbl="node1" presStyleIdx="0" presStyleCnt="3"/>
      <dgm:spPr/>
      <dgm:t>
        <a:bodyPr/>
        <a:lstStyle/>
        <a:p>
          <a:endParaRPr lang="ru-RU"/>
        </a:p>
      </dgm:t>
    </dgm:pt>
    <dgm:pt modelId="{28D27DE3-570B-44C5-B8AE-1145072924EF}" type="pres">
      <dgm:prSet presAssocID="{9BBAF8B6-2F5C-4B81-A6EC-FE8B004747B0}" presName="img" presStyleLbl="fgImgPlace1" presStyleIdx="0" presStyleCnt="3" custScaleX="3975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dgm:spPr>
    </dgm:pt>
    <dgm:pt modelId="{F83EF986-264F-45FA-9006-C1BC6B4793CB}" type="pres">
      <dgm:prSet presAssocID="{9BBAF8B6-2F5C-4B81-A6EC-FE8B004747B0}" presName="text" presStyleLbl="node1" presStyleIdx="0" presStyleCnt="3">
        <dgm:presLayoutVars>
          <dgm:bulletEnabled val="1"/>
        </dgm:presLayoutVars>
      </dgm:prSet>
      <dgm:spPr/>
      <dgm:t>
        <a:bodyPr/>
        <a:lstStyle/>
        <a:p>
          <a:endParaRPr lang="ru-RU"/>
        </a:p>
      </dgm:t>
    </dgm:pt>
    <dgm:pt modelId="{A8F42F2F-75C0-40D9-9A61-D27D30CD8D27}" type="pres">
      <dgm:prSet presAssocID="{2680B8D0-BF54-489D-BD58-5199F4E76B6D}" presName="spacer" presStyleCnt="0"/>
      <dgm:spPr/>
    </dgm:pt>
    <dgm:pt modelId="{9515BF90-06FE-479B-A4EF-12A0C2444FE0}" type="pres">
      <dgm:prSet presAssocID="{4C1BFD2B-D2AA-46C7-A6B7-D43C5251DBE4}" presName="comp" presStyleCnt="0"/>
      <dgm:spPr/>
    </dgm:pt>
    <dgm:pt modelId="{44AC7BA8-0C07-4E54-AF8F-4BA28253F41C}" type="pres">
      <dgm:prSet presAssocID="{4C1BFD2B-D2AA-46C7-A6B7-D43C5251DBE4}" presName="box" presStyleLbl="node1" presStyleIdx="1" presStyleCnt="3"/>
      <dgm:spPr/>
      <dgm:t>
        <a:bodyPr/>
        <a:lstStyle/>
        <a:p>
          <a:endParaRPr lang="ru-RU"/>
        </a:p>
      </dgm:t>
    </dgm:pt>
    <dgm:pt modelId="{F45EE97B-EE9E-4A40-BBBA-CD08C0A111A8}" type="pres">
      <dgm:prSet presAssocID="{4C1BFD2B-D2AA-46C7-A6B7-D43C5251DBE4}" presName="img" presStyleLbl="fgImgPlace1" presStyleIdx="1" presStyleCnt="3" custScaleX="3975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9000" b="-9000"/>
          </a:stretch>
        </a:blipFill>
      </dgm:spPr>
    </dgm:pt>
    <dgm:pt modelId="{39D144AD-A687-4FAA-9CC7-FA7CAA1B332A}" type="pres">
      <dgm:prSet presAssocID="{4C1BFD2B-D2AA-46C7-A6B7-D43C5251DBE4}" presName="text" presStyleLbl="node1" presStyleIdx="1" presStyleCnt="3">
        <dgm:presLayoutVars>
          <dgm:bulletEnabled val="1"/>
        </dgm:presLayoutVars>
      </dgm:prSet>
      <dgm:spPr/>
      <dgm:t>
        <a:bodyPr/>
        <a:lstStyle/>
        <a:p>
          <a:endParaRPr lang="ru-RU"/>
        </a:p>
      </dgm:t>
    </dgm:pt>
    <dgm:pt modelId="{F695AAAC-E5D9-41DE-87CA-6CB4DA185C22}" type="pres">
      <dgm:prSet presAssocID="{20F1B337-FB94-4130-AEB4-50F124CA2E40}" presName="spacer" presStyleCnt="0"/>
      <dgm:spPr/>
    </dgm:pt>
    <dgm:pt modelId="{59F18905-4286-43E6-AAAF-929427647663}" type="pres">
      <dgm:prSet presAssocID="{7F87F63D-CF77-466E-9393-1A546F6FFE3A}" presName="comp" presStyleCnt="0"/>
      <dgm:spPr/>
    </dgm:pt>
    <dgm:pt modelId="{A3C5AEE6-1831-4DDD-93BA-1E1A2D820032}" type="pres">
      <dgm:prSet presAssocID="{7F87F63D-CF77-466E-9393-1A546F6FFE3A}" presName="box" presStyleLbl="node1" presStyleIdx="2" presStyleCnt="3"/>
      <dgm:spPr/>
      <dgm:t>
        <a:bodyPr/>
        <a:lstStyle/>
        <a:p>
          <a:endParaRPr lang="ru-RU"/>
        </a:p>
      </dgm:t>
    </dgm:pt>
    <dgm:pt modelId="{4D620B58-32E3-4BEC-A551-3C857228C345}" type="pres">
      <dgm:prSet presAssocID="{7F87F63D-CF77-466E-9393-1A546F6FFE3A}" presName="img" presStyleLbl="fgImgPlace1" presStyleIdx="2" presStyleCnt="3" custScaleX="39757"/>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9000" b="-9000"/>
          </a:stretch>
        </a:blipFill>
      </dgm:spPr>
    </dgm:pt>
    <dgm:pt modelId="{3F0E7407-AA25-4D40-B002-AA587021FC4E}" type="pres">
      <dgm:prSet presAssocID="{7F87F63D-CF77-466E-9393-1A546F6FFE3A}" presName="text" presStyleLbl="node1" presStyleIdx="2" presStyleCnt="3">
        <dgm:presLayoutVars>
          <dgm:bulletEnabled val="1"/>
        </dgm:presLayoutVars>
      </dgm:prSet>
      <dgm:spPr/>
      <dgm:t>
        <a:bodyPr/>
        <a:lstStyle/>
        <a:p>
          <a:endParaRPr lang="ru-RU"/>
        </a:p>
      </dgm:t>
    </dgm:pt>
  </dgm:ptLst>
  <dgm:cxnLst>
    <dgm:cxn modelId="{58F12AD5-A2E5-4BF3-82E9-76F19A59BD1A}" type="presOf" srcId="{7F87F63D-CF77-466E-9393-1A546F6FFE3A}" destId="{3F0E7407-AA25-4D40-B002-AA587021FC4E}" srcOrd="1" destOrd="0" presId="urn:microsoft.com/office/officeart/2005/8/layout/vList4"/>
    <dgm:cxn modelId="{B4B18765-27B7-4F39-8FD2-6BEF56A92987}" type="presOf" srcId="{853F76C1-540F-49E4-A9C3-74428200B657}" destId="{1E713C0C-9BA5-4875-A85D-13BD440F3C79}" srcOrd="0" destOrd="0" presId="urn:microsoft.com/office/officeart/2005/8/layout/vList4"/>
    <dgm:cxn modelId="{B6A6E282-F650-4077-834B-647091AE64BC}" srcId="{853F76C1-540F-49E4-A9C3-74428200B657}" destId="{7F87F63D-CF77-466E-9393-1A546F6FFE3A}" srcOrd="2" destOrd="0" parTransId="{10228747-5862-443E-8B0C-5CD84B01E206}" sibTransId="{C9187F9F-ABAD-46A4-A492-4C4B5F0F8D33}"/>
    <dgm:cxn modelId="{432BAB6E-69DE-4412-8406-8AF198BF0471}" srcId="{853F76C1-540F-49E4-A9C3-74428200B657}" destId="{4C1BFD2B-D2AA-46C7-A6B7-D43C5251DBE4}" srcOrd="1" destOrd="0" parTransId="{331856B9-218B-4591-9832-F36158E3D306}" sibTransId="{20F1B337-FB94-4130-AEB4-50F124CA2E40}"/>
    <dgm:cxn modelId="{898427E2-4C66-45A9-B316-9390958BF3FC}" type="presOf" srcId="{4C1BFD2B-D2AA-46C7-A6B7-D43C5251DBE4}" destId="{44AC7BA8-0C07-4E54-AF8F-4BA28253F41C}" srcOrd="0" destOrd="0" presId="urn:microsoft.com/office/officeart/2005/8/layout/vList4"/>
    <dgm:cxn modelId="{8895628D-5066-48ED-8785-A82388E2A227}" type="presOf" srcId="{4C1BFD2B-D2AA-46C7-A6B7-D43C5251DBE4}" destId="{39D144AD-A687-4FAA-9CC7-FA7CAA1B332A}" srcOrd="1" destOrd="0" presId="urn:microsoft.com/office/officeart/2005/8/layout/vList4"/>
    <dgm:cxn modelId="{224787E3-F9E8-45D1-811F-CA034C13B254}" srcId="{853F76C1-540F-49E4-A9C3-74428200B657}" destId="{9BBAF8B6-2F5C-4B81-A6EC-FE8B004747B0}" srcOrd="0" destOrd="0" parTransId="{DAC11448-71E8-4BE2-9903-045B8165CA1E}" sibTransId="{2680B8D0-BF54-489D-BD58-5199F4E76B6D}"/>
    <dgm:cxn modelId="{9B1654E5-90BC-4EEE-B154-CDF6031CE826}" type="presOf" srcId="{9BBAF8B6-2F5C-4B81-A6EC-FE8B004747B0}" destId="{F83EF986-264F-45FA-9006-C1BC6B4793CB}" srcOrd="1" destOrd="0" presId="urn:microsoft.com/office/officeart/2005/8/layout/vList4"/>
    <dgm:cxn modelId="{EA9CDE82-8656-4B64-AD7A-D3AE113372B3}" type="presOf" srcId="{9BBAF8B6-2F5C-4B81-A6EC-FE8B004747B0}" destId="{85CBA2A3-D618-44D2-9757-8902C05DE8AB}" srcOrd="0" destOrd="0" presId="urn:microsoft.com/office/officeart/2005/8/layout/vList4"/>
    <dgm:cxn modelId="{8E0B0FFE-89F9-46B0-B06B-D12B9BEFAC7E}" type="presOf" srcId="{7F87F63D-CF77-466E-9393-1A546F6FFE3A}" destId="{A3C5AEE6-1831-4DDD-93BA-1E1A2D820032}" srcOrd="0" destOrd="0" presId="urn:microsoft.com/office/officeart/2005/8/layout/vList4"/>
    <dgm:cxn modelId="{4BD44EC8-048B-43E1-B92D-990D7359782F}" type="presParOf" srcId="{1E713C0C-9BA5-4875-A85D-13BD440F3C79}" destId="{DFEAF99A-2AF7-4FDD-9F79-BC394631E7FF}" srcOrd="0" destOrd="0" presId="urn:microsoft.com/office/officeart/2005/8/layout/vList4"/>
    <dgm:cxn modelId="{D0313C2F-B863-44A4-BFF2-6981F8ACFE93}" type="presParOf" srcId="{DFEAF99A-2AF7-4FDD-9F79-BC394631E7FF}" destId="{85CBA2A3-D618-44D2-9757-8902C05DE8AB}" srcOrd="0" destOrd="0" presId="urn:microsoft.com/office/officeart/2005/8/layout/vList4"/>
    <dgm:cxn modelId="{F0FC1565-F2A0-4AD1-BF8A-07A86E933390}" type="presParOf" srcId="{DFEAF99A-2AF7-4FDD-9F79-BC394631E7FF}" destId="{28D27DE3-570B-44C5-B8AE-1145072924EF}" srcOrd="1" destOrd="0" presId="urn:microsoft.com/office/officeart/2005/8/layout/vList4"/>
    <dgm:cxn modelId="{80D4D4E0-2771-43E8-85A5-6571E5DC79AD}" type="presParOf" srcId="{DFEAF99A-2AF7-4FDD-9F79-BC394631E7FF}" destId="{F83EF986-264F-45FA-9006-C1BC6B4793CB}" srcOrd="2" destOrd="0" presId="urn:microsoft.com/office/officeart/2005/8/layout/vList4"/>
    <dgm:cxn modelId="{EFB67065-FDF3-4671-B6A0-D26F997CD0D0}" type="presParOf" srcId="{1E713C0C-9BA5-4875-A85D-13BD440F3C79}" destId="{A8F42F2F-75C0-40D9-9A61-D27D30CD8D27}" srcOrd="1" destOrd="0" presId="urn:microsoft.com/office/officeart/2005/8/layout/vList4"/>
    <dgm:cxn modelId="{1A60C8FE-5E76-48F4-B64E-1B18381E3F4B}" type="presParOf" srcId="{1E713C0C-9BA5-4875-A85D-13BD440F3C79}" destId="{9515BF90-06FE-479B-A4EF-12A0C2444FE0}" srcOrd="2" destOrd="0" presId="urn:microsoft.com/office/officeart/2005/8/layout/vList4"/>
    <dgm:cxn modelId="{E7FAFC95-7DC6-4EC6-9EAB-585DDE3F8385}" type="presParOf" srcId="{9515BF90-06FE-479B-A4EF-12A0C2444FE0}" destId="{44AC7BA8-0C07-4E54-AF8F-4BA28253F41C}" srcOrd="0" destOrd="0" presId="urn:microsoft.com/office/officeart/2005/8/layout/vList4"/>
    <dgm:cxn modelId="{97DC79D3-57B8-474F-8920-95819FA234A1}" type="presParOf" srcId="{9515BF90-06FE-479B-A4EF-12A0C2444FE0}" destId="{F45EE97B-EE9E-4A40-BBBA-CD08C0A111A8}" srcOrd="1" destOrd="0" presId="urn:microsoft.com/office/officeart/2005/8/layout/vList4"/>
    <dgm:cxn modelId="{F310A6F3-06CF-4252-91D4-95D14DFE9869}" type="presParOf" srcId="{9515BF90-06FE-479B-A4EF-12A0C2444FE0}" destId="{39D144AD-A687-4FAA-9CC7-FA7CAA1B332A}" srcOrd="2" destOrd="0" presId="urn:microsoft.com/office/officeart/2005/8/layout/vList4"/>
    <dgm:cxn modelId="{9F4B0C1A-0E08-41FB-ADD4-D12D6CDB38E6}" type="presParOf" srcId="{1E713C0C-9BA5-4875-A85D-13BD440F3C79}" destId="{F695AAAC-E5D9-41DE-87CA-6CB4DA185C22}" srcOrd="3" destOrd="0" presId="urn:microsoft.com/office/officeart/2005/8/layout/vList4"/>
    <dgm:cxn modelId="{11ECF22A-4B89-4C91-A5A5-573AED64EFF7}" type="presParOf" srcId="{1E713C0C-9BA5-4875-A85D-13BD440F3C79}" destId="{59F18905-4286-43E6-AAAF-929427647663}" srcOrd="4" destOrd="0" presId="urn:microsoft.com/office/officeart/2005/8/layout/vList4"/>
    <dgm:cxn modelId="{6F6FDBAE-6F55-4B6B-8A5F-C1497C64E8DE}" type="presParOf" srcId="{59F18905-4286-43E6-AAAF-929427647663}" destId="{A3C5AEE6-1831-4DDD-93BA-1E1A2D820032}" srcOrd="0" destOrd="0" presId="urn:microsoft.com/office/officeart/2005/8/layout/vList4"/>
    <dgm:cxn modelId="{5B0AB18A-E0A5-4224-B166-05BAE456911B}" type="presParOf" srcId="{59F18905-4286-43E6-AAAF-929427647663}" destId="{4D620B58-32E3-4BEC-A551-3C857228C345}" srcOrd="1" destOrd="0" presId="urn:microsoft.com/office/officeart/2005/8/layout/vList4"/>
    <dgm:cxn modelId="{4E6C640C-4C14-4FBC-847B-4030F1D6C880}" type="presParOf" srcId="{59F18905-4286-43E6-AAAF-929427647663}" destId="{3F0E7407-AA25-4D40-B002-AA587021FC4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A3BEC5-9CC5-4247-8615-B903B7BA10E8}"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ru-RU"/>
        </a:p>
      </dgm:t>
    </dgm:pt>
    <dgm:pt modelId="{9387D548-96EF-4C9B-9E7D-40FCF333F40A}">
      <dgm:prSet phldrT="[Текст]" custT="1"/>
      <dgm:spPr/>
      <dgm:t>
        <a:bodyPr/>
        <a:lstStyle/>
        <a:p>
          <a:r>
            <a:rPr lang="en-US" sz="1800" dirty="0" smtClean="0"/>
            <a:t>Forfeit charges</a:t>
          </a:r>
          <a:endParaRPr lang="ru-RU" sz="1800" dirty="0"/>
        </a:p>
      </dgm:t>
    </dgm:pt>
    <dgm:pt modelId="{9180E7F5-C857-4A13-A953-E6AFC70D62C7}" type="parTrans" cxnId="{8F26876B-0173-45B4-8B4D-8487AD79182A}">
      <dgm:prSet/>
      <dgm:spPr/>
      <dgm:t>
        <a:bodyPr/>
        <a:lstStyle/>
        <a:p>
          <a:endParaRPr lang="ru-RU"/>
        </a:p>
      </dgm:t>
    </dgm:pt>
    <dgm:pt modelId="{A7390300-820B-4F07-8A61-7CD27B91F1F5}" type="sibTrans" cxnId="{8F26876B-0173-45B4-8B4D-8487AD79182A}">
      <dgm:prSet/>
      <dgm:spPr/>
      <dgm:t>
        <a:bodyPr/>
        <a:lstStyle/>
        <a:p>
          <a:endParaRPr lang="ru-RU"/>
        </a:p>
      </dgm:t>
    </dgm:pt>
    <dgm:pt modelId="{5117A94D-C26F-442E-986D-7C9E6299FEBA}">
      <dgm:prSet phldrT="[Текст]" custT="1"/>
      <dgm:spPr/>
      <dgm:t>
        <a:bodyPr/>
        <a:lstStyle/>
        <a:p>
          <a:r>
            <a:rPr lang="en-US" sz="1800" b="1" dirty="0" smtClean="0"/>
            <a:t>forfeit charges </a:t>
          </a:r>
          <a:r>
            <a:rPr lang="en-US" sz="1800" b="0" dirty="0" smtClean="0"/>
            <a:t>equal to 1% if  the payment  is not made on time and equal to 0.05% - in case of failure motivated direction;</a:t>
          </a:r>
          <a:endParaRPr lang="ru-RU" sz="1800" b="0" dirty="0"/>
        </a:p>
      </dgm:t>
    </dgm:pt>
    <dgm:pt modelId="{CC3F2571-3C68-45EF-AE4F-C979FB6D5FF1}" type="parTrans" cxnId="{6A59ABED-0400-4C9C-A6E3-23AD4FC840B9}">
      <dgm:prSet/>
      <dgm:spPr/>
      <dgm:t>
        <a:bodyPr/>
        <a:lstStyle/>
        <a:p>
          <a:endParaRPr lang="ru-RU"/>
        </a:p>
      </dgm:t>
    </dgm:pt>
    <dgm:pt modelId="{70806056-A895-45FD-9A4D-7A8B5E2D58D6}" type="sibTrans" cxnId="{6A59ABED-0400-4C9C-A6E3-23AD4FC840B9}">
      <dgm:prSet/>
      <dgm:spPr/>
      <dgm:t>
        <a:bodyPr/>
        <a:lstStyle/>
        <a:p>
          <a:endParaRPr lang="ru-RU"/>
        </a:p>
      </dgm:t>
    </dgm:pt>
    <dgm:pt modelId="{C0F21FCC-26BA-4A86-AAC4-D31947144D36}">
      <dgm:prSet phldrT="[Текст]" custT="1"/>
      <dgm:spPr/>
      <dgm:t>
        <a:bodyPr/>
        <a:lstStyle/>
        <a:p>
          <a:r>
            <a:rPr lang="en-US" sz="1800" dirty="0" smtClean="0"/>
            <a:t>Fine (50% of the outstanding payment) - levied in case the undisputed part is not paid on time by the insurer;</a:t>
          </a:r>
          <a:endParaRPr lang="ru-RU" sz="1800" dirty="0"/>
        </a:p>
      </dgm:t>
    </dgm:pt>
    <dgm:pt modelId="{D07E4948-25D5-49B7-A888-BB991295B55D}" type="parTrans" cxnId="{4EF4A0B6-F9DD-45EC-8075-5D045DD842E0}">
      <dgm:prSet/>
      <dgm:spPr/>
      <dgm:t>
        <a:bodyPr/>
        <a:lstStyle/>
        <a:p>
          <a:endParaRPr lang="ru-RU"/>
        </a:p>
      </dgm:t>
    </dgm:pt>
    <dgm:pt modelId="{E93F99DD-145A-449D-BD12-5A71EEF4EADE}" type="sibTrans" cxnId="{4EF4A0B6-F9DD-45EC-8075-5D045DD842E0}">
      <dgm:prSet/>
      <dgm:spPr/>
      <dgm:t>
        <a:bodyPr/>
        <a:lstStyle/>
        <a:p>
          <a:endParaRPr lang="ru-RU"/>
        </a:p>
      </dgm:t>
    </dgm:pt>
    <dgm:pt modelId="{23023F04-1FC2-4FCE-9F24-6693E7AEF04A}" type="pres">
      <dgm:prSet presAssocID="{ADA3BEC5-9CC5-4247-8615-B903B7BA10E8}" presName="linear" presStyleCnt="0">
        <dgm:presLayoutVars>
          <dgm:dir/>
          <dgm:resizeHandles val="exact"/>
        </dgm:presLayoutVars>
      </dgm:prSet>
      <dgm:spPr/>
      <dgm:t>
        <a:bodyPr/>
        <a:lstStyle/>
        <a:p>
          <a:endParaRPr lang="ru-RU"/>
        </a:p>
      </dgm:t>
    </dgm:pt>
    <dgm:pt modelId="{04E783C8-33F5-4D71-837A-457C472583C0}" type="pres">
      <dgm:prSet presAssocID="{9387D548-96EF-4C9B-9E7D-40FCF333F40A}" presName="comp" presStyleCnt="0"/>
      <dgm:spPr/>
    </dgm:pt>
    <dgm:pt modelId="{DAE9816F-703D-44A1-9AF0-670025AFD4B7}" type="pres">
      <dgm:prSet presAssocID="{9387D548-96EF-4C9B-9E7D-40FCF333F40A}" presName="box" presStyleLbl="node1" presStyleIdx="0" presStyleCnt="2" custScaleY="117375"/>
      <dgm:spPr/>
      <dgm:t>
        <a:bodyPr/>
        <a:lstStyle/>
        <a:p>
          <a:endParaRPr lang="ru-RU"/>
        </a:p>
      </dgm:t>
    </dgm:pt>
    <dgm:pt modelId="{BC09C46F-DC0D-4298-B1EF-4ED82D6BB451}" type="pres">
      <dgm:prSet presAssocID="{9387D548-96EF-4C9B-9E7D-40FCF333F40A}" presName="img" presStyleLbl="fgImgPlace1" presStyleIdx="0" presStyleCnt="2" custScaleX="64054" custScaleY="10868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dgm:spPr>
      <dgm:t>
        <a:bodyPr/>
        <a:lstStyle/>
        <a:p>
          <a:endParaRPr lang="ru-RU"/>
        </a:p>
      </dgm:t>
    </dgm:pt>
    <dgm:pt modelId="{A05E166E-E020-41F1-A055-19A2F286458D}" type="pres">
      <dgm:prSet presAssocID="{9387D548-96EF-4C9B-9E7D-40FCF333F40A}" presName="text" presStyleLbl="node1" presStyleIdx="0" presStyleCnt="2">
        <dgm:presLayoutVars>
          <dgm:bulletEnabled val="1"/>
        </dgm:presLayoutVars>
      </dgm:prSet>
      <dgm:spPr/>
      <dgm:t>
        <a:bodyPr/>
        <a:lstStyle/>
        <a:p>
          <a:endParaRPr lang="ru-RU"/>
        </a:p>
      </dgm:t>
    </dgm:pt>
    <dgm:pt modelId="{38D8B64E-6FDD-4F88-9C7E-3CCE7D7E1291}" type="pres">
      <dgm:prSet presAssocID="{A7390300-820B-4F07-8A61-7CD27B91F1F5}" presName="spacer" presStyleCnt="0"/>
      <dgm:spPr/>
    </dgm:pt>
    <dgm:pt modelId="{E5C3E503-D58D-47A2-9F7A-0091395E406F}" type="pres">
      <dgm:prSet presAssocID="{C0F21FCC-26BA-4A86-AAC4-D31947144D36}" presName="comp" presStyleCnt="0"/>
      <dgm:spPr/>
    </dgm:pt>
    <dgm:pt modelId="{9D0C0EB4-FE47-469A-9E50-7E290B009604}" type="pres">
      <dgm:prSet presAssocID="{C0F21FCC-26BA-4A86-AAC4-D31947144D36}" presName="box" presStyleLbl="node1" presStyleIdx="1" presStyleCnt="2"/>
      <dgm:spPr/>
      <dgm:t>
        <a:bodyPr/>
        <a:lstStyle/>
        <a:p>
          <a:endParaRPr lang="ru-RU"/>
        </a:p>
      </dgm:t>
    </dgm:pt>
    <dgm:pt modelId="{08FBD17F-48EF-4FCD-9EE4-BE7E3B265517}" type="pres">
      <dgm:prSet presAssocID="{C0F21FCC-26BA-4A86-AAC4-D31947144D36}" presName="img" presStyleLbl="fgImgPlace1" presStyleIdx="1" presStyleCnt="2" custScaleX="7213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3000" b="-13000"/>
          </a:stretch>
        </a:blipFill>
      </dgm:spPr>
      <dgm:t>
        <a:bodyPr/>
        <a:lstStyle/>
        <a:p>
          <a:endParaRPr lang="ru-RU"/>
        </a:p>
      </dgm:t>
    </dgm:pt>
    <dgm:pt modelId="{0D04DBB6-540A-4D5A-86A5-E2D86CE47EB3}" type="pres">
      <dgm:prSet presAssocID="{C0F21FCC-26BA-4A86-AAC4-D31947144D36}" presName="text" presStyleLbl="node1" presStyleIdx="1" presStyleCnt="2">
        <dgm:presLayoutVars>
          <dgm:bulletEnabled val="1"/>
        </dgm:presLayoutVars>
      </dgm:prSet>
      <dgm:spPr/>
      <dgm:t>
        <a:bodyPr/>
        <a:lstStyle/>
        <a:p>
          <a:endParaRPr lang="ru-RU"/>
        </a:p>
      </dgm:t>
    </dgm:pt>
  </dgm:ptLst>
  <dgm:cxnLst>
    <dgm:cxn modelId="{2E33DCDA-3E00-4E5C-BCE9-5300AACCD07D}" type="presOf" srcId="{ADA3BEC5-9CC5-4247-8615-B903B7BA10E8}" destId="{23023F04-1FC2-4FCE-9F24-6693E7AEF04A}" srcOrd="0" destOrd="0" presId="urn:microsoft.com/office/officeart/2005/8/layout/vList4"/>
    <dgm:cxn modelId="{6A59ABED-0400-4C9C-A6E3-23AD4FC840B9}" srcId="{9387D548-96EF-4C9B-9E7D-40FCF333F40A}" destId="{5117A94D-C26F-442E-986D-7C9E6299FEBA}" srcOrd="0" destOrd="0" parTransId="{CC3F2571-3C68-45EF-AE4F-C979FB6D5FF1}" sibTransId="{70806056-A895-45FD-9A4D-7A8B5E2D58D6}"/>
    <dgm:cxn modelId="{8F26876B-0173-45B4-8B4D-8487AD79182A}" srcId="{ADA3BEC5-9CC5-4247-8615-B903B7BA10E8}" destId="{9387D548-96EF-4C9B-9E7D-40FCF333F40A}" srcOrd="0" destOrd="0" parTransId="{9180E7F5-C857-4A13-A953-E6AFC70D62C7}" sibTransId="{A7390300-820B-4F07-8A61-7CD27B91F1F5}"/>
    <dgm:cxn modelId="{63369FD5-C935-4DBA-B86F-35F29E4DE780}" type="presOf" srcId="{C0F21FCC-26BA-4A86-AAC4-D31947144D36}" destId="{9D0C0EB4-FE47-469A-9E50-7E290B009604}" srcOrd="0" destOrd="0" presId="urn:microsoft.com/office/officeart/2005/8/layout/vList4"/>
    <dgm:cxn modelId="{A73FA3D8-F805-4086-BBFD-F3012906AE96}" type="presOf" srcId="{C0F21FCC-26BA-4A86-AAC4-D31947144D36}" destId="{0D04DBB6-540A-4D5A-86A5-E2D86CE47EB3}" srcOrd="1" destOrd="0" presId="urn:microsoft.com/office/officeart/2005/8/layout/vList4"/>
    <dgm:cxn modelId="{30B5936B-CBE2-48E3-9A29-26B3CA8C2A36}" type="presOf" srcId="{5117A94D-C26F-442E-986D-7C9E6299FEBA}" destId="{A05E166E-E020-41F1-A055-19A2F286458D}" srcOrd="1" destOrd="1" presId="urn:microsoft.com/office/officeart/2005/8/layout/vList4"/>
    <dgm:cxn modelId="{E6255AB5-06F0-447A-B36A-75C58D87CFF3}" type="presOf" srcId="{5117A94D-C26F-442E-986D-7C9E6299FEBA}" destId="{DAE9816F-703D-44A1-9AF0-670025AFD4B7}" srcOrd="0" destOrd="1" presId="urn:microsoft.com/office/officeart/2005/8/layout/vList4"/>
    <dgm:cxn modelId="{DC9FB790-7040-4ADE-99F6-46A805DD9B56}" type="presOf" srcId="{9387D548-96EF-4C9B-9E7D-40FCF333F40A}" destId="{DAE9816F-703D-44A1-9AF0-670025AFD4B7}" srcOrd="0" destOrd="0" presId="urn:microsoft.com/office/officeart/2005/8/layout/vList4"/>
    <dgm:cxn modelId="{4EF4A0B6-F9DD-45EC-8075-5D045DD842E0}" srcId="{ADA3BEC5-9CC5-4247-8615-B903B7BA10E8}" destId="{C0F21FCC-26BA-4A86-AAC4-D31947144D36}" srcOrd="1" destOrd="0" parTransId="{D07E4948-25D5-49B7-A888-BB991295B55D}" sibTransId="{E93F99DD-145A-449D-BD12-5A71EEF4EADE}"/>
    <dgm:cxn modelId="{C0BAD5E4-7336-44AA-8998-5D86F80AD482}" type="presOf" srcId="{9387D548-96EF-4C9B-9E7D-40FCF333F40A}" destId="{A05E166E-E020-41F1-A055-19A2F286458D}" srcOrd="1" destOrd="0" presId="urn:microsoft.com/office/officeart/2005/8/layout/vList4"/>
    <dgm:cxn modelId="{2D437E8B-4BCC-41F3-BE2B-7FB0A390BEED}" type="presParOf" srcId="{23023F04-1FC2-4FCE-9F24-6693E7AEF04A}" destId="{04E783C8-33F5-4D71-837A-457C472583C0}" srcOrd="0" destOrd="0" presId="urn:microsoft.com/office/officeart/2005/8/layout/vList4"/>
    <dgm:cxn modelId="{739B3261-3EFF-4C0E-8BA7-892AA33DDB04}" type="presParOf" srcId="{04E783C8-33F5-4D71-837A-457C472583C0}" destId="{DAE9816F-703D-44A1-9AF0-670025AFD4B7}" srcOrd="0" destOrd="0" presId="urn:microsoft.com/office/officeart/2005/8/layout/vList4"/>
    <dgm:cxn modelId="{47220122-175F-46F9-BB6A-7CE68A091FA1}" type="presParOf" srcId="{04E783C8-33F5-4D71-837A-457C472583C0}" destId="{BC09C46F-DC0D-4298-B1EF-4ED82D6BB451}" srcOrd="1" destOrd="0" presId="urn:microsoft.com/office/officeart/2005/8/layout/vList4"/>
    <dgm:cxn modelId="{31D7FF81-AD06-469C-9FC0-09903B8F3AEF}" type="presParOf" srcId="{04E783C8-33F5-4D71-837A-457C472583C0}" destId="{A05E166E-E020-41F1-A055-19A2F286458D}" srcOrd="2" destOrd="0" presId="urn:microsoft.com/office/officeart/2005/8/layout/vList4"/>
    <dgm:cxn modelId="{2B9416A1-1660-416A-B1C9-BE2453F9CA8C}" type="presParOf" srcId="{23023F04-1FC2-4FCE-9F24-6693E7AEF04A}" destId="{38D8B64E-6FDD-4F88-9C7E-3CCE7D7E1291}" srcOrd="1" destOrd="0" presId="urn:microsoft.com/office/officeart/2005/8/layout/vList4"/>
    <dgm:cxn modelId="{CF0F8930-45CC-47BB-A78D-81BFA2980A97}" type="presParOf" srcId="{23023F04-1FC2-4FCE-9F24-6693E7AEF04A}" destId="{E5C3E503-D58D-47A2-9F7A-0091395E406F}" srcOrd="2" destOrd="0" presId="urn:microsoft.com/office/officeart/2005/8/layout/vList4"/>
    <dgm:cxn modelId="{0871712A-0924-411E-BDAE-12A86DCED37D}" type="presParOf" srcId="{E5C3E503-D58D-47A2-9F7A-0091395E406F}" destId="{9D0C0EB4-FE47-469A-9E50-7E290B009604}" srcOrd="0" destOrd="0" presId="urn:microsoft.com/office/officeart/2005/8/layout/vList4"/>
    <dgm:cxn modelId="{EA65B862-C970-4F90-BCE7-FBCAFFF04A7E}" type="presParOf" srcId="{E5C3E503-D58D-47A2-9F7A-0091395E406F}" destId="{08FBD17F-48EF-4FCD-9EE4-BE7E3B265517}" srcOrd="1" destOrd="0" presId="urn:microsoft.com/office/officeart/2005/8/layout/vList4"/>
    <dgm:cxn modelId="{13A10821-CA84-4646-BAE8-4232862A56B2}" type="presParOf" srcId="{E5C3E503-D58D-47A2-9F7A-0091395E406F}" destId="{0D04DBB6-540A-4D5A-86A5-E2D86CE47EB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C45C59-050F-4285-AF82-FFD76193024A}"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ru-RU"/>
        </a:p>
      </dgm:t>
    </dgm:pt>
    <dgm:pt modelId="{F945D00F-2805-4D54-A9B7-5E2E0496A45D}">
      <dgm:prSet phldrT="[Текст]" custT="1"/>
      <dgm:spPr/>
      <dgm:t>
        <a:bodyPr/>
        <a:lstStyle/>
        <a:p>
          <a:r>
            <a:rPr lang="en-US" sz="2000" dirty="0" smtClean="0"/>
            <a:t>July 27, 2010 </a:t>
          </a:r>
          <a:r>
            <a:rPr lang="en-US" altLang="ru-RU" sz="2000" dirty="0" smtClean="0"/>
            <a:t>signed by the President of the Russian Federation</a:t>
          </a:r>
          <a:r>
            <a:rPr lang="ru-RU" altLang="ru-RU" sz="2000" dirty="0" smtClean="0"/>
            <a:t> </a:t>
          </a:r>
          <a:r>
            <a:rPr lang="en-US" altLang="ru-RU" sz="2000" b="1" dirty="0" smtClean="0"/>
            <a:t>Federal Law № 225-FZ </a:t>
          </a:r>
          <a:r>
            <a:rPr lang="ru-RU" altLang="ru-RU" sz="2000" b="1" dirty="0" smtClean="0"/>
            <a:t>«</a:t>
          </a:r>
          <a:r>
            <a:rPr lang="en-US" altLang="ru-RU" sz="2000" b="1" dirty="0" smtClean="0"/>
            <a:t>On compulsory liability insurance of hazardous facilities owners for inflicting damage due to accidents at the hazardous  facility</a:t>
          </a:r>
          <a:r>
            <a:rPr lang="ru-RU" altLang="ru-RU" sz="2000" b="1" dirty="0" smtClean="0"/>
            <a:t>»</a:t>
          </a:r>
          <a:endParaRPr lang="ru-RU" sz="2000" dirty="0"/>
        </a:p>
      </dgm:t>
    </dgm:pt>
    <dgm:pt modelId="{3D1F07BF-2D7A-446E-B74C-C553B82B29B4}" type="parTrans" cxnId="{6DF02977-51E6-4E39-A19F-31DC123AA962}">
      <dgm:prSet/>
      <dgm:spPr/>
      <dgm:t>
        <a:bodyPr/>
        <a:lstStyle/>
        <a:p>
          <a:endParaRPr lang="ru-RU"/>
        </a:p>
      </dgm:t>
    </dgm:pt>
    <dgm:pt modelId="{4DE71D56-5B2E-448F-83FC-F970A4900266}" type="sibTrans" cxnId="{6DF02977-51E6-4E39-A19F-31DC123AA962}">
      <dgm:prSet/>
      <dgm:spPr/>
      <dgm:t>
        <a:bodyPr/>
        <a:lstStyle/>
        <a:p>
          <a:endParaRPr lang="ru-RU"/>
        </a:p>
      </dgm:t>
    </dgm:pt>
    <dgm:pt modelId="{3DB5DF83-5959-4B51-8756-A475BAF0EBC7}">
      <dgm:prSet phldrT="[Текст]" custT="1"/>
      <dgm:spPr/>
      <dgm:t>
        <a:bodyPr/>
        <a:lstStyle/>
        <a:p>
          <a:r>
            <a:rPr lang="en-US" sz="1600" dirty="0" smtClean="0"/>
            <a:t>October 1, 2011 signed by </a:t>
          </a:r>
          <a:r>
            <a:rPr lang="en-US" sz="1600" b="1" dirty="0" smtClean="0"/>
            <a:t>Russian Federation Government Resolution № 808 "On approval of insurance rates on compulsory liability insurance of hazardous facilities </a:t>
          </a:r>
          <a:r>
            <a:rPr lang="en-US" altLang="ru-RU" sz="1600" b="1" dirty="0" smtClean="0"/>
            <a:t>for inflicting damage due to accidents at the hazardous  facility</a:t>
          </a:r>
          <a:r>
            <a:rPr lang="en-US" sz="1600" b="1" dirty="0" smtClean="0"/>
            <a:t>, their structure and the application of the insurers in the calculation of insurance premium"</a:t>
          </a:r>
          <a:endParaRPr lang="ru-RU" sz="1600" b="1" dirty="0" smtClean="0"/>
        </a:p>
      </dgm:t>
    </dgm:pt>
    <dgm:pt modelId="{520D7398-ECB5-4FD6-A403-59D417AD1F95}" type="parTrans" cxnId="{6ABF8EFC-114B-4CAD-B4D9-AC8BA89B6367}">
      <dgm:prSet/>
      <dgm:spPr/>
      <dgm:t>
        <a:bodyPr/>
        <a:lstStyle/>
        <a:p>
          <a:endParaRPr lang="ru-RU"/>
        </a:p>
      </dgm:t>
    </dgm:pt>
    <dgm:pt modelId="{5AD8D6C3-8A66-408E-80C6-ABC7D6621132}" type="sibTrans" cxnId="{6ABF8EFC-114B-4CAD-B4D9-AC8BA89B6367}">
      <dgm:prSet/>
      <dgm:spPr/>
      <dgm:t>
        <a:bodyPr/>
        <a:lstStyle/>
        <a:p>
          <a:endParaRPr lang="ru-RU"/>
        </a:p>
      </dgm:t>
    </dgm:pt>
    <dgm:pt modelId="{C55EBF4F-78C8-4CD1-9FCA-75DB87CB6332}">
      <dgm:prSet phldrT="[Текст]" custT="1"/>
      <dgm:spPr/>
      <dgm:t>
        <a:bodyPr/>
        <a:lstStyle/>
        <a:p>
          <a:r>
            <a:rPr lang="en-US" sz="1600" dirty="0" smtClean="0"/>
            <a:t>November 3, 2011 signed by </a:t>
          </a:r>
          <a:r>
            <a:rPr lang="en-US" sz="1600" b="1" dirty="0" smtClean="0"/>
            <a:t>the Russian Federation Government Decree  № 916 "On approval of compulsory </a:t>
          </a:r>
          <a:r>
            <a:rPr lang="en-US" altLang="ru-RU" sz="1600" b="1" dirty="0" smtClean="0"/>
            <a:t>liability insurance of hazardous facilities owners for inflicting damage due to accidents at the hazardous  facility</a:t>
          </a:r>
          <a:r>
            <a:rPr lang="en-US" sz="1600" b="1" dirty="0" smtClean="0"/>
            <a:t>"</a:t>
          </a:r>
          <a:endParaRPr lang="ru-RU" sz="1600" b="1" dirty="0" smtClean="0"/>
        </a:p>
      </dgm:t>
    </dgm:pt>
    <dgm:pt modelId="{836247AF-AD43-4EC7-BBAC-F40C2DF00AE8}" type="parTrans" cxnId="{34F774D2-F757-4411-8A94-DA2D097C6AB7}">
      <dgm:prSet/>
      <dgm:spPr/>
      <dgm:t>
        <a:bodyPr/>
        <a:lstStyle/>
        <a:p>
          <a:endParaRPr lang="ru-RU"/>
        </a:p>
      </dgm:t>
    </dgm:pt>
    <dgm:pt modelId="{039B5D01-6104-435E-9A56-82410206B2E6}" type="sibTrans" cxnId="{34F774D2-F757-4411-8A94-DA2D097C6AB7}">
      <dgm:prSet/>
      <dgm:spPr/>
      <dgm:t>
        <a:bodyPr/>
        <a:lstStyle/>
        <a:p>
          <a:endParaRPr lang="ru-RU"/>
        </a:p>
      </dgm:t>
    </dgm:pt>
    <dgm:pt modelId="{A82E65DB-9489-4A49-A1A9-1CCA419B1476}" type="pres">
      <dgm:prSet presAssocID="{2AC45C59-050F-4285-AF82-FFD76193024A}" presName="outerComposite" presStyleCnt="0">
        <dgm:presLayoutVars>
          <dgm:chMax val="5"/>
          <dgm:dir/>
          <dgm:resizeHandles val="exact"/>
        </dgm:presLayoutVars>
      </dgm:prSet>
      <dgm:spPr/>
      <dgm:t>
        <a:bodyPr/>
        <a:lstStyle/>
        <a:p>
          <a:endParaRPr lang="ru-RU"/>
        </a:p>
      </dgm:t>
    </dgm:pt>
    <dgm:pt modelId="{DA494CF7-0F70-44E9-88C4-B24E3D599E6F}" type="pres">
      <dgm:prSet presAssocID="{2AC45C59-050F-4285-AF82-FFD76193024A}" presName="dummyMaxCanvas" presStyleCnt="0">
        <dgm:presLayoutVars/>
      </dgm:prSet>
      <dgm:spPr/>
    </dgm:pt>
    <dgm:pt modelId="{EA8A7EE9-B10C-4F31-BBA2-0B12632A9260}" type="pres">
      <dgm:prSet presAssocID="{2AC45C59-050F-4285-AF82-FFD76193024A}" presName="ThreeNodes_1" presStyleLbl="node1" presStyleIdx="0" presStyleCnt="3">
        <dgm:presLayoutVars>
          <dgm:bulletEnabled val="1"/>
        </dgm:presLayoutVars>
      </dgm:prSet>
      <dgm:spPr/>
      <dgm:t>
        <a:bodyPr/>
        <a:lstStyle/>
        <a:p>
          <a:endParaRPr lang="ru-RU"/>
        </a:p>
      </dgm:t>
    </dgm:pt>
    <dgm:pt modelId="{1C275CA4-A724-4BDF-AF92-27B8882D7E85}" type="pres">
      <dgm:prSet presAssocID="{2AC45C59-050F-4285-AF82-FFD76193024A}" presName="ThreeNodes_2" presStyleLbl="node1" presStyleIdx="1" presStyleCnt="3">
        <dgm:presLayoutVars>
          <dgm:bulletEnabled val="1"/>
        </dgm:presLayoutVars>
      </dgm:prSet>
      <dgm:spPr/>
      <dgm:t>
        <a:bodyPr/>
        <a:lstStyle/>
        <a:p>
          <a:endParaRPr lang="ru-RU"/>
        </a:p>
      </dgm:t>
    </dgm:pt>
    <dgm:pt modelId="{F2F0F76A-1E78-4412-BC70-86FA18DFBF9B}" type="pres">
      <dgm:prSet presAssocID="{2AC45C59-050F-4285-AF82-FFD76193024A}" presName="ThreeNodes_3" presStyleLbl="node1" presStyleIdx="2" presStyleCnt="3">
        <dgm:presLayoutVars>
          <dgm:bulletEnabled val="1"/>
        </dgm:presLayoutVars>
      </dgm:prSet>
      <dgm:spPr/>
      <dgm:t>
        <a:bodyPr/>
        <a:lstStyle/>
        <a:p>
          <a:endParaRPr lang="ru-RU"/>
        </a:p>
      </dgm:t>
    </dgm:pt>
    <dgm:pt modelId="{6DC0D0C7-E95F-4C1F-A613-D0E9C92433C7}" type="pres">
      <dgm:prSet presAssocID="{2AC45C59-050F-4285-AF82-FFD76193024A}" presName="ThreeConn_1-2" presStyleLbl="fgAccFollowNode1" presStyleIdx="0" presStyleCnt="2">
        <dgm:presLayoutVars>
          <dgm:bulletEnabled val="1"/>
        </dgm:presLayoutVars>
      </dgm:prSet>
      <dgm:spPr/>
      <dgm:t>
        <a:bodyPr/>
        <a:lstStyle/>
        <a:p>
          <a:endParaRPr lang="ru-RU"/>
        </a:p>
      </dgm:t>
    </dgm:pt>
    <dgm:pt modelId="{F8ABF0C5-7E6A-4AC4-8C39-8125BFFE495E}" type="pres">
      <dgm:prSet presAssocID="{2AC45C59-050F-4285-AF82-FFD76193024A}" presName="ThreeConn_2-3" presStyleLbl="fgAccFollowNode1" presStyleIdx="1" presStyleCnt="2">
        <dgm:presLayoutVars>
          <dgm:bulletEnabled val="1"/>
        </dgm:presLayoutVars>
      </dgm:prSet>
      <dgm:spPr/>
      <dgm:t>
        <a:bodyPr/>
        <a:lstStyle/>
        <a:p>
          <a:endParaRPr lang="ru-RU"/>
        </a:p>
      </dgm:t>
    </dgm:pt>
    <dgm:pt modelId="{7A288FBE-36E9-4A83-9F5C-827F3CA5B4D6}" type="pres">
      <dgm:prSet presAssocID="{2AC45C59-050F-4285-AF82-FFD76193024A}" presName="ThreeNodes_1_text" presStyleLbl="node1" presStyleIdx="2" presStyleCnt="3">
        <dgm:presLayoutVars>
          <dgm:bulletEnabled val="1"/>
        </dgm:presLayoutVars>
      </dgm:prSet>
      <dgm:spPr/>
      <dgm:t>
        <a:bodyPr/>
        <a:lstStyle/>
        <a:p>
          <a:endParaRPr lang="ru-RU"/>
        </a:p>
      </dgm:t>
    </dgm:pt>
    <dgm:pt modelId="{24078F0A-C81C-4A73-8A8F-00FA7E5C6AB8}" type="pres">
      <dgm:prSet presAssocID="{2AC45C59-050F-4285-AF82-FFD76193024A}" presName="ThreeNodes_2_text" presStyleLbl="node1" presStyleIdx="2" presStyleCnt="3">
        <dgm:presLayoutVars>
          <dgm:bulletEnabled val="1"/>
        </dgm:presLayoutVars>
      </dgm:prSet>
      <dgm:spPr/>
      <dgm:t>
        <a:bodyPr/>
        <a:lstStyle/>
        <a:p>
          <a:endParaRPr lang="ru-RU"/>
        </a:p>
      </dgm:t>
    </dgm:pt>
    <dgm:pt modelId="{CD5E9889-EBC4-4C2C-93CD-EDF962C31F4D}" type="pres">
      <dgm:prSet presAssocID="{2AC45C59-050F-4285-AF82-FFD76193024A}" presName="ThreeNodes_3_text" presStyleLbl="node1" presStyleIdx="2" presStyleCnt="3">
        <dgm:presLayoutVars>
          <dgm:bulletEnabled val="1"/>
        </dgm:presLayoutVars>
      </dgm:prSet>
      <dgm:spPr/>
      <dgm:t>
        <a:bodyPr/>
        <a:lstStyle/>
        <a:p>
          <a:endParaRPr lang="ru-RU"/>
        </a:p>
      </dgm:t>
    </dgm:pt>
  </dgm:ptLst>
  <dgm:cxnLst>
    <dgm:cxn modelId="{6ABF8EFC-114B-4CAD-B4D9-AC8BA89B6367}" srcId="{2AC45C59-050F-4285-AF82-FFD76193024A}" destId="{3DB5DF83-5959-4B51-8756-A475BAF0EBC7}" srcOrd="1" destOrd="0" parTransId="{520D7398-ECB5-4FD6-A403-59D417AD1F95}" sibTransId="{5AD8D6C3-8A66-408E-80C6-ABC7D6621132}"/>
    <dgm:cxn modelId="{D18174F5-7F74-4110-A843-02943142FF98}" type="presOf" srcId="{3DB5DF83-5959-4B51-8756-A475BAF0EBC7}" destId="{24078F0A-C81C-4A73-8A8F-00FA7E5C6AB8}" srcOrd="1" destOrd="0" presId="urn:microsoft.com/office/officeart/2005/8/layout/vProcess5"/>
    <dgm:cxn modelId="{B8B8B582-F549-40AC-857C-F35C1A79CF54}" type="presOf" srcId="{F945D00F-2805-4D54-A9B7-5E2E0496A45D}" destId="{7A288FBE-36E9-4A83-9F5C-827F3CA5B4D6}" srcOrd="1" destOrd="0" presId="urn:microsoft.com/office/officeart/2005/8/layout/vProcess5"/>
    <dgm:cxn modelId="{CDFC4E7B-6733-4BA6-A67A-815A8A9129DB}" type="presOf" srcId="{C55EBF4F-78C8-4CD1-9FCA-75DB87CB6332}" destId="{CD5E9889-EBC4-4C2C-93CD-EDF962C31F4D}" srcOrd="1" destOrd="0" presId="urn:microsoft.com/office/officeart/2005/8/layout/vProcess5"/>
    <dgm:cxn modelId="{EE6DB5B1-7242-4F8E-A6C7-2E95A0A1009A}" type="presOf" srcId="{C55EBF4F-78C8-4CD1-9FCA-75DB87CB6332}" destId="{F2F0F76A-1E78-4412-BC70-86FA18DFBF9B}" srcOrd="0" destOrd="0" presId="urn:microsoft.com/office/officeart/2005/8/layout/vProcess5"/>
    <dgm:cxn modelId="{9B5AEFDF-4C25-4DC3-B582-13111D565A60}" type="presOf" srcId="{4DE71D56-5B2E-448F-83FC-F970A4900266}" destId="{6DC0D0C7-E95F-4C1F-A613-D0E9C92433C7}" srcOrd="0" destOrd="0" presId="urn:microsoft.com/office/officeart/2005/8/layout/vProcess5"/>
    <dgm:cxn modelId="{8348CE2A-0345-4354-BE94-85C2852115CC}" type="presOf" srcId="{F945D00F-2805-4D54-A9B7-5E2E0496A45D}" destId="{EA8A7EE9-B10C-4F31-BBA2-0B12632A9260}" srcOrd="0" destOrd="0" presId="urn:microsoft.com/office/officeart/2005/8/layout/vProcess5"/>
    <dgm:cxn modelId="{34F774D2-F757-4411-8A94-DA2D097C6AB7}" srcId="{2AC45C59-050F-4285-AF82-FFD76193024A}" destId="{C55EBF4F-78C8-4CD1-9FCA-75DB87CB6332}" srcOrd="2" destOrd="0" parTransId="{836247AF-AD43-4EC7-BBAC-F40C2DF00AE8}" sibTransId="{039B5D01-6104-435E-9A56-82410206B2E6}"/>
    <dgm:cxn modelId="{65378B7E-8233-4BE8-8FA7-4D8891AAEE7F}" type="presOf" srcId="{5AD8D6C3-8A66-408E-80C6-ABC7D6621132}" destId="{F8ABF0C5-7E6A-4AC4-8C39-8125BFFE495E}" srcOrd="0" destOrd="0" presId="urn:microsoft.com/office/officeart/2005/8/layout/vProcess5"/>
    <dgm:cxn modelId="{6DF02977-51E6-4E39-A19F-31DC123AA962}" srcId="{2AC45C59-050F-4285-AF82-FFD76193024A}" destId="{F945D00F-2805-4D54-A9B7-5E2E0496A45D}" srcOrd="0" destOrd="0" parTransId="{3D1F07BF-2D7A-446E-B74C-C553B82B29B4}" sibTransId="{4DE71D56-5B2E-448F-83FC-F970A4900266}"/>
    <dgm:cxn modelId="{68C27575-5EF2-4EB1-AD2F-C1D81A6CF1CE}" type="presOf" srcId="{2AC45C59-050F-4285-AF82-FFD76193024A}" destId="{A82E65DB-9489-4A49-A1A9-1CCA419B1476}" srcOrd="0" destOrd="0" presId="urn:microsoft.com/office/officeart/2005/8/layout/vProcess5"/>
    <dgm:cxn modelId="{188702D6-AC93-4D5C-BD46-AD383EA6D0B1}" type="presOf" srcId="{3DB5DF83-5959-4B51-8756-A475BAF0EBC7}" destId="{1C275CA4-A724-4BDF-AF92-27B8882D7E85}" srcOrd="0" destOrd="0" presId="urn:microsoft.com/office/officeart/2005/8/layout/vProcess5"/>
    <dgm:cxn modelId="{933AA5CF-46FD-4ABA-85D9-608D8627B822}" type="presParOf" srcId="{A82E65DB-9489-4A49-A1A9-1CCA419B1476}" destId="{DA494CF7-0F70-44E9-88C4-B24E3D599E6F}" srcOrd="0" destOrd="0" presId="urn:microsoft.com/office/officeart/2005/8/layout/vProcess5"/>
    <dgm:cxn modelId="{F656E74B-1B65-4FB1-9C47-45CEE451B79F}" type="presParOf" srcId="{A82E65DB-9489-4A49-A1A9-1CCA419B1476}" destId="{EA8A7EE9-B10C-4F31-BBA2-0B12632A9260}" srcOrd="1" destOrd="0" presId="urn:microsoft.com/office/officeart/2005/8/layout/vProcess5"/>
    <dgm:cxn modelId="{FFCA80C9-4A30-4222-9C3F-96841AF3AECF}" type="presParOf" srcId="{A82E65DB-9489-4A49-A1A9-1CCA419B1476}" destId="{1C275CA4-A724-4BDF-AF92-27B8882D7E85}" srcOrd="2" destOrd="0" presId="urn:microsoft.com/office/officeart/2005/8/layout/vProcess5"/>
    <dgm:cxn modelId="{B61802C6-824B-4559-9CC7-13537E8BCDB1}" type="presParOf" srcId="{A82E65DB-9489-4A49-A1A9-1CCA419B1476}" destId="{F2F0F76A-1E78-4412-BC70-86FA18DFBF9B}" srcOrd="3" destOrd="0" presId="urn:microsoft.com/office/officeart/2005/8/layout/vProcess5"/>
    <dgm:cxn modelId="{1E0440FA-9C0A-4BC5-8B03-AAA32173E3A0}" type="presParOf" srcId="{A82E65DB-9489-4A49-A1A9-1CCA419B1476}" destId="{6DC0D0C7-E95F-4C1F-A613-D0E9C92433C7}" srcOrd="4" destOrd="0" presId="urn:microsoft.com/office/officeart/2005/8/layout/vProcess5"/>
    <dgm:cxn modelId="{4B2886C6-BD6B-400A-904E-5435D8398ABB}" type="presParOf" srcId="{A82E65DB-9489-4A49-A1A9-1CCA419B1476}" destId="{F8ABF0C5-7E6A-4AC4-8C39-8125BFFE495E}" srcOrd="5" destOrd="0" presId="urn:microsoft.com/office/officeart/2005/8/layout/vProcess5"/>
    <dgm:cxn modelId="{4E1A1697-5419-494C-9202-886F5145062F}" type="presParOf" srcId="{A82E65DB-9489-4A49-A1A9-1CCA419B1476}" destId="{7A288FBE-36E9-4A83-9F5C-827F3CA5B4D6}" srcOrd="6" destOrd="0" presId="urn:microsoft.com/office/officeart/2005/8/layout/vProcess5"/>
    <dgm:cxn modelId="{43DB9507-84A9-47E0-AF2E-B31F7018E414}" type="presParOf" srcId="{A82E65DB-9489-4A49-A1A9-1CCA419B1476}" destId="{24078F0A-C81C-4A73-8A8F-00FA7E5C6AB8}" srcOrd="7" destOrd="0" presId="urn:microsoft.com/office/officeart/2005/8/layout/vProcess5"/>
    <dgm:cxn modelId="{5A525E3E-8335-454D-AFFA-68780AE20C6B}" type="presParOf" srcId="{A82E65DB-9489-4A49-A1A9-1CCA419B1476}" destId="{CD5E9889-EBC4-4C2C-93CD-EDF962C31F4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C45C59-050F-4285-AF82-FFD76193024A}" type="doc">
      <dgm:prSet loTypeId="urn:microsoft.com/office/officeart/2005/8/layout/vProcess5" loCatId="process" qsTypeId="urn:microsoft.com/office/officeart/2005/8/quickstyle/3d2" qsCatId="3D" csTypeId="urn:microsoft.com/office/officeart/2005/8/colors/colorful4" csCatId="colorful" phldr="1"/>
      <dgm:spPr/>
      <dgm:t>
        <a:bodyPr/>
        <a:lstStyle/>
        <a:p>
          <a:endParaRPr lang="ru-RU"/>
        </a:p>
      </dgm:t>
    </dgm:pt>
    <dgm:pt modelId="{F945D00F-2805-4D54-A9B7-5E2E0496A45D}">
      <dgm:prSet phldrT="[Текст]" custT="1"/>
      <dgm:spPr/>
      <dgm:t>
        <a:bodyPr/>
        <a:lstStyle/>
        <a:p>
          <a:r>
            <a:rPr lang="en-US" altLang="ru-RU" sz="1600" dirty="0" smtClean="0"/>
            <a:t>June 14, 2012 the President of the Russian Federation signed the </a:t>
          </a:r>
          <a:r>
            <a:rPr lang="en-US" altLang="ru-RU" sz="1600" b="1" dirty="0" smtClean="0"/>
            <a:t>Federal Law № 67-FZ "On compulsory insurance of carriers’ civil liability for damages to life, health, property of passengers and on the order of compensation for damages caused during transportation of passengers underground"</a:t>
          </a:r>
          <a:endParaRPr lang="ru-RU" sz="1600" b="1" dirty="0"/>
        </a:p>
      </dgm:t>
    </dgm:pt>
    <dgm:pt modelId="{3D1F07BF-2D7A-446E-B74C-C553B82B29B4}" type="parTrans" cxnId="{6DF02977-51E6-4E39-A19F-31DC123AA962}">
      <dgm:prSet/>
      <dgm:spPr/>
      <dgm:t>
        <a:bodyPr/>
        <a:lstStyle/>
        <a:p>
          <a:endParaRPr lang="ru-RU" sz="1600"/>
        </a:p>
      </dgm:t>
    </dgm:pt>
    <dgm:pt modelId="{4DE71D56-5B2E-448F-83FC-F970A4900266}" type="sibTrans" cxnId="{6DF02977-51E6-4E39-A19F-31DC123AA962}">
      <dgm:prSet custT="1"/>
      <dgm:spPr/>
      <dgm:t>
        <a:bodyPr/>
        <a:lstStyle/>
        <a:p>
          <a:endParaRPr lang="ru-RU" sz="1600"/>
        </a:p>
      </dgm:t>
    </dgm:pt>
    <dgm:pt modelId="{3DB5DF83-5959-4B51-8756-A475BAF0EBC7}">
      <dgm:prSet phldrT="[Текст]" custT="1"/>
      <dgm:spPr/>
      <dgm:t>
        <a:bodyPr/>
        <a:lstStyle/>
        <a:p>
          <a:r>
            <a:rPr lang="en-US" sz="1600" dirty="0" smtClean="0"/>
            <a:t>December 20, 2012 signed by Government </a:t>
          </a:r>
          <a:r>
            <a:rPr lang="en-US" sz="1600" b="1" dirty="0" smtClean="0"/>
            <a:t>Decree № 1344 "On Approval of the limit (minimum and maximum) values ​​of insurance rates of compulsory insurance of carriers’ civil liability  for damages to life, health and property of passengers"</a:t>
          </a:r>
          <a:endParaRPr lang="ru-RU" sz="1600" b="1" dirty="0" smtClean="0"/>
        </a:p>
      </dgm:t>
    </dgm:pt>
    <dgm:pt modelId="{520D7398-ECB5-4FD6-A403-59D417AD1F95}" type="parTrans" cxnId="{6ABF8EFC-114B-4CAD-B4D9-AC8BA89B6367}">
      <dgm:prSet/>
      <dgm:spPr/>
      <dgm:t>
        <a:bodyPr/>
        <a:lstStyle/>
        <a:p>
          <a:endParaRPr lang="ru-RU" sz="1600"/>
        </a:p>
      </dgm:t>
    </dgm:pt>
    <dgm:pt modelId="{5AD8D6C3-8A66-408E-80C6-ABC7D6621132}" type="sibTrans" cxnId="{6ABF8EFC-114B-4CAD-B4D9-AC8BA89B6367}">
      <dgm:prSet custT="1"/>
      <dgm:spPr/>
      <dgm:t>
        <a:bodyPr/>
        <a:lstStyle/>
        <a:p>
          <a:endParaRPr lang="ru-RU" sz="1600"/>
        </a:p>
      </dgm:t>
    </dgm:pt>
    <dgm:pt modelId="{C55EBF4F-78C8-4CD1-9FCA-75DB87CB6332}">
      <dgm:prSet phldrT="[Текст]" custT="1"/>
      <dgm:spPr/>
      <dgm:t>
        <a:bodyPr/>
        <a:lstStyle/>
        <a:p>
          <a:r>
            <a:rPr lang="en-US" sz="1600" dirty="0" smtClean="0"/>
            <a:t>December 30, 2012 signed by Government </a:t>
          </a:r>
          <a:r>
            <a:rPr lang="en-US" sz="1600" b="1" dirty="0" smtClean="0"/>
            <a:t>Decree № 1484 "On Approval of the Rules for Determining the number of passengers for the purposes of calculating insurance premiums for compulsory insurance contract carriers’ liability for damages to life, health and property of passengers"</a:t>
          </a:r>
          <a:endParaRPr lang="ru-RU" sz="1600" b="1" dirty="0" smtClean="0"/>
        </a:p>
      </dgm:t>
    </dgm:pt>
    <dgm:pt modelId="{836247AF-AD43-4EC7-BBAC-F40C2DF00AE8}" type="parTrans" cxnId="{34F774D2-F757-4411-8A94-DA2D097C6AB7}">
      <dgm:prSet/>
      <dgm:spPr/>
      <dgm:t>
        <a:bodyPr/>
        <a:lstStyle/>
        <a:p>
          <a:endParaRPr lang="ru-RU" sz="1600"/>
        </a:p>
      </dgm:t>
    </dgm:pt>
    <dgm:pt modelId="{039B5D01-6104-435E-9A56-82410206B2E6}" type="sibTrans" cxnId="{34F774D2-F757-4411-8A94-DA2D097C6AB7}">
      <dgm:prSet/>
      <dgm:spPr/>
      <dgm:t>
        <a:bodyPr/>
        <a:lstStyle/>
        <a:p>
          <a:endParaRPr lang="ru-RU" sz="1600"/>
        </a:p>
      </dgm:t>
    </dgm:pt>
    <dgm:pt modelId="{A82E65DB-9489-4A49-A1A9-1CCA419B1476}" type="pres">
      <dgm:prSet presAssocID="{2AC45C59-050F-4285-AF82-FFD76193024A}" presName="outerComposite" presStyleCnt="0">
        <dgm:presLayoutVars>
          <dgm:chMax val="5"/>
          <dgm:dir/>
          <dgm:resizeHandles val="exact"/>
        </dgm:presLayoutVars>
      </dgm:prSet>
      <dgm:spPr/>
      <dgm:t>
        <a:bodyPr/>
        <a:lstStyle/>
        <a:p>
          <a:endParaRPr lang="ru-RU"/>
        </a:p>
      </dgm:t>
    </dgm:pt>
    <dgm:pt modelId="{DA494CF7-0F70-44E9-88C4-B24E3D599E6F}" type="pres">
      <dgm:prSet presAssocID="{2AC45C59-050F-4285-AF82-FFD76193024A}" presName="dummyMaxCanvas" presStyleCnt="0">
        <dgm:presLayoutVars/>
      </dgm:prSet>
      <dgm:spPr/>
    </dgm:pt>
    <dgm:pt modelId="{EA8A7EE9-B10C-4F31-BBA2-0B12632A9260}" type="pres">
      <dgm:prSet presAssocID="{2AC45C59-050F-4285-AF82-FFD76193024A}" presName="ThreeNodes_1" presStyleLbl="node1" presStyleIdx="0" presStyleCnt="3">
        <dgm:presLayoutVars>
          <dgm:bulletEnabled val="1"/>
        </dgm:presLayoutVars>
      </dgm:prSet>
      <dgm:spPr/>
      <dgm:t>
        <a:bodyPr/>
        <a:lstStyle/>
        <a:p>
          <a:endParaRPr lang="ru-RU"/>
        </a:p>
      </dgm:t>
    </dgm:pt>
    <dgm:pt modelId="{1C275CA4-A724-4BDF-AF92-27B8882D7E85}" type="pres">
      <dgm:prSet presAssocID="{2AC45C59-050F-4285-AF82-FFD76193024A}" presName="ThreeNodes_2" presStyleLbl="node1" presStyleIdx="1" presStyleCnt="3">
        <dgm:presLayoutVars>
          <dgm:bulletEnabled val="1"/>
        </dgm:presLayoutVars>
      </dgm:prSet>
      <dgm:spPr/>
      <dgm:t>
        <a:bodyPr/>
        <a:lstStyle/>
        <a:p>
          <a:endParaRPr lang="ru-RU"/>
        </a:p>
      </dgm:t>
    </dgm:pt>
    <dgm:pt modelId="{F2F0F76A-1E78-4412-BC70-86FA18DFBF9B}" type="pres">
      <dgm:prSet presAssocID="{2AC45C59-050F-4285-AF82-FFD76193024A}" presName="ThreeNodes_3" presStyleLbl="node1" presStyleIdx="2" presStyleCnt="3">
        <dgm:presLayoutVars>
          <dgm:bulletEnabled val="1"/>
        </dgm:presLayoutVars>
      </dgm:prSet>
      <dgm:spPr/>
      <dgm:t>
        <a:bodyPr/>
        <a:lstStyle/>
        <a:p>
          <a:endParaRPr lang="ru-RU"/>
        </a:p>
      </dgm:t>
    </dgm:pt>
    <dgm:pt modelId="{6DC0D0C7-E95F-4C1F-A613-D0E9C92433C7}" type="pres">
      <dgm:prSet presAssocID="{2AC45C59-050F-4285-AF82-FFD76193024A}" presName="ThreeConn_1-2" presStyleLbl="fgAccFollowNode1" presStyleIdx="0" presStyleCnt="2">
        <dgm:presLayoutVars>
          <dgm:bulletEnabled val="1"/>
        </dgm:presLayoutVars>
      </dgm:prSet>
      <dgm:spPr/>
      <dgm:t>
        <a:bodyPr/>
        <a:lstStyle/>
        <a:p>
          <a:endParaRPr lang="ru-RU"/>
        </a:p>
      </dgm:t>
    </dgm:pt>
    <dgm:pt modelId="{F8ABF0C5-7E6A-4AC4-8C39-8125BFFE495E}" type="pres">
      <dgm:prSet presAssocID="{2AC45C59-050F-4285-AF82-FFD76193024A}" presName="ThreeConn_2-3" presStyleLbl="fgAccFollowNode1" presStyleIdx="1" presStyleCnt="2">
        <dgm:presLayoutVars>
          <dgm:bulletEnabled val="1"/>
        </dgm:presLayoutVars>
      </dgm:prSet>
      <dgm:spPr/>
      <dgm:t>
        <a:bodyPr/>
        <a:lstStyle/>
        <a:p>
          <a:endParaRPr lang="ru-RU"/>
        </a:p>
      </dgm:t>
    </dgm:pt>
    <dgm:pt modelId="{7A288FBE-36E9-4A83-9F5C-827F3CA5B4D6}" type="pres">
      <dgm:prSet presAssocID="{2AC45C59-050F-4285-AF82-FFD76193024A}" presName="ThreeNodes_1_text" presStyleLbl="node1" presStyleIdx="2" presStyleCnt="3">
        <dgm:presLayoutVars>
          <dgm:bulletEnabled val="1"/>
        </dgm:presLayoutVars>
      </dgm:prSet>
      <dgm:spPr/>
      <dgm:t>
        <a:bodyPr/>
        <a:lstStyle/>
        <a:p>
          <a:endParaRPr lang="ru-RU"/>
        </a:p>
      </dgm:t>
    </dgm:pt>
    <dgm:pt modelId="{24078F0A-C81C-4A73-8A8F-00FA7E5C6AB8}" type="pres">
      <dgm:prSet presAssocID="{2AC45C59-050F-4285-AF82-FFD76193024A}" presName="ThreeNodes_2_text" presStyleLbl="node1" presStyleIdx="2" presStyleCnt="3">
        <dgm:presLayoutVars>
          <dgm:bulletEnabled val="1"/>
        </dgm:presLayoutVars>
      </dgm:prSet>
      <dgm:spPr/>
      <dgm:t>
        <a:bodyPr/>
        <a:lstStyle/>
        <a:p>
          <a:endParaRPr lang="ru-RU"/>
        </a:p>
      </dgm:t>
    </dgm:pt>
    <dgm:pt modelId="{CD5E9889-EBC4-4C2C-93CD-EDF962C31F4D}" type="pres">
      <dgm:prSet presAssocID="{2AC45C59-050F-4285-AF82-FFD76193024A}" presName="ThreeNodes_3_text" presStyleLbl="node1" presStyleIdx="2" presStyleCnt="3">
        <dgm:presLayoutVars>
          <dgm:bulletEnabled val="1"/>
        </dgm:presLayoutVars>
      </dgm:prSet>
      <dgm:spPr/>
      <dgm:t>
        <a:bodyPr/>
        <a:lstStyle/>
        <a:p>
          <a:endParaRPr lang="ru-RU"/>
        </a:p>
      </dgm:t>
    </dgm:pt>
  </dgm:ptLst>
  <dgm:cxnLst>
    <dgm:cxn modelId="{67CB5917-C428-40B6-82D8-229C9524459D}" type="presOf" srcId="{C55EBF4F-78C8-4CD1-9FCA-75DB87CB6332}" destId="{F2F0F76A-1E78-4412-BC70-86FA18DFBF9B}" srcOrd="0" destOrd="0" presId="urn:microsoft.com/office/officeart/2005/8/layout/vProcess5"/>
    <dgm:cxn modelId="{6657EF33-BDA0-4210-9084-0F5A2F24CB9A}" type="presOf" srcId="{2AC45C59-050F-4285-AF82-FFD76193024A}" destId="{A82E65DB-9489-4A49-A1A9-1CCA419B1476}" srcOrd="0" destOrd="0" presId="urn:microsoft.com/office/officeart/2005/8/layout/vProcess5"/>
    <dgm:cxn modelId="{93205190-882B-40DD-8932-1AFCA85DC71B}" type="presOf" srcId="{4DE71D56-5B2E-448F-83FC-F970A4900266}" destId="{6DC0D0C7-E95F-4C1F-A613-D0E9C92433C7}" srcOrd="0" destOrd="0" presId="urn:microsoft.com/office/officeart/2005/8/layout/vProcess5"/>
    <dgm:cxn modelId="{6ABF8EFC-114B-4CAD-B4D9-AC8BA89B6367}" srcId="{2AC45C59-050F-4285-AF82-FFD76193024A}" destId="{3DB5DF83-5959-4B51-8756-A475BAF0EBC7}" srcOrd="1" destOrd="0" parTransId="{520D7398-ECB5-4FD6-A403-59D417AD1F95}" sibTransId="{5AD8D6C3-8A66-408E-80C6-ABC7D6621132}"/>
    <dgm:cxn modelId="{C691773E-AA54-481E-A963-E2AA51A5D893}" type="presOf" srcId="{F945D00F-2805-4D54-A9B7-5E2E0496A45D}" destId="{7A288FBE-36E9-4A83-9F5C-827F3CA5B4D6}" srcOrd="1" destOrd="0" presId="urn:microsoft.com/office/officeart/2005/8/layout/vProcess5"/>
    <dgm:cxn modelId="{8A5A44DE-C329-49D7-B5AC-C58D2C181B83}" type="presOf" srcId="{C55EBF4F-78C8-4CD1-9FCA-75DB87CB6332}" destId="{CD5E9889-EBC4-4C2C-93CD-EDF962C31F4D}" srcOrd="1" destOrd="0" presId="urn:microsoft.com/office/officeart/2005/8/layout/vProcess5"/>
    <dgm:cxn modelId="{34F774D2-F757-4411-8A94-DA2D097C6AB7}" srcId="{2AC45C59-050F-4285-AF82-FFD76193024A}" destId="{C55EBF4F-78C8-4CD1-9FCA-75DB87CB6332}" srcOrd="2" destOrd="0" parTransId="{836247AF-AD43-4EC7-BBAC-F40C2DF00AE8}" sibTransId="{039B5D01-6104-435E-9A56-82410206B2E6}"/>
    <dgm:cxn modelId="{18494573-2A33-482B-97D5-559E460946ED}" type="presOf" srcId="{5AD8D6C3-8A66-408E-80C6-ABC7D6621132}" destId="{F8ABF0C5-7E6A-4AC4-8C39-8125BFFE495E}" srcOrd="0" destOrd="0" presId="urn:microsoft.com/office/officeart/2005/8/layout/vProcess5"/>
    <dgm:cxn modelId="{51B7748D-FD69-4845-BBD5-B62D9A1EAE5B}" type="presOf" srcId="{F945D00F-2805-4D54-A9B7-5E2E0496A45D}" destId="{EA8A7EE9-B10C-4F31-BBA2-0B12632A9260}" srcOrd="0" destOrd="0" presId="urn:microsoft.com/office/officeart/2005/8/layout/vProcess5"/>
    <dgm:cxn modelId="{6DF02977-51E6-4E39-A19F-31DC123AA962}" srcId="{2AC45C59-050F-4285-AF82-FFD76193024A}" destId="{F945D00F-2805-4D54-A9B7-5E2E0496A45D}" srcOrd="0" destOrd="0" parTransId="{3D1F07BF-2D7A-446E-B74C-C553B82B29B4}" sibTransId="{4DE71D56-5B2E-448F-83FC-F970A4900266}"/>
    <dgm:cxn modelId="{290C9667-E7BD-444A-9B68-325B99E0ADC5}" type="presOf" srcId="{3DB5DF83-5959-4B51-8756-A475BAF0EBC7}" destId="{1C275CA4-A724-4BDF-AF92-27B8882D7E85}" srcOrd="0" destOrd="0" presId="urn:microsoft.com/office/officeart/2005/8/layout/vProcess5"/>
    <dgm:cxn modelId="{3EC0959A-E1F0-49A0-B4C5-7BD43875A807}" type="presOf" srcId="{3DB5DF83-5959-4B51-8756-A475BAF0EBC7}" destId="{24078F0A-C81C-4A73-8A8F-00FA7E5C6AB8}" srcOrd="1" destOrd="0" presId="urn:microsoft.com/office/officeart/2005/8/layout/vProcess5"/>
    <dgm:cxn modelId="{5542ACCF-29E1-4987-A2EC-C43652994D68}" type="presParOf" srcId="{A82E65DB-9489-4A49-A1A9-1CCA419B1476}" destId="{DA494CF7-0F70-44E9-88C4-B24E3D599E6F}" srcOrd="0" destOrd="0" presId="urn:microsoft.com/office/officeart/2005/8/layout/vProcess5"/>
    <dgm:cxn modelId="{CE94F9C9-BF4C-4A83-B99B-362CA1F8146B}" type="presParOf" srcId="{A82E65DB-9489-4A49-A1A9-1CCA419B1476}" destId="{EA8A7EE9-B10C-4F31-BBA2-0B12632A9260}" srcOrd="1" destOrd="0" presId="urn:microsoft.com/office/officeart/2005/8/layout/vProcess5"/>
    <dgm:cxn modelId="{87B7A3A6-1DCD-4859-BE53-A7E7AA70794E}" type="presParOf" srcId="{A82E65DB-9489-4A49-A1A9-1CCA419B1476}" destId="{1C275CA4-A724-4BDF-AF92-27B8882D7E85}" srcOrd="2" destOrd="0" presId="urn:microsoft.com/office/officeart/2005/8/layout/vProcess5"/>
    <dgm:cxn modelId="{4FCB8F2B-02DE-4ADD-859C-ABF5875F97DF}" type="presParOf" srcId="{A82E65DB-9489-4A49-A1A9-1CCA419B1476}" destId="{F2F0F76A-1E78-4412-BC70-86FA18DFBF9B}" srcOrd="3" destOrd="0" presId="urn:microsoft.com/office/officeart/2005/8/layout/vProcess5"/>
    <dgm:cxn modelId="{CF4FE86A-C7D8-4D61-8D6D-97A3D8A6421B}" type="presParOf" srcId="{A82E65DB-9489-4A49-A1A9-1CCA419B1476}" destId="{6DC0D0C7-E95F-4C1F-A613-D0E9C92433C7}" srcOrd="4" destOrd="0" presId="urn:microsoft.com/office/officeart/2005/8/layout/vProcess5"/>
    <dgm:cxn modelId="{D36A5C15-20D3-4773-A30A-780D8A6C80E0}" type="presParOf" srcId="{A82E65DB-9489-4A49-A1A9-1CCA419B1476}" destId="{F8ABF0C5-7E6A-4AC4-8C39-8125BFFE495E}" srcOrd="5" destOrd="0" presId="urn:microsoft.com/office/officeart/2005/8/layout/vProcess5"/>
    <dgm:cxn modelId="{038B1032-8C1D-412C-8CAC-B32F41BAAD21}" type="presParOf" srcId="{A82E65DB-9489-4A49-A1A9-1CCA419B1476}" destId="{7A288FBE-36E9-4A83-9F5C-827F3CA5B4D6}" srcOrd="6" destOrd="0" presId="urn:microsoft.com/office/officeart/2005/8/layout/vProcess5"/>
    <dgm:cxn modelId="{05A33865-95FE-4395-8CF1-74081E3ABE8D}" type="presParOf" srcId="{A82E65DB-9489-4A49-A1A9-1CCA419B1476}" destId="{24078F0A-C81C-4A73-8A8F-00FA7E5C6AB8}" srcOrd="7" destOrd="0" presId="urn:microsoft.com/office/officeart/2005/8/layout/vProcess5"/>
    <dgm:cxn modelId="{E3DEDB7B-9705-4A08-9F77-9713D525EB8B}" type="presParOf" srcId="{A82E65DB-9489-4A49-A1A9-1CCA419B1476}" destId="{CD5E9889-EBC4-4C2C-93CD-EDF962C31F4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589CB13-2132-4C34-BD77-4347EF61B881}" type="doc">
      <dgm:prSet loTypeId="urn:microsoft.com/office/officeart/2005/8/layout/pyramid2" loCatId="list" qsTypeId="urn:microsoft.com/office/officeart/2005/8/quickstyle/3d4" qsCatId="3D" csTypeId="urn:microsoft.com/office/officeart/2005/8/colors/accent2_4" csCatId="accent2" phldr="1"/>
      <dgm:spPr/>
    </dgm:pt>
    <dgm:pt modelId="{25AE781E-499A-41C4-B065-A2A4D34CDC3D}">
      <dgm:prSet phldrT="[Текст]" custT="1"/>
      <dgm:spPr/>
      <dgm:t>
        <a:bodyPr/>
        <a:lstStyle/>
        <a:p>
          <a:r>
            <a:rPr lang="en-US" sz="1800" dirty="0" smtClean="0"/>
            <a:t>Number of passengers</a:t>
          </a:r>
          <a:endParaRPr lang="ru-RU" sz="1800" dirty="0"/>
        </a:p>
      </dgm:t>
    </dgm:pt>
    <dgm:pt modelId="{BCB7856F-F99A-482A-A20B-0AAEE234D9AD}" type="parTrans" cxnId="{11156238-62CB-4FA1-A6B6-48AA2A7960D4}">
      <dgm:prSet/>
      <dgm:spPr/>
      <dgm:t>
        <a:bodyPr/>
        <a:lstStyle/>
        <a:p>
          <a:endParaRPr lang="ru-RU"/>
        </a:p>
      </dgm:t>
    </dgm:pt>
    <dgm:pt modelId="{72BF5F95-0372-47B6-9CD1-B7C75BEF7350}" type="sibTrans" cxnId="{11156238-62CB-4FA1-A6B6-48AA2A7960D4}">
      <dgm:prSet/>
      <dgm:spPr/>
      <dgm:t>
        <a:bodyPr/>
        <a:lstStyle/>
        <a:p>
          <a:endParaRPr lang="ru-RU"/>
        </a:p>
      </dgm:t>
    </dgm:pt>
    <dgm:pt modelId="{45717FA8-FCF5-4B1D-B70C-BA33A2120700}">
      <dgm:prSet phldrT="[Текст]" custT="1"/>
      <dgm:spPr/>
      <dgm:t>
        <a:bodyPr/>
        <a:lstStyle/>
        <a:p>
          <a:r>
            <a:rPr lang="en-US" sz="1800" dirty="0" smtClean="0"/>
            <a:t>Type of transport</a:t>
          </a:r>
          <a:endParaRPr lang="ru-RU" sz="1800" dirty="0"/>
        </a:p>
      </dgm:t>
    </dgm:pt>
    <dgm:pt modelId="{6DD4E2B0-4B07-42A8-B6E0-84C6D7CEA280}" type="parTrans" cxnId="{33C32368-14E9-4E90-9F36-77900BA794FB}">
      <dgm:prSet/>
      <dgm:spPr/>
      <dgm:t>
        <a:bodyPr/>
        <a:lstStyle/>
        <a:p>
          <a:endParaRPr lang="ru-RU"/>
        </a:p>
      </dgm:t>
    </dgm:pt>
    <dgm:pt modelId="{3C462874-5893-4A00-8A30-B8CCF4B62024}" type="sibTrans" cxnId="{33C32368-14E9-4E90-9F36-77900BA794FB}">
      <dgm:prSet/>
      <dgm:spPr/>
      <dgm:t>
        <a:bodyPr/>
        <a:lstStyle/>
        <a:p>
          <a:endParaRPr lang="ru-RU"/>
        </a:p>
      </dgm:t>
    </dgm:pt>
    <dgm:pt modelId="{34774929-B738-4C7D-A2E0-1F13B4DC1D27}">
      <dgm:prSet phldrT="[Текст]" custT="1"/>
      <dgm:spPr/>
      <dgm:t>
        <a:bodyPr/>
        <a:lstStyle/>
        <a:p>
          <a:r>
            <a:rPr lang="en-US" sz="1800" dirty="0" smtClean="0"/>
            <a:t>Type of transport operation</a:t>
          </a:r>
          <a:endParaRPr lang="ru-RU" sz="1800" dirty="0"/>
        </a:p>
      </dgm:t>
    </dgm:pt>
    <dgm:pt modelId="{4B0F9EE0-7D38-4B2B-BA3C-730AB311A0D4}" type="parTrans" cxnId="{776B9E86-08BB-48E1-9667-CEF0DEFF1466}">
      <dgm:prSet/>
      <dgm:spPr/>
      <dgm:t>
        <a:bodyPr/>
        <a:lstStyle/>
        <a:p>
          <a:endParaRPr lang="ru-RU"/>
        </a:p>
      </dgm:t>
    </dgm:pt>
    <dgm:pt modelId="{47FC04CB-858F-4B05-9B99-7DF173952A4E}" type="sibTrans" cxnId="{776B9E86-08BB-48E1-9667-CEF0DEFF1466}">
      <dgm:prSet/>
      <dgm:spPr/>
      <dgm:t>
        <a:bodyPr/>
        <a:lstStyle/>
        <a:p>
          <a:endParaRPr lang="ru-RU"/>
        </a:p>
      </dgm:t>
    </dgm:pt>
    <dgm:pt modelId="{17CA8EC9-9091-4FD5-B101-7A0A887F66F5}">
      <dgm:prSet custT="1"/>
      <dgm:spPr/>
      <dgm:t>
        <a:bodyPr/>
        <a:lstStyle/>
        <a:p>
          <a:r>
            <a:rPr lang="en-US" sz="1800" dirty="0" smtClean="0"/>
            <a:t>Availability of franchise (risk "for injury to property")</a:t>
          </a:r>
          <a:endParaRPr lang="ru-RU" sz="1800" dirty="0"/>
        </a:p>
      </dgm:t>
    </dgm:pt>
    <dgm:pt modelId="{55AD9191-50C6-4815-9167-449A3D39F6E4}" type="parTrans" cxnId="{C8189C09-36E9-41BA-81AE-5299AB7582D8}">
      <dgm:prSet/>
      <dgm:spPr/>
      <dgm:t>
        <a:bodyPr/>
        <a:lstStyle/>
        <a:p>
          <a:endParaRPr lang="ru-RU"/>
        </a:p>
      </dgm:t>
    </dgm:pt>
    <dgm:pt modelId="{14730347-9EA8-42A8-892F-AF3E3A0F32BF}" type="sibTrans" cxnId="{C8189C09-36E9-41BA-81AE-5299AB7582D8}">
      <dgm:prSet/>
      <dgm:spPr/>
      <dgm:t>
        <a:bodyPr/>
        <a:lstStyle/>
        <a:p>
          <a:endParaRPr lang="ru-RU"/>
        </a:p>
      </dgm:t>
    </dgm:pt>
    <dgm:pt modelId="{C4E5D3ED-33F3-43AA-86C5-E7E383844F7C}">
      <dgm:prSet custT="1"/>
      <dgm:spPr/>
      <dgm:t>
        <a:bodyPr/>
        <a:lstStyle/>
        <a:p>
          <a:r>
            <a:rPr lang="en-US" sz="1600" dirty="0" smtClean="0"/>
            <a:t>The inclusion or exclusion of reasons for exemption of the insurer to indemnify (nuclear, war risks, etc.)</a:t>
          </a:r>
          <a:endParaRPr lang="ru-RU" sz="1600" dirty="0"/>
        </a:p>
      </dgm:t>
    </dgm:pt>
    <dgm:pt modelId="{436A4141-AD9F-4842-BA67-3716F00E124C}" type="parTrans" cxnId="{F5C73868-C87B-43A0-A099-CA28978D91DE}">
      <dgm:prSet/>
      <dgm:spPr/>
      <dgm:t>
        <a:bodyPr/>
        <a:lstStyle/>
        <a:p>
          <a:endParaRPr lang="ru-RU"/>
        </a:p>
      </dgm:t>
    </dgm:pt>
    <dgm:pt modelId="{39EAAC69-0A17-472E-89B1-1269B04CE62A}" type="sibTrans" cxnId="{F5C73868-C87B-43A0-A099-CA28978D91DE}">
      <dgm:prSet/>
      <dgm:spPr/>
      <dgm:t>
        <a:bodyPr/>
        <a:lstStyle/>
        <a:p>
          <a:endParaRPr lang="ru-RU"/>
        </a:p>
      </dgm:t>
    </dgm:pt>
    <dgm:pt modelId="{49149E53-51DF-43CD-88B8-F3597BBC5DFB}">
      <dgm:prSet custT="1"/>
      <dgm:spPr/>
      <dgm:t>
        <a:bodyPr/>
        <a:lstStyle/>
        <a:p>
          <a:r>
            <a:rPr lang="en-US" sz="1400" dirty="0" smtClean="0"/>
            <a:t>Other risk factors, including the level of safety provided by the carriers’ transport and technical condition of vehicles Carrier</a:t>
          </a:r>
          <a:endParaRPr lang="ru-RU" sz="1400" dirty="0"/>
        </a:p>
      </dgm:t>
    </dgm:pt>
    <dgm:pt modelId="{B75C782D-14B9-414E-812C-7AF990654DDC}" type="parTrans" cxnId="{FD70830D-D862-4161-9C73-4B6A43D07893}">
      <dgm:prSet/>
      <dgm:spPr/>
      <dgm:t>
        <a:bodyPr/>
        <a:lstStyle/>
        <a:p>
          <a:endParaRPr lang="ru-RU"/>
        </a:p>
      </dgm:t>
    </dgm:pt>
    <dgm:pt modelId="{9D6EF2BC-B053-4CA5-86ED-B838FDE5AE1F}" type="sibTrans" cxnId="{FD70830D-D862-4161-9C73-4B6A43D07893}">
      <dgm:prSet/>
      <dgm:spPr/>
      <dgm:t>
        <a:bodyPr/>
        <a:lstStyle/>
        <a:p>
          <a:endParaRPr lang="ru-RU"/>
        </a:p>
      </dgm:t>
    </dgm:pt>
    <dgm:pt modelId="{843D72A1-4445-4D6A-B06E-5AA873B0DB8D}" type="pres">
      <dgm:prSet presAssocID="{B589CB13-2132-4C34-BD77-4347EF61B881}" presName="compositeShape" presStyleCnt="0">
        <dgm:presLayoutVars>
          <dgm:dir/>
          <dgm:resizeHandles/>
        </dgm:presLayoutVars>
      </dgm:prSet>
      <dgm:spPr/>
    </dgm:pt>
    <dgm:pt modelId="{A2E3352C-AA52-438E-9315-CEDD8AB9B6EF}" type="pres">
      <dgm:prSet presAssocID="{B589CB13-2132-4C34-BD77-4347EF61B881}" presName="pyramid" presStyleLbl="node1" presStyleIdx="0" presStyleCnt="1" custLinFactNeighborX="-48216"/>
      <dgm:spPr>
        <a:scene3d>
          <a:camera prst="orthographicFront"/>
          <a:lightRig rig="chilly" dir="t"/>
        </a:scene3d>
        <a:sp3d prstMaterial="translucentPowder">
          <a:bevelT w="190500" h="95250" prst="softRound"/>
        </a:sp3d>
      </dgm:spPr>
    </dgm:pt>
    <dgm:pt modelId="{8374011C-D1D5-4F35-B8BA-DD1893E1E964}" type="pres">
      <dgm:prSet presAssocID="{B589CB13-2132-4C34-BD77-4347EF61B881}" presName="theList" presStyleCnt="0"/>
      <dgm:spPr/>
    </dgm:pt>
    <dgm:pt modelId="{20B5D673-7001-4C7F-B1AB-E8A34DB221FB}" type="pres">
      <dgm:prSet presAssocID="{25AE781E-499A-41C4-B065-A2A4D34CDC3D}" presName="aNode" presStyleLbl="fgAcc1" presStyleIdx="0" presStyleCnt="6" custScaleX="284533" custLinFactNeighborX="25838" custLinFactNeighborY="-6577">
        <dgm:presLayoutVars>
          <dgm:bulletEnabled val="1"/>
        </dgm:presLayoutVars>
      </dgm:prSet>
      <dgm:spPr/>
      <dgm:t>
        <a:bodyPr/>
        <a:lstStyle/>
        <a:p>
          <a:endParaRPr lang="ru-RU"/>
        </a:p>
      </dgm:t>
    </dgm:pt>
    <dgm:pt modelId="{9B3A77E8-DA12-4FDA-998D-22C6A51DABD5}" type="pres">
      <dgm:prSet presAssocID="{25AE781E-499A-41C4-B065-A2A4D34CDC3D}" presName="aSpace" presStyleCnt="0"/>
      <dgm:spPr/>
    </dgm:pt>
    <dgm:pt modelId="{DB3F1F37-F29F-4A68-A05C-3209007AEE71}" type="pres">
      <dgm:prSet presAssocID="{45717FA8-FCF5-4B1D-B70C-BA33A2120700}" presName="aNode" presStyleLbl="fgAcc1" presStyleIdx="1" presStyleCnt="6" custScaleX="284533" custLinFactNeighborX="25838" custLinFactNeighborY="-6577">
        <dgm:presLayoutVars>
          <dgm:bulletEnabled val="1"/>
        </dgm:presLayoutVars>
      </dgm:prSet>
      <dgm:spPr/>
      <dgm:t>
        <a:bodyPr/>
        <a:lstStyle/>
        <a:p>
          <a:endParaRPr lang="ru-RU"/>
        </a:p>
      </dgm:t>
    </dgm:pt>
    <dgm:pt modelId="{B9B01A4F-D448-4271-8CBC-81654DEFA6A5}" type="pres">
      <dgm:prSet presAssocID="{45717FA8-FCF5-4B1D-B70C-BA33A2120700}" presName="aSpace" presStyleCnt="0"/>
      <dgm:spPr/>
    </dgm:pt>
    <dgm:pt modelId="{0D8242CC-9D55-4E13-96B3-340713E616EF}" type="pres">
      <dgm:prSet presAssocID="{34774929-B738-4C7D-A2E0-1F13B4DC1D27}" presName="aNode" presStyleLbl="fgAcc1" presStyleIdx="2" presStyleCnt="6" custScaleX="284533" custLinFactNeighborX="25838" custLinFactNeighborY="-6577">
        <dgm:presLayoutVars>
          <dgm:bulletEnabled val="1"/>
        </dgm:presLayoutVars>
      </dgm:prSet>
      <dgm:spPr/>
      <dgm:t>
        <a:bodyPr/>
        <a:lstStyle/>
        <a:p>
          <a:endParaRPr lang="ru-RU"/>
        </a:p>
      </dgm:t>
    </dgm:pt>
    <dgm:pt modelId="{ADBCEE4C-6349-4831-99D0-F79F2856DB8C}" type="pres">
      <dgm:prSet presAssocID="{34774929-B738-4C7D-A2E0-1F13B4DC1D27}" presName="aSpace" presStyleCnt="0"/>
      <dgm:spPr/>
    </dgm:pt>
    <dgm:pt modelId="{6FCFFDD2-9901-4436-BE6C-640DEADB2E74}" type="pres">
      <dgm:prSet presAssocID="{17CA8EC9-9091-4FD5-B101-7A0A887F66F5}" presName="aNode" presStyleLbl="fgAcc1" presStyleIdx="3" presStyleCnt="6" custScaleX="284533" custLinFactNeighborX="25460" custLinFactNeighborY="-6577">
        <dgm:presLayoutVars>
          <dgm:bulletEnabled val="1"/>
        </dgm:presLayoutVars>
      </dgm:prSet>
      <dgm:spPr/>
      <dgm:t>
        <a:bodyPr/>
        <a:lstStyle/>
        <a:p>
          <a:endParaRPr lang="ru-RU"/>
        </a:p>
      </dgm:t>
    </dgm:pt>
    <dgm:pt modelId="{A0B1B610-D6E3-4605-8411-FBDA8013252F}" type="pres">
      <dgm:prSet presAssocID="{17CA8EC9-9091-4FD5-B101-7A0A887F66F5}" presName="aSpace" presStyleCnt="0"/>
      <dgm:spPr/>
    </dgm:pt>
    <dgm:pt modelId="{2096477E-9D18-444D-90B2-50D2ACA73A5C}" type="pres">
      <dgm:prSet presAssocID="{C4E5D3ED-33F3-43AA-86C5-E7E383844F7C}" presName="aNode" presStyleLbl="fgAcc1" presStyleIdx="4" presStyleCnt="6" custScaleX="284533" custLinFactNeighborX="25460" custLinFactNeighborY="-6577">
        <dgm:presLayoutVars>
          <dgm:bulletEnabled val="1"/>
        </dgm:presLayoutVars>
      </dgm:prSet>
      <dgm:spPr/>
      <dgm:t>
        <a:bodyPr/>
        <a:lstStyle/>
        <a:p>
          <a:endParaRPr lang="ru-RU"/>
        </a:p>
      </dgm:t>
    </dgm:pt>
    <dgm:pt modelId="{DB23132A-2953-4AEB-9448-75222A479142}" type="pres">
      <dgm:prSet presAssocID="{C4E5D3ED-33F3-43AA-86C5-E7E383844F7C}" presName="aSpace" presStyleCnt="0"/>
      <dgm:spPr/>
    </dgm:pt>
    <dgm:pt modelId="{C1B46E15-51E4-434A-B54F-CD0B7C2E1B0C}" type="pres">
      <dgm:prSet presAssocID="{49149E53-51DF-43CD-88B8-F3597BBC5DFB}" presName="aNode" presStyleLbl="fgAcc1" presStyleIdx="5" presStyleCnt="6" custScaleX="284533" custLinFactNeighborX="25460" custLinFactNeighborY="-6577">
        <dgm:presLayoutVars>
          <dgm:bulletEnabled val="1"/>
        </dgm:presLayoutVars>
      </dgm:prSet>
      <dgm:spPr/>
      <dgm:t>
        <a:bodyPr/>
        <a:lstStyle/>
        <a:p>
          <a:endParaRPr lang="ru-RU"/>
        </a:p>
      </dgm:t>
    </dgm:pt>
    <dgm:pt modelId="{56CD73D3-882C-4529-ABE5-AB302D5D2191}" type="pres">
      <dgm:prSet presAssocID="{49149E53-51DF-43CD-88B8-F3597BBC5DFB}" presName="aSpace" presStyleCnt="0"/>
      <dgm:spPr/>
    </dgm:pt>
  </dgm:ptLst>
  <dgm:cxnLst>
    <dgm:cxn modelId="{AA7CCAEF-3EC7-4ACE-AEB2-EB1228E57644}" type="presOf" srcId="{49149E53-51DF-43CD-88B8-F3597BBC5DFB}" destId="{C1B46E15-51E4-434A-B54F-CD0B7C2E1B0C}" srcOrd="0" destOrd="0" presId="urn:microsoft.com/office/officeart/2005/8/layout/pyramid2"/>
    <dgm:cxn modelId="{F9ACB989-FE36-4EC2-AFF4-29C65EBE3746}" type="presOf" srcId="{B589CB13-2132-4C34-BD77-4347EF61B881}" destId="{843D72A1-4445-4D6A-B06E-5AA873B0DB8D}" srcOrd="0" destOrd="0" presId="urn:microsoft.com/office/officeart/2005/8/layout/pyramid2"/>
    <dgm:cxn modelId="{74950004-D1F7-4525-8E18-A218A8548210}" type="presOf" srcId="{17CA8EC9-9091-4FD5-B101-7A0A887F66F5}" destId="{6FCFFDD2-9901-4436-BE6C-640DEADB2E74}" srcOrd="0" destOrd="0" presId="urn:microsoft.com/office/officeart/2005/8/layout/pyramid2"/>
    <dgm:cxn modelId="{C620CB4A-79FB-4173-BB98-CD62192FC385}" type="presOf" srcId="{45717FA8-FCF5-4B1D-B70C-BA33A2120700}" destId="{DB3F1F37-F29F-4A68-A05C-3209007AEE71}" srcOrd="0" destOrd="0" presId="urn:microsoft.com/office/officeart/2005/8/layout/pyramid2"/>
    <dgm:cxn modelId="{33C32368-14E9-4E90-9F36-77900BA794FB}" srcId="{B589CB13-2132-4C34-BD77-4347EF61B881}" destId="{45717FA8-FCF5-4B1D-B70C-BA33A2120700}" srcOrd="1" destOrd="0" parTransId="{6DD4E2B0-4B07-42A8-B6E0-84C6D7CEA280}" sibTransId="{3C462874-5893-4A00-8A30-B8CCF4B62024}"/>
    <dgm:cxn modelId="{B89D6273-2F9F-4D73-A894-EB4E401B8948}" type="presOf" srcId="{C4E5D3ED-33F3-43AA-86C5-E7E383844F7C}" destId="{2096477E-9D18-444D-90B2-50D2ACA73A5C}" srcOrd="0" destOrd="0" presId="urn:microsoft.com/office/officeart/2005/8/layout/pyramid2"/>
    <dgm:cxn modelId="{DC03EA2C-3144-4E9F-9A5F-E274C8BBA566}" type="presOf" srcId="{34774929-B738-4C7D-A2E0-1F13B4DC1D27}" destId="{0D8242CC-9D55-4E13-96B3-340713E616EF}" srcOrd="0" destOrd="0" presId="urn:microsoft.com/office/officeart/2005/8/layout/pyramid2"/>
    <dgm:cxn modelId="{11156238-62CB-4FA1-A6B6-48AA2A7960D4}" srcId="{B589CB13-2132-4C34-BD77-4347EF61B881}" destId="{25AE781E-499A-41C4-B065-A2A4D34CDC3D}" srcOrd="0" destOrd="0" parTransId="{BCB7856F-F99A-482A-A20B-0AAEE234D9AD}" sibTransId="{72BF5F95-0372-47B6-9CD1-B7C75BEF7350}"/>
    <dgm:cxn modelId="{FD70830D-D862-4161-9C73-4B6A43D07893}" srcId="{B589CB13-2132-4C34-BD77-4347EF61B881}" destId="{49149E53-51DF-43CD-88B8-F3597BBC5DFB}" srcOrd="5" destOrd="0" parTransId="{B75C782D-14B9-414E-812C-7AF990654DDC}" sibTransId="{9D6EF2BC-B053-4CA5-86ED-B838FDE5AE1F}"/>
    <dgm:cxn modelId="{776B9E86-08BB-48E1-9667-CEF0DEFF1466}" srcId="{B589CB13-2132-4C34-BD77-4347EF61B881}" destId="{34774929-B738-4C7D-A2E0-1F13B4DC1D27}" srcOrd="2" destOrd="0" parTransId="{4B0F9EE0-7D38-4B2B-BA3C-730AB311A0D4}" sibTransId="{47FC04CB-858F-4B05-9B99-7DF173952A4E}"/>
    <dgm:cxn modelId="{F5C73868-C87B-43A0-A099-CA28978D91DE}" srcId="{B589CB13-2132-4C34-BD77-4347EF61B881}" destId="{C4E5D3ED-33F3-43AA-86C5-E7E383844F7C}" srcOrd="4" destOrd="0" parTransId="{436A4141-AD9F-4842-BA67-3716F00E124C}" sibTransId="{39EAAC69-0A17-472E-89B1-1269B04CE62A}"/>
    <dgm:cxn modelId="{C8189C09-36E9-41BA-81AE-5299AB7582D8}" srcId="{B589CB13-2132-4C34-BD77-4347EF61B881}" destId="{17CA8EC9-9091-4FD5-B101-7A0A887F66F5}" srcOrd="3" destOrd="0" parTransId="{55AD9191-50C6-4815-9167-449A3D39F6E4}" sibTransId="{14730347-9EA8-42A8-892F-AF3E3A0F32BF}"/>
    <dgm:cxn modelId="{EFC61A60-A871-48C8-B76A-258136A5EB9E}" type="presOf" srcId="{25AE781E-499A-41C4-B065-A2A4D34CDC3D}" destId="{20B5D673-7001-4C7F-B1AB-E8A34DB221FB}" srcOrd="0" destOrd="0" presId="urn:microsoft.com/office/officeart/2005/8/layout/pyramid2"/>
    <dgm:cxn modelId="{CDF0FBB6-48B3-492E-99B1-EE0D691B1F21}" type="presParOf" srcId="{843D72A1-4445-4D6A-B06E-5AA873B0DB8D}" destId="{A2E3352C-AA52-438E-9315-CEDD8AB9B6EF}" srcOrd="0" destOrd="0" presId="urn:microsoft.com/office/officeart/2005/8/layout/pyramid2"/>
    <dgm:cxn modelId="{5AF18ED7-1BC2-4C81-9BBC-231C4E322F95}" type="presParOf" srcId="{843D72A1-4445-4D6A-B06E-5AA873B0DB8D}" destId="{8374011C-D1D5-4F35-B8BA-DD1893E1E964}" srcOrd="1" destOrd="0" presId="urn:microsoft.com/office/officeart/2005/8/layout/pyramid2"/>
    <dgm:cxn modelId="{E922B74A-50D0-4532-A408-D748BBBDA8F5}" type="presParOf" srcId="{8374011C-D1D5-4F35-B8BA-DD1893E1E964}" destId="{20B5D673-7001-4C7F-B1AB-E8A34DB221FB}" srcOrd="0" destOrd="0" presId="urn:microsoft.com/office/officeart/2005/8/layout/pyramid2"/>
    <dgm:cxn modelId="{02A31DC7-4331-4D25-87E8-93E50687AFEB}" type="presParOf" srcId="{8374011C-D1D5-4F35-B8BA-DD1893E1E964}" destId="{9B3A77E8-DA12-4FDA-998D-22C6A51DABD5}" srcOrd="1" destOrd="0" presId="urn:microsoft.com/office/officeart/2005/8/layout/pyramid2"/>
    <dgm:cxn modelId="{D9BE1561-CAC8-4FE7-8A0E-6FA04111D74C}" type="presParOf" srcId="{8374011C-D1D5-4F35-B8BA-DD1893E1E964}" destId="{DB3F1F37-F29F-4A68-A05C-3209007AEE71}" srcOrd="2" destOrd="0" presId="urn:microsoft.com/office/officeart/2005/8/layout/pyramid2"/>
    <dgm:cxn modelId="{3633785A-C53A-436B-A1C2-5AC26FF47070}" type="presParOf" srcId="{8374011C-D1D5-4F35-B8BA-DD1893E1E964}" destId="{B9B01A4F-D448-4271-8CBC-81654DEFA6A5}" srcOrd="3" destOrd="0" presId="urn:microsoft.com/office/officeart/2005/8/layout/pyramid2"/>
    <dgm:cxn modelId="{7B15F3D1-2298-4AFC-9F6B-27A1675ED54B}" type="presParOf" srcId="{8374011C-D1D5-4F35-B8BA-DD1893E1E964}" destId="{0D8242CC-9D55-4E13-96B3-340713E616EF}" srcOrd="4" destOrd="0" presId="urn:microsoft.com/office/officeart/2005/8/layout/pyramid2"/>
    <dgm:cxn modelId="{616C57C4-F66D-440C-964C-7FFCE1475FC6}" type="presParOf" srcId="{8374011C-D1D5-4F35-B8BA-DD1893E1E964}" destId="{ADBCEE4C-6349-4831-99D0-F79F2856DB8C}" srcOrd="5" destOrd="0" presId="urn:microsoft.com/office/officeart/2005/8/layout/pyramid2"/>
    <dgm:cxn modelId="{DA1E14F9-BE21-4449-9599-C98AD276785A}" type="presParOf" srcId="{8374011C-D1D5-4F35-B8BA-DD1893E1E964}" destId="{6FCFFDD2-9901-4436-BE6C-640DEADB2E74}" srcOrd="6" destOrd="0" presId="urn:microsoft.com/office/officeart/2005/8/layout/pyramid2"/>
    <dgm:cxn modelId="{3E9E1D15-205E-4DAA-9D3E-A284C8D8A283}" type="presParOf" srcId="{8374011C-D1D5-4F35-B8BA-DD1893E1E964}" destId="{A0B1B610-D6E3-4605-8411-FBDA8013252F}" srcOrd="7" destOrd="0" presId="urn:microsoft.com/office/officeart/2005/8/layout/pyramid2"/>
    <dgm:cxn modelId="{6396B19F-CF54-47EE-9310-09A2EBEAFD5F}" type="presParOf" srcId="{8374011C-D1D5-4F35-B8BA-DD1893E1E964}" destId="{2096477E-9D18-444D-90B2-50D2ACA73A5C}" srcOrd="8" destOrd="0" presId="urn:microsoft.com/office/officeart/2005/8/layout/pyramid2"/>
    <dgm:cxn modelId="{8BD39ADA-F78E-4891-9D57-1D33B911DE26}" type="presParOf" srcId="{8374011C-D1D5-4F35-B8BA-DD1893E1E964}" destId="{DB23132A-2953-4AEB-9448-75222A479142}" srcOrd="9" destOrd="0" presId="urn:microsoft.com/office/officeart/2005/8/layout/pyramid2"/>
    <dgm:cxn modelId="{29AB0827-EF26-41D0-A87F-E7415D6B8AA7}" type="presParOf" srcId="{8374011C-D1D5-4F35-B8BA-DD1893E1E964}" destId="{C1B46E15-51E4-434A-B54F-CD0B7C2E1B0C}" srcOrd="10" destOrd="0" presId="urn:microsoft.com/office/officeart/2005/8/layout/pyramid2"/>
    <dgm:cxn modelId="{BF108141-03A2-4975-BBE1-BBEEEAF3FED0}" type="presParOf" srcId="{8374011C-D1D5-4F35-B8BA-DD1893E1E964}" destId="{56CD73D3-882C-4529-ABE5-AB302D5D2191}"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39233-CF9E-4526-8949-2FA85255B8F3}">
      <dsp:nvSpPr>
        <dsp:cNvPr id="0" name=""/>
        <dsp:cNvSpPr/>
      </dsp:nvSpPr>
      <dsp:spPr>
        <a:xfrm>
          <a:off x="360014" y="387367"/>
          <a:ext cx="7589643" cy="150061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dirty="0" smtClean="0">
              <a:solidFill>
                <a:schemeClr val="tx2"/>
              </a:solidFill>
              <a:latin typeface="+mn-lt"/>
              <a:cs typeface="Times New Roman" pitchFamily="18" charset="0"/>
            </a:rPr>
            <a:t>Federal Law “On Compulsory Motor Third-Party Liability Insurance”</a:t>
          </a:r>
          <a:endParaRPr lang="ru-RU" sz="2200" b="1" u="none" kern="1200" dirty="0">
            <a:solidFill>
              <a:schemeClr val="tx2"/>
            </a:solidFill>
          </a:endParaRPr>
        </a:p>
      </dsp:txBody>
      <dsp:txXfrm>
        <a:off x="403966" y="431319"/>
        <a:ext cx="5283271" cy="1412712"/>
      </dsp:txXfrm>
    </dsp:sp>
    <dsp:sp modelId="{3FFA046B-7746-4B54-A29E-064778C3986E}">
      <dsp:nvSpPr>
        <dsp:cNvPr id="0" name=""/>
        <dsp:cNvSpPr/>
      </dsp:nvSpPr>
      <dsp:spPr>
        <a:xfrm>
          <a:off x="749064" y="3141024"/>
          <a:ext cx="8108015" cy="1555270"/>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GB" sz="2200" b="1" kern="1200" dirty="0" smtClean="0">
              <a:solidFill>
                <a:schemeClr val="tx2"/>
              </a:solidFill>
            </a:rPr>
            <a:t>Government Decree No. 739</a:t>
          </a:r>
          <a:r>
            <a:rPr lang="ru-RU" sz="2200" b="1" kern="1200" dirty="0" smtClean="0">
              <a:solidFill>
                <a:schemeClr val="tx2"/>
              </a:solidFill>
            </a:rPr>
            <a:t> </a:t>
          </a:r>
          <a:r>
            <a:rPr lang="en-US" sz="2200" b="1" kern="1200" dirty="0" smtClean="0">
              <a:solidFill>
                <a:schemeClr val="tx2"/>
              </a:solidFill>
            </a:rPr>
            <a:t>on approval of insurance rates for compulsory motor third-party liability insurance</a:t>
          </a:r>
          <a:endParaRPr lang="ru-RU" sz="2200" b="1" kern="1200" dirty="0" smtClean="0">
            <a:solidFill>
              <a:schemeClr val="tx2"/>
            </a:solidFill>
          </a:endParaRPr>
        </a:p>
      </dsp:txBody>
      <dsp:txXfrm>
        <a:off x="794616" y="3186576"/>
        <a:ext cx="5006093" cy="1464166"/>
      </dsp:txXfrm>
    </dsp:sp>
    <dsp:sp modelId="{284D3C2D-C65D-49C9-B0F5-1784EED15A37}">
      <dsp:nvSpPr>
        <dsp:cNvPr id="0" name=""/>
        <dsp:cNvSpPr/>
      </dsp:nvSpPr>
      <dsp:spPr>
        <a:xfrm>
          <a:off x="6657940" y="1788678"/>
          <a:ext cx="1478978" cy="1478978"/>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6990710" y="1788678"/>
        <a:ext cx="813438" cy="11129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27BFD-BC82-407B-8815-C44E983102AD}">
      <dsp:nvSpPr>
        <dsp:cNvPr id="0" name=""/>
        <dsp:cNvSpPr/>
      </dsp:nvSpPr>
      <dsp:spPr>
        <a:xfrm>
          <a:off x="-23852" y="3667"/>
          <a:ext cx="8544649" cy="53898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altLang="ru-RU" sz="2300" b="1" kern="1200" dirty="0" smtClean="0">
              <a:solidFill>
                <a:schemeClr val="tx2"/>
              </a:solidFill>
            </a:rPr>
            <a:t>Insurance Rate</a:t>
          </a:r>
          <a:r>
            <a:rPr lang="ru-RU" altLang="ru-RU" sz="2300" b="1" kern="1200" dirty="0" smtClean="0">
              <a:solidFill>
                <a:schemeClr val="tx2"/>
              </a:solidFill>
            </a:rPr>
            <a:t> = </a:t>
          </a:r>
          <a:r>
            <a:rPr lang="en-US" altLang="ru-RU" sz="2300" b="1" kern="1200" dirty="0" smtClean="0">
              <a:solidFill>
                <a:schemeClr val="tx2"/>
              </a:solidFill>
            </a:rPr>
            <a:t>Basic insurance rate</a:t>
          </a:r>
          <a:r>
            <a:rPr lang="ru-RU" altLang="ru-RU" sz="2300" b="1" kern="1200" dirty="0" smtClean="0">
              <a:solidFill>
                <a:schemeClr val="tx2"/>
              </a:solidFill>
            </a:rPr>
            <a:t>*КТ*К</a:t>
          </a:r>
          <a:r>
            <a:rPr lang="en-US" altLang="ru-RU" sz="2300" b="1" kern="1200" dirty="0" smtClean="0">
              <a:solidFill>
                <a:schemeClr val="tx2"/>
              </a:solidFill>
            </a:rPr>
            <a:t>B</a:t>
          </a:r>
          <a:r>
            <a:rPr lang="ru-RU" altLang="ru-RU" sz="2300" b="1" kern="1200" dirty="0" smtClean="0">
              <a:solidFill>
                <a:schemeClr val="tx2"/>
              </a:solidFill>
            </a:rPr>
            <a:t>М*К</a:t>
          </a:r>
          <a:r>
            <a:rPr lang="en-US" altLang="ru-RU" sz="2300" b="1" kern="1200" dirty="0" smtClean="0">
              <a:solidFill>
                <a:schemeClr val="tx2"/>
              </a:solidFill>
            </a:rPr>
            <a:t>VS</a:t>
          </a:r>
          <a:r>
            <a:rPr lang="ru-RU" altLang="ru-RU" sz="2300" b="1" kern="1200" dirty="0" smtClean="0">
              <a:solidFill>
                <a:schemeClr val="tx2"/>
              </a:solidFill>
            </a:rPr>
            <a:t>*КО*КМ*К</a:t>
          </a:r>
          <a:r>
            <a:rPr lang="en-US" altLang="ru-RU" sz="2300" b="1" kern="1200" dirty="0" smtClean="0">
              <a:solidFill>
                <a:schemeClr val="tx2"/>
              </a:solidFill>
            </a:rPr>
            <a:t>S</a:t>
          </a:r>
          <a:r>
            <a:rPr lang="ru-RU" altLang="ru-RU" sz="2300" b="1" kern="1200" dirty="0" smtClean="0">
              <a:solidFill>
                <a:schemeClr val="tx2"/>
              </a:solidFill>
            </a:rPr>
            <a:t>*К</a:t>
          </a:r>
          <a:r>
            <a:rPr lang="en-US" altLang="ru-RU" sz="2300" b="1" kern="1200" dirty="0" smtClean="0">
              <a:solidFill>
                <a:schemeClr val="tx2"/>
              </a:solidFill>
            </a:rPr>
            <a:t>N</a:t>
          </a:r>
          <a:endParaRPr lang="ru-RU" sz="2300" b="1" u="none" kern="1200" dirty="0">
            <a:solidFill>
              <a:schemeClr val="tx2"/>
            </a:solidFill>
          </a:endParaRPr>
        </a:p>
      </dsp:txBody>
      <dsp:txXfrm>
        <a:off x="-8066" y="19453"/>
        <a:ext cx="8513077" cy="507414"/>
      </dsp:txXfrm>
    </dsp:sp>
    <dsp:sp modelId="{B738DDD9-7003-4539-AA86-874D04BC3B1D}">
      <dsp:nvSpPr>
        <dsp:cNvPr id="0" name=""/>
        <dsp:cNvSpPr/>
      </dsp:nvSpPr>
      <dsp:spPr>
        <a:xfrm rot="5400000">
          <a:off x="3805556" y="601709"/>
          <a:ext cx="885830" cy="1062996"/>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endParaRPr lang="ru-RU" sz="4400" kern="1200"/>
        </a:p>
      </dsp:txBody>
      <dsp:txXfrm rot="-5400000">
        <a:off x="3929573" y="690292"/>
        <a:ext cx="637798" cy="620081"/>
      </dsp:txXfrm>
    </dsp:sp>
    <dsp:sp modelId="{0AD9D9F5-2FA5-44A2-9D3F-2E95049A2DAF}">
      <dsp:nvSpPr>
        <dsp:cNvPr id="0" name=""/>
        <dsp:cNvSpPr/>
      </dsp:nvSpPr>
      <dsp:spPr>
        <a:xfrm>
          <a:off x="0" y="1723761"/>
          <a:ext cx="8496944" cy="319385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endParaRPr lang="ru-RU" sz="2000" b="1" u="none" kern="1200" dirty="0" smtClean="0">
            <a:solidFill>
              <a:schemeClr val="tx2"/>
            </a:solidFill>
          </a:endParaRPr>
        </a:p>
        <a:p>
          <a:pPr lvl="0" algn="just" defTabSz="889000">
            <a:lnSpc>
              <a:spcPct val="90000"/>
            </a:lnSpc>
            <a:spcBef>
              <a:spcPct val="0"/>
            </a:spcBef>
            <a:spcAft>
              <a:spcPct val="35000"/>
            </a:spcAft>
          </a:pPr>
          <a:r>
            <a:rPr lang="en-US" sz="1600" b="1" u="none" kern="1200" dirty="0" smtClean="0">
              <a:solidFill>
                <a:schemeClr val="tx2"/>
              </a:solidFill>
              <a:latin typeface="+mn-lt"/>
            </a:rPr>
            <a:t>KT</a:t>
          </a:r>
          <a:r>
            <a:rPr lang="en-US" sz="1600" b="0" u="none" kern="1200" dirty="0" smtClean="0">
              <a:solidFill>
                <a:schemeClr val="tx2"/>
              </a:solidFill>
              <a:latin typeface="+mn-lt"/>
            </a:rPr>
            <a:t> </a:t>
          </a:r>
          <a:r>
            <a:rPr lang="ru-RU" sz="1600" b="0" u="none" kern="1200" dirty="0" smtClean="0">
              <a:solidFill>
                <a:schemeClr val="tx2"/>
              </a:solidFill>
              <a:latin typeface="+mn-lt"/>
            </a:rPr>
            <a:t>–</a:t>
          </a:r>
          <a:r>
            <a:rPr lang="en-US" sz="1600" b="0" u="none" kern="1200" dirty="0" smtClean="0">
              <a:solidFill>
                <a:schemeClr val="tx2"/>
              </a:solidFill>
              <a:latin typeface="+mn-lt"/>
            </a:rPr>
            <a:t> </a:t>
          </a:r>
          <a:r>
            <a:rPr lang="ru-RU" sz="1600" b="0" kern="1200" dirty="0" err="1" smtClean="0">
              <a:solidFill>
                <a:schemeClr val="tx2"/>
              </a:solidFill>
              <a:latin typeface="+mn-lt"/>
            </a:rPr>
            <a:t>Ratio</a:t>
          </a:r>
          <a:r>
            <a:rPr lang="ru-RU" sz="1600" b="0" kern="1200" dirty="0" smtClean="0">
              <a:solidFill>
                <a:schemeClr val="tx2"/>
              </a:solidFill>
              <a:latin typeface="+mn-lt"/>
            </a:rPr>
            <a:t> </a:t>
          </a:r>
          <a:r>
            <a:rPr lang="ru-RU" sz="1600" b="0" kern="1200" dirty="0" err="1" smtClean="0">
              <a:solidFill>
                <a:schemeClr val="tx2"/>
              </a:solidFill>
              <a:latin typeface="+mn-lt"/>
            </a:rPr>
            <a:t>of</a:t>
          </a:r>
          <a:r>
            <a:rPr lang="ru-RU" sz="1600" b="0" kern="1200" dirty="0" smtClean="0">
              <a:solidFill>
                <a:schemeClr val="tx2"/>
              </a:solidFill>
              <a:latin typeface="+mn-lt"/>
            </a:rPr>
            <a:t> </a:t>
          </a:r>
          <a:r>
            <a:rPr lang="ru-RU" sz="1600" b="0" kern="1200" dirty="0" err="1" smtClean="0">
              <a:solidFill>
                <a:schemeClr val="tx2"/>
              </a:solidFill>
              <a:latin typeface="+mn-lt"/>
            </a:rPr>
            <a:t>Insurance</a:t>
          </a:r>
          <a:r>
            <a:rPr lang="ru-RU" sz="1600" b="0" kern="1200" dirty="0" smtClean="0">
              <a:solidFill>
                <a:schemeClr val="tx2"/>
              </a:solidFill>
              <a:latin typeface="+mn-lt"/>
            </a:rPr>
            <a:t> </a:t>
          </a:r>
          <a:r>
            <a:rPr lang="ru-RU" sz="1600" b="0" kern="1200" dirty="0" err="1" smtClean="0">
              <a:solidFill>
                <a:schemeClr val="tx2"/>
              </a:solidFill>
              <a:latin typeface="+mn-lt"/>
            </a:rPr>
            <a:t>Rates</a:t>
          </a:r>
          <a:r>
            <a:rPr lang="ru-RU" sz="1600" b="0" kern="1200" dirty="0" smtClean="0">
              <a:solidFill>
                <a:schemeClr val="tx2"/>
              </a:solidFill>
              <a:latin typeface="+mn-lt"/>
            </a:rPr>
            <a:t> </a:t>
          </a:r>
          <a:r>
            <a:rPr lang="ru-RU" sz="1600" b="0" kern="1200" dirty="0" err="1" smtClean="0">
              <a:solidFill>
                <a:schemeClr val="tx2"/>
              </a:solidFill>
              <a:latin typeface="+mn-lt"/>
            </a:rPr>
            <a:t>Depending</a:t>
          </a:r>
          <a:r>
            <a:rPr lang="ru-RU" sz="1600" b="0" kern="1200" dirty="0" smtClean="0">
              <a:solidFill>
                <a:schemeClr val="tx2"/>
              </a:solidFill>
              <a:latin typeface="+mn-lt"/>
            </a:rPr>
            <a:t> </a:t>
          </a:r>
          <a:r>
            <a:rPr lang="ru-RU" sz="1600" b="0" kern="1200" dirty="0" err="1" smtClean="0">
              <a:solidFill>
                <a:schemeClr val="tx2"/>
              </a:solidFill>
              <a:latin typeface="+mn-lt"/>
            </a:rPr>
            <a:t>on</a:t>
          </a:r>
          <a:r>
            <a:rPr lang="ru-RU" sz="1600" b="0" kern="1200" dirty="0" smtClean="0">
              <a:solidFill>
                <a:schemeClr val="tx2"/>
              </a:solidFill>
              <a:latin typeface="+mn-lt"/>
            </a:rPr>
            <a:t> </a:t>
          </a:r>
          <a:r>
            <a:rPr lang="ru-RU" sz="1600" b="0" kern="1200" dirty="0" err="1" smtClean="0">
              <a:solidFill>
                <a:schemeClr val="tx2"/>
              </a:solidFill>
              <a:latin typeface="+mn-lt"/>
            </a:rPr>
            <a:t>the</a:t>
          </a:r>
          <a:r>
            <a:rPr lang="ru-RU" sz="1600" b="0" kern="1200" dirty="0" smtClean="0">
              <a:solidFill>
                <a:schemeClr val="tx2"/>
              </a:solidFill>
              <a:latin typeface="+mn-lt"/>
            </a:rPr>
            <a:t> </a:t>
          </a:r>
          <a:r>
            <a:rPr lang="ru-RU" sz="1600" b="0" kern="1200" dirty="0" err="1" smtClean="0">
              <a:solidFill>
                <a:schemeClr val="tx2"/>
              </a:solidFill>
              <a:latin typeface="+mn-lt"/>
            </a:rPr>
            <a:t>Territory</a:t>
          </a:r>
          <a:r>
            <a:rPr lang="ru-RU" sz="1600" b="0" kern="1200" dirty="0" smtClean="0">
              <a:solidFill>
                <a:schemeClr val="tx2"/>
              </a:solidFill>
              <a:latin typeface="+mn-lt"/>
            </a:rPr>
            <a:t> </a:t>
          </a:r>
          <a:r>
            <a:rPr lang="ru-RU" sz="1600" b="0" kern="1200" dirty="0" err="1" smtClean="0">
              <a:solidFill>
                <a:schemeClr val="tx2"/>
              </a:solidFill>
              <a:latin typeface="+mn-lt"/>
            </a:rPr>
            <a:t>of</a:t>
          </a:r>
          <a:r>
            <a:rPr lang="ru-RU" sz="1600" b="0" kern="1200" dirty="0" smtClean="0">
              <a:solidFill>
                <a:schemeClr val="tx2"/>
              </a:solidFill>
              <a:latin typeface="+mn-lt"/>
            </a:rPr>
            <a:t> </a:t>
          </a:r>
          <a:r>
            <a:rPr lang="ru-RU" sz="1600" b="0" kern="1200" dirty="0" err="1" smtClean="0">
              <a:solidFill>
                <a:schemeClr val="tx2"/>
              </a:solidFill>
              <a:latin typeface="+mn-lt"/>
            </a:rPr>
            <a:t>Predominant</a:t>
          </a:r>
          <a:r>
            <a:rPr lang="ru-RU" sz="1600" b="0" kern="1200" dirty="0" smtClean="0">
              <a:solidFill>
                <a:schemeClr val="tx2"/>
              </a:solidFill>
              <a:latin typeface="+mn-lt"/>
            </a:rPr>
            <a:t> </a:t>
          </a:r>
          <a:r>
            <a:rPr lang="ru-RU" sz="1600" b="0" kern="1200" dirty="0" err="1" smtClean="0">
              <a:solidFill>
                <a:schemeClr val="tx2"/>
              </a:solidFill>
              <a:latin typeface="+mn-lt"/>
            </a:rPr>
            <a:t>Use</a:t>
          </a:r>
          <a:r>
            <a:rPr lang="ru-RU" sz="1600" b="0" kern="1200" dirty="0" smtClean="0">
              <a:solidFill>
                <a:schemeClr val="tx2"/>
              </a:solidFill>
              <a:latin typeface="+mn-lt"/>
            </a:rPr>
            <a:t> </a:t>
          </a:r>
          <a:r>
            <a:rPr lang="ru-RU" sz="1600" b="0" kern="1200" dirty="0" err="1" smtClean="0">
              <a:solidFill>
                <a:schemeClr val="tx2"/>
              </a:solidFill>
              <a:latin typeface="+mn-lt"/>
            </a:rPr>
            <a:t>of</a:t>
          </a:r>
          <a:r>
            <a:rPr lang="ru-RU" sz="1600" b="0" kern="1200" dirty="0" smtClean="0">
              <a:solidFill>
                <a:schemeClr val="tx2"/>
              </a:solidFill>
              <a:latin typeface="+mn-lt"/>
            </a:rPr>
            <a:t> </a:t>
          </a:r>
          <a:r>
            <a:rPr lang="ru-RU" sz="1600" b="0" kern="1200" dirty="0" err="1" smtClean="0">
              <a:solidFill>
                <a:schemeClr val="tx2"/>
              </a:solidFill>
              <a:latin typeface="+mn-lt"/>
            </a:rPr>
            <a:t>the</a:t>
          </a:r>
          <a:r>
            <a:rPr lang="ru-RU" sz="1600" b="0" kern="1200" dirty="0" smtClean="0">
              <a:solidFill>
                <a:schemeClr val="tx2"/>
              </a:solidFill>
              <a:latin typeface="+mn-lt"/>
            </a:rPr>
            <a:t> </a:t>
          </a:r>
          <a:r>
            <a:rPr lang="ru-RU" sz="1600" b="0" kern="1200" dirty="0" err="1" smtClean="0">
              <a:solidFill>
                <a:schemeClr val="tx2"/>
              </a:solidFill>
              <a:latin typeface="+mn-lt"/>
            </a:rPr>
            <a:t>Vehicle</a:t>
          </a:r>
          <a:endParaRPr lang="en-US" sz="1600" b="0" u="none" kern="1200" dirty="0" smtClean="0">
            <a:solidFill>
              <a:schemeClr val="tx2"/>
            </a:solidFill>
            <a:latin typeface="+mn-lt"/>
          </a:endParaRPr>
        </a:p>
        <a:p>
          <a:pPr lvl="0" algn="just" defTabSz="889000">
            <a:lnSpc>
              <a:spcPct val="90000"/>
            </a:lnSpc>
            <a:spcBef>
              <a:spcPct val="0"/>
            </a:spcBef>
            <a:spcAft>
              <a:spcPct val="35000"/>
            </a:spcAft>
          </a:pPr>
          <a:r>
            <a:rPr lang="ru-RU" sz="1600" b="1" u="none" kern="1200" dirty="0" smtClean="0">
              <a:solidFill>
                <a:schemeClr val="tx2"/>
              </a:solidFill>
              <a:latin typeface="+mn-lt"/>
            </a:rPr>
            <a:t>К</a:t>
          </a:r>
          <a:r>
            <a:rPr lang="en-US" sz="1600" b="1" u="none" kern="1200" dirty="0" smtClean="0">
              <a:solidFill>
                <a:schemeClr val="tx2"/>
              </a:solidFill>
              <a:latin typeface="+mn-lt"/>
            </a:rPr>
            <a:t>B</a:t>
          </a:r>
          <a:r>
            <a:rPr lang="ru-RU" sz="1600" b="1" u="none" kern="1200" dirty="0" smtClean="0">
              <a:solidFill>
                <a:schemeClr val="tx2"/>
              </a:solidFill>
              <a:latin typeface="+mn-lt"/>
            </a:rPr>
            <a:t>М</a:t>
          </a:r>
          <a:r>
            <a:rPr lang="ru-RU" sz="1600" b="0" u="none" kern="1200" dirty="0" smtClean="0">
              <a:solidFill>
                <a:schemeClr val="tx2"/>
              </a:solidFill>
              <a:latin typeface="+mn-lt"/>
            </a:rPr>
            <a:t> – </a:t>
          </a:r>
          <a:r>
            <a:rPr lang="en-US" sz="1600" b="0" kern="1200" dirty="0" smtClean="0">
              <a:solidFill>
                <a:schemeClr val="tx2"/>
              </a:solidFill>
              <a:latin typeface="+mn-lt"/>
              <a:cs typeface="Times New Roman" pitchFamily="18" charset="0"/>
            </a:rPr>
            <a:t>Bonus–</a:t>
          </a:r>
          <a:r>
            <a:rPr lang="en-US" sz="1600" b="0" kern="1200" dirty="0" err="1" smtClean="0">
              <a:solidFill>
                <a:schemeClr val="tx2"/>
              </a:solidFill>
              <a:latin typeface="+mn-lt"/>
              <a:cs typeface="Times New Roman" pitchFamily="18" charset="0"/>
            </a:rPr>
            <a:t>malus</a:t>
          </a:r>
          <a:r>
            <a:rPr lang="en-US" sz="1600" b="0" kern="1200" dirty="0" smtClean="0">
              <a:solidFill>
                <a:schemeClr val="tx2"/>
              </a:solidFill>
              <a:latin typeface="+mn-lt"/>
              <a:cs typeface="Times New Roman" pitchFamily="18" charset="0"/>
            </a:rPr>
            <a:t> Ratio </a:t>
          </a:r>
        </a:p>
        <a:p>
          <a:pPr lvl="0" algn="just" defTabSz="889000">
            <a:lnSpc>
              <a:spcPct val="90000"/>
            </a:lnSpc>
            <a:spcBef>
              <a:spcPct val="0"/>
            </a:spcBef>
            <a:spcAft>
              <a:spcPct val="35000"/>
            </a:spcAft>
          </a:pPr>
          <a:r>
            <a:rPr lang="en-US" sz="1600" b="1" u="none" kern="1200" dirty="0" smtClean="0">
              <a:solidFill>
                <a:schemeClr val="tx2"/>
              </a:solidFill>
              <a:latin typeface="+mn-lt"/>
            </a:rPr>
            <a:t>KVS</a:t>
          </a:r>
          <a:r>
            <a:rPr lang="en-US" sz="1600" b="0" u="none" kern="1200" dirty="0" smtClean="0">
              <a:solidFill>
                <a:schemeClr val="tx2"/>
              </a:solidFill>
              <a:latin typeface="+mn-lt"/>
            </a:rPr>
            <a:t> </a:t>
          </a:r>
          <a:r>
            <a:rPr lang="ru-RU" sz="1600" b="0" u="none" kern="1200" dirty="0" smtClean="0">
              <a:solidFill>
                <a:schemeClr val="tx2"/>
              </a:solidFill>
              <a:latin typeface="+mn-lt"/>
            </a:rPr>
            <a:t>– </a:t>
          </a:r>
          <a:r>
            <a:rPr lang="ru-RU" sz="1600" b="0" kern="1200" dirty="0" err="1" smtClean="0">
              <a:solidFill>
                <a:schemeClr val="tx2"/>
              </a:solidFill>
              <a:latin typeface="+mn-lt"/>
            </a:rPr>
            <a:t>Ratio</a:t>
          </a:r>
          <a:r>
            <a:rPr lang="ru-RU" sz="1600" b="0" kern="1200" dirty="0" smtClean="0">
              <a:solidFill>
                <a:schemeClr val="tx2"/>
              </a:solidFill>
              <a:latin typeface="+mn-lt"/>
            </a:rPr>
            <a:t> </a:t>
          </a:r>
          <a:r>
            <a:rPr lang="ru-RU" sz="1600" b="0" kern="1200" dirty="0" err="1" smtClean="0">
              <a:solidFill>
                <a:schemeClr val="tx2"/>
              </a:solidFill>
              <a:latin typeface="+mn-lt"/>
            </a:rPr>
            <a:t>of</a:t>
          </a:r>
          <a:r>
            <a:rPr lang="ru-RU" sz="1600" b="0" kern="1200" dirty="0" smtClean="0">
              <a:solidFill>
                <a:schemeClr val="tx2"/>
              </a:solidFill>
              <a:latin typeface="+mn-lt"/>
            </a:rPr>
            <a:t> </a:t>
          </a:r>
          <a:r>
            <a:rPr lang="ru-RU" sz="1600" b="0" kern="1200" dirty="0" err="1" smtClean="0">
              <a:solidFill>
                <a:schemeClr val="tx2"/>
              </a:solidFill>
              <a:latin typeface="+mn-lt"/>
            </a:rPr>
            <a:t>Insurance</a:t>
          </a:r>
          <a:r>
            <a:rPr lang="ru-RU" sz="1600" b="0" kern="1200" dirty="0" smtClean="0">
              <a:solidFill>
                <a:schemeClr val="tx2"/>
              </a:solidFill>
              <a:latin typeface="+mn-lt"/>
            </a:rPr>
            <a:t> </a:t>
          </a:r>
          <a:r>
            <a:rPr lang="ru-RU" sz="1600" b="0" kern="1200" dirty="0" err="1" smtClean="0">
              <a:solidFill>
                <a:schemeClr val="tx2"/>
              </a:solidFill>
              <a:latin typeface="+mn-lt"/>
            </a:rPr>
            <a:t>Rates</a:t>
          </a:r>
          <a:r>
            <a:rPr lang="ru-RU" sz="1600" b="0" kern="1200" dirty="0" smtClean="0">
              <a:solidFill>
                <a:schemeClr val="tx2"/>
              </a:solidFill>
              <a:latin typeface="+mn-lt"/>
            </a:rPr>
            <a:t> </a:t>
          </a:r>
          <a:r>
            <a:rPr lang="ru-RU" sz="1600" b="0" kern="1200" dirty="0" err="1" smtClean="0">
              <a:solidFill>
                <a:schemeClr val="tx2"/>
              </a:solidFill>
              <a:latin typeface="+mn-lt"/>
            </a:rPr>
            <a:t>Depending</a:t>
          </a:r>
          <a:r>
            <a:rPr lang="ru-RU" sz="1600" b="0" kern="1200" dirty="0" smtClean="0">
              <a:solidFill>
                <a:schemeClr val="tx2"/>
              </a:solidFill>
              <a:latin typeface="+mn-lt"/>
            </a:rPr>
            <a:t> </a:t>
          </a:r>
          <a:r>
            <a:rPr lang="ru-RU" sz="1600" b="0" kern="1200" dirty="0" err="1" smtClean="0">
              <a:solidFill>
                <a:schemeClr val="tx2"/>
              </a:solidFill>
              <a:latin typeface="+mn-lt"/>
            </a:rPr>
            <a:t>on</a:t>
          </a:r>
          <a:r>
            <a:rPr lang="ru-RU" sz="1600" b="0" kern="1200" dirty="0" smtClean="0">
              <a:solidFill>
                <a:schemeClr val="tx2"/>
              </a:solidFill>
              <a:latin typeface="+mn-lt"/>
            </a:rPr>
            <a:t> </a:t>
          </a:r>
          <a:r>
            <a:rPr lang="ru-RU" sz="1600" b="0" kern="1200" dirty="0" err="1" smtClean="0">
              <a:solidFill>
                <a:schemeClr val="tx2"/>
              </a:solidFill>
              <a:latin typeface="+mn-lt"/>
            </a:rPr>
            <a:t>the</a:t>
          </a:r>
          <a:r>
            <a:rPr lang="ru-RU" sz="1600" b="0" kern="1200" dirty="0" smtClean="0">
              <a:solidFill>
                <a:schemeClr val="tx2"/>
              </a:solidFill>
              <a:latin typeface="+mn-lt"/>
            </a:rPr>
            <a:t> </a:t>
          </a:r>
          <a:r>
            <a:rPr lang="ru-RU" sz="1600" b="0" kern="1200" dirty="0" err="1" smtClean="0">
              <a:solidFill>
                <a:schemeClr val="tx2"/>
              </a:solidFill>
              <a:latin typeface="+mn-lt"/>
            </a:rPr>
            <a:t>Age</a:t>
          </a:r>
          <a:r>
            <a:rPr lang="ru-RU" sz="1600" b="0" kern="1200" dirty="0" smtClean="0">
              <a:solidFill>
                <a:schemeClr val="tx2"/>
              </a:solidFill>
              <a:latin typeface="+mn-lt"/>
            </a:rPr>
            <a:t> </a:t>
          </a:r>
          <a:r>
            <a:rPr lang="ru-RU" sz="1600" b="0" kern="1200" dirty="0" err="1" smtClean="0">
              <a:solidFill>
                <a:schemeClr val="tx2"/>
              </a:solidFill>
              <a:latin typeface="+mn-lt"/>
            </a:rPr>
            <a:t>and</a:t>
          </a:r>
          <a:r>
            <a:rPr lang="ru-RU" sz="1600" b="0" kern="1200" dirty="0" smtClean="0">
              <a:solidFill>
                <a:schemeClr val="tx2"/>
              </a:solidFill>
              <a:latin typeface="+mn-lt"/>
            </a:rPr>
            <a:t> </a:t>
          </a:r>
          <a:r>
            <a:rPr lang="ru-RU" sz="1600" b="0" kern="1200" dirty="0" err="1" smtClean="0">
              <a:solidFill>
                <a:schemeClr val="tx2"/>
              </a:solidFill>
              <a:latin typeface="+mn-lt"/>
            </a:rPr>
            <a:t>Driving</a:t>
          </a:r>
          <a:r>
            <a:rPr lang="ru-RU" sz="1600" b="0" kern="1200" dirty="0" smtClean="0">
              <a:solidFill>
                <a:schemeClr val="tx2"/>
              </a:solidFill>
              <a:latin typeface="+mn-lt"/>
            </a:rPr>
            <a:t> </a:t>
          </a:r>
          <a:r>
            <a:rPr lang="ru-RU" sz="1600" b="0" kern="1200" dirty="0" err="1" smtClean="0">
              <a:solidFill>
                <a:schemeClr val="tx2"/>
              </a:solidFill>
              <a:latin typeface="+mn-lt"/>
            </a:rPr>
            <a:t>Experience</a:t>
          </a:r>
          <a:r>
            <a:rPr lang="ru-RU" sz="1600" b="0" kern="1200" dirty="0" smtClean="0">
              <a:solidFill>
                <a:schemeClr val="tx2"/>
              </a:solidFill>
              <a:latin typeface="+mn-lt"/>
            </a:rPr>
            <a:t> </a:t>
          </a:r>
          <a:r>
            <a:rPr lang="ru-RU" sz="1600" b="0" kern="1200" dirty="0" err="1" smtClean="0">
              <a:solidFill>
                <a:schemeClr val="tx2"/>
              </a:solidFill>
              <a:latin typeface="+mn-lt"/>
            </a:rPr>
            <a:t>of</a:t>
          </a:r>
          <a:r>
            <a:rPr lang="ru-RU" sz="1600" b="0" kern="1200" dirty="0" smtClean="0">
              <a:solidFill>
                <a:schemeClr val="tx2"/>
              </a:solidFill>
              <a:latin typeface="+mn-lt"/>
            </a:rPr>
            <a:t> </a:t>
          </a:r>
          <a:r>
            <a:rPr lang="ru-RU" sz="1600" b="0" kern="1200" dirty="0" err="1" smtClean="0">
              <a:solidFill>
                <a:schemeClr val="tx2"/>
              </a:solidFill>
              <a:latin typeface="+mn-lt"/>
            </a:rPr>
            <a:t>the</a:t>
          </a:r>
          <a:r>
            <a:rPr lang="ru-RU" sz="1600" b="0" kern="1200" dirty="0" smtClean="0">
              <a:solidFill>
                <a:schemeClr val="tx2"/>
              </a:solidFill>
              <a:latin typeface="+mn-lt"/>
            </a:rPr>
            <a:t> </a:t>
          </a:r>
          <a:r>
            <a:rPr lang="ru-RU" sz="1600" b="0" kern="1200" dirty="0" err="1" smtClean="0">
              <a:solidFill>
                <a:schemeClr val="tx2"/>
              </a:solidFill>
              <a:latin typeface="+mn-lt"/>
            </a:rPr>
            <a:t>Driver</a:t>
          </a:r>
          <a:r>
            <a:rPr lang="ru-RU" sz="1600" b="0" kern="1200" dirty="0" smtClean="0">
              <a:solidFill>
                <a:schemeClr val="tx2"/>
              </a:solidFill>
              <a:latin typeface="+mn-lt"/>
            </a:rPr>
            <a:t> A</a:t>
          </a:r>
          <a:r>
            <a:rPr lang="en-US" sz="1600" b="0" kern="1200" dirty="0" err="1" smtClean="0">
              <a:solidFill>
                <a:schemeClr val="tx2"/>
              </a:solidFill>
              <a:latin typeface="+mn-lt"/>
            </a:rPr>
            <a:t>uthoris</a:t>
          </a:r>
          <a:r>
            <a:rPr lang="ru-RU" sz="1600" b="0" kern="1200" dirty="0" err="1" smtClean="0">
              <a:solidFill>
                <a:schemeClr val="tx2"/>
              </a:solidFill>
              <a:latin typeface="+mn-lt"/>
            </a:rPr>
            <a:t>ed</a:t>
          </a:r>
          <a:r>
            <a:rPr lang="ru-RU" sz="1600" b="0" kern="1200" dirty="0" smtClean="0">
              <a:solidFill>
                <a:schemeClr val="tx2"/>
              </a:solidFill>
              <a:latin typeface="+mn-lt"/>
            </a:rPr>
            <a:t> </a:t>
          </a:r>
          <a:r>
            <a:rPr lang="ru-RU" sz="1600" b="0" kern="1200" dirty="0" err="1" smtClean="0">
              <a:solidFill>
                <a:schemeClr val="tx2"/>
              </a:solidFill>
              <a:latin typeface="+mn-lt"/>
            </a:rPr>
            <a:t>to</a:t>
          </a:r>
          <a:r>
            <a:rPr lang="ru-RU" sz="1600" b="0" kern="1200" dirty="0" smtClean="0">
              <a:solidFill>
                <a:schemeClr val="tx2"/>
              </a:solidFill>
              <a:latin typeface="+mn-lt"/>
            </a:rPr>
            <a:t> </a:t>
          </a:r>
          <a:r>
            <a:rPr lang="ru-RU" sz="1600" b="0" kern="1200" dirty="0" err="1" smtClean="0">
              <a:solidFill>
                <a:schemeClr val="tx2"/>
              </a:solidFill>
              <a:latin typeface="+mn-lt"/>
            </a:rPr>
            <a:t>Drive</a:t>
          </a:r>
          <a:r>
            <a:rPr lang="ru-RU" sz="1600" b="0" kern="1200" dirty="0" smtClean="0">
              <a:solidFill>
                <a:schemeClr val="tx2"/>
              </a:solidFill>
              <a:latin typeface="+mn-lt"/>
            </a:rPr>
            <a:t> </a:t>
          </a:r>
          <a:r>
            <a:rPr lang="ru-RU" sz="1600" b="0" kern="1200" dirty="0" err="1" smtClean="0">
              <a:solidFill>
                <a:schemeClr val="tx2"/>
              </a:solidFill>
              <a:latin typeface="+mn-lt"/>
            </a:rPr>
            <a:t>the</a:t>
          </a:r>
          <a:r>
            <a:rPr lang="ru-RU" sz="1600" b="0" kern="1200" dirty="0" smtClean="0">
              <a:solidFill>
                <a:schemeClr val="tx2"/>
              </a:solidFill>
              <a:latin typeface="+mn-lt"/>
            </a:rPr>
            <a:t> </a:t>
          </a:r>
          <a:r>
            <a:rPr lang="ru-RU" sz="1600" b="0" kern="1200" dirty="0" err="1" smtClean="0">
              <a:solidFill>
                <a:schemeClr val="tx2"/>
              </a:solidFill>
              <a:latin typeface="+mn-lt"/>
            </a:rPr>
            <a:t>Vehicle</a:t>
          </a:r>
          <a:r>
            <a:rPr lang="ru-RU" sz="1600" b="0" kern="1200" dirty="0" smtClean="0">
              <a:solidFill>
                <a:schemeClr val="tx2"/>
              </a:solidFill>
              <a:latin typeface="+mn-lt"/>
            </a:rPr>
            <a:t> </a:t>
          </a:r>
          <a:endParaRPr lang="en-US" sz="1600" b="0" kern="1200" dirty="0" smtClean="0">
            <a:solidFill>
              <a:schemeClr val="tx2"/>
            </a:solidFill>
            <a:latin typeface="+mn-lt"/>
          </a:endParaRPr>
        </a:p>
        <a:p>
          <a:pPr lvl="0" algn="just" defTabSz="889000">
            <a:lnSpc>
              <a:spcPct val="90000"/>
            </a:lnSpc>
            <a:spcBef>
              <a:spcPct val="0"/>
            </a:spcBef>
            <a:spcAft>
              <a:spcPct val="35000"/>
            </a:spcAft>
          </a:pPr>
          <a:r>
            <a:rPr lang="ru-RU" sz="1600" b="1" u="none" kern="1200" dirty="0" smtClean="0">
              <a:solidFill>
                <a:schemeClr val="tx2"/>
              </a:solidFill>
              <a:latin typeface="+mn-lt"/>
            </a:rPr>
            <a:t>КО</a:t>
          </a:r>
          <a:r>
            <a:rPr lang="ru-RU" sz="1600" b="0" u="none" kern="1200" dirty="0" smtClean="0">
              <a:solidFill>
                <a:schemeClr val="tx2"/>
              </a:solidFill>
              <a:latin typeface="+mn-lt"/>
            </a:rPr>
            <a:t> – </a:t>
          </a:r>
          <a:r>
            <a:rPr lang="ru-RU" sz="1600" b="0" kern="1200" dirty="0" err="1" smtClean="0">
              <a:solidFill>
                <a:schemeClr val="tx2"/>
              </a:solidFill>
              <a:latin typeface="+mn-lt"/>
            </a:rPr>
            <a:t>Information</a:t>
          </a:r>
          <a:r>
            <a:rPr lang="ru-RU" sz="1600" b="0" kern="1200" dirty="0" smtClean="0">
              <a:solidFill>
                <a:schemeClr val="tx2"/>
              </a:solidFill>
              <a:latin typeface="+mn-lt"/>
            </a:rPr>
            <a:t> </a:t>
          </a:r>
          <a:r>
            <a:rPr lang="ru-RU" sz="1600" b="0" kern="1200" dirty="0" err="1" smtClean="0">
              <a:solidFill>
                <a:schemeClr val="tx2"/>
              </a:solidFill>
              <a:latin typeface="+mn-lt"/>
            </a:rPr>
            <a:t>about</a:t>
          </a:r>
          <a:r>
            <a:rPr lang="ru-RU" sz="1600" b="0" kern="1200" dirty="0" smtClean="0">
              <a:solidFill>
                <a:schemeClr val="tx2"/>
              </a:solidFill>
              <a:latin typeface="+mn-lt"/>
            </a:rPr>
            <a:t> </a:t>
          </a:r>
          <a:r>
            <a:rPr lang="ru-RU" sz="1600" b="0" kern="1200" dirty="0" err="1" smtClean="0">
              <a:solidFill>
                <a:schemeClr val="tx2"/>
              </a:solidFill>
              <a:latin typeface="+mn-lt"/>
            </a:rPr>
            <a:t>the</a:t>
          </a:r>
          <a:r>
            <a:rPr lang="ru-RU" sz="1600" b="0" kern="1200" dirty="0" smtClean="0">
              <a:solidFill>
                <a:schemeClr val="tx2"/>
              </a:solidFill>
              <a:latin typeface="+mn-lt"/>
            </a:rPr>
            <a:t> </a:t>
          </a:r>
          <a:r>
            <a:rPr lang="ru-RU" sz="1600" b="0" kern="1200" dirty="0" err="1" smtClean="0">
              <a:solidFill>
                <a:schemeClr val="tx2"/>
              </a:solidFill>
              <a:latin typeface="+mn-lt"/>
            </a:rPr>
            <a:t>Number</a:t>
          </a:r>
          <a:r>
            <a:rPr lang="ru-RU" sz="1600" b="0" kern="1200" dirty="0" smtClean="0">
              <a:solidFill>
                <a:schemeClr val="tx2"/>
              </a:solidFill>
              <a:latin typeface="+mn-lt"/>
            </a:rPr>
            <a:t> </a:t>
          </a:r>
          <a:r>
            <a:rPr lang="ru-RU" sz="1600" b="0" kern="1200" dirty="0" err="1" smtClean="0">
              <a:solidFill>
                <a:schemeClr val="tx2"/>
              </a:solidFill>
              <a:latin typeface="+mn-lt"/>
            </a:rPr>
            <a:t>of</a:t>
          </a:r>
          <a:r>
            <a:rPr lang="ru-RU" sz="1600" b="0" kern="1200" dirty="0" smtClean="0">
              <a:solidFill>
                <a:schemeClr val="tx2"/>
              </a:solidFill>
              <a:latin typeface="+mn-lt"/>
            </a:rPr>
            <a:t> </a:t>
          </a:r>
          <a:r>
            <a:rPr lang="ru-RU" sz="1600" b="0" kern="1200" dirty="0" err="1" smtClean="0">
              <a:solidFill>
                <a:schemeClr val="tx2"/>
              </a:solidFill>
              <a:latin typeface="+mn-lt"/>
            </a:rPr>
            <a:t>Persons</a:t>
          </a:r>
          <a:r>
            <a:rPr lang="ru-RU" sz="1600" b="0" kern="1200" dirty="0" smtClean="0">
              <a:solidFill>
                <a:schemeClr val="tx2"/>
              </a:solidFill>
              <a:latin typeface="+mn-lt"/>
            </a:rPr>
            <a:t> A</a:t>
          </a:r>
          <a:r>
            <a:rPr lang="en-US" sz="1600" b="0" kern="1200" dirty="0" err="1" smtClean="0">
              <a:solidFill>
                <a:schemeClr val="tx2"/>
              </a:solidFill>
              <a:latin typeface="+mn-lt"/>
            </a:rPr>
            <a:t>uth</a:t>
          </a:r>
          <a:r>
            <a:rPr lang="ru-RU" sz="1600" b="0" kern="1200" dirty="0" smtClean="0">
              <a:solidFill>
                <a:schemeClr val="tx2"/>
              </a:solidFill>
              <a:latin typeface="+mn-lt"/>
            </a:rPr>
            <a:t>o</a:t>
          </a:r>
          <a:r>
            <a:rPr lang="en-US" sz="1600" b="0" kern="1200" dirty="0" err="1" smtClean="0">
              <a:solidFill>
                <a:schemeClr val="tx2"/>
              </a:solidFill>
              <a:latin typeface="+mn-lt"/>
            </a:rPr>
            <a:t>ris</a:t>
          </a:r>
          <a:r>
            <a:rPr lang="ru-RU" sz="1600" b="0" kern="1200" dirty="0" err="1" smtClean="0">
              <a:solidFill>
                <a:schemeClr val="tx2"/>
              </a:solidFill>
              <a:latin typeface="+mn-lt"/>
            </a:rPr>
            <a:t>ed</a:t>
          </a:r>
          <a:r>
            <a:rPr lang="ru-RU" sz="1600" b="0" kern="1200" dirty="0" smtClean="0">
              <a:solidFill>
                <a:schemeClr val="tx2"/>
              </a:solidFill>
              <a:latin typeface="+mn-lt"/>
            </a:rPr>
            <a:t> </a:t>
          </a:r>
          <a:r>
            <a:rPr lang="ru-RU" sz="1600" b="0" kern="1200" dirty="0" err="1" smtClean="0">
              <a:solidFill>
                <a:schemeClr val="tx2"/>
              </a:solidFill>
              <a:latin typeface="+mn-lt"/>
            </a:rPr>
            <a:t>to</a:t>
          </a:r>
          <a:r>
            <a:rPr lang="ru-RU" sz="1600" b="0" kern="1200" dirty="0" smtClean="0">
              <a:solidFill>
                <a:schemeClr val="tx2"/>
              </a:solidFill>
              <a:latin typeface="+mn-lt"/>
            </a:rPr>
            <a:t> </a:t>
          </a:r>
          <a:r>
            <a:rPr lang="ru-RU" sz="1600" b="0" kern="1200" dirty="0" err="1" smtClean="0">
              <a:solidFill>
                <a:schemeClr val="tx2"/>
              </a:solidFill>
              <a:latin typeface="+mn-lt"/>
            </a:rPr>
            <a:t>Drive</a:t>
          </a:r>
          <a:r>
            <a:rPr lang="ru-RU" sz="1600" b="0" kern="1200" dirty="0" smtClean="0">
              <a:solidFill>
                <a:schemeClr val="tx2"/>
              </a:solidFill>
              <a:latin typeface="+mn-lt"/>
            </a:rPr>
            <a:t> </a:t>
          </a:r>
          <a:r>
            <a:rPr lang="ru-RU" sz="1600" b="0" kern="1200" dirty="0" err="1" smtClean="0">
              <a:solidFill>
                <a:schemeClr val="tx2"/>
              </a:solidFill>
              <a:latin typeface="+mn-lt"/>
            </a:rPr>
            <a:t>the</a:t>
          </a:r>
          <a:r>
            <a:rPr lang="ru-RU" sz="1600" b="0" kern="1200" dirty="0" smtClean="0">
              <a:solidFill>
                <a:schemeClr val="tx2"/>
              </a:solidFill>
              <a:latin typeface="+mn-lt"/>
            </a:rPr>
            <a:t> </a:t>
          </a:r>
          <a:r>
            <a:rPr lang="ru-RU" sz="1600" b="0" kern="1200" dirty="0" err="1" smtClean="0">
              <a:solidFill>
                <a:schemeClr val="tx2"/>
              </a:solidFill>
              <a:latin typeface="+mn-lt"/>
            </a:rPr>
            <a:t>Vehicle</a:t>
          </a:r>
          <a:endParaRPr lang="en-US" sz="1600" b="0" kern="1200" dirty="0" smtClean="0">
            <a:solidFill>
              <a:schemeClr val="tx2"/>
            </a:solidFill>
            <a:latin typeface="+mn-lt"/>
          </a:endParaRPr>
        </a:p>
        <a:p>
          <a:pPr lvl="0" algn="just" defTabSz="889000">
            <a:lnSpc>
              <a:spcPct val="90000"/>
            </a:lnSpc>
            <a:spcBef>
              <a:spcPct val="0"/>
            </a:spcBef>
            <a:spcAft>
              <a:spcPct val="35000"/>
            </a:spcAft>
          </a:pPr>
          <a:r>
            <a:rPr lang="ru-RU" sz="1600" b="1" u="none" kern="1200" dirty="0" smtClean="0">
              <a:solidFill>
                <a:schemeClr val="tx2"/>
              </a:solidFill>
              <a:latin typeface="+mn-lt"/>
            </a:rPr>
            <a:t>КМ</a:t>
          </a:r>
          <a:r>
            <a:rPr lang="ru-RU" sz="1600" b="0" u="none" kern="1200" dirty="0" smtClean="0">
              <a:solidFill>
                <a:schemeClr val="tx2"/>
              </a:solidFill>
              <a:latin typeface="+mn-lt"/>
            </a:rPr>
            <a:t> –</a:t>
          </a:r>
          <a:r>
            <a:rPr lang="en-US" sz="1600" b="0" u="none" kern="1200" dirty="0" smtClean="0">
              <a:solidFill>
                <a:schemeClr val="tx2"/>
              </a:solidFill>
              <a:latin typeface="+mn-lt"/>
            </a:rPr>
            <a:t> </a:t>
          </a:r>
          <a:r>
            <a:rPr lang="ru-RU" sz="1600" b="0" kern="1200" dirty="0" err="1" smtClean="0">
              <a:solidFill>
                <a:schemeClr val="tx2"/>
              </a:solidFill>
              <a:latin typeface="+mn-lt"/>
            </a:rPr>
            <a:t>Ratio</a:t>
          </a:r>
          <a:r>
            <a:rPr lang="ru-RU" sz="1600" b="0" kern="1200" dirty="0" smtClean="0">
              <a:solidFill>
                <a:schemeClr val="tx2"/>
              </a:solidFill>
              <a:latin typeface="+mn-lt"/>
            </a:rPr>
            <a:t> </a:t>
          </a:r>
          <a:r>
            <a:rPr lang="ru-RU" sz="1600" b="0" kern="1200" dirty="0" err="1" smtClean="0">
              <a:solidFill>
                <a:schemeClr val="tx2"/>
              </a:solidFill>
              <a:latin typeface="+mn-lt"/>
            </a:rPr>
            <a:t>of</a:t>
          </a:r>
          <a:r>
            <a:rPr lang="ru-RU" sz="1600" b="0" kern="1200" dirty="0" smtClean="0">
              <a:solidFill>
                <a:schemeClr val="tx2"/>
              </a:solidFill>
              <a:latin typeface="+mn-lt"/>
            </a:rPr>
            <a:t> </a:t>
          </a:r>
          <a:r>
            <a:rPr lang="ru-RU" sz="1600" b="0" kern="1200" dirty="0" err="1" smtClean="0">
              <a:solidFill>
                <a:schemeClr val="tx2"/>
              </a:solidFill>
              <a:latin typeface="+mn-lt"/>
            </a:rPr>
            <a:t>Insurance</a:t>
          </a:r>
          <a:r>
            <a:rPr lang="ru-RU" sz="1600" b="0" kern="1200" dirty="0" smtClean="0">
              <a:solidFill>
                <a:schemeClr val="tx2"/>
              </a:solidFill>
              <a:latin typeface="+mn-lt"/>
            </a:rPr>
            <a:t> </a:t>
          </a:r>
          <a:r>
            <a:rPr lang="ru-RU" sz="1600" b="0" kern="1200" dirty="0" err="1" smtClean="0">
              <a:solidFill>
                <a:schemeClr val="tx2"/>
              </a:solidFill>
              <a:latin typeface="+mn-lt"/>
            </a:rPr>
            <a:t>Rates</a:t>
          </a:r>
          <a:r>
            <a:rPr lang="ru-RU" sz="1600" b="0" kern="1200" dirty="0" smtClean="0">
              <a:solidFill>
                <a:schemeClr val="tx2"/>
              </a:solidFill>
              <a:latin typeface="+mn-lt"/>
            </a:rPr>
            <a:t> </a:t>
          </a:r>
          <a:r>
            <a:rPr lang="ru-RU" sz="1600" b="0" kern="1200" dirty="0" err="1" smtClean="0">
              <a:solidFill>
                <a:schemeClr val="tx2"/>
              </a:solidFill>
              <a:latin typeface="+mn-lt"/>
            </a:rPr>
            <a:t>Depending</a:t>
          </a:r>
          <a:r>
            <a:rPr lang="ru-RU" sz="1600" b="0" kern="1200" dirty="0" smtClean="0">
              <a:solidFill>
                <a:schemeClr val="tx2"/>
              </a:solidFill>
              <a:latin typeface="+mn-lt"/>
            </a:rPr>
            <a:t> </a:t>
          </a:r>
          <a:r>
            <a:rPr lang="ru-RU" sz="1600" b="0" kern="1200" dirty="0" err="1" smtClean="0">
              <a:solidFill>
                <a:schemeClr val="tx2"/>
              </a:solidFill>
              <a:latin typeface="+mn-lt"/>
            </a:rPr>
            <a:t>on</a:t>
          </a:r>
          <a:r>
            <a:rPr lang="ru-RU" sz="1600" b="0" kern="1200" dirty="0" smtClean="0">
              <a:solidFill>
                <a:schemeClr val="tx2"/>
              </a:solidFill>
              <a:latin typeface="+mn-lt"/>
            </a:rPr>
            <a:t> </a:t>
          </a:r>
          <a:r>
            <a:rPr lang="ru-RU" sz="1600" b="0" kern="1200" dirty="0" err="1" smtClean="0">
              <a:solidFill>
                <a:schemeClr val="tx2"/>
              </a:solidFill>
              <a:latin typeface="+mn-lt"/>
            </a:rPr>
            <a:t>the</a:t>
          </a:r>
          <a:r>
            <a:rPr lang="ru-RU" sz="1600" b="0" kern="1200" dirty="0" smtClean="0">
              <a:solidFill>
                <a:schemeClr val="tx2"/>
              </a:solidFill>
              <a:latin typeface="+mn-lt"/>
            </a:rPr>
            <a:t> </a:t>
          </a:r>
          <a:r>
            <a:rPr lang="ru-RU" sz="1600" b="0" kern="1200" dirty="0" err="1" smtClean="0">
              <a:solidFill>
                <a:schemeClr val="tx2"/>
              </a:solidFill>
              <a:latin typeface="+mn-lt"/>
            </a:rPr>
            <a:t>Engine</a:t>
          </a:r>
          <a:r>
            <a:rPr lang="ru-RU" sz="1600" b="0" kern="1200" dirty="0" smtClean="0">
              <a:solidFill>
                <a:schemeClr val="tx2"/>
              </a:solidFill>
              <a:latin typeface="+mn-lt"/>
            </a:rPr>
            <a:t> </a:t>
          </a:r>
          <a:r>
            <a:rPr lang="ru-RU" sz="1600" b="0" kern="1200" dirty="0" err="1" smtClean="0">
              <a:solidFill>
                <a:schemeClr val="tx2"/>
              </a:solidFill>
              <a:latin typeface="+mn-lt"/>
            </a:rPr>
            <a:t>Power</a:t>
          </a:r>
          <a:r>
            <a:rPr lang="ru-RU" sz="1600" b="0" kern="1200" dirty="0" smtClean="0">
              <a:solidFill>
                <a:schemeClr val="tx2"/>
              </a:solidFill>
              <a:latin typeface="+mn-lt"/>
            </a:rPr>
            <a:t> </a:t>
          </a:r>
          <a:r>
            <a:rPr lang="ru-RU" sz="1600" b="0" kern="1200" dirty="0" err="1" smtClean="0">
              <a:solidFill>
                <a:schemeClr val="tx2"/>
              </a:solidFill>
              <a:latin typeface="+mn-lt"/>
            </a:rPr>
            <a:t>of</a:t>
          </a:r>
          <a:r>
            <a:rPr lang="ru-RU" sz="1600" b="0" kern="1200" dirty="0" smtClean="0">
              <a:solidFill>
                <a:schemeClr val="tx2"/>
              </a:solidFill>
              <a:latin typeface="+mn-lt"/>
            </a:rPr>
            <a:t> </a:t>
          </a:r>
          <a:r>
            <a:rPr lang="ru-RU" sz="1600" b="0" kern="1200" dirty="0" err="1" smtClean="0">
              <a:solidFill>
                <a:schemeClr val="tx2"/>
              </a:solidFill>
              <a:latin typeface="+mn-lt"/>
            </a:rPr>
            <a:t>the</a:t>
          </a:r>
          <a:r>
            <a:rPr lang="ru-RU" sz="1600" b="0" kern="1200" dirty="0" smtClean="0">
              <a:solidFill>
                <a:schemeClr val="tx2"/>
              </a:solidFill>
              <a:latin typeface="+mn-lt"/>
            </a:rPr>
            <a:t> </a:t>
          </a:r>
          <a:r>
            <a:rPr lang="ru-RU" sz="1600" b="0" kern="1200" dirty="0" err="1" smtClean="0">
              <a:solidFill>
                <a:schemeClr val="tx2"/>
              </a:solidFill>
              <a:latin typeface="+mn-lt"/>
            </a:rPr>
            <a:t>Light</a:t>
          </a:r>
          <a:r>
            <a:rPr lang="ru-RU" sz="1600" b="0" kern="1200" dirty="0" smtClean="0">
              <a:solidFill>
                <a:schemeClr val="tx2"/>
              </a:solidFill>
              <a:latin typeface="+mn-lt"/>
            </a:rPr>
            <a:t> </a:t>
          </a:r>
          <a:r>
            <a:rPr lang="ru-RU" sz="1600" b="0" kern="1200" dirty="0" err="1" smtClean="0">
              <a:solidFill>
                <a:schemeClr val="tx2"/>
              </a:solidFill>
              <a:latin typeface="+mn-lt"/>
            </a:rPr>
            <a:t>Motor</a:t>
          </a:r>
          <a:r>
            <a:rPr lang="ru-RU" sz="1600" b="0" kern="1200" dirty="0" smtClean="0">
              <a:solidFill>
                <a:schemeClr val="tx2"/>
              </a:solidFill>
              <a:latin typeface="+mn-lt"/>
            </a:rPr>
            <a:t> </a:t>
          </a:r>
          <a:r>
            <a:rPr lang="ru-RU" sz="1600" b="0" kern="1200" dirty="0" err="1" smtClean="0">
              <a:solidFill>
                <a:schemeClr val="tx2"/>
              </a:solidFill>
              <a:latin typeface="+mn-lt"/>
            </a:rPr>
            <a:t>Vehicle</a:t>
          </a:r>
          <a:r>
            <a:rPr lang="ru-RU" sz="1600" b="0" kern="1200" dirty="0" smtClean="0">
              <a:solidFill>
                <a:schemeClr val="tx2"/>
              </a:solidFill>
              <a:latin typeface="+mn-lt"/>
            </a:rPr>
            <a:t> </a:t>
          </a:r>
          <a:r>
            <a:rPr lang="ru-RU" sz="1600" b="0" kern="1200" dirty="0" err="1" smtClean="0">
              <a:solidFill>
                <a:schemeClr val="tx2"/>
              </a:solidFill>
              <a:latin typeface="+mn-lt"/>
            </a:rPr>
            <a:t>and</a:t>
          </a:r>
          <a:r>
            <a:rPr lang="ru-RU" sz="1600" b="0" kern="1200" dirty="0" smtClean="0">
              <a:solidFill>
                <a:schemeClr val="tx2"/>
              </a:solidFill>
              <a:latin typeface="+mn-lt"/>
            </a:rPr>
            <a:t> </a:t>
          </a:r>
          <a:r>
            <a:rPr lang="ru-RU" sz="1600" b="0" kern="1200" dirty="0" err="1" smtClean="0">
              <a:solidFill>
                <a:schemeClr val="tx2"/>
              </a:solidFill>
              <a:latin typeface="+mn-lt"/>
            </a:rPr>
            <a:t>Taxi</a:t>
          </a:r>
          <a:endParaRPr lang="en-US" sz="1600" b="0" u="none" kern="1200" dirty="0" smtClean="0">
            <a:solidFill>
              <a:schemeClr val="tx2"/>
            </a:solidFill>
            <a:latin typeface="+mn-lt"/>
          </a:endParaRPr>
        </a:p>
        <a:p>
          <a:pPr lvl="0" algn="just" defTabSz="889000">
            <a:lnSpc>
              <a:spcPct val="90000"/>
            </a:lnSpc>
            <a:spcBef>
              <a:spcPct val="0"/>
            </a:spcBef>
            <a:spcAft>
              <a:spcPct val="35000"/>
            </a:spcAft>
          </a:pPr>
          <a:r>
            <a:rPr lang="ru-RU" sz="1600" b="1" u="none" kern="1200" dirty="0" smtClean="0">
              <a:solidFill>
                <a:schemeClr val="tx2"/>
              </a:solidFill>
              <a:latin typeface="+mn-lt"/>
            </a:rPr>
            <a:t>К</a:t>
          </a:r>
          <a:r>
            <a:rPr lang="en-US" sz="1600" b="1" u="none" kern="1200" dirty="0" smtClean="0">
              <a:solidFill>
                <a:schemeClr val="tx2"/>
              </a:solidFill>
              <a:latin typeface="+mn-lt"/>
            </a:rPr>
            <a:t>S</a:t>
          </a:r>
          <a:r>
            <a:rPr lang="ru-RU" sz="1600" b="0" u="none" kern="1200" dirty="0" smtClean="0">
              <a:solidFill>
                <a:schemeClr val="tx2"/>
              </a:solidFill>
              <a:latin typeface="+mn-lt"/>
            </a:rPr>
            <a:t> – </a:t>
          </a:r>
          <a:r>
            <a:rPr lang="ru-RU" sz="1600" b="0" kern="1200" dirty="0" err="1" smtClean="0">
              <a:solidFill>
                <a:schemeClr val="tx2"/>
              </a:solidFill>
              <a:latin typeface="+mn-lt"/>
            </a:rPr>
            <a:t>Ratio</a:t>
          </a:r>
          <a:r>
            <a:rPr lang="ru-RU" sz="1600" b="0" kern="1200" dirty="0" smtClean="0">
              <a:solidFill>
                <a:schemeClr val="tx2"/>
              </a:solidFill>
              <a:latin typeface="+mn-lt"/>
            </a:rPr>
            <a:t> </a:t>
          </a:r>
          <a:r>
            <a:rPr lang="ru-RU" sz="1600" b="0" kern="1200" dirty="0" err="1" smtClean="0">
              <a:solidFill>
                <a:schemeClr val="tx2"/>
              </a:solidFill>
              <a:latin typeface="+mn-lt"/>
            </a:rPr>
            <a:t>of</a:t>
          </a:r>
          <a:r>
            <a:rPr lang="ru-RU" sz="1600" b="0" kern="1200" dirty="0" smtClean="0">
              <a:solidFill>
                <a:schemeClr val="tx2"/>
              </a:solidFill>
              <a:latin typeface="+mn-lt"/>
            </a:rPr>
            <a:t> </a:t>
          </a:r>
          <a:r>
            <a:rPr lang="ru-RU" sz="1600" b="0" kern="1200" dirty="0" err="1" smtClean="0">
              <a:solidFill>
                <a:schemeClr val="tx2"/>
              </a:solidFill>
              <a:latin typeface="+mn-lt"/>
            </a:rPr>
            <a:t>Insurance</a:t>
          </a:r>
          <a:r>
            <a:rPr lang="ru-RU" sz="1600" b="0" kern="1200" dirty="0" smtClean="0">
              <a:solidFill>
                <a:schemeClr val="tx2"/>
              </a:solidFill>
              <a:latin typeface="+mn-lt"/>
            </a:rPr>
            <a:t> </a:t>
          </a:r>
          <a:r>
            <a:rPr lang="ru-RU" sz="1600" b="0" kern="1200" dirty="0" err="1" smtClean="0">
              <a:solidFill>
                <a:schemeClr val="tx2"/>
              </a:solidFill>
              <a:latin typeface="+mn-lt"/>
            </a:rPr>
            <a:t>Rates</a:t>
          </a:r>
          <a:r>
            <a:rPr lang="ru-RU" sz="1600" b="0" kern="1200" dirty="0" smtClean="0">
              <a:solidFill>
                <a:schemeClr val="tx2"/>
              </a:solidFill>
              <a:latin typeface="+mn-lt"/>
            </a:rPr>
            <a:t> </a:t>
          </a:r>
          <a:r>
            <a:rPr lang="ru-RU" sz="1600" b="0" kern="1200" dirty="0" err="1" smtClean="0">
              <a:solidFill>
                <a:schemeClr val="tx2"/>
              </a:solidFill>
              <a:latin typeface="+mn-lt"/>
            </a:rPr>
            <a:t>Depending</a:t>
          </a:r>
          <a:r>
            <a:rPr lang="ru-RU" sz="1600" b="0" kern="1200" dirty="0" smtClean="0">
              <a:solidFill>
                <a:schemeClr val="tx2"/>
              </a:solidFill>
              <a:latin typeface="+mn-lt"/>
            </a:rPr>
            <a:t> </a:t>
          </a:r>
          <a:r>
            <a:rPr lang="ru-RU" sz="1600" b="0" kern="1200" dirty="0" err="1" smtClean="0">
              <a:solidFill>
                <a:schemeClr val="tx2"/>
              </a:solidFill>
              <a:latin typeface="+mn-lt"/>
            </a:rPr>
            <a:t>on</a:t>
          </a:r>
          <a:r>
            <a:rPr lang="ru-RU" sz="1600" b="0" kern="1200" dirty="0" smtClean="0">
              <a:solidFill>
                <a:schemeClr val="tx2"/>
              </a:solidFill>
              <a:latin typeface="+mn-lt"/>
            </a:rPr>
            <a:t> </a:t>
          </a:r>
          <a:r>
            <a:rPr lang="ru-RU" sz="1600" b="0" kern="1200" dirty="0" err="1" smtClean="0">
              <a:solidFill>
                <a:schemeClr val="tx2"/>
              </a:solidFill>
              <a:latin typeface="+mn-lt"/>
            </a:rPr>
            <a:t>the</a:t>
          </a:r>
          <a:r>
            <a:rPr lang="ru-RU" sz="1600" b="0" kern="1200" dirty="0" smtClean="0">
              <a:solidFill>
                <a:schemeClr val="tx2"/>
              </a:solidFill>
              <a:latin typeface="+mn-lt"/>
            </a:rPr>
            <a:t> </a:t>
          </a:r>
          <a:r>
            <a:rPr lang="ru-RU" sz="1600" b="0" kern="1200" dirty="0" err="1" smtClean="0">
              <a:solidFill>
                <a:schemeClr val="tx2"/>
              </a:solidFill>
              <a:latin typeface="+mn-lt"/>
            </a:rPr>
            <a:t>Period</a:t>
          </a:r>
          <a:r>
            <a:rPr lang="ru-RU" sz="1600" b="0" kern="1200" dirty="0" smtClean="0">
              <a:solidFill>
                <a:schemeClr val="tx2"/>
              </a:solidFill>
              <a:latin typeface="+mn-lt"/>
            </a:rPr>
            <a:t> </a:t>
          </a:r>
          <a:r>
            <a:rPr lang="ru-RU" sz="1600" b="0" kern="1200" dirty="0" err="1" smtClean="0">
              <a:solidFill>
                <a:schemeClr val="tx2"/>
              </a:solidFill>
              <a:latin typeface="+mn-lt"/>
            </a:rPr>
            <a:t>of</a:t>
          </a:r>
          <a:r>
            <a:rPr lang="ru-RU" sz="1600" b="0" kern="1200" dirty="0" smtClean="0">
              <a:solidFill>
                <a:schemeClr val="tx2"/>
              </a:solidFill>
              <a:latin typeface="+mn-lt"/>
            </a:rPr>
            <a:t> </a:t>
          </a:r>
          <a:r>
            <a:rPr lang="ru-RU" sz="1600" b="0" kern="1200" dirty="0" err="1" smtClean="0">
              <a:solidFill>
                <a:schemeClr val="tx2"/>
              </a:solidFill>
              <a:latin typeface="+mn-lt"/>
            </a:rPr>
            <a:t>Use</a:t>
          </a:r>
          <a:r>
            <a:rPr lang="ru-RU" sz="1600" b="0" kern="1200" dirty="0" smtClean="0">
              <a:solidFill>
                <a:schemeClr val="tx2"/>
              </a:solidFill>
              <a:latin typeface="+mn-lt"/>
            </a:rPr>
            <a:t> </a:t>
          </a:r>
          <a:r>
            <a:rPr lang="ru-RU" sz="1600" b="0" kern="1200" dirty="0" err="1" smtClean="0">
              <a:solidFill>
                <a:schemeClr val="tx2"/>
              </a:solidFill>
              <a:latin typeface="+mn-lt"/>
            </a:rPr>
            <a:t>of</a:t>
          </a:r>
          <a:r>
            <a:rPr lang="ru-RU" sz="1600" b="0" kern="1200" dirty="0" smtClean="0">
              <a:solidFill>
                <a:schemeClr val="tx2"/>
              </a:solidFill>
              <a:latin typeface="+mn-lt"/>
            </a:rPr>
            <a:t> </a:t>
          </a:r>
          <a:r>
            <a:rPr lang="ru-RU" sz="1600" b="0" kern="1200" dirty="0" err="1" smtClean="0">
              <a:solidFill>
                <a:schemeClr val="tx2"/>
              </a:solidFill>
              <a:latin typeface="+mn-lt"/>
            </a:rPr>
            <a:t>the</a:t>
          </a:r>
          <a:r>
            <a:rPr lang="ru-RU" sz="1600" b="0" kern="1200" dirty="0" smtClean="0">
              <a:solidFill>
                <a:schemeClr val="tx2"/>
              </a:solidFill>
              <a:latin typeface="+mn-lt"/>
            </a:rPr>
            <a:t> </a:t>
          </a:r>
          <a:r>
            <a:rPr lang="ru-RU" sz="1600" b="0" kern="1200" dirty="0" err="1" smtClean="0">
              <a:solidFill>
                <a:schemeClr val="tx2"/>
              </a:solidFill>
              <a:latin typeface="+mn-lt"/>
            </a:rPr>
            <a:t>Vehicle</a:t>
          </a:r>
          <a:endParaRPr lang="en-US" sz="1600" b="0" u="none" kern="1200" dirty="0" smtClean="0">
            <a:solidFill>
              <a:schemeClr val="tx2"/>
            </a:solidFill>
            <a:latin typeface="+mn-lt"/>
          </a:endParaRPr>
        </a:p>
        <a:p>
          <a:pPr lvl="0" algn="just" defTabSz="889000">
            <a:lnSpc>
              <a:spcPct val="90000"/>
            </a:lnSpc>
            <a:spcBef>
              <a:spcPct val="0"/>
            </a:spcBef>
            <a:spcAft>
              <a:spcPct val="35000"/>
            </a:spcAft>
          </a:pPr>
          <a:r>
            <a:rPr lang="ru-RU" sz="1600" b="1" u="none" kern="1200" dirty="0" smtClean="0">
              <a:solidFill>
                <a:schemeClr val="tx2"/>
              </a:solidFill>
              <a:latin typeface="+mn-lt"/>
            </a:rPr>
            <a:t>К</a:t>
          </a:r>
          <a:r>
            <a:rPr lang="en-US" sz="1600" b="1" u="none" kern="1200" dirty="0" smtClean="0">
              <a:solidFill>
                <a:schemeClr val="tx2"/>
              </a:solidFill>
              <a:latin typeface="+mn-lt"/>
            </a:rPr>
            <a:t>N</a:t>
          </a:r>
          <a:r>
            <a:rPr lang="ru-RU" sz="1600" b="0" u="none" kern="1200" dirty="0" smtClean="0">
              <a:solidFill>
                <a:schemeClr val="tx2"/>
              </a:solidFill>
              <a:latin typeface="+mn-lt"/>
            </a:rPr>
            <a:t> = 1.5,</a:t>
          </a:r>
          <a:r>
            <a:rPr lang="en-US" sz="1600" b="0" u="none" kern="1200" dirty="0" smtClean="0">
              <a:solidFill>
                <a:schemeClr val="tx2"/>
              </a:solidFill>
              <a:latin typeface="+mn-lt"/>
            </a:rPr>
            <a:t> </a:t>
          </a:r>
          <a:r>
            <a:rPr lang="en-GB" sz="1600" b="0" kern="1200" dirty="0" smtClean="0">
              <a:solidFill>
                <a:schemeClr val="tx2"/>
              </a:solidFill>
              <a:latin typeface="+mn-lt"/>
            </a:rPr>
            <a:t>applied to reflect gross violation</a:t>
          </a:r>
          <a:endParaRPr lang="ru-RU" sz="1600" b="0" u="none" kern="1200" dirty="0" smtClean="0">
            <a:solidFill>
              <a:schemeClr val="tx2"/>
            </a:solidFill>
            <a:latin typeface="+mn-lt"/>
          </a:endParaRPr>
        </a:p>
        <a:p>
          <a:pPr lvl="0" algn="just" defTabSz="889000">
            <a:lnSpc>
              <a:spcPct val="90000"/>
            </a:lnSpc>
            <a:spcBef>
              <a:spcPct val="0"/>
            </a:spcBef>
            <a:spcAft>
              <a:spcPct val="35000"/>
            </a:spcAft>
          </a:pPr>
          <a:endParaRPr lang="ru-RU" sz="2000" b="1" u="none" kern="1200" dirty="0">
            <a:solidFill>
              <a:schemeClr val="tx2"/>
            </a:solidFill>
          </a:endParaRPr>
        </a:p>
      </dsp:txBody>
      <dsp:txXfrm>
        <a:off x="93545" y="1817306"/>
        <a:ext cx="8309854" cy="30067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BA2A3-D618-44D2-9757-8902C05DE8AB}">
      <dsp:nvSpPr>
        <dsp:cNvPr id="0" name=""/>
        <dsp:cNvSpPr/>
      </dsp:nvSpPr>
      <dsp:spPr>
        <a:xfrm>
          <a:off x="0" y="0"/>
          <a:ext cx="7776864" cy="65257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ru-RU" sz="2000" kern="1200" dirty="0" smtClean="0">
              <a:solidFill>
                <a:schemeClr val="bg1"/>
              </a:solidFill>
            </a:rPr>
            <a:t>No preconditions for insolvency of insurers</a:t>
          </a:r>
          <a:endParaRPr lang="ru-RU" sz="2000" kern="1200" dirty="0">
            <a:solidFill>
              <a:schemeClr val="bg1"/>
            </a:solidFill>
          </a:endParaRPr>
        </a:p>
      </dsp:txBody>
      <dsp:txXfrm>
        <a:off x="1620630" y="0"/>
        <a:ext cx="6156233" cy="652572"/>
      </dsp:txXfrm>
    </dsp:sp>
    <dsp:sp modelId="{28D27DE3-570B-44C5-B8AE-1145072924EF}">
      <dsp:nvSpPr>
        <dsp:cNvPr id="0" name=""/>
        <dsp:cNvSpPr/>
      </dsp:nvSpPr>
      <dsp:spPr>
        <a:xfrm>
          <a:off x="533758" y="65257"/>
          <a:ext cx="618369" cy="522058"/>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AC7BA8-0C07-4E54-AF8F-4BA28253F41C}">
      <dsp:nvSpPr>
        <dsp:cNvPr id="0" name=""/>
        <dsp:cNvSpPr/>
      </dsp:nvSpPr>
      <dsp:spPr>
        <a:xfrm>
          <a:off x="0" y="717829"/>
          <a:ext cx="7776864" cy="652572"/>
        </a:xfrm>
        <a:prstGeom prst="roundRect">
          <a:avLst>
            <a:gd name="adj" fmla="val 10000"/>
          </a:avLst>
        </a:prstGeom>
        <a:solidFill>
          <a:schemeClr val="accent4">
            <a:hueOff val="-2232386"/>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Impact on the Ratios of Insurance Rates, including  adjustment  KT in </a:t>
          </a:r>
          <a:r>
            <a:rPr lang="en-US" sz="1800" kern="1200" dirty="0" err="1" smtClean="0"/>
            <a:t>upprofitable</a:t>
          </a:r>
          <a:r>
            <a:rPr lang="en-US" sz="1800" kern="1200" dirty="0" smtClean="0"/>
            <a:t> regions</a:t>
          </a:r>
          <a:endParaRPr lang="en-US" altLang="ru-RU" sz="1800" kern="1200" dirty="0" smtClean="0">
            <a:solidFill>
              <a:schemeClr val="bg1"/>
            </a:solidFill>
          </a:endParaRPr>
        </a:p>
      </dsp:txBody>
      <dsp:txXfrm>
        <a:off x="1620630" y="717829"/>
        <a:ext cx="6156233" cy="652572"/>
      </dsp:txXfrm>
    </dsp:sp>
    <dsp:sp modelId="{F45EE97B-EE9E-4A40-BBBA-CD08C0A111A8}">
      <dsp:nvSpPr>
        <dsp:cNvPr id="0" name=""/>
        <dsp:cNvSpPr/>
      </dsp:nvSpPr>
      <dsp:spPr>
        <a:xfrm>
          <a:off x="533758" y="783086"/>
          <a:ext cx="618369" cy="522058"/>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C5AEE6-1831-4DDD-93BA-1E1A2D820032}">
      <dsp:nvSpPr>
        <dsp:cNvPr id="0" name=""/>
        <dsp:cNvSpPr/>
      </dsp:nvSpPr>
      <dsp:spPr>
        <a:xfrm>
          <a:off x="0" y="1435659"/>
          <a:ext cx="7776864" cy="652572"/>
        </a:xfrm>
        <a:prstGeom prst="roundRect">
          <a:avLst>
            <a:gd name="adj" fmla="val 10000"/>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ru-RU" sz="2000" kern="1200" dirty="0" smtClean="0">
              <a:solidFill>
                <a:schemeClr val="bg1"/>
              </a:solidFill>
            </a:rPr>
            <a:t>Price competition is an advantage for the consumer</a:t>
          </a:r>
          <a:endParaRPr lang="ru-RU" sz="2000" kern="1200" dirty="0">
            <a:solidFill>
              <a:schemeClr val="bg1"/>
            </a:solidFill>
          </a:endParaRPr>
        </a:p>
      </dsp:txBody>
      <dsp:txXfrm>
        <a:off x="1620630" y="1435659"/>
        <a:ext cx="6156233" cy="652572"/>
      </dsp:txXfrm>
    </dsp:sp>
    <dsp:sp modelId="{4D620B58-32E3-4BEC-A551-3C857228C345}">
      <dsp:nvSpPr>
        <dsp:cNvPr id="0" name=""/>
        <dsp:cNvSpPr/>
      </dsp:nvSpPr>
      <dsp:spPr>
        <a:xfrm>
          <a:off x="533758" y="1500916"/>
          <a:ext cx="618369" cy="522058"/>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9816F-703D-44A1-9AF0-670025AFD4B7}">
      <dsp:nvSpPr>
        <dsp:cNvPr id="0" name=""/>
        <dsp:cNvSpPr/>
      </dsp:nvSpPr>
      <dsp:spPr>
        <a:xfrm>
          <a:off x="0" y="0"/>
          <a:ext cx="8064896" cy="137426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Forfeit charges</a:t>
          </a:r>
          <a:endParaRPr lang="ru-RU" sz="1800" kern="1200" dirty="0"/>
        </a:p>
        <a:p>
          <a:pPr marL="171450" lvl="1" indent="-171450" algn="l" defTabSz="800100">
            <a:lnSpc>
              <a:spcPct val="90000"/>
            </a:lnSpc>
            <a:spcBef>
              <a:spcPct val="0"/>
            </a:spcBef>
            <a:spcAft>
              <a:spcPct val="15000"/>
            </a:spcAft>
            <a:buChar char="••"/>
          </a:pPr>
          <a:r>
            <a:rPr lang="en-US" sz="1800" b="1" kern="1200" dirty="0" smtClean="0"/>
            <a:t>forfeit charges </a:t>
          </a:r>
          <a:r>
            <a:rPr lang="en-US" sz="1800" b="0" kern="1200" dirty="0" smtClean="0"/>
            <a:t>equal to 1% if  the payment  is not made on time and equal to 0.05% - in case of failure motivated direction;</a:t>
          </a:r>
          <a:endParaRPr lang="ru-RU" sz="1800" b="0" kern="1200" dirty="0"/>
        </a:p>
      </dsp:txBody>
      <dsp:txXfrm>
        <a:off x="1730062" y="0"/>
        <a:ext cx="6334833" cy="1374265"/>
      </dsp:txXfrm>
    </dsp:sp>
    <dsp:sp modelId="{BC09C46F-DC0D-4298-B1EF-4ED82D6BB451}">
      <dsp:nvSpPr>
        <dsp:cNvPr id="0" name=""/>
        <dsp:cNvSpPr/>
      </dsp:nvSpPr>
      <dsp:spPr>
        <a:xfrm>
          <a:off x="406984" y="178115"/>
          <a:ext cx="1033177" cy="101803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0C0EB4-FE47-469A-9E50-7E290B009604}">
      <dsp:nvSpPr>
        <dsp:cNvPr id="0" name=""/>
        <dsp:cNvSpPr/>
      </dsp:nvSpPr>
      <dsp:spPr>
        <a:xfrm>
          <a:off x="0" y="1491348"/>
          <a:ext cx="8064896" cy="1170833"/>
        </a:xfrm>
        <a:prstGeom prst="roundRect">
          <a:avLst>
            <a:gd name="adj" fmla="val 10000"/>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Fine (50% of the outstanding payment) - levied in case the undisputed part is not paid on time by the insurer;</a:t>
          </a:r>
          <a:endParaRPr lang="ru-RU" sz="1800" kern="1200" dirty="0"/>
        </a:p>
      </dsp:txBody>
      <dsp:txXfrm>
        <a:off x="1730062" y="1491348"/>
        <a:ext cx="6334833" cy="1170833"/>
      </dsp:txXfrm>
    </dsp:sp>
    <dsp:sp modelId="{08FBD17F-48EF-4FCD-9EE4-BE7E3B265517}">
      <dsp:nvSpPr>
        <dsp:cNvPr id="0" name=""/>
        <dsp:cNvSpPr/>
      </dsp:nvSpPr>
      <dsp:spPr>
        <a:xfrm>
          <a:off x="341787" y="1608432"/>
          <a:ext cx="1163570" cy="93666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3000" b="-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A7EE9-B10C-4F31-BBA2-0B12632A9260}">
      <dsp:nvSpPr>
        <dsp:cNvPr id="0" name=""/>
        <dsp:cNvSpPr/>
      </dsp:nvSpPr>
      <dsp:spPr>
        <a:xfrm>
          <a:off x="0" y="0"/>
          <a:ext cx="7589643" cy="15169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July 27, 2010 </a:t>
          </a:r>
          <a:r>
            <a:rPr lang="en-US" altLang="ru-RU" sz="2000" kern="1200" dirty="0" smtClean="0"/>
            <a:t>signed by the President of the Russian Federation</a:t>
          </a:r>
          <a:r>
            <a:rPr lang="ru-RU" altLang="ru-RU" sz="2000" kern="1200" dirty="0" smtClean="0"/>
            <a:t> </a:t>
          </a:r>
          <a:r>
            <a:rPr lang="en-US" altLang="ru-RU" sz="2000" b="1" kern="1200" dirty="0" smtClean="0"/>
            <a:t>Federal Law № 225-FZ </a:t>
          </a:r>
          <a:r>
            <a:rPr lang="ru-RU" altLang="ru-RU" sz="2000" b="1" kern="1200" dirty="0" smtClean="0"/>
            <a:t>«</a:t>
          </a:r>
          <a:r>
            <a:rPr lang="en-US" altLang="ru-RU" sz="2000" b="1" kern="1200" dirty="0" smtClean="0"/>
            <a:t>On compulsory liability insurance of hazardous facilities owners for inflicting damage due to accidents at the hazardous  facility</a:t>
          </a:r>
          <a:r>
            <a:rPr lang="ru-RU" altLang="ru-RU" sz="2000" b="1" kern="1200" dirty="0" smtClean="0"/>
            <a:t>»</a:t>
          </a:r>
          <a:endParaRPr lang="ru-RU" sz="2000" kern="1200" dirty="0"/>
        </a:p>
      </dsp:txBody>
      <dsp:txXfrm>
        <a:off x="44428" y="44428"/>
        <a:ext cx="5952789" cy="1428044"/>
      </dsp:txXfrm>
    </dsp:sp>
    <dsp:sp modelId="{1C275CA4-A724-4BDF-AF92-27B8882D7E85}">
      <dsp:nvSpPr>
        <dsp:cNvPr id="0" name=""/>
        <dsp:cNvSpPr/>
      </dsp:nvSpPr>
      <dsp:spPr>
        <a:xfrm>
          <a:off x="669674" y="1769717"/>
          <a:ext cx="7589643" cy="1516900"/>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October 1, 2011 signed by </a:t>
          </a:r>
          <a:r>
            <a:rPr lang="en-US" sz="1600" b="1" kern="1200" dirty="0" smtClean="0"/>
            <a:t>Russian Federation Government Resolution № 808 "On approval of insurance rates on compulsory liability insurance of hazardous facilities </a:t>
          </a:r>
          <a:r>
            <a:rPr lang="en-US" altLang="ru-RU" sz="1600" b="1" kern="1200" dirty="0" smtClean="0"/>
            <a:t>for inflicting damage due to accidents at the hazardous  facility</a:t>
          </a:r>
          <a:r>
            <a:rPr lang="en-US" sz="1600" b="1" kern="1200" dirty="0" smtClean="0"/>
            <a:t>, their structure and the application of the insurers in the calculation of insurance premium"</a:t>
          </a:r>
          <a:endParaRPr lang="ru-RU" sz="1600" b="1" kern="1200" dirty="0" smtClean="0"/>
        </a:p>
      </dsp:txBody>
      <dsp:txXfrm>
        <a:off x="714102" y="1814145"/>
        <a:ext cx="5845127" cy="1428044"/>
      </dsp:txXfrm>
    </dsp:sp>
    <dsp:sp modelId="{F2F0F76A-1E78-4412-BC70-86FA18DFBF9B}">
      <dsp:nvSpPr>
        <dsp:cNvPr id="0" name=""/>
        <dsp:cNvSpPr/>
      </dsp:nvSpPr>
      <dsp:spPr>
        <a:xfrm>
          <a:off x="1339348" y="3539435"/>
          <a:ext cx="7589643" cy="1516900"/>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November 3, 2011 signed by </a:t>
          </a:r>
          <a:r>
            <a:rPr lang="en-US" sz="1600" b="1" kern="1200" dirty="0" smtClean="0"/>
            <a:t>the Russian Federation Government Decree  № 916 "On approval of compulsory </a:t>
          </a:r>
          <a:r>
            <a:rPr lang="en-US" altLang="ru-RU" sz="1600" b="1" kern="1200" dirty="0" smtClean="0"/>
            <a:t>liability insurance of hazardous facilities owners for inflicting damage due to accidents at the hazardous  facility</a:t>
          </a:r>
          <a:r>
            <a:rPr lang="en-US" sz="1600" b="1" kern="1200" dirty="0" smtClean="0"/>
            <a:t>"</a:t>
          </a:r>
          <a:endParaRPr lang="ru-RU" sz="1600" b="1" kern="1200" dirty="0" smtClean="0"/>
        </a:p>
      </dsp:txBody>
      <dsp:txXfrm>
        <a:off x="1383776" y="3583863"/>
        <a:ext cx="5845127" cy="1428044"/>
      </dsp:txXfrm>
    </dsp:sp>
    <dsp:sp modelId="{6DC0D0C7-E95F-4C1F-A613-D0E9C92433C7}">
      <dsp:nvSpPr>
        <dsp:cNvPr id="0" name=""/>
        <dsp:cNvSpPr/>
      </dsp:nvSpPr>
      <dsp:spPr>
        <a:xfrm>
          <a:off x="6603657" y="1150316"/>
          <a:ext cx="985985" cy="985985"/>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6825504" y="1150316"/>
        <a:ext cx="542291" cy="741954"/>
      </dsp:txXfrm>
    </dsp:sp>
    <dsp:sp modelId="{F8ABF0C5-7E6A-4AC4-8C39-8125BFFE495E}">
      <dsp:nvSpPr>
        <dsp:cNvPr id="0" name=""/>
        <dsp:cNvSpPr/>
      </dsp:nvSpPr>
      <dsp:spPr>
        <a:xfrm>
          <a:off x="7273332" y="2909921"/>
          <a:ext cx="985985" cy="985985"/>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7495179" y="2909921"/>
        <a:ext cx="542291" cy="7419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A7EE9-B10C-4F31-BBA2-0B12632A9260}">
      <dsp:nvSpPr>
        <dsp:cNvPr id="0" name=""/>
        <dsp:cNvSpPr/>
      </dsp:nvSpPr>
      <dsp:spPr>
        <a:xfrm>
          <a:off x="0" y="0"/>
          <a:ext cx="7589643" cy="151690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altLang="ru-RU" sz="1600" kern="1200" dirty="0" smtClean="0"/>
            <a:t>June 14, 2012 the President of the Russian Federation signed the </a:t>
          </a:r>
          <a:r>
            <a:rPr lang="en-US" altLang="ru-RU" sz="1600" b="1" kern="1200" dirty="0" smtClean="0"/>
            <a:t>Federal Law № 67-FZ "On compulsory insurance of carriers’ civil liability for damages to life, health, property of passengers and on the order of compensation for damages caused during transportation of passengers underground"</a:t>
          </a:r>
          <a:endParaRPr lang="ru-RU" sz="1600" b="1" kern="1200" dirty="0"/>
        </a:p>
      </dsp:txBody>
      <dsp:txXfrm>
        <a:off x="44428" y="44428"/>
        <a:ext cx="5952789" cy="1428044"/>
      </dsp:txXfrm>
    </dsp:sp>
    <dsp:sp modelId="{1C275CA4-A724-4BDF-AF92-27B8882D7E85}">
      <dsp:nvSpPr>
        <dsp:cNvPr id="0" name=""/>
        <dsp:cNvSpPr/>
      </dsp:nvSpPr>
      <dsp:spPr>
        <a:xfrm>
          <a:off x="669674" y="1769717"/>
          <a:ext cx="7589643" cy="1516900"/>
        </a:xfrm>
        <a:prstGeom prst="roundRect">
          <a:avLst>
            <a:gd name="adj" fmla="val 10000"/>
          </a:avLst>
        </a:prstGeom>
        <a:gradFill rotWithShape="0">
          <a:gsLst>
            <a:gs pos="0">
              <a:schemeClr val="accent4">
                <a:hueOff val="-2232386"/>
                <a:satOff val="13449"/>
                <a:lumOff val="1078"/>
                <a:alphaOff val="0"/>
                <a:shade val="51000"/>
                <a:satMod val="130000"/>
              </a:schemeClr>
            </a:gs>
            <a:gs pos="80000">
              <a:schemeClr val="accent4">
                <a:hueOff val="-2232386"/>
                <a:satOff val="13449"/>
                <a:lumOff val="1078"/>
                <a:alphaOff val="0"/>
                <a:shade val="93000"/>
                <a:satMod val="130000"/>
              </a:schemeClr>
            </a:gs>
            <a:gs pos="100000">
              <a:schemeClr val="accent4">
                <a:hueOff val="-2232386"/>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December 20, 2012 signed by Government </a:t>
          </a:r>
          <a:r>
            <a:rPr lang="en-US" sz="1600" b="1" kern="1200" dirty="0" smtClean="0"/>
            <a:t>Decree № 1344 "On Approval of the limit (minimum and maximum) values ​​of insurance rates of compulsory insurance of carriers’ civil liability  for damages to life, health and property of passengers"</a:t>
          </a:r>
          <a:endParaRPr lang="ru-RU" sz="1600" b="1" kern="1200" dirty="0" smtClean="0"/>
        </a:p>
      </dsp:txBody>
      <dsp:txXfrm>
        <a:off x="714102" y="1814145"/>
        <a:ext cx="5845127" cy="1428044"/>
      </dsp:txXfrm>
    </dsp:sp>
    <dsp:sp modelId="{F2F0F76A-1E78-4412-BC70-86FA18DFBF9B}">
      <dsp:nvSpPr>
        <dsp:cNvPr id="0" name=""/>
        <dsp:cNvSpPr/>
      </dsp:nvSpPr>
      <dsp:spPr>
        <a:xfrm>
          <a:off x="1339348" y="3539435"/>
          <a:ext cx="7589643" cy="1516900"/>
        </a:xfrm>
        <a:prstGeom prst="roundRect">
          <a:avLst>
            <a:gd name="adj" fmla="val 10000"/>
          </a:avLst>
        </a:prstGeom>
        <a:gradFill rotWithShape="0">
          <a:gsLst>
            <a:gs pos="0">
              <a:schemeClr val="accent4">
                <a:hueOff val="-4464771"/>
                <a:satOff val="26899"/>
                <a:lumOff val="2156"/>
                <a:alphaOff val="0"/>
                <a:shade val="51000"/>
                <a:satMod val="130000"/>
              </a:schemeClr>
            </a:gs>
            <a:gs pos="80000">
              <a:schemeClr val="accent4">
                <a:hueOff val="-4464771"/>
                <a:satOff val="26899"/>
                <a:lumOff val="2156"/>
                <a:alphaOff val="0"/>
                <a:shade val="93000"/>
                <a:satMod val="130000"/>
              </a:schemeClr>
            </a:gs>
            <a:gs pos="100000">
              <a:schemeClr val="accent4">
                <a:hueOff val="-4464771"/>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December 30, 2012 signed by Government </a:t>
          </a:r>
          <a:r>
            <a:rPr lang="en-US" sz="1600" b="1" kern="1200" dirty="0" smtClean="0"/>
            <a:t>Decree № 1484 "On Approval of the Rules for Determining the number of passengers for the purposes of calculating insurance premiums for compulsory insurance contract carriers’ liability for damages to life, health and property of passengers"</a:t>
          </a:r>
          <a:endParaRPr lang="ru-RU" sz="1600" b="1" kern="1200" dirty="0" smtClean="0"/>
        </a:p>
      </dsp:txBody>
      <dsp:txXfrm>
        <a:off x="1383776" y="3583863"/>
        <a:ext cx="5845127" cy="1428044"/>
      </dsp:txXfrm>
    </dsp:sp>
    <dsp:sp modelId="{6DC0D0C7-E95F-4C1F-A613-D0E9C92433C7}">
      <dsp:nvSpPr>
        <dsp:cNvPr id="0" name=""/>
        <dsp:cNvSpPr/>
      </dsp:nvSpPr>
      <dsp:spPr>
        <a:xfrm>
          <a:off x="6603657" y="1150316"/>
          <a:ext cx="985985" cy="985985"/>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ru-RU" sz="1600" kern="1200"/>
        </a:p>
      </dsp:txBody>
      <dsp:txXfrm>
        <a:off x="6825504" y="1150316"/>
        <a:ext cx="542291" cy="741954"/>
      </dsp:txXfrm>
    </dsp:sp>
    <dsp:sp modelId="{F8ABF0C5-7E6A-4AC4-8C39-8125BFFE495E}">
      <dsp:nvSpPr>
        <dsp:cNvPr id="0" name=""/>
        <dsp:cNvSpPr/>
      </dsp:nvSpPr>
      <dsp:spPr>
        <a:xfrm>
          <a:off x="7273332" y="2909921"/>
          <a:ext cx="985985" cy="985985"/>
        </a:xfrm>
        <a:prstGeom prst="downArrow">
          <a:avLst>
            <a:gd name="adj1" fmla="val 55000"/>
            <a:gd name="adj2" fmla="val 45000"/>
          </a:avLst>
        </a:prstGeom>
        <a:solidFill>
          <a:schemeClr val="accent4">
            <a:tint val="40000"/>
            <a:alpha val="90000"/>
            <a:hueOff val="-3945706"/>
            <a:satOff val="22157"/>
            <a:lumOff val="1408"/>
            <a:alphaOff val="0"/>
          </a:schemeClr>
        </a:solidFill>
        <a:ln w="9525" cap="flat" cmpd="sng" algn="ctr">
          <a:solidFill>
            <a:schemeClr val="accent4">
              <a:tint val="40000"/>
              <a:alpha val="90000"/>
              <a:hueOff val="-3945706"/>
              <a:satOff val="22157"/>
              <a:lumOff val="1408"/>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ru-RU" sz="1600" kern="1200"/>
        </a:p>
      </dsp:txBody>
      <dsp:txXfrm>
        <a:off x="7495179" y="2909921"/>
        <a:ext cx="542291" cy="7419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5659" cy="493712"/>
          </a:xfrm>
          <a:prstGeom prst="rect">
            <a:avLst/>
          </a:prstGeom>
        </p:spPr>
        <p:txBody>
          <a:bodyPr vert="horz" lIns="91019" tIns="45509" rIns="91019" bIns="45509" rtlCol="0"/>
          <a:lstStyle>
            <a:lvl1pPr algn="l">
              <a:defRPr sz="1200"/>
            </a:lvl1pPr>
          </a:lstStyle>
          <a:p>
            <a:endParaRPr lang="ru-RU"/>
          </a:p>
        </p:txBody>
      </p:sp>
      <p:sp>
        <p:nvSpPr>
          <p:cNvPr id="3" name="Дата 2"/>
          <p:cNvSpPr>
            <a:spLocks noGrp="1"/>
          </p:cNvSpPr>
          <p:nvPr>
            <p:ph type="dt" idx="1"/>
          </p:nvPr>
        </p:nvSpPr>
        <p:spPr>
          <a:xfrm>
            <a:off x="3850444" y="2"/>
            <a:ext cx="2945659" cy="493712"/>
          </a:xfrm>
          <a:prstGeom prst="rect">
            <a:avLst/>
          </a:prstGeom>
        </p:spPr>
        <p:txBody>
          <a:bodyPr vert="horz" lIns="91019" tIns="45509" rIns="91019" bIns="45509" rtlCol="0"/>
          <a:lstStyle>
            <a:lvl1pPr algn="r">
              <a:defRPr sz="1200"/>
            </a:lvl1pPr>
          </a:lstStyle>
          <a:p>
            <a:fld id="{7DA7457C-688E-4962-8D82-8DA8CE4EB0DE}" type="datetimeFigureOut">
              <a:rPr lang="ru-RU" smtClean="0"/>
              <a:t>25.07.14</a:t>
            </a:fld>
            <a:endParaRPr lang="ru-RU"/>
          </a:p>
        </p:txBody>
      </p:sp>
      <p:sp>
        <p:nvSpPr>
          <p:cNvPr id="4" name="Образ слайда 3"/>
          <p:cNvSpPr>
            <a:spLocks noGrp="1" noRot="1" noChangeAspect="1"/>
          </p:cNvSpPr>
          <p:nvPr>
            <p:ph type="sldImg" idx="2"/>
          </p:nvPr>
        </p:nvSpPr>
        <p:spPr>
          <a:xfrm>
            <a:off x="928688" y="739775"/>
            <a:ext cx="4940300" cy="3705225"/>
          </a:xfrm>
          <a:prstGeom prst="rect">
            <a:avLst/>
          </a:prstGeom>
          <a:noFill/>
          <a:ln w="12700">
            <a:solidFill>
              <a:prstClr val="black"/>
            </a:solidFill>
          </a:ln>
        </p:spPr>
        <p:txBody>
          <a:bodyPr vert="horz" lIns="91019" tIns="45509" rIns="91019" bIns="45509" rtlCol="0" anchor="ctr"/>
          <a:lstStyle/>
          <a:p>
            <a:endParaRPr lang="ru-RU"/>
          </a:p>
        </p:txBody>
      </p:sp>
      <p:sp>
        <p:nvSpPr>
          <p:cNvPr id="5" name="Заметки 4"/>
          <p:cNvSpPr>
            <a:spLocks noGrp="1"/>
          </p:cNvSpPr>
          <p:nvPr>
            <p:ph type="body" sz="quarter" idx="3"/>
          </p:nvPr>
        </p:nvSpPr>
        <p:spPr>
          <a:xfrm>
            <a:off x="679769" y="4690269"/>
            <a:ext cx="5438140" cy="4443412"/>
          </a:xfrm>
          <a:prstGeom prst="rect">
            <a:avLst/>
          </a:prstGeom>
        </p:spPr>
        <p:txBody>
          <a:bodyPr vert="horz" lIns="91019" tIns="45509" rIns="91019" bIns="45509"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378826"/>
            <a:ext cx="2945659" cy="493712"/>
          </a:xfrm>
          <a:prstGeom prst="rect">
            <a:avLst/>
          </a:prstGeom>
        </p:spPr>
        <p:txBody>
          <a:bodyPr vert="horz" lIns="91019" tIns="45509" rIns="91019" bIns="45509"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378826"/>
            <a:ext cx="2945659" cy="493712"/>
          </a:xfrm>
          <a:prstGeom prst="rect">
            <a:avLst/>
          </a:prstGeom>
        </p:spPr>
        <p:txBody>
          <a:bodyPr vert="horz" lIns="91019" tIns="45509" rIns="91019" bIns="45509" rtlCol="0" anchor="b"/>
          <a:lstStyle>
            <a:lvl1pPr algn="r">
              <a:defRPr sz="1200"/>
            </a:lvl1pPr>
          </a:lstStyle>
          <a:p>
            <a:fld id="{01D67ED0-1BBC-4558-9475-C427F18068A3}" type="slidenum">
              <a:rPr lang="ru-RU" smtClean="0"/>
              <a:t>‹#›</a:t>
            </a:fld>
            <a:endParaRPr lang="ru-RU"/>
          </a:p>
        </p:txBody>
      </p:sp>
    </p:spTree>
    <p:extLst>
      <p:ext uri="{BB962C8B-B14F-4D97-AF65-F5344CB8AC3E}">
        <p14:creationId xmlns:p14="http://schemas.microsoft.com/office/powerpoint/2010/main" val="2079597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ln>
            <a:miter lim="800000"/>
            <a:headEnd/>
            <a:tailEnd/>
          </a:ln>
        </p:spPr>
        <p:txBody>
          <a:bodyPr/>
          <a:lstStyle/>
          <a:p>
            <a:pPr>
              <a:defRPr/>
            </a:pPr>
            <a:fld id="{1E4C89C6-205C-4F40-85FA-6D4E57180E82}" type="slidenum">
              <a:rPr lang="ru-RU" smtClean="0">
                <a:solidFill>
                  <a:prstClr val="black"/>
                </a:solidFill>
              </a:rPr>
              <a:pPr>
                <a:defRPr/>
              </a:pPr>
              <a:t>13</a:t>
            </a:fld>
            <a:endParaRPr lang="ru-RU" dirty="0" smtClean="0">
              <a:solidFill>
                <a:prstClr val="black"/>
              </a:solidFill>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smtClean="0">
              <a:latin typeface="Times New Roman" pitchFamily="18" charset="0"/>
            </a:endParaRPr>
          </a:p>
        </p:txBody>
      </p:sp>
    </p:spTree>
    <p:extLst>
      <p:ext uri="{BB962C8B-B14F-4D97-AF65-F5344CB8AC3E}">
        <p14:creationId xmlns:p14="http://schemas.microsoft.com/office/powerpoint/2010/main" val="42265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ln>
            <a:miter lim="800000"/>
            <a:headEnd/>
            <a:tailEnd/>
          </a:ln>
        </p:spPr>
        <p:txBody>
          <a:bodyPr/>
          <a:lstStyle/>
          <a:p>
            <a:pPr>
              <a:defRPr/>
            </a:pPr>
            <a:fld id="{1E4C89C6-205C-4F40-85FA-6D4E57180E82}" type="slidenum">
              <a:rPr lang="ru-RU" smtClean="0">
                <a:solidFill>
                  <a:prstClr val="black"/>
                </a:solidFill>
              </a:rPr>
              <a:pPr>
                <a:defRPr/>
              </a:pPr>
              <a:t>18</a:t>
            </a:fld>
            <a:endParaRPr lang="ru-RU" dirty="0" smtClean="0">
              <a:solidFill>
                <a:prstClr val="black"/>
              </a:solidFill>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smtClean="0">
              <a:latin typeface="Times New Roman" pitchFamily="18" charset="0"/>
            </a:endParaRPr>
          </a:p>
        </p:txBody>
      </p:sp>
    </p:spTree>
    <p:extLst>
      <p:ext uri="{BB962C8B-B14F-4D97-AF65-F5344CB8AC3E}">
        <p14:creationId xmlns:p14="http://schemas.microsoft.com/office/powerpoint/2010/main" val="4226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13347">
              <a:defRPr sz="2400">
                <a:solidFill>
                  <a:schemeClr val="tx1"/>
                </a:solidFill>
                <a:latin typeface="Arial Narrow" pitchFamily="34" charset="0"/>
              </a:defRPr>
            </a:lvl1pPr>
            <a:lvl2pPr marL="739526" indent="-284433" defTabSz="913347">
              <a:defRPr sz="2400">
                <a:solidFill>
                  <a:schemeClr val="tx1"/>
                </a:solidFill>
                <a:latin typeface="Arial Narrow" pitchFamily="34" charset="0"/>
              </a:defRPr>
            </a:lvl2pPr>
            <a:lvl3pPr marL="1137732" indent="-227546" defTabSz="913347">
              <a:defRPr sz="2400">
                <a:solidFill>
                  <a:schemeClr val="tx1"/>
                </a:solidFill>
                <a:latin typeface="Arial Narrow" pitchFamily="34" charset="0"/>
              </a:defRPr>
            </a:lvl3pPr>
            <a:lvl4pPr marL="1592826" indent="-227546" defTabSz="913347">
              <a:defRPr sz="2400">
                <a:solidFill>
                  <a:schemeClr val="tx1"/>
                </a:solidFill>
                <a:latin typeface="Arial Narrow" pitchFamily="34" charset="0"/>
              </a:defRPr>
            </a:lvl4pPr>
            <a:lvl5pPr marL="2047919" indent="-227546" defTabSz="913347">
              <a:defRPr sz="2400">
                <a:solidFill>
                  <a:schemeClr val="tx1"/>
                </a:solidFill>
                <a:latin typeface="Arial Narrow" pitchFamily="34" charset="0"/>
              </a:defRPr>
            </a:lvl5pPr>
            <a:lvl6pPr marL="2503012" indent="-227546" algn="ctr" defTabSz="913347" eaLnBrk="0" fontAlgn="base" hangingPunct="0">
              <a:spcBef>
                <a:spcPct val="0"/>
              </a:spcBef>
              <a:spcAft>
                <a:spcPct val="0"/>
              </a:spcAft>
              <a:defRPr sz="2400">
                <a:solidFill>
                  <a:schemeClr val="tx1"/>
                </a:solidFill>
                <a:latin typeface="Arial Narrow" pitchFamily="34" charset="0"/>
              </a:defRPr>
            </a:lvl6pPr>
            <a:lvl7pPr marL="2958105" indent="-227546" algn="ctr" defTabSz="913347" eaLnBrk="0" fontAlgn="base" hangingPunct="0">
              <a:spcBef>
                <a:spcPct val="0"/>
              </a:spcBef>
              <a:spcAft>
                <a:spcPct val="0"/>
              </a:spcAft>
              <a:defRPr sz="2400">
                <a:solidFill>
                  <a:schemeClr val="tx1"/>
                </a:solidFill>
                <a:latin typeface="Arial Narrow" pitchFamily="34" charset="0"/>
              </a:defRPr>
            </a:lvl7pPr>
            <a:lvl8pPr marL="3413198" indent="-227546" algn="ctr" defTabSz="913347" eaLnBrk="0" fontAlgn="base" hangingPunct="0">
              <a:spcBef>
                <a:spcPct val="0"/>
              </a:spcBef>
              <a:spcAft>
                <a:spcPct val="0"/>
              </a:spcAft>
              <a:defRPr sz="2400">
                <a:solidFill>
                  <a:schemeClr val="tx1"/>
                </a:solidFill>
                <a:latin typeface="Arial Narrow" pitchFamily="34" charset="0"/>
              </a:defRPr>
            </a:lvl8pPr>
            <a:lvl9pPr marL="3868291" indent="-227546" algn="ctr" defTabSz="913347" eaLnBrk="0" fontAlgn="base" hangingPunct="0">
              <a:spcBef>
                <a:spcPct val="0"/>
              </a:spcBef>
              <a:spcAft>
                <a:spcPct val="0"/>
              </a:spcAft>
              <a:defRPr sz="2400">
                <a:solidFill>
                  <a:schemeClr val="tx1"/>
                </a:solidFill>
                <a:latin typeface="Arial Narrow" pitchFamily="34" charset="0"/>
              </a:defRPr>
            </a:lvl9pPr>
          </a:lstStyle>
          <a:p>
            <a:fld id="{DD56CF50-959A-4914-ABBB-57E3531F60BF}" type="slidenum">
              <a:rPr lang="de-DE" sz="1200"/>
              <a:pPr/>
              <a:t>24</a:t>
            </a:fld>
            <a:endParaRPr lang="de-DE" sz="1200"/>
          </a:p>
        </p:txBody>
      </p:sp>
      <p:sp>
        <p:nvSpPr>
          <p:cNvPr id="54275" name="Rectangle 2"/>
          <p:cNvSpPr>
            <a:spLocks noGrp="1" noRot="1" noChangeAspect="1" noChangeArrowheads="1" noTextEdit="1"/>
          </p:cNvSpPr>
          <p:nvPr>
            <p:ph type="sldImg"/>
          </p:nvPr>
        </p:nvSpPr>
        <p:spPr>
          <a:ln/>
        </p:spPr>
      </p:sp>
      <p:sp>
        <p:nvSpPr>
          <p:cNvPr id="54276" name="Rectangle 4"/>
          <p:cNvSpPr>
            <a:spLocks noGrp="1" noChangeArrowheads="1"/>
          </p:cNvSpPr>
          <p:nvPr>
            <p:ph type="body" idx="1"/>
          </p:nvPr>
        </p:nvSpPr>
        <p:spPr>
          <a:noFill/>
        </p:spPr>
        <p:txBody>
          <a:bodyPr/>
          <a:lstStyle/>
          <a:p>
            <a:pPr marL="180141" indent="-180141"/>
            <a:endParaRPr lang="en-US" sz="1300"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F6C808-05D0-47F4-B1A1-27471850F27D}" type="slidenum">
              <a:rPr lang="ru-RU" smtClean="0"/>
              <a:t>‹#›</a:t>
            </a:fld>
            <a:endParaRPr lang="ru-RU"/>
          </a:p>
        </p:txBody>
      </p:sp>
    </p:spTree>
    <p:extLst>
      <p:ext uri="{BB962C8B-B14F-4D97-AF65-F5344CB8AC3E}">
        <p14:creationId xmlns:p14="http://schemas.microsoft.com/office/powerpoint/2010/main" val="887451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F6C808-05D0-47F4-B1A1-27471850F27D}" type="slidenum">
              <a:rPr lang="ru-RU" smtClean="0"/>
              <a:t>‹#›</a:t>
            </a:fld>
            <a:endParaRPr lang="ru-RU"/>
          </a:p>
        </p:txBody>
      </p:sp>
    </p:spTree>
    <p:extLst>
      <p:ext uri="{BB962C8B-B14F-4D97-AF65-F5344CB8AC3E}">
        <p14:creationId xmlns:p14="http://schemas.microsoft.com/office/powerpoint/2010/main" val="1546698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F6C808-05D0-47F4-B1A1-27471850F27D}" type="slidenum">
              <a:rPr lang="ru-RU" smtClean="0"/>
              <a:t>‹#›</a:t>
            </a:fld>
            <a:endParaRPr lang="ru-RU"/>
          </a:p>
        </p:txBody>
      </p:sp>
    </p:spTree>
    <p:extLst>
      <p:ext uri="{BB962C8B-B14F-4D97-AF65-F5344CB8AC3E}">
        <p14:creationId xmlns:p14="http://schemas.microsoft.com/office/powerpoint/2010/main" val="10303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F6C808-05D0-47F4-B1A1-27471850F27D}" type="slidenum">
              <a:rPr lang="ru-RU" smtClean="0"/>
              <a:t>‹#›</a:t>
            </a:fld>
            <a:endParaRPr lang="ru-RU"/>
          </a:p>
        </p:txBody>
      </p:sp>
    </p:spTree>
    <p:extLst>
      <p:ext uri="{BB962C8B-B14F-4D97-AF65-F5344CB8AC3E}">
        <p14:creationId xmlns:p14="http://schemas.microsoft.com/office/powerpoint/2010/main" val="2249324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F6C808-05D0-47F4-B1A1-27471850F27D}" type="slidenum">
              <a:rPr lang="ru-RU" smtClean="0"/>
              <a:t>‹#›</a:t>
            </a:fld>
            <a:endParaRPr lang="ru-RU"/>
          </a:p>
        </p:txBody>
      </p:sp>
    </p:spTree>
    <p:extLst>
      <p:ext uri="{BB962C8B-B14F-4D97-AF65-F5344CB8AC3E}">
        <p14:creationId xmlns:p14="http://schemas.microsoft.com/office/powerpoint/2010/main" val="551917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F6C808-05D0-47F4-B1A1-27471850F27D}" type="slidenum">
              <a:rPr lang="ru-RU" smtClean="0"/>
              <a:t>‹#›</a:t>
            </a:fld>
            <a:endParaRPr lang="ru-RU"/>
          </a:p>
        </p:txBody>
      </p:sp>
    </p:spTree>
    <p:extLst>
      <p:ext uri="{BB962C8B-B14F-4D97-AF65-F5344CB8AC3E}">
        <p14:creationId xmlns:p14="http://schemas.microsoft.com/office/powerpoint/2010/main" val="1411908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5F6C808-05D0-47F4-B1A1-27471850F27D}" type="slidenum">
              <a:rPr lang="ru-RU" smtClean="0"/>
              <a:t>‹#›</a:t>
            </a:fld>
            <a:endParaRPr lang="ru-RU"/>
          </a:p>
        </p:txBody>
      </p:sp>
    </p:spTree>
    <p:extLst>
      <p:ext uri="{BB962C8B-B14F-4D97-AF65-F5344CB8AC3E}">
        <p14:creationId xmlns:p14="http://schemas.microsoft.com/office/powerpoint/2010/main" val="3441967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5F6C808-05D0-47F4-B1A1-27471850F27D}" type="slidenum">
              <a:rPr lang="ru-RU" smtClean="0"/>
              <a:t>‹#›</a:t>
            </a:fld>
            <a:endParaRPr lang="ru-RU"/>
          </a:p>
        </p:txBody>
      </p:sp>
    </p:spTree>
    <p:extLst>
      <p:ext uri="{BB962C8B-B14F-4D97-AF65-F5344CB8AC3E}">
        <p14:creationId xmlns:p14="http://schemas.microsoft.com/office/powerpoint/2010/main" val="559786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5F6C808-05D0-47F4-B1A1-27471850F27D}" type="slidenum">
              <a:rPr lang="ru-RU" smtClean="0"/>
              <a:t>‹#›</a:t>
            </a:fld>
            <a:endParaRPr lang="ru-RU"/>
          </a:p>
        </p:txBody>
      </p:sp>
    </p:spTree>
    <p:extLst>
      <p:ext uri="{BB962C8B-B14F-4D97-AF65-F5344CB8AC3E}">
        <p14:creationId xmlns:p14="http://schemas.microsoft.com/office/powerpoint/2010/main" val="1030278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F6C808-05D0-47F4-B1A1-27471850F27D}" type="slidenum">
              <a:rPr lang="ru-RU" smtClean="0"/>
              <a:t>‹#›</a:t>
            </a:fld>
            <a:endParaRPr lang="ru-RU"/>
          </a:p>
        </p:txBody>
      </p:sp>
    </p:spTree>
    <p:extLst>
      <p:ext uri="{BB962C8B-B14F-4D97-AF65-F5344CB8AC3E}">
        <p14:creationId xmlns:p14="http://schemas.microsoft.com/office/powerpoint/2010/main" val="238641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F6C808-05D0-47F4-B1A1-27471850F27D}" type="slidenum">
              <a:rPr lang="ru-RU" smtClean="0"/>
              <a:t>‹#›</a:t>
            </a:fld>
            <a:endParaRPr lang="ru-RU"/>
          </a:p>
        </p:txBody>
      </p:sp>
    </p:spTree>
    <p:extLst>
      <p:ext uri="{BB962C8B-B14F-4D97-AF65-F5344CB8AC3E}">
        <p14:creationId xmlns:p14="http://schemas.microsoft.com/office/powerpoint/2010/main" val="100969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F6C808-05D0-47F4-B1A1-27471850F27D}" type="slidenum">
              <a:rPr lang="ru-RU" smtClean="0"/>
              <a:t>‹#›</a:t>
            </a:fld>
            <a:endParaRPr lang="ru-RU"/>
          </a:p>
        </p:txBody>
      </p:sp>
    </p:spTree>
    <p:extLst>
      <p:ext uri="{BB962C8B-B14F-4D97-AF65-F5344CB8AC3E}">
        <p14:creationId xmlns:p14="http://schemas.microsoft.com/office/powerpoint/2010/main" val="1076566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themeOverride" Target="../theme/themeOverride1.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jpeg"/><Relationship Id="rId8" Type="http://schemas.openxmlformats.org/officeDocument/2006/relationships/image" Target="../media/image27.jpeg"/><Relationship Id="rId9"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microsoft.com/office/2007/relationships/hdphoto" Target="../media/hdphoto2.wdp"/><Relationship Id="rId9" Type="http://schemas.openxmlformats.org/officeDocument/2006/relationships/image" Target="../media/image7.png"/><Relationship Id="rId10"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ъект 2"/>
          <p:cNvSpPr>
            <a:spLocks noGrp="1"/>
          </p:cNvSpPr>
          <p:nvPr>
            <p:ph idx="1"/>
          </p:nvPr>
        </p:nvSpPr>
        <p:spPr>
          <a:xfrm>
            <a:off x="323850" y="620713"/>
            <a:ext cx="8353425" cy="5472112"/>
          </a:xfrm>
        </p:spPr>
        <p:txBody>
          <a:bodyPr>
            <a:normAutofit lnSpcReduction="10000"/>
          </a:bodyPr>
          <a:lstStyle/>
          <a:p>
            <a:pPr marL="0" indent="361950">
              <a:buFontTx/>
              <a:buNone/>
              <a:defRPr/>
            </a:pPr>
            <a:endParaRPr lang="ru-RU" sz="1400" dirty="0" smtClean="0">
              <a:solidFill>
                <a:srgbClr val="000066"/>
              </a:solidFill>
            </a:endParaRPr>
          </a:p>
          <a:p>
            <a:pPr marL="0" indent="361950">
              <a:buFontTx/>
              <a:buNone/>
              <a:defRPr/>
            </a:pPr>
            <a:endParaRPr lang="ru-RU" sz="1400" dirty="0">
              <a:solidFill>
                <a:srgbClr val="000066"/>
              </a:solidFill>
            </a:endParaRPr>
          </a:p>
          <a:p>
            <a:pPr marL="0" indent="361950" algn="ctr">
              <a:buFontTx/>
              <a:buNone/>
              <a:defRPr/>
            </a:pPr>
            <a:endParaRPr lang="ru-RU" sz="4800" b="1" dirty="0" smtClean="0">
              <a:solidFill>
                <a:srgbClr val="000066"/>
              </a:solidFill>
            </a:endParaRPr>
          </a:p>
          <a:p>
            <a:pPr marL="0" indent="0" algn="ctr">
              <a:spcBef>
                <a:spcPts val="0"/>
              </a:spcBef>
              <a:buFontTx/>
              <a:buNone/>
              <a:defRPr/>
            </a:pPr>
            <a:endParaRPr lang="ru-RU" sz="4800" b="1" dirty="0" smtClean="0">
              <a:solidFill>
                <a:srgbClr val="002060"/>
              </a:solidFill>
            </a:endParaRPr>
          </a:p>
          <a:p>
            <a:pPr marL="0" indent="0" algn="ctr">
              <a:spcBef>
                <a:spcPts val="0"/>
              </a:spcBef>
              <a:buFontTx/>
              <a:buNone/>
              <a:defRPr/>
            </a:pPr>
            <a:r>
              <a:rPr lang="ru-RU" sz="4800" b="1" dirty="0" err="1" smtClean="0">
                <a:solidFill>
                  <a:srgbClr val="002060"/>
                </a:solidFill>
              </a:rPr>
              <a:t>Regulation</a:t>
            </a:r>
            <a:r>
              <a:rPr lang="ru-RU" sz="4800" b="1" dirty="0" smtClean="0">
                <a:solidFill>
                  <a:srgbClr val="002060"/>
                </a:solidFill>
              </a:rPr>
              <a:t> </a:t>
            </a:r>
            <a:r>
              <a:rPr lang="ru-RU" sz="4800" b="1" dirty="0" err="1">
                <a:solidFill>
                  <a:srgbClr val="002060"/>
                </a:solidFill>
              </a:rPr>
              <a:t>of</a:t>
            </a:r>
            <a:r>
              <a:rPr lang="ru-RU" sz="4800" b="1" dirty="0">
                <a:solidFill>
                  <a:srgbClr val="002060"/>
                </a:solidFill>
              </a:rPr>
              <a:t> </a:t>
            </a:r>
            <a:r>
              <a:rPr lang="ru-RU" sz="4800" b="1" dirty="0" err="1">
                <a:solidFill>
                  <a:srgbClr val="002060"/>
                </a:solidFill>
              </a:rPr>
              <a:t>insurance</a:t>
            </a:r>
            <a:r>
              <a:rPr lang="ru-RU" sz="4800" b="1" dirty="0">
                <a:solidFill>
                  <a:srgbClr val="002060"/>
                </a:solidFill>
              </a:rPr>
              <a:t> </a:t>
            </a:r>
            <a:r>
              <a:rPr lang="ru-RU" sz="4800" b="1" dirty="0" err="1">
                <a:solidFill>
                  <a:srgbClr val="002060"/>
                </a:solidFill>
              </a:rPr>
              <a:t>rates</a:t>
            </a:r>
            <a:r>
              <a:rPr lang="ru-RU" sz="4800" b="1" dirty="0">
                <a:solidFill>
                  <a:srgbClr val="002060"/>
                </a:solidFill>
              </a:rPr>
              <a:t> </a:t>
            </a:r>
            <a:r>
              <a:rPr lang="ru-RU" sz="4800" b="1" dirty="0" err="1">
                <a:solidFill>
                  <a:srgbClr val="002060"/>
                </a:solidFill>
              </a:rPr>
              <a:t>for</a:t>
            </a:r>
            <a:r>
              <a:rPr lang="ru-RU" sz="4800" b="1" dirty="0">
                <a:solidFill>
                  <a:srgbClr val="002060"/>
                </a:solidFill>
              </a:rPr>
              <a:t> </a:t>
            </a:r>
            <a:r>
              <a:rPr lang="ru-RU" sz="4800" b="1" dirty="0" err="1">
                <a:solidFill>
                  <a:srgbClr val="002060"/>
                </a:solidFill>
              </a:rPr>
              <a:t>compulsory</a:t>
            </a:r>
            <a:r>
              <a:rPr lang="ru-RU" sz="4800" b="1" dirty="0">
                <a:solidFill>
                  <a:srgbClr val="002060"/>
                </a:solidFill>
              </a:rPr>
              <a:t> </a:t>
            </a:r>
            <a:r>
              <a:rPr lang="ru-RU" sz="4800" b="1" dirty="0" err="1">
                <a:solidFill>
                  <a:srgbClr val="002060"/>
                </a:solidFill>
              </a:rPr>
              <a:t>insurance</a:t>
            </a:r>
            <a:r>
              <a:rPr lang="ru-RU" sz="4800" b="1" dirty="0">
                <a:solidFill>
                  <a:srgbClr val="002060"/>
                </a:solidFill>
              </a:rPr>
              <a:t> </a:t>
            </a:r>
            <a:r>
              <a:rPr lang="ru-RU" sz="4800" b="1" dirty="0" err="1">
                <a:solidFill>
                  <a:srgbClr val="002060"/>
                </a:solidFill>
              </a:rPr>
              <a:t>classes</a:t>
            </a:r>
            <a:endParaRPr lang="ru-RU" sz="2000" b="1" dirty="0" smtClean="0">
              <a:solidFill>
                <a:srgbClr val="002060"/>
              </a:solidFill>
            </a:endParaRPr>
          </a:p>
          <a:p>
            <a:pPr marL="0" indent="361950" algn="ctr">
              <a:buFontTx/>
              <a:buNone/>
              <a:defRPr/>
            </a:pPr>
            <a:endParaRPr lang="ru-RU" sz="2000" dirty="0" smtClean="0">
              <a:solidFill>
                <a:srgbClr val="000066"/>
              </a:solidFill>
            </a:endParaRPr>
          </a:p>
          <a:p>
            <a:pPr marL="0" indent="361950" algn="ctr">
              <a:buFontTx/>
              <a:buNone/>
              <a:defRPr/>
            </a:pPr>
            <a:endParaRPr lang="ru-RU" sz="2000" dirty="0">
              <a:solidFill>
                <a:srgbClr val="000066"/>
              </a:solidFill>
            </a:endParaRPr>
          </a:p>
          <a:p>
            <a:pPr marL="0" indent="0" algn="ctr">
              <a:buFontTx/>
              <a:buNone/>
              <a:defRPr/>
            </a:pPr>
            <a:r>
              <a:rPr lang="en-US" sz="2200" dirty="0" smtClean="0">
                <a:solidFill>
                  <a:srgbClr val="000066"/>
                </a:solidFill>
              </a:rPr>
              <a:t>Moscow</a:t>
            </a:r>
            <a:r>
              <a:rPr lang="ru-RU" sz="2200" dirty="0" smtClean="0">
                <a:solidFill>
                  <a:srgbClr val="000066"/>
                </a:solidFill>
              </a:rPr>
              <a:t>, </a:t>
            </a:r>
            <a:r>
              <a:rPr lang="en-US" sz="2200" dirty="0" smtClean="0">
                <a:solidFill>
                  <a:srgbClr val="000066"/>
                </a:solidFill>
              </a:rPr>
              <a:t>29</a:t>
            </a:r>
            <a:r>
              <a:rPr lang="ru-RU" sz="2200" dirty="0" smtClean="0">
                <a:solidFill>
                  <a:srgbClr val="000066"/>
                </a:solidFill>
              </a:rPr>
              <a:t> </a:t>
            </a:r>
            <a:r>
              <a:rPr lang="en-US" sz="2200" dirty="0" smtClean="0">
                <a:solidFill>
                  <a:srgbClr val="000066"/>
                </a:solidFill>
              </a:rPr>
              <a:t>July,</a:t>
            </a:r>
            <a:r>
              <a:rPr lang="ru-RU" sz="2200" dirty="0" smtClean="0">
                <a:solidFill>
                  <a:srgbClr val="000066"/>
                </a:solidFill>
              </a:rPr>
              <a:t> 2014 </a:t>
            </a:r>
            <a:endParaRPr lang="ru-RU" sz="2200" dirty="0">
              <a:solidFill>
                <a:srgbClr val="000066"/>
              </a:solidFill>
            </a:endParaRPr>
          </a:p>
          <a:p>
            <a:pPr marL="0" indent="361950" algn="ctr">
              <a:buFontTx/>
              <a:buNone/>
              <a:defRPr/>
            </a:pPr>
            <a:endParaRPr lang="ru-RU" sz="2000" b="1" dirty="0">
              <a:solidFill>
                <a:srgbClr val="002060"/>
              </a:solidFill>
            </a:endParaRPr>
          </a:p>
          <a:p>
            <a:pPr marL="0" indent="0" algn="ctr">
              <a:buFontTx/>
              <a:buNone/>
              <a:defRPr/>
            </a:pPr>
            <a:endParaRPr lang="ru-RU" sz="2400" b="1" dirty="0" smtClean="0">
              <a:solidFill>
                <a:srgbClr val="002060"/>
              </a:solidFill>
            </a:endParaRPr>
          </a:p>
          <a:p>
            <a:pPr marL="0" indent="0" algn="ctr">
              <a:buFontTx/>
              <a:buNone/>
              <a:defRPr/>
            </a:pPr>
            <a:endParaRPr lang="ru-RU" sz="2400" b="1" dirty="0">
              <a:solidFill>
                <a:srgbClr val="002060"/>
              </a:solidFill>
            </a:endParaRPr>
          </a:p>
          <a:p>
            <a:pPr marL="0" indent="0" algn="ctr">
              <a:buFontTx/>
              <a:buNone/>
              <a:defRPr/>
            </a:pPr>
            <a:endParaRPr lang="ru-RU" sz="2400" b="1" dirty="0" smtClean="0">
              <a:solidFill>
                <a:srgbClr val="002060"/>
              </a:solidFill>
            </a:endParaRPr>
          </a:p>
          <a:p>
            <a:pPr marL="0" indent="0" algn="ctr">
              <a:buFontTx/>
              <a:buNone/>
              <a:defRPr/>
            </a:pPr>
            <a:endParaRPr lang="ru-RU" sz="2400" b="1" dirty="0" smtClean="0">
              <a:solidFill>
                <a:srgbClr val="002060"/>
              </a:solidFill>
            </a:endParaRPr>
          </a:p>
        </p:txBody>
      </p:sp>
      <p:sp>
        <p:nvSpPr>
          <p:cNvPr id="13315" name="Заголовок 1"/>
          <p:cNvSpPr>
            <a:spLocks noGrp="1"/>
          </p:cNvSpPr>
          <p:nvPr>
            <p:ph type="title"/>
          </p:nvPr>
        </p:nvSpPr>
        <p:spPr>
          <a:xfrm>
            <a:off x="1835150" y="333375"/>
            <a:ext cx="6983413" cy="1150938"/>
          </a:xfrm>
        </p:spPr>
        <p:txBody>
          <a:bodyPr/>
          <a:lstStyle/>
          <a:p>
            <a:pPr algn="r"/>
            <a:r>
              <a:rPr lang="ru-RU" altLang="ru-RU" sz="1600" b="1" smtClean="0"/>
              <a:t/>
            </a:r>
            <a:br>
              <a:rPr lang="ru-RU" altLang="ru-RU" sz="1600" b="1" smtClean="0"/>
            </a:br>
            <a:endParaRPr lang="ru-RU" altLang="ru-RU" sz="1400" b="1" i="1" u="sng" smtClean="0">
              <a:solidFill>
                <a:srgbClr val="002060"/>
              </a:solidFill>
            </a:endParaRPr>
          </a:p>
        </p:txBody>
      </p:sp>
    </p:spTree>
    <p:extLst>
      <p:ext uri="{BB962C8B-B14F-4D97-AF65-F5344CB8AC3E}">
        <p14:creationId xmlns:p14="http://schemas.microsoft.com/office/powerpoint/2010/main" val="31783507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628" name="Заголовок 1"/>
          <p:cNvSpPr>
            <a:spLocks noGrp="1"/>
          </p:cNvSpPr>
          <p:nvPr>
            <p:ph type="title"/>
          </p:nvPr>
        </p:nvSpPr>
        <p:spPr>
          <a:xfrm>
            <a:off x="2124075" y="115888"/>
            <a:ext cx="6623050" cy="720725"/>
          </a:xfrm>
        </p:spPr>
        <p:txBody>
          <a:bodyPr/>
          <a:lstStyle/>
          <a:p>
            <a:pPr algn="r"/>
            <a:r>
              <a:rPr lang="ru-RU" altLang="ru-RU" sz="1600" b="1" dirty="0" smtClean="0">
                <a:solidFill>
                  <a:srgbClr val="C00000"/>
                </a:solidFill>
              </a:rPr>
              <a:t/>
            </a:r>
            <a:br>
              <a:rPr lang="ru-RU" altLang="ru-RU" sz="1600" b="1" dirty="0" smtClean="0">
                <a:solidFill>
                  <a:srgbClr val="C00000"/>
                </a:solidFill>
              </a:rPr>
            </a:br>
            <a:r>
              <a:rPr lang="en-US" altLang="ru-RU" sz="1600" b="1" dirty="0">
                <a:solidFill>
                  <a:srgbClr val="C00000"/>
                </a:solidFill>
              </a:rPr>
              <a:t>I</a:t>
            </a:r>
            <a:r>
              <a:rPr lang="en-US" altLang="ru-RU" sz="1800" b="1" dirty="0" smtClean="0">
                <a:solidFill>
                  <a:srgbClr val="C00000"/>
                </a:solidFill>
                <a:cs typeface="Times New Roman" pitchFamily="18" charset="0"/>
              </a:rPr>
              <a:t>ncrease cover limits</a:t>
            </a:r>
            <a:endParaRPr lang="ru-RU" altLang="ru-RU" sz="1800" b="1" dirty="0" smtClean="0">
              <a:solidFill>
                <a:srgbClr val="C00000"/>
              </a:solidFill>
              <a:cs typeface="Times New Roman" pitchFamily="18" charset="0"/>
            </a:endParaRPr>
          </a:p>
        </p:txBody>
      </p:sp>
      <p:sp>
        <p:nvSpPr>
          <p:cNvPr id="31746" name="Объект 2"/>
          <p:cNvSpPr>
            <a:spLocks noGrp="1"/>
          </p:cNvSpPr>
          <p:nvPr>
            <p:ph idx="1"/>
          </p:nvPr>
        </p:nvSpPr>
        <p:spPr>
          <a:xfrm>
            <a:off x="395288" y="1268413"/>
            <a:ext cx="8353425" cy="4897437"/>
          </a:xfrm>
        </p:spPr>
        <p:txBody>
          <a:bodyPr>
            <a:normAutofit/>
          </a:bodyPr>
          <a:lstStyle/>
          <a:p>
            <a:pPr marL="0" indent="361950">
              <a:buFontTx/>
              <a:buNone/>
              <a:defRPr/>
            </a:pPr>
            <a:endParaRPr lang="ru-RU" sz="1400" dirty="0" smtClean="0">
              <a:solidFill>
                <a:srgbClr val="000066"/>
              </a:solidFill>
            </a:endParaRPr>
          </a:p>
          <a:p>
            <a:pPr marL="0" indent="0" algn="just">
              <a:buFontTx/>
              <a:buNone/>
              <a:defRPr/>
            </a:pPr>
            <a:endParaRPr lang="ru-RU" sz="1400" dirty="0">
              <a:solidFill>
                <a:srgbClr val="000066"/>
              </a:solidFill>
            </a:endParaRPr>
          </a:p>
          <a:p>
            <a:pPr marL="0" indent="0" algn="just">
              <a:buFontTx/>
              <a:buNone/>
              <a:defRPr/>
            </a:pPr>
            <a:endParaRPr lang="ru-RU" sz="1400" dirty="0" smtClean="0">
              <a:solidFill>
                <a:srgbClr val="000066"/>
              </a:solidFill>
            </a:endParaRPr>
          </a:p>
          <a:p>
            <a:pPr marL="0" indent="0" algn="just">
              <a:buFontTx/>
              <a:buNone/>
              <a:defRPr/>
            </a:pPr>
            <a:endParaRPr lang="ru-RU" sz="1400" dirty="0">
              <a:solidFill>
                <a:srgbClr val="000066"/>
              </a:solidFill>
            </a:endParaRPr>
          </a:p>
          <a:p>
            <a:pPr marL="0" indent="0" algn="just">
              <a:buFontTx/>
              <a:buNone/>
              <a:defRPr/>
            </a:pPr>
            <a:endParaRPr lang="ru-RU" sz="1400" dirty="0" smtClean="0">
              <a:solidFill>
                <a:srgbClr val="000066"/>
              </a:solidFill>
            </a:endParaRPr>
          </a:p>
          <a:p>
            <a:pPr marL="0" indent="0" algn="just">
              <a:buFontTx/>
              <a:buNone/>
              <a:defRPr/>
            </a:pPr>
            <a:endParaRPr lang="ru-RU" sz="1400" dirty="0">
              <a:solidFill>
                <a:srgbClr val="000066"/>
              </a:solidFill>
            </a:endParaRPr>
          </a:p>
          <a:p>
            <a:pPr marL="0" indent="0" algn="just">
              <a:buFontTx/>
              <a:buNone/>
              <a:defRPr/>
            </a:pPr>
            <a:endParaRPr lang="ru-RU" sz="1400" dirty="0" smtClean="0">
              <a:solidFill>
                <a:srgbClr val="000066"/>
              </a:solidFill>
            </a:endParaRPr>
          </a:p>
          <a:p>
            <a:pPr marL="0" indent="0" algn="just">
              <a:buFontTx/>
              <a:buNone/>
              <a:defRPr/>
            </a:pPr>
            <a:endParaRPr lang="ru-RU" sz="1400" dirty="0">
              <a:solidFill>
                <a:srgbClr val="000066"/>
              </a:solidFill>
            </a:endParaRPr>
          </a:p>
          <a:p>
            <a:pPr marL="0" indent="0" algn="just">
              <a:buFontTx/>
              <a:buNone/>
              <a:defRPr/>
            </a:pPr>
            <a:endParaRPr lang="ru-RU" sz="1400" dirty="0" smtClean="0">
              <a:solidFill>
                <a:srgbClr val="000066"/>
              </a:solidFill>
            </a:endParaRPr>
          </a:p>
          <a:p>
            <a:pPr marL="0" indent="0" algn="just">
              <a:buFontTx/>
              <a:buNone/>
              <a:defRPr/>
            </a:pPr>
            <a:endParaRPr lang="ru-RU" sz="1400" dirty="0">
              <a:solidFill>
                <a:srgbClr val="000066"/>
              </a:solidFill>
            </a:endParaRPr>
          </a:p>
          <a:p>
            <a:pPr marL="0" indent="0" algn="just">
              <a:buFontTx/>
              <a:buNone/>
              <a:defRPr/>
            </a:pPr>
            <a:endParaRPr lang="ru-RU" sz="1400" dirty="0" smtClean="0">
              <a:solidFill>
                <a:srgbClr val="000066"/>
              </a:solidFill>
            </a:endParaRPr>
          </a:p>
          <a:p>
            <a:pPr marL="0" indent="0" algn="just">
              <a:buFontTx/>
              <a:buNone/>
              <a:defRPr/>
            </a:pPr>
            <a:endParaRPr lang="ru-RU" sz="1400" dirty="0">
              <a:solidFill>
                <a:srgbClr val="000066"/>
              </a:solidFill>
            </a:endParaRPr>
          </a:p>
          <a:p>
            <a:pPr marL="0" indent="0" algn="just">
              <a:buFontTx/>
              <a:buNone/>
              <a:defRPr/>
            </a:pPr>
            <a:endParaRPr lang="ru-RU" sz="1400" dirty="0" smtClean="0">
              <a:solidFill>
                <a:srgbClr val="000066"/>
              </a:solidFill>
            </a:endParaRPr>
          </a:p>
          <a:p>
            <a:pPr marL="0" indent="0" algn="just">
              <a:buFontTx/>
              <a:buNone/>
              <a:defRPr/>
            </a:pPr>
            <a:endParaRPr lang="ru-RU" sz="1400" dirty="0">
              <a:solidFill>
                <a:srgbClr val="000066"/>
              </a:solidFill>
            </a:endParaRPr>
          </a:p>
          <a:p>
            <a:pPr marL="0" indent="0" algn="just">
              <a:buFontTx/>
              <a:buNone/>
              <a:defRPr/>
            </a:pPr>
            <a:endParaRPr lang="ru-RU" sz="1400" dirty="0" smtClean="0">
              <a:solidFill>
                <a:srgbClr val="000066"/>
              </a:solidFill>
            </a:endParaRPr>
          </a:p>
          <a:p>
            <a:pPr marL="0" indent="0" algn="just">
              <a:buFontTx/>
              <a:buNone/>
              <a:defRPr/>
            </a:pPr>
            <a:endParaRPr lang="ru-RU" sz="1400" dirty="0">
              <a:solidFill>
                <a:srgbClr val="000066"/>
              </a:solidFill>
            </a:endParaRPr>
          </a:p>
          <a:p>
            <a:pPr marL="0" indent="0" algn="just">
              <a:buFontTx/>
              <a:buNone/>
              <a:defRPr/>
            </a:pPr>
            <a:endParaRPr lang="ru-RU" sz="1400" dirty="0" smtClean="0">
              <a:solidFill>
                <a:srgbClr val="000066"/>
              </a:solidFill>
            </a:endParaRPr>
          </a:p>
          <a:p>
            <a:pPr marL="0" indent="0" algn="just">
              <a:buFontTx/>
              <a:buNone/>
              <a:defRPr/>
            </a:pPr>
            <a:endParaRPr lang="ru-RU" sz="1400" dirty="0">
              <a:solidFill>
                <a:srgbClr val="000066"/>
              </a:solidFill>
            </a:endParaRPr>
          </a:p>
          <a:p>
            <a:pPr marL="0" indent="0" algn="just">
              <a:buFontTx/>
              <a:buNone/>
              <a:defRPr/>
            </a:pPr>
            <a:endParaRPr lang="ru-RU" sz="1400" dirty="0" smtClean="0">
              <a:solidFill>
                <a:srgbClr val="000066"/>
              </a:solidFill>
            </a:endParaRPr>
          </a:p>
          <a:p>
            <a:pPr algn="just"/>
            <a:endParaRPr lang="ru-RU" sz="1400" b="1" kern="0" dirty="0" smtClean="0">
              <a:solidFill>
                <a:srgbClr val="C00000"/>
              </a:solidFill>
              <a:cs typeface="Times New Roman" pitchFamily="18" charset="0"/>
            </a:endParaRPr>
          </a:p>
          <a:p>
            <a:pPr algn="just"/>
            <a:endParaRPr lang="ru-RU" sz="1400" b="1" kern="0" dirty="0">
              <a:solidFill>
                <a:srgbClr val="C00000"/>
              </a:solidFill>
              <a:cs typeface="Times New Roman" pitchFamily="18" charset="0"/>
            </a:endParaRPr>
          </a:p>
          <a:p>
            <a:pPr algn="just"/>
            <a:endParaRPr lang="ru-RU" sz="1400" b="1" kern="0" dirty="0" smtClean="0">
              <a:solidFill>
                <a:srgbClr val="C00000"/>
              </a:solidFill>
              <a:cs typeface="Times New Roman" pitchFamily="18" charset="0"/>
            </a:endParaRPr>
          </a:p>
          <a:p>
            <a:pPr algn="just"/>
            <a:endParaRPr lang="ru-RU" sz="1400" b="1" kern="0" dirty="0">
              <a:solidFill>
                <a:srgbClr val="C00000"/>
              </a:solidFill>
              <a:cs typeface="Times New Roman" pitchFamily="18" charset="0"/>
            </a:endParaRPr>
          </a:p>
          <a:p>
            <a:pPr algn="just"/>
            <a:endParaRPr lang="ru-RU" sz="1400" b="1" kern="0" dirty="0" smtClean="0">
              <a:solidFill>
                <a:srgbClr val="C00000"/>
              </a:solidFill>
              <a:cs typeface="Times New Roman" pitchFamily="18" charset="0"/>
            </a:endParaRPr>
          </a:p>
          <a:p>
            <a:pPr algn="just"/>
            <a:endParaRPr lang="ru-RU" sz="1050" i="1" dirty="0">
              <a:solidFill>
                <a:srgbClr val="2D2D8A">
                  <a:lumMod val="50000"/>
                </a:srgbClr>
              </a:solidFill>
            </a:endParaRPr>
          </a:p>
          <a:p>
            <a:pPr algn="just"/>
            <a:endParaRPr lang="ru-RU" sz="1200" dirty="0">
              <a:solidFill>
                <a:srgbClr val="000099"/>
              </a:solidFill>
            </a:endParaRPr>
          </a:p>
          <a:p>
            <a:pPr marL="0" indent="0" algn="just">
              <a:buFontTx/>
              <a:buNone/>
              <a:defRPr/>
            </a:pPr>
            <a:endParaRPr lang="ru-RU" sz="1400" dirty="0" smtClean="0">
              <a:solidFill>
                <a:srgbClr val="000066"/>
              </a:solidFill>
            </a:endParaRPr>
          </a:p>
        </p:txBody>
      </p:sp>
      <p:sp>
        <p:nvSpPr>
          <p:cNvPr id="2" name="Номер слайда 1"/>
          <p:cNvSpPr>
            <a:spLocks noGrp="1"/>
          </p:cNvSpPr>
          <p:nvPr>
            <p:ph type="sldNum" sz="quarter" idx="12"/>
          </p:nvPr>
        </p:nvSpPr>
        <p:spPr/>
        <p:txBody>
          <a:bodyPr/>
          <a:lstStyle/>
          <a:p>
            <a:fld id="{05F6C808-05D0-47F4-B1A1-27471850F27D}" type="slidenum">
              <a:rPr lang="ru-RU" smtClean="0"/>
              <a:t>10</a:t>
            </a:fld>
            <a:endParaRPr lang="ru-RU"/>
          </a:p>
        </p:txBody>
      </p:sp>
      <p:graphicFrame>
        <p:nvGraphicFramePr>
          <p:cNvPr id="7" name="Таблица 6"/>
          <p:cNvGraphicFramePr>
            <a:graphicFrameLocks noGrp="1"/>
          </p:cNvGraphicFramePr>
          <p:nvPr>
            <p:extLst>
              <p:ext uri="{D42A27DB-BD31-4B8C-83A1-F6EECF244321}">
                <p14:modId xmlns:p14="http://schemas.microsoft.com/office/powerpoint/2010/main" val="1023584869"/>
              </p:ext>
            </p:extLst>
          </p:nvPr>
        </p:nvGraphicFramePr>
        <p:xfrm>
          <a:off x="323527" y="829162"/>
          <a:ext cx="8424936" cy="2194667"/>
        </p:xfrm>
        <a:graphic>
          <a:graphicData uri="http://schemas.openxmlformats.org/drawingml/2006/table">
            <a:tbl>
              <a:tblPr firstRow="1" bandRow="1">
                <a:tableStyleId>{F5AB1C69-6EDB-4FF4-983F-18BD219EF322}</a:tableStyleId>
              </a:tblPr>
              <a:tblGrid>
                <a:gridCol w="6624737"/>
                <a:gridCol w="1800199"/>
              </a:tblGrid>
              <a:tr h="356928">
                <a:tc>
                  <a:txBody>
                    <a:bodyPr/>
                    <a:lstStyle/>
                    <a:p>
                      <a:pPr algn="ctr"/>
                      <a:r>
                        <a:rPr lang="en-US" sz="1800" dirty="0" smtClean="0"/>
                        <a:t>Increase cover limits</a:t>
                      </a:r>
                      <a:endParaRPr lang="ru-RU" sz="1800" dirty="0">
                        <a:solidFill>
                          <a:srgbClr val="002060"/>
                        </a:solidFill>
                        <a:latin typeface="Times New Roman" pitchFamily="18" charset="0"/>
                        <a:cs typeface="Times New Roman" pitchFamily="18" charset="0"/>
                      </a:endParaRPr>
                    </a:p>
                  </a:txBody>
                  <a:tcPr marL="91431" marR="91431" marT="45738" marB="45738" anchor="ctr"/>
                </a:tc>
                <a:tc>
                  <a:txBody>
                    <a:bodyPr/>
                    <a:lstStyle/>
                    <a:p>
                      <a:pPr algn="ctr"/>
                      <a:r>
                        <a:rPr lang="en-US" sz="1800" dirty="0" smtClean="0"/>
                        <a:t>Increase </a:t>
                      </a:r>
                      <a:r>
                        <a:rPr lang="en-US" sz="1800" dirty="0" smtClean="0">
                          <a:solidFill>
                            <a:schemeClr val="bg1"/>
                          </a:solidFill>
                        </a:rPr>
                        <a:t>of Insurance Rates </a:t>
                      </a:r>
                      <a:endParaRPr lang="ru-RU" sz="1800" b="1" dirty="0">
                        <a:solidFill>
                          <a:schemeClr val="bg1"/>
                        </a:solidFill>
                        <a:latin typeface="Times New Roman" pitchFamily="18" charset="0"/>
                        <a:cs typeface="Times New Roman" pitchFamily="18" charset="0"/>
                      </a:endParaRPr>
                    </a:p>
                  </a:txBody>
                  <a:tcPr marL="91431" marR="91431" marT="45738" marB="45738">
                    <a:solidFill>
                      <a:srgbClr val="9BBB59"/>
                    </a:solidFill>
                  </a:tcPr>
                </a:tc>
              </a:tr>
              <a:tr h="8720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increase the limit of liability of the compensation for the damage caused to life and health of the victims, up to </a:t>
                      </a:r>
                      <a:r>
                        <a:rPr lang="ru-RU" sz="1800" b="1" dirty="0" smtClean="0">
                          <a:solidFill>
                            <a:srgbClr val="C00000"/>
                          </a:solidFill>
                        </a:rPr>
                        <a:t>500 000</a:t>
                      </a:r>
                      <a:r>
                        <a:rPr lang="en-US" sz="1800" b="1" baseline="0" dirty="0" smtClean="0">
                          <a:solidFill>
                            <a:srgbClr val="C00000"/>
                          </a:solidFill>
                        </a:rPr>
                        <a:t> </a:t>
                      </a:r>
                      <a:r>
                        <a:rPr lang="en-US" sz="1800" b="0" baseline="0" dirty="0" smtClean="0">
                          <a:solidFill>
                            <a:schemeClr val="dk1"/>
                          </a:solidFill>
                        </a:rPr>
                        <a:t>R</a:t>
                      </a:r>
                      <a:r>
                        <a:rPr lang="en-US" sz="1800" dirty="0" smtClean="0"/>
                        <a:t>ubles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 </a:t>
                      </a:r>
                      <a:r>
                        <a:rPr lang="en-US" sz="1800" i="1" kern="1200" dirty="0" smtClean="0">
                          <a:solidFill>
                            <a:schemeClr val="dk1"/>
                          </a:solidFill>
                          <a:latin typeface="+mn-lt"/>
                          <a:ea typeface="+mn-ea"/>
                          <a:cs typeface="+mn-cs"/>
                        </a:rPr>
                        <a:t>including </a:t>
                      </a:r>
                      <a:r>
                        <a:rPr lang="en-US" sz="1800" i="1" kern="1200" dirty="0" smtClean="0">
                          <a:solidFill>
                            <a:srgbClr val="FF0000"/>
                          </a:solidFill>
                          <a:latin typeface="+mn-lt"/>
                          <a:ea typeface="+mn-ea"/>
                          <a:cs typeface="+mn-cs"/>
                        </a:rPr>
                        <a:t>fixed payments </a:t>
                      </a:r>
                      <a:r>
                        <a:rPr lang="en-US" sz="1800" i="1" kern="1200" dirty="0" smtClean="0">
                          <a:solidFill>
                            <a:schemeClr val="dk1"/>
                          </a:solidFill>
                          <a:latin typeface="+mn-lt"/>
                          <a:ea typeface="+mn-ea"/>
                          <a:cs typeface="+mn-cs"/>
                        </a:rPr>
                        <a:t>for bodily damage</a:t>
                      </a:r>
                      <a:endParaRPr lang="ru-RU" sz="1800" i="1" kern="1200" dirty="0" smtClean="0">
                        <a:solidFill>
                          <a:schemeClr val="dk1"/>
                        </a:solidFill>
                        <a:latin typeface="+mn-lt"/>
                        <a:ea typeface="+mn-ea"/>
                        <a:cs typeface="+mn-cs"/>
                      </a:endParaRPr>
                    </a:p>
                  </a:txBody>
                  <a:tcPr marL="91431" marR="91431" marT="45738" marB="45738"/>
                </a:tc>
                <a:tc>
                  <a:txBody>
                    <a:bodyPr/>
                    <a:lstStyle/>
                    <a:p>
                      <a:pPr algn="ctr"/>
                      <a:r>
                        <a:rPr lang="ru-RU" sz="1800" dirty="0" smtClean="0"/>
                        <a:t>24</a:t>
                      </a:r>
                      <a:r>
                        <a:rPr lang="en-US" sz="1800" dirty="0" smtClean="0"/>
                        <a:t>.</a:t>
                      </a:r>
                      <a:r>
                        <a:rPr lang="ru-RU" sz="1800" dirty="0" smtClean="0"/>
                        <a:t>23%</a:t>
                      </a:r>
                    </a:p>
                    <a:p>
                      <a:pPr algn="ctr"/>
                      <a:endParaRPr lang="ru-RU" sz="1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t>15</a:t>
                      </a:r>
                      <a:r>
                        <a:rPr lang="en-US" sz="1800" dirty="0" smtClean="0"/>
                        <a:t>.</a:t>
                      </a:r>
                      <a:r>
                        <a:rPr lang="ru-RU" sz="1800" dirty="0" smtClean="0"/>
                        <a:t>96%</a:t>
                      </a:r>
                      <a:endParaRPr lang="ru-RU" sz="1800" dirty="0" smtClean="0">
                        <a:solidFill>
                          <a:srgbClr val="002060"/>
                        </a:solidFill>
                        <a:latin typeface="Times New Roman" pitchFamily="18" charset="0"/>
                        <a:cs typeface="Times New Roman" pitchFamily="18" charset="0"/>
                      </a:endParaRPr>
                    </a:p>
                  </a:txBody>
                  <a:tcPr marL="91431" marR="91431" marT="45738" marB="45738" anchor="ctr"/>
                </a:tc>
              </a:tr>
              <a:tr h="624541">
                <a:tc>
                  <a:txBody>
                    <a:bodyPr/>
                    <a:lstStyle/>
                    <a:p>
                      <a:r>
                        <a:rPr lang="en-US" sz="1800" kern="1200" dirty="0" err="1" smtClean="0">
                          <a:solidFill>
                            <a:schemeClr val="dk1"/>
                          </a:solidFill>
                          <a:effectLst/>
                          <a:latin typeface="+mn-lt"/>
                          <a:ea typeface="+mn-ea"/>
                          <a:cs typeface="+mn-cs"/>
                        </a:rPr>
                        <a:t>i</a:t>
                      </a:r>
                      <a:r>
                        <a:rPr lang="ru-RU" sz="1800" kern="1200" dirty="0" err="1" smtClean="0">
                          <a:solidFill>
                            <a:schemeClr val="dk1"/>
                          </a:solidFill>
                          <a:effectLst/>
                          <a:latin typeface="+mn-lt"/>
                          <a:ea typeface="+mn-ea"/>
                          <a:cs typeface="+mn-cs"/>
                        </a:rPr>
                        <a:t>ncrease</a:t>
                      </a:r>
                      <a:r>
                        <a:rPr lang="ru-RU" sz="1800" kern="1200" dirty="0" smtClean="0">
                          <a:solidFill>
                            <a:schemeClr val="dk1"/>
                          </a:solidFill>
                          <a:effectLst/>
                          <a:latin typeface="+mn-lt"/>
                          <a:ea typeface="+mn-ea"/>
                          <a:cs typeface="+mn-cs"/>
                        </a:rPr>
                        <a:t> </a:t>
                      </a:r>
                      <a:r>
                        <a:rPr lang="ru-RU" sz="1800" kern="1200" dirty="0" err="1" smtClean="0">
                          <a:solidFill>
                            <a:schemeClr val="dk1"/>
                          </a:solidFill>
                          <a:effectLst/>
                          <a:latin typeface="+mn-lt"/>
                          <a:ea typeface="+mn-ea"/>
                          <a:cs typeface="+mn-cs"/>
                        </a:rPr>
                        <a:t>the</a:t>
                      </a:r>
                      <a:r>
                        <a:rPr lang="en-US" sz="1800" kern="1200" dirty="0" smtClean="0">
                          <a:solidFill>
                            <a:schemeClr val="dk1"/>
                          </a:solidFill>
                          <a:effectLst/>
                          <a:latin typeface="+mn-lt"/>
                          <a:ea typeface="+mn-ea"/>
                          <a:cs typeface="+mn-cs"/>
                        </a:rPr>
                        <a:t> cover limit </a:t>
                      </a:r>
                      <a:r>
                        <a:rPr lang="ru-RU" sz="1800" kern="1200" dirty="0" smtClean="0">
                          <a:solidFill>
                            <a:schemeClr val="dk1"/>
                          </a:solidFill>
                          <a:effectLst/>
                          <a:latin typeface="+mn-lt"/>
                          <a:ea typeface="+mn-ea"/>
                          <a:cs typeface="+mn-cs"/>
                        </a:rPr>
                        <a:t>t</a:t>
                      </a:r>
                      <a:r>
                        <a:rPr lang="en-US" sz="1800" kern="1200" dirty="0" smtClean="0">
                          <a:solidFill>
                            <a:schemeClr val="dk1"/>
                          </a:solidFill>
                          <a:effectLst/>
                          <a:latin typeface="+mn-lt"/>
                          <a:ea typeface="+mn-ea"/>
                          <a:cs typeface="+mn-cs"/>
                        </a:rPr>
                        <a:t>o</a:t>
                      </a:r>
                      <a:r>
                        <a:rPr lang="ru-RU" sz="1800" kern="120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rec</a:t>
                      </a:r>
                      <a:r>
                        <a:rPr lang="ru-RU" sz="1800" kern="1200" dirty="0" err="1" smtClean="0">
                          <a:solidFill>
                            <a:schemeClr val="dk1"/>
                          </a:solidFill>
                          <a:effectLst/>
                          <a:latin typeface="+mn-lt"/>
                          <a:ea typeface="+mn-ea"/>
                          <a:cs typeface="+mn-cs"/>
                        </a:rPr>
                        <a:t>ompens</a:t>
                      </a:r>
                      <a:r>
                        <a:rPr lang="en-US" sz="1800" kern="1200" dirty="0" smtClean="0">
                          <a:solidFill>
                            <a:schemeClr val="dk1"/>
                          </a:solidFill>
                          <a:effectLst/>
                          <a:latin typeface="+mn-lt"/>
                          <a:ea typeface="+mn-ea"/>
                          <a:cs typeface="+mn-cs"/>
                        </a:rPr>
                        <a:t>e</a:t>
                      </a:r>
                      <a:r>
                        <a:rPr lang="ru-RU" sz="1800" kern="120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property</a:t>
                      </a:r>
                      <a:r>
                        <a:rPr lang="ru-RU" sz="1800" kern="120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d</a:t>
                      </a:r>
                      <a:r>
                        <a:rPr lang="ru-RU" sz="1800" kern="1200" dirty="0" err="1" smtClean="0">
                          <a:solidFill>
                            <a:schemeClr val="dk1"/>
                          </a:solidFill>
                          <a:effectLst/>
                          <a:latin typeface="+mn-lt"/>
                          <a:ea typeface="+mn-ea"/>
                          <a:cs typeface="+mn-cs"/>
                        </a:rPr>
                        <a:t>amage</a:t>
                      </a:r>
                      <a:r>
                        <a:rPr lang="en-US" sz="1800" kern="1200" dirty="0" smtClean="0">
                          <a:solidFill>
                            <a:schemeClr val="dk1"/>
                          </a:solidFill>
                          <a:effectLst/>
                          <a:latin typeface="+mn-lt"/>
                          <a:ea typeface="+mn-ea"/>
                          <a:cs typeface="+mn-cs"/>
                        </a:rPr>
                        <a:t>s</a:t>
                      </a:r>
                      <a:r>
                        <a:rPr lang="ru-RU" sz="1800" kern="1200" dirty="0" smtClean="0">
                          <a:solidFill>
                            <a:schemeClr val="dk1"/>
                          </a:solidFill>
                          <a:effectLst/>
                          <a:latin typeface="+mn-lt"/>
                          <a:ea typeface="+mn-ea"/>
                          <a:cs typeface="+mn-cs"/>
                        </a:rPr>
                        <a:t>,</a:t>
                      </a:r>
                      <a:r>
                        <a:rPr lang="ru-RU" sz="1800" kern="1200" baseline="0" dirty="0" smtClean="0">
                          <a:solidFill>
                            <a:schemeClr val="dk1"/>
                          </a:solidFill>
                          <a:effectLst/>
                          <a:latin typeface="+mn-lt"/>
                          <a:ea typeface="+mn-ea"/>
                          <a:cs typeface="+mn-cs"/>
                        </a:rPr>
                        <a:t> </a:t>
                      </a:r>
                    </a:p>
                    <a:p>
                      <a:r>
                        <a:rPr lang="en-US" sz="1800" kern="1200" baseline="0" dirty="0" smtClean="0">
                          <a:solidFill>
                            <a:schemeClr val="dk1"/>
                          </a:solidFill>
                          <a:effectLst/>
                          <a:latin typeface="+mn-lt"/>
                          <a:ea typeface="+mn-ea"/>
                          <a:cs typeface="+mn-cs"/>
                        </a:rPr>
                        <a:t>up t</a:t>
                      </a:r>
                      <a:r>
                        <a:rPr lang="en-US" sz="1800" baseline="0" dirty="0" smtClean="0"/>
                        <a:t>o </a:t>
                      </a:r>
                      <a:r>
                        <a:rPr lang="ru-RU" sz="1800" b="1" baseline="0" dirty="0" smtClean="0">
                          <a:solidFill>
                            <a:srgbClr val="C00000"/>
                          </a:solidFill>
                        </a:rPr>
                        <a:t>400 000 </a:t>
                      </a:r>
                      <a:r>
                        <a:rPr lang="en-US" sz="1800" b="0" baseline="0" dirty="0" smtClean="0">
                          <a:solidFill>
                            <a:schemeClr val="dk1"/>
                          </a:solidFill>
                        </a:rPr>
                        <a:t>R</a:t>
                      </a:r>
                      <a:r>
                        <a:rPr lang="en-US" sz="1800" dirty="0" smtClean="0"/>
                        <a:t>ubles</a:t>
                      </a:r>
                      <a:endParaRPr lang="ru-RU" sz="1800" dirty="0">
                        <a:solidFill>
                          <a:srgbClr val="002060"/>
                        </a:solidFill>
                        <a:latin typeface="Times New Roman" pitchFamily="18" charset="0"/>
                        <a:cs typeface="Times New Roman" pitchFamily="18" charset="0"/>
                      </a:endParaRPr>
                    </a:p>
                  </a:txBody>
                  <a:tcPr marL="91431" marR="91431" marT="45738" marB="45738"/>
                </a:tc>
                <a:tc>
                  <a:txBody>
                    <a:bodyPr/>
                    <a:lstStyle/>
                    <a:p>
                      <a:pPr algn="ctr"/>
                      <a:r>
                        <a:rPr lang="ru-RU" sz="1800" dirty="0" smtClean="0"/>
                        <a:t>28</a:t>
                      </a:r>
                      <a:r>
                        <a:rPr lang="en-US" sz="1800" dirty="0" smtClean="0"/>
                        <a:t>.</a:t>
                      </a:r>
                      <a:r>
                        <a:rPr lang="ru-RU" sz="1800" dirty="0" smtClean="0"/>
                        <a:t>3%</a:t>
                      </a:r>
                      <a:endParaRPr lang="ru-RU" sz="1800" dirty="0">
                        <a:solidFill>
                          <a:srgbClr val="002060"/>
                        </a:solidFill>
                        <a:latin typeface="Times New Roman" pitchFamily="18" charset="0"/>
                        <a:cs typeface="Times New Roman" pitchFamily="18" charset="0"/>
                      </a:endParaRPr>
                    </a:p>
                  </a:txBody>
                  <a:tcPr marL="91431" marR="91431" marT="45738" marB="45738" anchor="ctr"/>
                </a:tc>
              </a:tr>
            </a:tbl>
          </a:graphicData>
        </a:graphic>
      </p:graphicFrame>
      <p:grpSp>
        <p:nvGrpSpPr>
          <p:cNvPr id="8" name="Группа 7"/>
          <p:cNvGrpSpPr/>
          <p:nvPr/>
        </p:nvGrpSpPr>
        <p:grpSpPr>
          <a:xfrm>
            <a:off x="719436" y="3284985"/>
            <a:ext cx="7776864" cy="1656183"/>
            <a:chOff x="0" y="-29427"/>
            <a:chExt cx="7776864" cy="681999"/>
          </a:xfrm>
        </p:grpSpPr>
        <p:sp>
          <p:nvSpPr>
            <p:cNvPr id="9" name="Скругленный прямоугольник 8"/>
            <p:cNvSpPr/>
            <p:nvPr/>
          </p:nvSpPr>
          <p:spPr>
            <a:xfrm>
              <a:off x="0" y="-29427"/>
              <a:ext cx="7776864" cy="652572"/>
            </a:xfrm>
            <a:prstGeom prst="roundRect">
              <a:avLst>
                <a:gd name="adj" fmla="val 10000"/>
              </a:avLst>
            </a:prstGeom>
            <a:solidFill>
              <a:srgbClr val="820000">
                <a:alpha val="70000"/>
              </a:srgb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Скругленный прямоугольник 4"/>
            <p:cNvSpPr/>
            <p:nvPr/>
          </p:nvSpPr>
          <p:spPr>
            <a:xfrm>
              <a:off x="2196380" y="0"/>
              <a:ext cx="5580484" cy="6525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just"/>
              <a:r>
                <a:rPr lang="en-US" b="1" u="sng" dirty="0" smtClean="0">
                  <a:solidFill>
                    <a:schemeClr val="bg1"/>
                  </a:solidFill>
                </a:rPr>
                <a:t>For </a:t>
              </a:r>
              <a:r>
                <a:rPr lang="en-US" b="1" u="sng" dirty="0">
                  <a:solidFill>
                    <a:schemeClr val="bg1"/>
                  </a:solidFill>
                </a:rPr>
                <a:t>the </a:t>
              </a:r>
              <a:r>
                <a:rPr lang="en-US" b="1" u="sng" dirty="0" smtClean="0">
                  <a:solidFill>
                    <a:schemeClr val="bg1"/>
                  </a:solidFill>
                </a:rPr>
                <a:t>existing cover limits,</a:t>
              </a:r>
              <a:r>
                <a:rPr lang="en-US" b="1" dirty="0" smtClean="0">
                  <a:solidFill>
                    <a:schemeClr val="bg1"/>
                  </a:solidFill>
                </a:rPr>
                <a:t> the current insurance </a:t>
              </a:r>
              <a:r>
                <a:rPr lang="en-US" b="1" dirty="0">
                  <a:solidFill>
                    <a:schemeClr val="bg1"/>
                  </a:solidFill>
                </a:rPr>
                <a:t>rates </a:t>
              </a:r>
              <a:r>
                <a:rPr lang="en-US" b="1" u="sng" dirty="0">
                  <a:solidFill>
                    <a:schemeClr val="bg1"/>
                  </a:solidFill>
                </a:rPr>
                <a:t>should be increased </a:t>
              </a:r>
              <a:r>
                <a:rPr lang="en-US" b="1" u="sng" dirty="0" smtClean="0">
                  <a:solidFill>
                    <a:schemeClr val="bg1"/>
                  </a:solidFill>
                </a:rPr>
                <a:t>by</a:t>
              </a:r>
              <a:r>
                <a:rPr lang="ru-RU" b="1" u="sng" dirty="0" smtClean="0">
                  <a:solidFill>
                    <a:srgbClr val="FFFF00"/>
                  </a:solidFill>
                </a:rPr>
                <a:t> </a:t>
              </a:r>
              <a:r>
                <a:rPr lang="ru-RU" b="1" u="sng" dirty="0">
                  <a:solidFill>
                    <a:srgbClr val="FFFF00"/>
                  </a:solidFill>
                </a:rPr>
                <a:t>11.79%</a:t>
              </a:r>
              <a:r>
                <a:rPr lang="ru-RU" b="1" dirty="0">
                  <a:solidFill>
                    <a:schemeClr val="bg1"/>
                  </a:solidFill>
                </a:rPr>
                <a:t> </a:t>
              </a:r>
              <a:endParaRPr lang="en-US" b="1" u="sng" dirty="0" smtClean="0">
                <a:solidFill>
                  <a:schemeClr val="bg1"/>
                </a:solidFill>
              </a:endParaRPr>
            </a:p>
            <a:p>
              <a:pPr lvl="0" algn="just"/>
              <a:r>
                <a:rPr lang="ru-RU" sz="1600" dirty="0" smtClean="0">
                  <a:solidFill>
                    <a:schemeClr val="bg1"/>
                  </a:solidFill>
                </a:rPr>
                <a:t>(</a:t>
              </a:r>
              <a:r>
                <a:rPr lang="en-US" sz="1600" dirty="0" smtClean="0">
                  <a:solidFill>
                    <a:schemeClr val="bg1"/>
                  </a:solidFill>
                </a:rPr>
                <a:t>included basic insurance rates and </a:t>
              </a:r>
              <a:r>
                <a:rPr lang="en-US" sz="1600" dirty="0">
                  <a:solidFill>
                    <a:schemeClr val="bg1"/>
                  </a:solidFill>
                </a:rPr>
                <a:t>all </a:t>
              </a:r>
              <a:r>
                <a:rPr lang="en-US" sz="1600" dirty="0" smtClean="0">
                  <a:solidFill>
                    <a:schemeClr val="bg1"/>
                  </a:solidFill>
                </a:rPr>
                <a:t>ratios </a:t>
              </a:r>
              <a:r>
                <a:rPr lang="en-US" sz="1600" dirty="0">
                  <a:solidFill>
                    <a:schemeClr val="bg1"/>
                  </a:solidFill>
                </a:rPr>
                <a:t>of </a:t>
              </a:r>
              <a:r>
                <a:rPr lang="en-US" sz="1600" dirty="0" smtClean="0">
                  <a:solidFill>
                    <a:schemeClr val="bg1"/>
                  </a:solidFill>
                </a:rPr>
                <a:t>insurance </a:t>
              </a:r>
              <a:r>
                <a:rPr lang="en-US" sz="1600" dirty="0">
                  <a:solidFill>
                    <a:schemeClr val="bg1"/>
                  </a:solidFill>
                </a:rPr>
                <a:t>rates </a:t>
              </a:r>
              <a:r>
                <a:rPr lang="en-US" sz="1600" dirty="0" smtClean="0">
                  <a:solidFill>
                    <a:schemeClr val="bg1"/>
                  </a:solidFill>
                </a:rPr>
                <a:t>changes</a:t>
              </a:r>
              <a:r>
                <a:rPr lang="ru-RU" sz="1600" dirty="0" smtClean="0">
                  <a:solidFill>
                    <a:schemeClr val="bg1"/>
                  </a:solidFill>
                </a:rPr>
                <a:t>, </a:t>
              </a:r>
              <a:r>
                <a:rPr lang="en-US" sz="1600" dirty="0">
                  <a:solidFill>
                    <a:schemeClr val="bg1"/>
                  </a:solidFill>
                </a:rPr>
                <a:t>including </a:t>
              </a:r>
              <a:r>
                <a:rPr lang="ru-RU" sz="1600" dirty="0" smtClean="0">
                  <a:solidFill>
                    <a:schemeClr val="bg1"/>
                  </a:solidFill>
                </a:rPr>
                <a:t>КТ</a:t>
              </a:r>
              <a:r>
                <a:rPr lang="ru-RU" sz="1600" dirty="0">
                  <a:solidFill>
                    <a:schemeClr val="bg1"/>
                  </a:solidFill>
                </a:rPr>
                <a:t>)</a:t>
              </a:r>
            </a:p>
          </p:txBody>
        </p:sp>
      </p:grpSp>
      <p:pic>
        <p:nvPicPr>
          <p:cNvPr id="3" name="Рисунок 2"/>
          <p:cNvPicPr>
            <a:picLocks noChangeAspect="1"/>
          </p:cNvPicPr>
          <p:nvPr/>
        </p:nvPicPr>
        <p:blipFill>
          <a:blip r:embed="rId4"/>
          <a:stretch>
            <a:fillRect/>
          </a:stretch>
        </p:blipFill>
        <p:spPr>
          <a:xfrm>
            <a:off x="959932" y="3573016"/>
            <a:ext cx="1343431" cy="1032148"/>
          </a:xfrm>
          <a:prstGeom prst="rect">
            <a:avLst/>
          </a:prstGeom>
        </p:spPr>
      </p:pic>
      <p:sp>
        <p:nvSpPr>
          <p:cNvPr id="15" name="Стрелка вниз 14"/>
          <p:cNvSpPr/>
          <p:nvPr/>
        </p:nvSpPr>
        <p:spPr>
          <a:xfrm rot="10800000">
            <a:off x="2219820" y="3717032"/>
            <a:ext cx="615975" cy="475664"/>
          </a:xfrm>
          <a:prstGeom prst="downArrow">
            <a:avLst/>
          </a:prstGeom>
          <a:gradFill>
            <a:gsLst>
              <a:gs pos="100000">
                <a:srgbClr val="FCD327"/>
              </a:gs>
              <a:gs pos="0">
                <a:srgbClr val="FFFFD5"/>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1873" y="3933056"/>
            <a:ext cx="1021935" cy="762561"/>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95536" y="5147981"/>
                <a:ext cx="8352927" cy="1203150"/>
              </a:xfrm>
              <a:prstGeom prst="rect">
                <a:avLst/>
              </a:prstGeom>
              <a:noFill/>
            </p:spPr>
            <p:txBody>
              <a:bodyPr wrap="square" rtlCol="0">
                <a:spAutoFit/>
              </a:bodyPr>
              <a:lstStyle/>
              <a:p>
                <a:pPr algn="just"/>
                <a:r>
                  <a:rPr lang="en-US" b="1" kern="0" dirty="0" smtClean="0">
                    <a:solidFill>
                      <a:srgbClr val="C00000"/>
                    </a:solidFill>
                    <a:cs typeface="Times New Roman" pitchFamily="18" charset="0"/>
                  </a:rPr>
                  <a:t>Such changes to the law require </a:t>
                </a:r>
                <a:r>
                  <a:rPr lang="en-US" b="1" kern="0" dirty="0">
                    <a:solidFill>
                      <a:srgbClr val="C00000"/>
                    </a:solidFill>
                    <a:cs typeface="Times New Roman" pitchFamily="18" charset="0"/>
                  </a:rPr>
                  <a:t>an </a:t>
                </a:r>
                <a:r>
                  <a:rPr lang="en-US" b="1" kern="0" dirty="0" smtClean="0">
                    <a:solidFill>
                      <a:srgbClr val="C00000"/>
                    </a:solidFill>
                    <a:cs typeface="Times New Roman" pitchFamily="18" charset="0"/>
                  </a:rPr>
                  <a:t>increase of insurance rates by </a:t>
                </a:r>
                <a:r>
                  <a:rPr lang="en-US" b="1" u="sng" kern="0" dirty="0" smtClean="0">
                    <a:solidFill>
                      <a:srgbClr val="C00000"/>
                    </a:solidFill>
                    <a:effectLst>
                      <a:outerShdw blurRad="38100" dist="38100" dir="2700000" algn="tl">
                        <a:srgbClr val="000000">
                          <a:alpha val="43137"/>
                        </a:srgbClr>
                      </a:outerShdw>
                    </a:effectLst>
                    <a:cs typeface="Times New Roman" pitchFamily="18" charset="0"/>
                  </a:rPr>
                  <a:t>70.5%</a:t>
                </a:r>
                <a:r>
                  <a:rPr lang="en-US" b="1" kern="0" dirty="0" smtClean="0">
                    <a:solidFill>
                      <a:srgbClr val="C00000"/>
                    </a:solidFill>
                    <a:cs typeface="Times New Roman" pitchFamily="18" charset="0"/>
                  </a:rPr>
                  <a:t> </a:t>
                </a:r>
              </a:p>
              <a:p>
                <a:pPr algn="just"/>
                <a:r>
                  <a:rPr lang="en-US" b="1" kern="0" dirty="0" smtClean="0">
                    <a:solidFill>
                      <a:srgbClr val="C00000"/>
                    </a:solidFill>
                    <a:cs typeface="Times New Roman" pitchFamily="18" charset="0"/>
                  </a:rPr>
                  <a:t>(</a:t>
                </a:r>
                <a:r>
                  <a:rPr lang="en-US" b="1" kern="0" dirty="0" smtClean="0">
                    <a:cs typeface="Times New Roman" pitchFamily="18" charset="0"/>
                  </a:rPr>
                  <a:t>average premium=3329Rubles,increase premium=3329Rubles*70.5%= </a:t>
                </a:r>
                <a:r>
                  <a:rPr lang="en-US" b="1" kern="0" dirty="0" smtClean="0">
                    <a:solidFill>
                      <a:srgbClr val="C00000"/>
                    </a:solidFill>
                    <a:cs typeface="Times New Roman" pitchFamily="18" charset="0"/>
                  </a:rPr>
                  <a:t>+2347 Rubles)</a:t>
                </a:r>
                <a:endParaRPr lang="ru-RU" b="1" kern="0" dirty="0">
                  <a:solidFill>
                    <a:srgbClr val="C00000"/>
                  </a:solidFill>
                  <a:cs typeface="Times New Roman" pitchFamily="18" charset="0"/>
                </a:endParaRPr>
              </a:p>
              <a:p>
                <a:pPr algn="ctr"/>
                <a14:m>
                  <m:oMathPara xmlns:m="http://schemas.openxmlformats.org/officeDocument/2006/math" xmlns="">
                    <m:oMathParaPr>
                      <m:jc m:val="centerGroup"/>
                    </m:oMathParaPr>
                    <m:oMath xmlns:m="http://schemas.openxmlformats.org/officeDocument/2006/math">
                      <m:d>
                        <m:dPr>
                          <m:ctrlPr>
                            <a:rPr lang="ru-RU" sz="1400" i="1">
                              <a:solidFill>
                                <a:srgbClr val="C00000"/>
                              </a:solidFill>
                              <a:latin typeface="Cambria Math"/>
                            </a:rPr>
                          </m:ctrlPr>
                        </m:dPr>
                        <m:e>
                          <m:d>
                            <m:dPr>
                              <m:ctrlPr>
                                <a:rPr lang="ru-RU" sz="1400" i="1">
                                  <a:solidFill>
                                    <a:srgbClr val="C00000"/>
                                  </a:solidFill>
                                  <a:latin typeface="Cambria Math"/>
                                </a:rPr>
                              </m:ctrlPr>
                            </m:dPr>
                            <m:e>
                              <m:r>
                                <a:rPr lang="ru-RU" sz="1400">
                                  <a:solidFill>
                                    <a:srgbClr val="C00000"/>
                                  </a:solidFill>
                                  <a:latin typeface="Cambria Math"/>
                                </a:rPr>
                                <m:t>𝟏</m:t>
                              </m:r>
                              <m:r>
                                <a:rPr lang="ru-RU" sz="1400">
                                  <a:solidFill>
                                    <a:srgbClr val="C00000"/>
                                  </a:solidFill>
                                  <a:latin typeface="Cambria Math"/>
                                </a:rPr>
                                <m:t>+</m:t>
                              </m:r>
                              <m:f>
                                <m:fPr>
                                  <m:ctrlPr>
                                    <a:rPr lang="ru-RU" sz="1400" i="1">
                                      <a:solidFill>
                                        <a:srgbClr val="C00000"/>
                                      </a:solidFill>
                                      <a:latin typeface="Cambria Math"/>
                                    </a:rPr>
                                  </m:ctrlPr>
                                </m:fPr>
                                <m:num>
                                  <m:r>
                                    <a:rPr lang="ru-RU" sz="1400">
                                      <a:solidFill>
                                        <a:srgbClr val="C00000"/>
                                      </a:solidFill>
                                      <a:latin typeface="Cambria Math"/>
                                    </a:rPr>
                                    <m:t>𝟏𝟏</m:t>
                                  </m:r>
                                  <m:r>
                                    <a:rPr lang="ru-RU" sz="1400">
                                      <a:solidFill>
                                        <a:srgbClr val="C00000"/>
                                      </a:solidFill>
                                      <a:latin typeface="Cambria Math"/>
                                    </a:rPr>
                                    <m:t>.</m:t>
                                  </m:r>
                                  <m:r>
                                    <a:rPr lang="ru-RU" sz="1400">
                                      <a:solidFill>
                                        <a:srgbClr val="C00000"/>
                                      </a:solidFill>
                                      <a:latin typeface="Cambria Math"/>
                                    </a:rPr>
                                    <m:t>𝟕𝟗</m:t>
                                  </m:r>
                                </m:num>
                                <m:den>
                                  <m:r>
                                    <a:rPr lang="ru-RU" sz="1400">
                                      <a:solidFill>
                                        <a:srgbClr val="C00000"/>
                                      </a:solidFill>
                                      <a:latin typeface="Cambria Math"/>
                                    </a:rPr>
                                    <m:t>𝟏𝟎𝟎</m:t>
                                  </m:r>
                                </m:den>
                              </m:f>
                            </m:e>
                          </m:d>
                          <m:r>
                            <a:rPr lang="ru-RU" sz="1400">
                              <a:solidFill>
                                <a:srgbClr val="C00000"/>
                              </a:solidFill>
                              <a:latin typeface="Cambria Math"/>
                            </a:rPr>
                            <m:t>∗</m:t>
                          </m:r>
                          <m:d>
                            <m:dPr>
                              <m:ctrlPr>
                                <a:rPr lang="ru-RU" sz="1400" i="1">
                                  <a:solidFill>
                                    <a:srgbClr val="C00000"/>
                                  </a:solidFill>
                                  <a:latin typeface="Cambria Math"/>
                                </a:rPr>
                              </m:ctrlPr>
                            </m:dPr>
                            <m:e>
                              <m:r>
                                <a:rPr lang="ru-RU" sz="1400">
                                  <a:solidFill>
                                    <a:srgbClr val="C00000"/>
                                  </a:solidFill>
                                  <a:latin typeface="Cambria Math"/>
                                </a:rPr>
                                <m:t>𝟏</m:t>
                              </m:r>
                              <m:r>
                                <a:rPr lang="ru-RU" sz="1400">
                                  <a:solidFill>
                                    <a:srgbClr val="C00000"/>
                                  </a:solidFill>
                                  <a:latin typeface="Cambria Math"/>
                                </a:rPr>
                                <m:t>+</m:t>
                              </m:r>
                              <m:f>
                                <m:fPr>
                                  <m:ctrlPr>
                                    <a:rPr lang="ru-RU" sz="1400" i="1">
                                      <a:solidFill>
                                        <a:srgbClr val="C00000"/>
                                      </a:solidFill>
                                      <a:latin typeface="Cambria Math"/>
                                    </a:rPr>
                                  </m:ctrlPr>
                                </m:fPr>
                                <m:num>
                                  <m:r>
                                    <a:rPr lang="ru-RU" sz="1400">
                                      <a:solidFill>
                                        <a:srgbClr val="C00000"/>
                                      </a:solidFill>
                                      <a:latin typeface="Cambria Math"/>
                                    </a:rPr>
                                    <m:t>𝟐𝟖</m:t>
                                  </m:r>
                                  <m:r>
                                    <a:rPr lang="ru-RU" sz="1400">
                                      <a:solidFill>
                                        <a:srgbClr val="C00000"/>
                                      </a:solidFill>
                                      <a:latin typeface="Cambria Math"/>
                                    </a:rPr>
                                    <m:t>.</m:t>
                                  </m:r>
                                  <m:r>
                                    <a:rPr lang="ru-RU" sz="1400">
                                      <a:solidFill>
                                        <a:srgbClr val="C00000"/>
                                      </a:solidFill>
                                      <a:latin typeface="Cambria Math"/>
                                    </a:rPr>
                                    <m:t>𝟑</m:t>
                                  </m:r>
                                </m:num>
                                <m:den>
                                  <m:r>
                                    <a:rPr lang="ru-RU" sz="1400">
                                      <a:solidFill>
                                        <a:srgbClr val="C00000"/>
                                      </a:solidFill>
                                      <a:latin typeface="Cambria Math"/>
                                    </a:rPr>
                                    <m:t>𝟏𝟎𝟎</m:t>
                                  </m:r>
                                </m:den>
                              </m:f>
                              <m:r>
                                <a:rPr lang="ru-RU" sz="1400">
                                  <a:solidFill>
                                    <a:srgbClr val="C00000"/>
                                  </a:solidFill>
                                  <a:latin typeface="Cambria Math"/>
                                </a:rPr>
                                <m:t>+</m:t>
                              </m:r>
                              <m:f>
                                <m:fPr>
                                  <m:ctrlPr>
                                    <a:rPr lang="ru-RU" sz="1400" i="1">
                                      <a:solidFill>
                                        <a:srgbClr val="C00000"/>
                                      </a:solidFill>
                                      <a:latin typeface="Cambria Math"/>
                                    </a:rPr>
                                  </m:ctrlPr>
                                </m:fPr>
                                <m:num>
                                  <m:r>
                                    <a:rPr lang="ru-RU" sz="1400" b="1">
                                      <a:solidFill>
                                        <a:srgbClr val="C00000"/>
                                      </a:solidFill>
                                      <a:latin typeface="Cambria Math"/>
                                    </a:rPr>
                                    <m:t>𝟐𝟒</m:t>
                                  </m:r>
                                  <m:r>
                                    <a:rPr lang="ru-RU" sz="1400" b="1">
                                      <a:solidFill>
                                        <a:srgbClr val="C00000"/>
                                      </a:solidFill>
                                      <a:latin typeface="Cambria Math"/>
                                    </a:rPr>
                                    <m:t>.</m:t>
                                  </m:r>
                                  <m:r>
                                    <a:rPr lang="ru-RU" sz="1400" b="1">
                                      <a:solidFill>
                                        <a:srgbClr val="C00000"/>
                                      </a:solidFill>
                                      <a:latin typeface="Cambria Math"/>
                                    </a:rPr>
                                    <m:t>𝟐</m:t>
                                  </m:r>
                                  <m:r>
                                    <a:rPr lang="ru-RU" sz="1400" b="1" i="1">
                                      <a:solidFill>
                                        <a:srgbClr val="C00000"/>
                                      </a:solidFill>
                                      <a:latin typeface="Cambria Math"/>
                                    </a:rPr>
                                    <m:t>𝟑</m:t>
                                  </m:r>
                                </m:num>
                                <m:den>
                                  <m:r>
                                    <a:rPr lang="ru-RU" sz="1400">
                                      <a:solidFill>
                                        <a:srgbClr val="C00000"/>
                                      </a:solidFill>
                                      <a:latin typeface="Cambria Math"/>
                                    </a:rPr>
                                    <m:t>𝟏𝟎𝟎</m:t>
                                  </m:r>
                                </m:den>
                              </m:f>
                            </m:e>
                          </m:d>
                          <m:r>
                            <a:rPr lang="ru-RU" sz="1400">
                              <a:solidFill>
                                <a:srgbClr val="C00000"/>
                              </a:solidFill>
                              <a:latin typeface="Cambria Math"/>
                            </a:rPr>
                            <m:t>−</m:t>
                          </m:r>
                          <m:r>
                            <a:rPr lang="ru-RU" sz="1400">
                              <a:solidFill>
                                <a:srgbClr val="C00000"/>
                              </a:solidFill>
                              <a:latin typeface="Cambria Math"/>
                            </a:rPr>
                            <m:t>𝟏</m:t>
                          </m:r>
                        </m:e>
                      </m:d>
                      <m:r>
                        <a:rPr lang="ru-RU" sz="1400">
                          <a:solidFill>
                            <a:srgbClr val="C00000"/>
                          </a:solidFill>
                          <a:latin typeface="Cambria Math"/>
                        </a:rPr>
                        <m:t>∗</m:t>
                      </m:r>
                      <m:r>
                        <a:rPr lang="ru-RU" sz="1400" b="1">
                          <a:solidFill>
                            <a:srgbClr val="C00000"/>
                          </a:solidFill>
                          <a:latin typeface="Cambria Math"/>
                        </a:rPr>
                        <m:t>𝟏𝟎𝟎</m:t>
                      </m:r>
                      <m:r>
                        <a:rPr lang="ru-RU" sz="1400" b="1">
                          <a:solidFill>
                            <a:srgbClr val="C00000"/>
                          </a:solidFill>
                          <a:latin typeface="Cambria Math"/>
                        </a:rPr>
                        <m:t>%≈</m:t>
                      </m:r>
                      <m:r>
                        <a:rPr lang="ru-RU" sz="1400" b="1">
                          <a:solidFill>
                            <a:srgbClr val="C00000"/>
                          </a:solidFill>
                          <a:latin typeface="Cambria Math"/>
                        </a:rPr>
                        <m:t>𝟕𝟎</m:t>
                      </m:r>
                      <m:r>
                        <a:rPr lang="ru-RU" sz="1400" b="1">
                          <a:solidFill>
                            <a:srgbClr val="C00000"/>
                          </a:solidFill>
                          <a:latin typeface="Cambria Math"/>
                        </a:rPr>
                        <m:t>.</m:t>
                      </m:r>
                      <m:r>
                        <a:rPr lang="ru-RU" sz="1400" b="1">
                          <a:solidFill>
                            <a:srgbClr val="C00000"/>
                          </a:solidFill>
                          <a:latin typeface="Cambria Math"/>
                        </a:rPr>
                        <m:t>𝟓</m:t>
                      </m:r>
                      <m:r>
                        <a:rPr lang="ru-RU" sz="1400" b="1">
                          <a:solidFill>
                            <a:srgbClr val="C00000"/>
                          </a:solidFill>
                          <a:latin typeface="Cambria Math"/>
                        </a:rPr>
                        <m:t>%</m:t>
                      </m:r>
                    </m:oMath>
                  </m:oMathPara>
                </a14:m>
                <a:endParaRPr lang="ru-RU" sz="1400" b="1" dirty="0">
                  <a:solidFill>
                    <a:srgbClr val="00206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95536" y="5147981"/>
                <a:ext cx="8352927" cy="1203150"/>
              </a:xfrm>
              <a:prstGeom prst="rect">
                <a:avLst/>
              </a:prstGeom>
              <a:blipFill rotWithShape="1">
                <a:blip r:embed="rId6"/>
                <a:stretch>
                  <a:fillRect l="-657" t="-2525"/>
                </a:stretch>
              </a:blipFill>
            </p:spPr>
            <p:txBody>
              <a:bodyPr/>
              <a:lstStyle/>
              <a:p>
                <a:r>
                  <a:rPr lang="ru-RU">
                    <a:noFill/>
                  </a:rPr>
                  <a:t> </a:t>
                </a:r>
              </a:p>
            </p:txBody>
          </p:sp>
        </mc:Fallback>
      </mc:AlternateContent>
    </p:spTree>
    <p:extLst>
      <p:ext uri="{BB962C8B-B14F-4D97-AF65-F5344CB8AC3E}">
        <p14:creationId xmlns:p14="http://schemas.microsoft.com/office/powerpoint/2010/main" val="328008981"/>
      </p:ext>
    </p:extLst>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Прямоугольник 5"/>
          <p:cNvSpPr>
            <a:spLocks noChangeArrowheads="1"/>
          </p:cNvSpPr>
          <p:nvPr/>
        </p:nvSpPr>
        <p:spPr bwMode="auto">
          <a:xfrm>
            <a:off x="1476375" y="333375"/>
            <a:ext cx="7272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r">
              <a:defRPr/>
            </a:pPr>
            <a:r>
              <a:rPr lang="en-US" altLang="ru-RU" b="1" dirty="0" smtClean="0">
                <a:solidFill>
                  <a:srgbClr val="C00000"/>
                </a:solidFill>
                <a:latin typeface="+mj-lt"/>
                <a:ea typeface="+mj-ea"/>
                <a:cs typeface="+mj-cs"/>
              </a:rPr>
              <a:t>Increase </a:t>
            </a:r>
            <a:r>
              <a:rPr lang="en-US" altLang="ru-RU" b="1" dirty="0">
                <a:solidFill>
                  <a:srgbClr val="C00000"/>
                </a:solidFill>
                <a:latin typeface="+mj-lt"/>
                <a:ea typeface="+mj-ea"/>
                <a:cs typeface="+mj-cs"/>
              </a:rPr>
              <a:t>in payments under the court decisions</a:t>
            </a:r>
            <a:endParaRPr lang="ru-RU" altLang="ru-RU" b="1" dirty="0">
              <a:solidFill>
                <a:srgbClr val="C00000"/>
              </a:solidFill>
              <a:latin typeface="+mj-lt"/>
              <a:ea typeface="+mj-ea"/>
              <a:cs typeface="+mj-cs"/>
            </a:endParaRPr>
          </a:p>
        </p:txBody>
      </p:sp>
      <p:sp>
        <p:nvSpPr>
          <p:cNvPr id="4" name="TextBox 3"/>
          <p:cNvSpPr txBox="1"/>
          <p:nvPr/>
        </p:nvSpPr>
        <p:spPr>
          <a:xfrm>
            <a:off x="683568" y="5085184"/>
            <a:ext cx="1296144" cy="353943"/>
          </a:xfrm>
          <a:prstGeom prst="rect">
            <a:avLst/>
          </a:prstGeom>
          <a:noFill/>
        </p:spPr>
        <p:txBody>
          <a:bodyPr wrap="square">
            <a:spAutoFit/>
          </a:bodyPr>
          <a:lstStyle>
            <a:defPPr>
              <a:defRPr lang="ru-RU"/>
            </a:defPPr>
            <a:lvl1pPr>
              <a:defRPr>
                <a:solidFill>
                  <a:srgbClr val="002060"/>
                </a:solidFill>
              </a:defRPr>
            </a:lvl1pPr>
          </a:lstStyle>
          <a:p>
            <a:pPr algn="ctr">
              <a:defRPr/>
            </a:pPr>
            <a:r>
              <a:rPr lang="en-US" sz="1700" b="1" u="sng" dirty="0" smtClean="0"/>
              <a:t>Caused by:</a:t>
            </a:r>
            <a:endParaRPr lang="ru-RU" sz="1700" b="1" u="sng" dirty="0" smtClean="0"/>
          </a:p>
        </p:txBody>
      </p:sp>
      <p:graphicFrame>
        <p:nvGraphicFramePr>
          <p:cNvPr id="6" name="Диаграмма 5"/>
          <p:cNvGraphicFramePr/>
          <p:nvPr>
            <p:extLst>
              <p:ext uri="{D42A27DB-BD31-4B8C-83A1-F6EECF244321}">
                <p14:modId xmlns:p14="http://schemas.microsoft.com/office/powerpoint/2010/main" val="679055341"/>
              </p:ext>
            </p:extLst>
          </p:nvPr>
        </p:nvGraphicFramePr>
        <p:xfrm>
          <a:off x="323528" y="1011727"/>
          <a:ext cx="8497193" cy="4552033"/>
        </p:xfrm>
        <a:graphic>
          <a:graphicData uri="http://schemas.openxmlformats.org/drawingml/2006/chart">
            <c:chart xmlns:c="http://schemas.openxmlformats.org/drawingml/2006/chart" xmlns:r="http://schemas.openxmlformats.org/officeDocument/2006/relationships" r:id="rId2"/>
          </a:graphicData>
        </a:graphic>
      </p:graphicFrame>
      <p:sp>
        <p:nvSpPr>
          <p:cNvPr id="8" name="Полилиния 7"/>
          <p:cNvSpPr/>
          <p:nvPr/>
        </p:nvSpPr>
        <p:spPr>
          <a:xfrm>
            <a:off x="827584" y="5403193"/>
            <a:ext cx="7776864" cy="321135"/>
          </a:xfrm>
          <a:custGeom>
            <a:avLst/>
            <a:gdLst>
              <a:gd name="connsiteX0" fmla="*/ 0 w 7776864"/>
              <a:gd name="connsiteY0" fmla="*/ 32114 h 321135"/>
              <a:gd name="connsiteX1" fmla="*/ 32114 w 7776864"/>
              <a:gd name="connsiteY1" fmla="*/ 0 h 321135"/>
              <a:gd name="connsiteX2" fmla="*/ 7744751 w 7776864"/>
              <a:gd name="connsiteY2" fmla="*/ 0 h 321135"/>
              <a:gd name="connsiteX3" fmla="*/ 7776865 w 7776864"/>
              <a:gd name="connsiteY3" fmla="*/ 32114 h 321135"/>
              <a:gd name="connsiteX4" fmla="*/ 7776864 w 7776864"/>
              <a:gd name="connsiteY4" fmla="*/ 289022 h 321135"/>
              <a:gd name="connsiteX5" fmla="*/ 7744750 w 7776864"/>
              <a:gd name="connsiteY5" fmla="*/ 321136 h 321135"/>
              <a:gd name="connsiteX6" fmla="*/ 32114 w 7776864"/>
              <a:gd name="connsiteY6" fmla="*/ 321135 h 321135"/>
              <a:gd name="connsiteX7" fmla="*/ 0 w 7776864"/>
              <a:gd name="connsiteY7" fmla="*/ 289021 h 321135"/>
              <a:gd name="connsiteX8" fmla="*/ 0 w 7776864"/>
              <a:gd name="connsiteY8" fmla="*/ 32114 h 32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6864" h="321135">
                <a:moveTo>
                  <a:pt x="0" y="32114"/>
                </a:moveTo>
                <a:cubicBezTo>
                  <a:pt x="0" y="14378"/>
                  <a:pt x="14378" y="0"/>
                  <a:pt x="32114" y="0"/>
                </a:cubicBezTo>
                <a:lnTo>
                  <a:pt x="7744751" y="0"/>
                </a:lnTo>
                <a:cubicBezTo>
                  <a:pt x="7762487" y="0"/>
                  <a:pt x="7776865" y="14378"/>
                  <a:pt x="7776865" y="32114"/>
                </a:cubicBezTo>
                <a:cubicBezTo>
                  <a:pt x="7776865" y="117750"/>
                  <a:pt x="7776864" y="203386"/>
                  <a:pt x="7776864" y="289022"/>
                </a:cubicBezTo>
                <a:cubicBezTo>
                  <a:pt x="7776864" y="306758"/>
                  <a:pt x="7762486" y="321136"/>
                  <a:pt x="7744750" y="321136"/>
                </a:cubicBezTo>
                <a:lnTo>
                  <a:pt x="32114" y="321135"/>
                </a:lnTo>
                <a:cubicBezTo>
                  <a:pt x="14378" y="321135"/>
                  <a:pt x="0" y="306757"/>
                  <a:pt x="0" y="289021"/>
                </a:cubicBezTo>
                <a:lnTo>
                  <a:pt x="0" y="32114"/>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648446" tIns="60960" rIns="60961" bIns="60960" numCol="1" spcCol="1270" anchor="ctr" anchorCtr="0">
            <a:noAutofit/>
          </a:bodyPr>
          <a:lstStyle/>
          <a:p>
            <a:pPr lvl="0" defTabSz="711200">
              <a:lnSpc>
                <a:spcPct val="90000"/>
              </a:lnSpc>
              <a:spcBef>
                <a:spcPct val="0"/>
              </a:spcBef>
              <a:spcAft>
                <a:spcPct val="35000"/>
              </a:spcAft>
            </a:pPr>
            <a:r>
              <a:rPr lang="en-US" sz="1600" dirty="0" smtClean="0"/>
              <a:t>No common methodology </a:t>
            </a:r>
            <a:r>
              <a:rPr lang="en-US" sz="1600" dirty="0"/>
              <a:t>damage assessment</a:t>
            </a:r>
            <a:endParaRPr lang="ru-RU" sz="1600" kern="1200" dirty="0">
              <a:solidFill>
                <a:schemeClr val="bg1"/>
              </a:solidFill>
            </a:endParaRPr>
          </a:p>
        </p:txBody>
      </p:sp>
      <p:sp>
        <p:nvSpPr>
          <p:cNvPr id="10" name="Скругленный прямоугольник 9"/>
          <p:cNvSpPr/>
          <p:nvPr/>
        </p:nvSpPr>
        <p:spPr>
          <a:xfrm>
            <a:off x="1918781" y="5435306"/>
            <a:ext cx="348963" cy="256908"/>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t="-9000" b="-9000"/>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11" name="Полилиния 10"/>
          <p:cNvSpPr/>
          <p:nvPr/>
        </p:nvSpPr>
        <p:spPr>
          <a:xfrm>
            <a:off x="827584" y="5756441"/>
            <a:ext cx="7776864" cy="321135"/>
          </a:xfrm>
          <a:custGeom>
            <a:avLst/>
            <a:gdLst>
              <a:gd name="connsiteX0" fmla="*/ 0 w 7776864"/>
              <a:gd name="connsiteY0" fmla="*/ 32114 h 321135"/>
              <a:gd name="connsiteX1" fmla="*/ 32114 w 7776864"/>
              <a:gd name="connsiteY1" fmla="*/ 0 h 321135"/>
              <a:gd name="connsiteX2" fmla="*/ 7744751 w 7776864"/>
              <a:gd name="connsiteY2" fmla="*/ 0 h 321135"/>
              <a:gd name="connsiteX3" fmla="*/ 7776865 w 7776864"/>
              <a:gd name="connsiteY3" fmla="*/ 32114 h 321135"/>
              <a:gd name="connsiteX4" fmla="*/ 7776864 w 7776864"/>
              <a:gd name="connsiteY4" fmla="*/ 289022 h 321135"/>
              <a:gd name="connsiteX5" fmla="*/ 7744750 w 7776864"/>
              <a:gd name="connsiteY5" fmla="*/ 321136 h 321135"/>
              <a:gd name="connsiteX6" fmla="*/ 32114 w 7776864"/>
              <a:gd name="connsiteY6" fmla="*/ 321135 h 321135"/>
              <a:gd name="connsiteX7" fmla="*/ 0 w 7776864"/>
              <a:gd name="connsiteY7" fmla="*/ 289021 h 321135"/>
              <a:gd name="connsiteX8" fmla="*/ 0 w 7776864"/>
              <a:gd name="connsiteY8" fmla="*/ 32114 h 32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6864" h="321135">
                <a:moveTo>
                  <a:pt x="0" y="32114"/>
                </a:moveTo>
                <a:cubicBezTo>
                  <a:pt x="0" y="14378"/>
                  <a:pt x="14378" y="0"/>
                  <a:pt x="32114" y="0"/>
                </a:cubicBezTo>
                <a:lnTo>
                  <a:pt x="7744751" y="0"/>
                </a:lnTo>
                <a:cubicBezTo>
                  <a:pt x="7762487" y="0"/>
                  <a:pt x="7776865" y="14378"/>
                  <a:pt x="7776865" y="32114"/>
                </a:cubicBezTo>
                <a:cubicBezTo>
                  <a:pt x="7776865" y="117750"/>
                  <a:pt x="7776864" y="203386"/>
                  <a:pt x="7776864" y="289022"/>
                </a:cubicBezTo>
                <a:cubicBezTo>
                  <a:pt x="7776864" y="306758"/>
                  <a:pt x="7762486" y="321136"/>
                  <a:pt x="7744750" y="321136"/>
                </a:cubicBezTo>
                <a:lnTo>
                  <a:pt x="32114" y="321135"/>
                </a:lnTo>
                <a:cubicBezTo>
                  <a:pt x="14378" y="321135"/>
                  <a:pt x="0" y="306757"/>
                  <a:pt x="0" y="289021"/>
                </a:cubicBezTo>
                <a:lnTo>
                  <a:pt x="0" y="32114"/>
                </a:lnTo>
                <a:close/>
              </a:path>
            </a:pathLst>
          </a:custGeom>
        </p:spPr>
        <p:style>
          <a:lnRef idx="2">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1648446" tIns="60960" rIns="60961" bIns="60960" numCol="1" spcCol="1270" anchor="ctr" anchorCtr="0">
            <a:noAutofit/>
          </a:bodyPr>
          <a:lstStyle/>
          <a:p>
            <a:pPr lvl="0" defTabSz="711200">
              <a:lnSpc>
                <a:spcPct val="90000"/>
              </a:lnSpc>
              <a:spcBef>
                <a:spcPct val="0"/>
              </a:spcBef>
              <a:spcAft>
                <a:spcPct val="35000"/>
              </a:spcAft>
            </a:pPr>
            <a:r>
              <a:rPr lang="en-US" sz="1600" dirty="0" smtClean="0"/>
              <a:t>Inefficient claims regulations</a:t>
            </a:r>
            <a:endParaRPr lang="ru-RU" sz="1600" kern="1200" dirty="0">
              <a:solidFill>
                <a:schemeClr val="bg1"/>
              </a:solidFill>
            </a:endParaRPr>
          </a:p>
        </p:txBody>
      </p:sp>
      <p:sp>
        <p:nvSpPr>
          <p:cNvPr id="12" name="Скругленный прямоугольник 11"/>
          <p:cNvSpPr/>
          <p:nvPr/>
        </p:nvSpPr>
        <p:spPr>
          <a:xfrm>
            <a:off x="1918781" y="5788555"/>
            <a:ext cx="348963" cy="256908"/>
          </a:xfrm>
          <a:prstGeom prst="roundRect">
            <a:avLst>
              <a:gd name="adj" fmla="val 10000"/>
            </a:avLst>
          </a:prstGeom>
          <a:blipFill>
            <a:blip r:embed="rId4" cstate="print">
              <a:extLst>
                <a:ext uri="{28A0092B-C50C-407E-A947-70E740481C1C}">
                  <a14:useLocalDpi xmlns:a14="http://schemas.microsoft.com/office/drawing/2010/main" val="0"/>
                </a:ext>
              </a:extLst>
            </a:blip>
            <a:srcRect/>
            <a:stretch>
              <a:fillRect t="-9000" b="-9000"/>
            </a:stretch>
          </a:blipFill>
        </p:spPr>
        <p:style>
          <a:lnRef idx="2">
            <a:schemeClr val="lt1">
              <a:hueOff val="0"/>
              <a:satOff val="0"/>
              <a:lumOff val="0"/>
              <a:alphaOff val="0"/>
            </a:schemeClr>
          </a:lnRef>
          <a:fillRef idx="1">
            <a:scrgbClr r="0" g="0" b="0"/>
          </a:fillRef>
          <a:effectRef idx="0">
            <a:schemeClr val="accent4">
              <a:tint val="50000"/>
              <a:hueOff val="-1990641"/>
              <a:satOff val="11305"/>
              <a:lumOff val="897"/>
              <a:alphaOff val="0"/>
            </a:schemeClr>
          </a:effectRef>
          <a:fontRef idx="minor">
            <a:schemeClr val="lt1">
              <a:hueOff val="0"/>
              <a:satOff val="0"/>
              <a:lumOff val="0"/>
              <a:alphaOff val="0"/>
            </a:schemeClr>
          </a:fontRef>
        </p:style>
      </p:sp>
      <p:sp>
        <p:nvSpPr>
          <p:cNvPr id="13" name="Полилиния 12"/>
          <p:cNvSpPr/>
          <p:nvPr/>
        </p:nvSpPr>
        <p:spPr>
          <a:xfrm>
            <a:off x="827584" y="6109690"/>
            <a:ext cx="7776864" cy="321135"/>
          </a:xfrm>
          <a:custGeom>
            <a:avLst/>
            <a:gdLst>
              <a:gd name="connsiteX0" fmla="*/ 0 w 7776864"/>
              <a:gd name="connsiteY0" fmla="*/ 32114 h 321135"/>
              <a:gd name="connsiteX1" fmla="*/ 32114 w 7776864"/>
              <a:gd name="connsiteY1" fmla="*/ 0 h 321135"/>
              <a:gd name="connsiteX2" fmla="*/ 7744751 w 7776864"/>
              <a:gd name="connsiteY2" fmla="*/ 0 h 321135"/>
              <a:gd name="connsiteX3" fmla="*/ 7776865 w 7776864"/>
              <a:gd name="connsiteY3" fmla="*/ 32114 h 321135"/>
              <a:gd name="connsiteX4" fmla="*/ 7776864 w 7776864"/>
              <a:gd name="connsiteY4" fmla="*/ 289022 h 321135"/>
              <a:gd name="connsiteX5" fmla="*/ 7744750 w 7776864"/>
              <a:gd name="connsiteY5" fmla="*/ 321136 h 321135"/>
              <a:gd name="connsiteX6" fmla="*/ 32114 w 7776864"/>
              <a:gd name="connsiteY6" fmla="*/ 321135 h 321135"/>
              <a:gd name="connsiteX7" fmla="*/ 0 w 7776864"/>
              <a:gd name="connsiteY7" fmla="*/ 289021 h 321135"/>
              <a:gd name="connsiteX8" fmla="*/ 0 w 7776864"/>
              <a:gd name="connsiteY8" fmla="*/ 32114 h 32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6864" h="321135">
                <a:moveTo>
                  <a:pt x="0" y="32114"/>
                </a:moveTo>
                <a:cubicBezTo>
                  <a:pt x="0" y="14378"/>
                  <a:pt x="14378" y="0"/>
                  <a:pt x="32114" y="0"/>
                </a:cubicBezTo>
                <a:lnTo>
                  <a:pt x="7744751" y="0"/>
                </a:lnTo>
                <a:cubicBezTo>
                  <a:pt x="7762487" y="0"/>
                  <a:pt x="7776865" y="14378"/>
                  <a:pt x="7776865" y="32114"/>
                </a:cubicBezTo>
                <a:cubicBezTo>
                  <a:pt x="7776865" y="117750"/>
                  <a:pt x="7776864" y="203386"/>
                  <a:pt x="7776864" y="289022"/>
                </a:cubicBezTo>
                <a:cubicBezTo>
                  <a:pt x="7776864" y="306758"/>
                  <a:pt x="7762486" y="321136"/>
                  <a:pt x="7744750" y="321136"/>
                </a:cubicBezTo>
                <a:lnTo>
                  <a:pt x="32114" y="321135"/>
                </a:lnTo>
                <a:cubicBezTo>
                  <a:pt x="14378" y="321135"/>
                  <a:pt x="0" y="306757"/>
                  <a:pt x="0" y="289021"/>
                </a:cubicBezTo>
                <a:lnTo>
                  <a:pt x="0" y="32114"/>
                </a:lnTo>
                <a:close/>
              </a:path>
            </a:pathLst>
          </a:custGeom>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1648446" tIns="60960" rIns="60961" bIns="60960" numCol="1" spcCol="1270" anchor="ctr" anchorCtr="0">
            <a:noAutofit/>
          </a:bodyPr>
          <a:lstStyle/>
          <a:p>
            <a:pPr lvl="0" defTabSz="711200">
              <a:lnSpc>
                <a:spcPct val="90000"/>
              </a:lnSpc>
              <a:spcBef>
                <a:spcPct val="0"/>
              </a:spcBef>
              <a:spcAft>
                <a:spcPct val="35000"/>
              </a:spcAft>
            </a:pPr>
            <a:r>
              <a:rPr lang="en-US" sz="1600" dirty="0" smtClean="0"/>
              <a:t>The scope of Consumer Protection widens to cover CMTPL</a:t>
            </a:r>
            <a:endParaRPr lang="ru-RU" sz="1600" kern="1200" dirty="0">
              <a:solidFill>
                <a:schemeClr val="bg1"/>
              </a:solidFill>
            </a:endParaRPr>
          </a:p>
        </p:txBody>
      </p:sp>
      <p:sp>
        <p:nvSpPr>
          <p:cNvPr id="14" name="Скругленный прямоугольник 13"/>
          <p:cNvSpPr/>
          <p:nvPr/>
        </p:nvSpPr>
        <p:spPr>
          <a:xfrm>
            <a:off x="1918781" y="6141804"/>
            <a:ext cx="348963" cy="256908"/>
          </a:xfrm>
          <a:prstGeom prst="roundRect">
            <a:avLst>
              <a:gd name="adj" fmla="val 10000"/>
            </a:avLst>
          </a:prstGeom>
          <a:blipFill>
            <a:blip r:embed="rId5" cstate="print">
              <a:extLst>
                <a:ext uri="{28A0092B-C50C-407E-A947-70E740481C1C}">
                  <a14:useLocalDpi xmlns:a14="http://schemas.microsoft.com/office/drawing/2010/main" val="0"/>
                </a:ext>
              </a:extLst>
            </a:blip>
            <a:srcRect/>
            <a:stretch>
              <a:fillRect t="-9000" b="-9000"/>
            </a:stretch>
          </a:blipFill>
        </p:spPr>
        <p:style>
          <a:lnRef idx="2">
            <a:schemeClr val="lt1">
              <a:hueOff val="0"/>
              <a:satOff val="0"/>
              <a:lumOff val="0"/>
              <a:alphaOff val="0"/>
            </a:schemeClr>
          </a:lnRef>
          <a:fillRef idx="1">
            <a:scrgbClr r="0" g="0" b="0"/>
          </a:fillRef>
          <a:effectRef idx="0">
            <a:schemeClr val="accent4">
              <a:tint val="50000"/>
              <a:hueOff val="-3981281"/>
              <a:satOff val="22610"/>
              <a:lumOff val="1795"/>
              <a:alphaOff val="0"/>
            </a:schemeClr>
          </a:effectRef>
          <a:fontRef idx="minor">
            <a:schemeClr val="lt1">
              <a:hueOff val="0"/>
              <a:satOff val="0"/>
              <a:lumOff val="0"/>
              <a:alphaOff val="0"/>
            </a:schemeClr>
          </a:fontRef>
        </p:style>
      </p:sp>
      <p:sp>
        <p:nvSpPr>
          <p:cNvPr id="2" name="Номер слайда 1"/>
          <p:cNvSpPr>
            <a:spLocks noGrp="1"/>
          </p:cNvSpPr>
          <p:nvPr>
            <p:ph type="sldNum" sz="quarter" idx="12"/>
          </p:nvPr>
        </p:nvSpPr>
        <p:spPr/>
        <p:txBody>
          <a:bodyPr/>
          <a:lstStyle/>
          <a:p>
            <a:fld id="{05F6C808-05D0-47F4-B1A1-27471850F27D}" type="slidenum">
              <a:rPr lang="ru-RU" smtClean="0"/>
              <a:t>11</a:t>
            </a:fld>
            <a:endParaRPr lang="ru-RU"/>
          </a:p>
        </p:txBody>
      </p:sp>
    </p:spTree>
    <p:extLst>
      <p:ext uri="{BB962C8B-B14F-4D97-AF65-F5344CB8AC3E}">
        <p14:creationId xmlns:p14="http://schemas.microsoft.com/office/powerpoint/2010/main" val="370844383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Заголовок 1"/>
          <p:cNvSpPr>
            <a:spLocks noGrp="1"/>
          </p:cNvSpPr>
          <p:nvPr>
            <p:ph type="title"/>
          </p:nvPr>
        </p:nvSpPr>
        <p:spPr>
          <a:xfrm>
            <a:off x="2051720" y="198438"/>
            <a:ext cx="6696994" cy="854075"/>
          </a:xfrm>
        </p:spPr>
        <p:txBody>
          <a:bodyPr>
            <a:normAutofit/>
          </a:bodyPr>
          <a:lstStyle/>
          <a:p>
            <a:pPr algn="r">
              <a:defRPr/>
            </a:pPr>
            <a:r>
              <a:rPr lang="en-US" altLang="ru-RU" sz="1800" b="1" dirty="0" smtClean="0">
                <a:solidFill>
                  <a:srgbClr val="C00000"/>
                </a:solidFill>
              </a:rPr>
              <a:t>Consumer </a:t>
            </a:r>
            <a:r>
              <a:rPr lang="en-US" altLang="ru-RU" sz="1800" b="1" dirty="0">
                <a:solidFill>
                  <a:srgbClr val="C00000"/>
                </a:solidFill>
              </a:rPr>
              <a:t>Protection Law </a:t>
            </a:r>
            <a:r>
              <a:rPr lang="en-US" altLang="ru-RU" sz="1800" b="1" dirty="0" smtClean="0">
                <a:solidFill>
                  <a:srgbClr val="C00000"/>
                </a:solidFill>
              </a:rPr>
              <a:t> covers only segments of</a:t>
            </a:r>
            <a:r>
              <a:rPr lang="ru-RU" altLang="ru-RU" sz="1800" b="1" dirty="0" smtClean="0">
                <a:solidFill>
                  <a:srgbClr val="C00000"/>
                </a:solidFill>
              </a:rPr>
              <a:t> </a:t>
            </a:r>
            <a:r>
              <a:rPr lang="en-US" altLang="ru-RU" sz="1800" b="1" dirty="0" smtClean="0">
                <a:solidFill>
                  <a:srgbClr val="C00000"/>
                </a:solidFill>
              </a:rPr>
              <a:t>CMTPL </a:t>
            </a:r>
            <a:endParaRPr lang="en-US" altLang="ru-RU" sz="1800" b="1" dirty="0">
              <a:solidFill>
                <a:srgbClr val="C00000"/>
              </a:solidFill>
            </a:endParaRPr>
          </a:p>
        </p:txBody>
      </p:sp>
      <p:graphicFrame>
        <p:nvGraphicFramePr>
          <p:cNvPr id="8" name="Схема 7"/>
          <p:cNvGraphicFramePr/>
          <p:nvPr>
            <p:extLst>
              <p:ext uri="{D42A27DB-BD31-4B8C-83A1-F6EECF244321}">
                <p14:modId xmlns:p14="http://schemas.microsoft.com/office/powerpoint/2010/main" val="2102393179"/>
              </p:ext>
            </p:extLst>
          </p:nvPr>
        </p:nvGraphicFramePr>
        <p:xfrm>
          <a:off x="539552" y="3429000"/>
          <a:ext cx="8064896"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Прямоугольник 8"/>
          <p:cNvSpPr/>
          <p:nvPr/>
        </p:nvSpPr>
        <p:spPr>
          <a:xfrm>
            <a:off x="547688" y="2689909"/>
            <a:ext cx="7984752" cy="584775"/>
          </a:xfrm>
          <a:prstGeom prst="rect">
            <a:avLst/>
          </a:prstGeom>
        </p:spPr>
        <p:txBody>
          <a:bodyPr wrap="square">
            <a:spAutoFit/>
          </a:bodyPr>
          <a:lstStyle/>
          <a:p>
            <a:pPr algn="just">
              <a:defRPr/>
            </a:pPr>
            <a:r>
              <a:rPr lang="en-US" sz="1600" b="1" dirty="0" smtClean="0">
                <a:solidFill>
                  <a:srgbClr val="002060"/>
                </a:solidFill>
              </a:rPr>
              <a:t>Segments of</a:t>
            </a:r>
            <a:r>
              <a:rPr lang="ru-RU" sz="1600" b="1" dirty="0" smtClean="0">
                <a:solidFill>
                  <a:srgbClr val="002060"/>
                </a:solidFill>
              </a:rPr>
              <a:t> </a:t>
            </a:r>
            <a:r>
              <a:rPr lang="en-US" sz="1600" b="1" dirty="0">
                <a:solidFill>
                  <a:srgbClr val="002060"/>
                </a:solidFill>
              </a:rPr>
              <a:t>CMTPL </a:t>
            </a:r>
            <a:r>
              <a:rPr lang="en-US" sz="1600" b="1" dirty="0" smtClean="0">
                <a:solidFill>
                  <a:srgbClr val="002060"/>
                </a:solidFill>
              </a:rPr>
              <a:t>this Law</a:t>
            </a:r>
            <a:r>
              <a:rPr lang="ru-RU" sz="1600" b="1" dirty="0" smtClean="0">
                <a:solidFill>
                  <a:srgbClr val="002060"/>
                </a:solidFill>
              </a:rPr>
              <a:t>:</a:t>
            </a:r>
            <a:endParaRPr lang="ru-RU" sz="1600" dirty="0" smtClean="0">
              <a:solidFill>
                <a:srgbClr val="002060"/>
              </a:solidFill>
            </a:endParaRPr>
          </a:p>
          <a:p>
            <a:pPr algn="just">
              <a:defRPr/>
            </a:pPr>
            <a:r>
              <a:rPr lang="en-US" sz="1600" dirty="0" smtClean="0">
                <a:solidFill>
                  <a:srgbClr val="002060"/>
                </a:solidFill>
              </a:rPr>
              <a:t>Forfeit charges and fine not used if payments made on time or sent motivated failure.   </a:t>
            </a:r>
            <a:r>
              <a:rPr lang="en-US" sz="1600" b="1" dirty="0" smtClean="0">
                <a:solidFill>
                  <a:srgbClr val="002060"/>
                </a:solidFill>
              </a:rPr>
              <a:t>  </a:t>
            </a:r>
            <a:endParaRPr lang="ru-RU" sz="1600" b="1" dirty="0">
              <a:solidFill>
                <a:srgbClr val="002060"/>
              </a:solidFill>
            </a:endParaRPr>
          </a:p>
        </p:txBody>
      </p:sp>
      <p:sp>
        <p:nvSpPr>
          <p:cNvPr id="12" name="Скругленный прямоугольник 11"/>
          <p:cNvSpPr/>
          <p:nvPr/>
        </p:nvSpPr>
        <p:spPr>
          <a:xfrm>
            <a:off x="2372105" y="1249382"/>
            <a:ext cx="6160335" cy="280027"/>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600" dirty="0" smtClean="0">
                <a:solidFill>
                  <a:srgbClr val="002060"/>
                </a:solidFill>
              </a:rPr>
              <a:t>If</a:t>
            </a:r>
            <a:r>
              <a:rPr lang="ru-RU" sz="1600" dirty="0" smtClean="0">
                <a:solidFill>
                  <a:srgbClr val="002060"/>
                </a:solidFill>
              </a:rPr>
              <a:t>: </a:t>
            </a:r>
            <a:r>
              <a:rPr lang="en-US" sz="1600" dirty="0" smtClean="0">
                <a:solidFill>
                  <a:srgbClr val="002060"/>
                </a:solidFill>
              </a:rPr>
              <a:t>This Law</a:t>
            </a:r>
            <a:r>
              <a:rPr lang="ru-RU" sz="1600" dirty="0" smtClean="0">
                <a:solidFill>
                  <a:srgbClr val="002060"/>
                </a:solidFill>
              </a:rPr>
              <a:t> </a:t>
            </a:r>
            <a:r>
              <a:rPr lang="en-US" sz="1600" dirty="0" smtClean="0">
                <a:solidFill>
                  <a:srgbClr val="002060"/>
                </a:solidFill>
              </a:rPr>
              <a:t>covers CMTPL in full</a:t>
            </a:r>
            <a:endParaRPr lang="ru-RU" sz="1600" dirty="0">
              <a:solidFill>
                <a:srgbClr val="002060"/>
              </a:solidFill>
            </a:endParaRPr>
          </a:p>
        </p:txBody>
      </p:sp>
      <p:sp>
        <p:nvSpPr>
          <p:cNvPr id="13" name="Скругленный прямоугольник 12"/>
          <p:cNvSpPr/>
          <p:nvPr/>
        </p:nvSpPr>
        <p:spPr>
          <a:xfrm>
            <a:off x="552541" y="2002383"/>
            <a:ext cx="7979899" cy="274489"/>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600" dirty="0" smtClean="0">
                <a:solidFill>
                  <a:srgbClr val="002060"/>
                </a:solidFill>
              </a:rPr>
              <a:t>Then: Insurers are obliged to pay fines</a:t>
            </a:r>
            <a:r>
              <a:rPr lang="en-US" sz="1600" dirty="0">
                <a:solidFill>
                  <a:srgbClr val="002060"/>
                </a:solidFill>
              </a:rPr>
              <a:t>, forfeit </a:t>
            </a:r>
            <a:r>
              <a:rPr lang="en-US" sz="1600" dirty="0" smtClean="0">
                <a:solidFill>
                  <a:srgbClr val="002060"/>
                </a:solidFill>
              </a:rPr>
              <a:t>charges and </a:t>
            </a:r>
            <a:r>
              <a:rPr lang="en-US" sz="1600" dirty="0">
                <a:solidFill>
                  <a:srgbClr val="002060"/>
                </a:solidFill>
              </a:rPr>
              <a:t>moral </a:t>
            </a:r>
            <a:r>
              <a:rPr lang="en-US" sz="1600" dirty="0" smtClean="0">
                <a:solidFill>
                  <a:srgbClr val="002060"/>
                </a:solidFill>
              </a:rPr>
              <a:t>damages under this Law</a:t>
            </a:r>
            <a:endParaRPr lang="ru-RU" sz="1400" b="1" i="1" dirty="0">
              <a:solidFill>
                <a:srgbClr val="002060"/>
              </a:solidFill>
            </a:endParaRPr>
          </a:p>
        </p:txBody>
      </p:sp>
      <p:sp>
        <p:nvSpPr>
          <p:cNvPr id="15" name="Стрелка вниз 14"/>
          <p:cNvSpPr/>
          <p:nvPr/>
        </p:nvSpPr>
        <p:spPr>
          <a:xfrm>
            <a:off x="4827707" y="1603892"/>
            <a:ext cx="1419724" cy="324008"/>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6" name="Стрелка вниз 15"/>
          <p:cNvSpPr/>
          <p:nvPr/>
        </p:nvSpPr>
        <p:spPr>
          <a:xfrm>
            <a:off x="4342900" y="2331541"/>
            <a:ext cx="2389339" cy="324008"/>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4" name="TextBox 9"/>
          <p:cNvSpPr txBox="1">
            <a:spLocks noChangeArrowheads="1"/>
          </p:cNvSpPr>
          <p:nvPr/>
        </p:nvSpPr>
        <p:spPr bwMode="auto">
          <a:xfrm>
            <a:off x="4558466" y="2311232"/>
            <a:ext cx="19582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ru-RU" sz="1200" b="1" dirty="0" smtClean="0">
                <a:solidFill>
                  <a:srgbClr val="000066"/>
                </a:solidFill>
                <a:latin typeface="+mj-lt"/>
              </a:rPr>
              <a:t>PROPOSITION</a:t>
            </a:r>
            <a:endParaRPr lang="en-US" altLang="ru-RU" sz="1200" b="1" dirty="0">
              <a:solidFill>
                <a:srgbClr val="000066"/>
              </a:solidFill>
              <a:latin typeface="+mj-lt"/>
            </a:endParaRPr>
          </a:p>
        </p:txBody>
      </p:sp>
      <p:sp>
        <p:nvSpPr>
          <p:cNvPr id="3" name="Номер слайда 2"/>
          <p:cNvSpPr>
            <a:spLocks noGrp="1"/>
          </p:cNvSpPr>
          <p:nvPr>
            <p:ph type="sldNum" sz="quarter" idx="12"/>
          </p:nvPr>
        </p:nvSpPr>
        <p:spPr/>
        <p:txBody>
          <a:bodyPr/>
          <a:lstStyle/>
          <a:p>
            <a:fld id="{05F6C808-05D0-47F4-B1A1-27471850F27D}" type="slidenum">
              <a:rPr lang="ru-RU" smtClean="0"/>
              <a:t>12</a:t>
            </a:fld>
            <a:endParaRPr lang="ru-RU"/>
          </a:p>
        </p:txBody>
      </p:sp>
    </p:spTree>
    <p:extLst>
      <p:ext uri="{BB962C8B-B14F-4D97-AF65-F5344CB8AC3E}">
        <p14:creationId xmlns:p14="http://schemas.microsoft.com/office/powerpoint/2010/main" val="4511724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965580" y="332656"/>
            <a:ext cx="6778625" cy="717550"/>
          </a:xfrm>
        </p:spPr>
        <p:txBody>
          <a:bodyPr>
            <a:normAutofit fontScale="90000"/>
          </a:bodyPr>
          <a:lstStyle/>
          <a:p>
            <a:pPr algn="r" eaLnBrk="1" hangingPunct="1">
              <a:defRPr/>
            </a:pPr>
            <a:r>
              <a:rPr lang="ru-RU" sz="2800" b="1" dirty="0" smtClean="0">
                <a:solidFill>
                  <a:srgbClr val="C00000"/>
                </a:solidFill>
              </a:rPr>
              <a:t/>
            </a:r>
            <a:br>
              <a:rPr lang="ru-RU" sz="2800" b="1" dirty="0" smtClean="0">
                <a:solidFill>
                  <a:srgbClr val="C00000"/>
                </a:solidFill>
              </a:rPr>
            </a:br>
            <a:r>
              <a:rPr lang="ru-RU" sz="2800" b="1" dirty="0" smtClean="0">
                <a:solidFill>
                  <a:srgbClr val="C00000"/>
                </a:solidFill>
              </a:rPr>
              <a:t/>
            </a:r>
            <a:br>
              <a:rPr lang="ru-RU" sz="2800" b="1" dirty="0" smtClean="0">
                <a:solidFill>
                  <a:srgbClr val="C00000"/>
                </a:solidFill>
              </a:rPr>
            </a:br>
            <a:endParaRPr lang="ru-RU" sz="2000" b="1" dirty="0" smtClean="0">
              <a:solidFill>
                <a:srgbClr val="C00000"/>
              </a:solidFill>
            </a:endParaRPr>
          </a:p>
        </p:txBody>
      </p:sp>
      <p:sp>
        <p:nvSpPr>
          <p:cNvPr id="6" name="Rectangle 3"/>
          <p:cNvSpPr txBox="1">
            <a:spLocks noChangeArrowheads="1"/>
          </p:cNvSpPr>
          <p:nvPr/>
        </p:nvSpPr>
        <p:spPr bwMode="auto">
          <a:xfrm>
            <a:off x="456794" y="1052736"/>
            <a:ext cx="8280920" cy="4824413"/>
          </a:xfrm>
          <a:prstGeom prst="rect">
            <a:avLst/>
          </a:prstGeom>
          <a:noFill/>
          <a:ln w="9525">
            <a:noFill/>
            <a:miter lim="800000"/>
            <a:headEnd/>
            <a:tailEnd/>
          </a:ln>
          <a:effectLst/>
        </p:spPr>
        <p:txBody>
          <a:bodyPr lIns="91392" tIns="45696" rIns="91392" bIns="45696"/>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013" indent="-227013" algn="l" rtl="0" fontAlgn="base">
              <a:spcBef>
                <a:spcPct val="20000"/>
              </a:spcBef>
              <a:spcAft>
                <a:spcPct val="0"/>
              </a:spcAft>
              <a:buChar char="»"/>
              <a:defRPr sz="2000">
                <a:solidFill>
                  <a:schemeClr val="tx1"/>
                </a:solidFill>
                <a:latin typeface="+mn-lt"/>
              </a:defRPr>
            </a:lvl6pPr>
            <a:lvl7pPr marL="2970213" indent="-227013" algn="l" rtl="0" fontAlgn="base">
              <a:spcBef>
                <a:spcPct val="20000"/>
              </a:spcBef>
              <a:spcAft>
                <a:spcPct val="0"/>
              </a:spcAft>
              <a:buChar char="»"/>
              <a:defRPr sz="2000">
                <a:solidFill>
                  <a:schemeClr val="tx1"/>
                </a:solidFill>
                <a:latin typeface="+mn-lt"/>
              </a:defRPr>
            </a:lvl7pPr>
            <a:lvl8pPr marL="3427413" indent="-227013" algn="l" rtl="0" fontAlgn="base">
              <a:spcBef>
                <a:spcPct val="20000"/>
              </a:spcBef>
              <a:spcAft>
                <a:spcPct val="0"/>
              </a:spcAft>
              <a:buChar char="»"/>
              <a:defRPr sz="2000">
                <a:solidFill>
                  <a:schemeClr val="tx1"/>
                </a:solidFill>
                <a:latin typeface="+mn-lt"/>
              </a:defRPr>
            </a:lvl8pPr>
            <a:lvl9pPr marL="3884613" indent="-227013" algn="l" rtl="0" fontAlgn="base">
              <a:spcBef>
                <a:spcPct val="20000"/>
              </a:spcBef>
              <a:spcAft>
                <a:spcPct val="0"/>
              </a:spcAft>
              <a:buChar char="»"/>
              <a:defRPr sz="2000">
                <a:solidFill>
                  <a:schemeClr val="tx1"/>
                </a:solidFill>
                <a:latin typeface="+mn-lt"/>
              </a:defRPr>
            </a:lvl9pPr>
          </a:lstStyle>
          <a:p>
            <a:pPr marL="0" indent="0" algn="ctr" eaLnBrk="1" hangingPunct="1">
              <a:buNone/>
              <a:defRPr/>
            </a:pPr>
            <a:endParaRPr lang="ru-RU" sz="2800" b="1" dirty="0" smtClean="0">
              <a:solidFill>
                <a:schemeClr val="tx2"/>
              </a:solidFill>
              <a:cs typeface="Arial" charset="0"/>
            </a:endParaRPr>
          </a:p>
          <a:p>
            <a:pPr marL="0" indent="0" algn="ctr" eaLnBrk="1" hangingPunct="1">
              <a:buNone/>
              <a:defRPr/>
            </a:pPr>
            <a:endParaRPr lang="ru-RU" sz="2800" b="1" dirty="0">
              <a:solidFill>
                <a:schemeClr val="tx2"/>
              </a:solidFill>
              <a:cs typeface="Arial" charset="0"/>
            </a:endParaRPr>
          </a:p>
          <a:p>
            <a:pPr marL="0" indent="0" algn="ctr" eaLnBrk="1" hangingPunct="1">
              <a:buNone/>
              <a:defRPr/>
            </a:pPr>
            <a:endParaRPr lang="ru-RU" sz="2800" b="1" dirty="0" smtClean="0">
              <a:solidFill>
                <a:schemeClr val="tx2"/>
              </a:solidFill>
              <a:cs typeface="Arial" charset="0"/>
            </a:endParaRPr>
          </a:p>
          <a:p>
            <a:pPr marL="0" indent="0" algn="ctr" eaLnBrk="1" hangingPunct="1">
              <a:buNone/>
              <a:defRPr/>
            </a:pPr>
            <a:r>
              <a:rPr lang="en-US" sz="2800" b="1" dirty="0" smtClean="0">
                <a:solidFill>
                  <a:srgbClr val="C00000"/>
                </a:solidFill>
                <a:cs typeface="Arial" charset="0"/>
              </a:rPr>
              <a:t>Compulsory </a:t>
            </a:r>
            <a:r>
              <a:rPr lang="en-US" sz="2800" b="1" dirty="0">
                <a:solidFill>
                  <a:srgbClr val="C00000"/>
                </a:solidFill>
                <a:cs typeface="Arial" charset="0"/>
              </a:rPr>
              <a:t>liability insurance of hazardous facilities owners for inflicting damage due to accidents at the hazardous </a:t>
            </a:r>
            <a:r>
              <a:rPr lang="en-US" sz="2800" b="1" dirty="0" smtClean="0">
                <a:solidFill>
                  <a:srgbClr val="C00000"/>
                </a:solidFill>
                <a:cs typeface="Arial" charset="0"/>
              </a:rPr>
              <a:t>facility</a:t>
            </a:r>
          </a:p>
        </p:txBody>
      </p:sp>
      <p:sp>
        <p:nvSpPr>
          <p:cNvPr id="2" name="Номер слайда 1"/>
          <p:cNvSpPr>
            <a:spLocks noGrp="1"/>
          </p:cNvSpPr>
          <p:nvPr>
            <p:ph type="sldNum" sz="quarter" idx="12"/>
          </p:nvPr>
        </p:nvSpPr>
        <p:spPr/>
        <p:txBody>
          <a:bodyPr/>
          <a:lstStyle/>
          <a:p>
            <a:fld id="{05F6C808-05D0-47F4-B1A1-27471850F27D}" type="slidenum">
              <a:rPr lang="ru-RU" smtClean="0"/>
              <a:t>13</a:t>
            </a:fld>
            <a:endParaRPr lang="ru-RU"/>
          </a:p>
        </p:txBody>
      </p:sp>
    </p:spTree>
    <p:extLst>
      <p:ext uri="{BB962C8B-B14F-4D97-AF65-F5344CB8AC3E}">
        <p14:creationId xmlns:p14="http://schemas.microsoft.com/office/powerpoint/2010/main" val="26430838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bwMode="auto">
          <a:xfrm>
            <a:off x="1331640" y="259854"/>
            <a:ext cx="7524328" cy="100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eaLnBrk="1" hangingPunct="1">
              <a:defRPr/>
            </a:pPr>
            <a:r>
              <a:rPr lang="en-US" sz="2400" b="1" dirty="0">
                <a:solidFill>
                  <a:schemeClr val="tx2"/>
                </a:solidFill>
                <a:cs typeface="Arial" charset="0"/>
              </a:rPr>
              <a:t>Compulsory liability insurance of hazardous facilities </a:t>
            </a:r>
            <a:r>
              <a:rPr lang="en-US" sz="2400" b="1" dirty="0" smtClean="0">
                <a:solidFill>
                  <a:schemeClr val="tx2"/>
                </a:solidFill>
                <a:cs typeface="Arial" charset="0"/>
              </a:rPr>
              <a:t>owners </a:t>
            </a:r>
            <a:r>
              <a:rPr lang="en-US" sz="2400" b="1" dirty="0">
                <a:solidFill>
                  <a:schemeClr val="tx2"/>
                </a:solidFill>
                <a:cs typeface="Arial" charset="0"/>
              </a:rPr>
              <a:t>for inflicting damage due to accidents at the hazardous </a:t>
            </a:r>
            <a:r>
              <a:rPr lang="ru-RU" sz="2400" b="1" dirty="0" smtClean="0">
                <a:solidFill>
                  <a:schemeClr val="tx2"/>
                </a:solidFill>
                <a:cs typeface="Arial" charset="0"/>
              </a:rPr>
              <a:t> </a:t>
            </a:r>
            <a:r>
              <a:rPr lang="en-US" sz="2400" b="1" dirty="0" smtClean="0">
                <a:solidFill>
                  <a:schemeClr val="tx2"/>
                </a:solidFill>
                <a:cs typeface="Arial" charset="0"/>
              </a:rPr>
              <a:t>facility</a:t>
            </a:r>
            <a:endParaRPr lang="ru-RU" sz="2400" b="1" dirty="0">
              <a:solidFill>
                <a:schemeClr val="tx2"/>
              </a:solidFill>
              <a:cs typeface="Arial" charset="0"/>
            </a:endParaRPr>
          </a:p>
        </p:txBody>
      </p:sp>
      <p:sp>
        <p:nvSpPr>
          <p:cNvPr id="2" name="Номер слайда 1"/>
          <p:cNvSpPr>
            <a:spLocks noGrp="1"/>
          </p:cNvSpPr>
          <p:nvPr>
            <p:ph type="sldNum" sz="quarter" idx="12"/>
          </p:nvPr>
        </p:nvSpPr>
        <p:spPr/>
        <p:txBody>
          <a:bodyPr/>
          <a:lstStyle/>
          <a:p>
            <a:fld id="{B19B0651-EE4F-4900-A07F-96A6BFA9D0F0}" type="slidenum">
              <a:rPr lang="ru-RU" smtClean="0"/>
              <a:pPr/>
              <a:t>14</a:t>
            </a:fld>
            <a:endParaRPr lang="ru-RU"/>
          </a:p>
        </p:txBody>
      </p:sp>
      <p:graphicFrame>
        <p:nvGraphicFramePr>
          <p:cNvPr id="3" name="Схема 2"/>
          <p:cNvGraphicFramePr/>
          <p:nvPr>
            <p:extLst>
              <p:ext uri="{D42A27DB-BD31-4B8C-83A1-F6EECF244321}">
                <p14:modId xmlns:p14="http://schemas.microsoft.com/office/powerpoint/2010/main" val="1333621982"/>
              </p:ext>
            </p:extLst>
          </p:nvPr>
        </p:nvGraphicFramePr>
        <p:xfrm>
          <a:off x="107504" y="1397000"/>
          <a:ext cx="8928992"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4005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bwMode="auto">
          <a:xfrm>
            <a:off x="1907704" y="116632"/>
            <a:ext cx="6858000" cy="61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eaLnBrk="1" hangingPunct="1">
              <a:defRPr/>
            </a:pPr>
            <a:endParaRPr lang="ru-RU" sz="3000" b="1" dirty="0" smtClean="0">
              <a:solidFill>
                <a:schemeClr val="tx2"/>
              </a:solidFill>
              <a:cs typeface="Arial" charset="0"/>
            </a:endParaRPr>
          </a:p>
          <a:p>
            <a:pPr algn="r" eaLnBrk="1" hangingPunct="1">
              <a:defRPr/>
            </a:pPr>
            <a:r>
              <a:rPr lang="en-US" sz="3000" b="1" dirty="0" err="1" smtClean="0">
                <a:solidFill>
                  <a:schemeClr val="tx2"/>
                </a:solidFill>
                <a:cs typeface="Arial" charset="0"/>
              </a:rPr>
              <a:t>Tariffication</a:t>
            </a:r>
            <a:r>
              <a:rPr lang="en-US" sz="3000" b="1" dirty="0" smtClean="0">
                <a:solidFill>
                  <a:schemeClr val="tx2"/>
                </a:solidFill>
                <a:cs typeface="Arial" charset="0"/>
              </a:rPr>
              <a:t> (1)</a:t>
            </a:r>
            <a:endParaRPr lang="ru-RU" sz="3000" dirty="0" smtClean="0">
              <a:latin typeface="+mn-lt"/>
              <a:cs typeface="Tahoma" pitchFamily="34" charset="0"/>
            </a:endParaRPr>
          </a:p>
        </p:txBody>
      </p:sp>
      <p:sp>
        <p:nvSpPr>
          <p:cNvPr id="2" name="Номер слайда 1"/>
          <p:cNvSpPr>
            <a:spLocks noGrp="1"/>
          </p:cNvSpPr>
          <p:nvPr>
            <p:ph type="sldNum" sz="quarter" idx="12"/>
          </p:nvPr>
        </p:nvSpPr>
        <p:spPr/>
        <p:txBody>
          <a:bodyPr/>
          <a:lstStyle/>
          <a:p>
            <a:fld id="{B19B0651-EE4F-4900-A07F-96A6BFA9D0F0}" type="slidenum">
              <a:rPr lang="ru-RU" smtClean="0"/>
              <a:pPr/>
              <a:t>15</a:t>
            </a:fld>
            <a:endParaRPr lang="ru-RU"/>
          </a:p>
        </p:txBody>
      </p:sp>
      <p:sp>
        <p:nvSpPr>
          <p:cNvPr id="5" name="Rectangle 5"/>
          <p:cNvSpPr>
            <a:spLocks noChangeArrowheads="1"/>
          </p:cNvSpPr>
          <p:nvPr/>
        </p:nvSpPr>
        <p:spPr bwMode="auto">
          <a:xfrm>
            <a:off x="198438" y="1515382"/>
            <a:ext cx="8750300" cy="4321175"/>
          </a:xfrm>
          <a:prstGeom prst="rect">
            <a:avLst/>
          </a:prstGeom>
          <a:noFill/>
          <a:ln>
            <a:noFill/>
          </a:ln>
          <a:effectLst/>
          <a:extLst/>
        </p:spPr>
        <p:txBody>
          <a:bodyPr/>
          <a:lstStyle/>
          <a:p>
            <a:pPr marL="457200" indent="-457200" fontAlgn="auto">
              <a:spcBef>
                <a:spcPts val="0"/>
              </a:spcBef>
              <a:spcAft>
                <a:spcPts val="0"/>
              </a:spcAft>
              <a:buFont typeface="Arial" pitchFamily="34" charset="0"/>
              <a:buChar char="•"/>
              <a:defRPr/>
            </a:pPr>
            <a:endParaRPr lang="ru-RU" sz="2400" dirty="0">
              <a:latin typeface="Arial" pitchFamily="34" charset="0"/>
              <a:cs typeface="Arial" pitchFamily="34" charset="0"/>
            </a:endParaRPr>
          </a:p>
          <a:p>
            <a:pPr marL="457200" indent="-457200" fontAlgn="auto">
              <a:spcBef>
                <a:spcPts val="0"/>
              </a:spcBef>
              <a:spcAft>
                <a:spcPts val="0"/>
              </a:spcAft>
              <a:buFont typeface="Arial" pitchFamily="34" charset="0"/>
              <a:buChar char="•"/>
              <a:defRPr/>
            </a:pPr>
            <a:endParaRPr lang="ru-RU" sz="2400" dirty="0">
              <a:latin typeface="Arial" pitchFamily="34" charset="0"/>
              <a:cs typeface="Arial" pitchFamily="34" charset="0"/>
            </a:endParaRPr>
          </a:p>
          <a:p>
            <a:pPr marL="457200" indent="-457200" fontAlgn="auto">
              <a:spcBef>
                <a:spcPts val="0"/>
              </a:spcBef>
              <a:spcAft>
                <a:spcPts val="0"/>
              </a:spcAft>
              <a:buFont typeface="Arial" pitchFamily="34" charset="0"/>
              <a:buChar char="•"/>
              <a:defRPr/>
            </a:pPr>
            <a:endParaRPr lang="ru-RU" sz="2400" dirty="0">
              <a:latin typeface="Arial" pitchFamily="34" charset="0"/>
              <a:cs typeface="Arial" pitchFamily="34" charset="0"/>
            </a:endParaRPr>
          </a:p>
          <a:p>
            <a:pPr marL="457200" indent="-457200" fontAlgn="auto">
              <a:spcBef>
                <a:spcPts val="0"/>
              </a:spcBef>
              <a:spcAft>
                <a:spcPts val="0"/>
              </a:spcAft>
              <a:buFont typeface="Arial" pitchFamily="34" charset="0"/>
              <a:buChar char="•"/>
              <a:defRPr/>
            </a:pPr>
            <a:endParaRPr lang="ru-RU" sz="2400" dirty="0">
              <a:latin typeface="Arial" pitchFamily="34" charset="0"/>
              <a:cs typeface="Arial" pitchFamily="34" charset="0"/>
            </a:endParaRPr>
          </a:p>
          <a:p>
            <a:pPr marL="457200" indent="-457200" fontAlgn="auto">
              <a:spcBef>
                <a:spcPts val="0"/>
              </a:spcBef>
              <a:spcAft>
                <a:spcPts val="0"/>
              </a:spcAft>
              <a:buFont typeface="Arial" pitchFamily="34" charset="0"/>
              <a:buChar char="•"/>
              <a:defRPr/>
            </a:pPr>
            <a:endParaRPr lang="ru-RU" sz="2400" dirty="0">
              <a:latin typeface="Arial" pitchFamily="34" charset="0"/>
              <a:cs typeface="Arial" pitchFamily="34" charset="0"/>
            </a:endParaRPr>
          </a:p>
          <a:p>
            <a:pPr marL="457200" indent="-457200" fontAlgn="auto">
              <a:spcBef>
                <a:spcPts val="0"/>
              </a:spcBef>
              <a:spcAft>
                <a:spcPts val="0"/>
              </a:spcAft>
              <a:buFont typeface="Arial" pitchFamily="34" charset="0"/>
              <a:buChar char="•"/>
              <a:defRPr/>
            </a:pPr>
            <a:endParaRPr lang="ru-RU" sz="2400" dirty="0">
              <a:latin typeface="Arial" pitchFamily="34" charset="0"/>
              <a:cs typeface="Arial" pitchFamily="34" charset="0"/>
            </a:endParaRPr>
          </a:p>
          <a:p>
            <a:pPr marL="457200" indent="-457200" fontAlgn="auto">
              <a:spcBef>
                <a:spcPts val="0"/>
              </a:spcBef>
              <a:spcAft>
                <a:spcPts val="0"/>
              </a:spcAft>
              <a:buFont typeface="Arial" pitchFamily="34" charset="0"/>
              <a:buChar char="•"/>
              <a:defRPr/>
            </a:pPr>
            <a:endParaRPr lang="ru-RU" sz="2400" dirty="0">
              <a:latin typeface="Arial" pitchFamily="34" charset="0"/>
              <a:cs typeface="Arial" pitchFamily="34" charset="0"/>
            </a:endParaRPr>
          </a:p>
          <a:p>
            <a:pPr marL="457200" indent="-457200" fontAlgn="auto">
              <a:spcBef>
                <a:spcPts val="0"/>
              </a:spcBef>
              <a:spcAft>
                <a:spcPts val="0"/>
              </a:spcAft>
              <a:buFont typeface="Arial" pitchFamily="34" charset="0"/>
              <a:buChar char="•"/>
              <a:defRPr/>
            </a:pPr>
            <a:endParaRPr lang="ru-RU" sz="2400" dirty="0">
              <a:latin typeface="Arial" pitchFamily="34" charset="0"/>
              <a:cs typeface="Arial" pitchFamily="34" charset="0"/>
            </a:endParaRPr>
          </a:p>
          <a:p>
            <a:pPr marL="342900" indent="-342900" fontAlgn="auto">
              <a:lnSpc>
                <a:spcPct val="80000"/>
              </a:lnSpc>
              <a:spcBef>
                <a:spcPct val="20000"/>
              </a:spcBef>
              <a:spcAft>
                <a:spcPts val="0"/>
              </a:spcAft>
              <a:buClr>
                <a:schemeClr val="bg2"/>
              </a:buClr>
              <a:buSzPct val="75000"/>
              <a:buFont typeface="Wingdings" pitchFamily="2" charset="2"/>
              <a:buNone/>
              <a:defRPr/>
            </a:pPr>
            <a:endParaRPr lang="ru-RU" sz="800" dirty="0">
              <a:latin typeface="Arial" pitchFamily="34" charset="0"/>
              <a:cs typeface="Arial" pitchFamily="34" charset="0"/>
            </a:endParaRPr>
          </a:p>
        </p:txBody>
      </p:sp>
      <p:sp>
        <p:nvSpPr>
          <p:cNvPr id="6" name="Прямоугольник 5"/>
          <p:cNvSpPr/>
          <p:nvPr/>
        </p:nvSpPr>
        <p:spPr>
          <a:xfrm>
            <a:off x="306388" y="1515382"/>
            <a:ext cx="3257550"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600" u="sng" dirty="0">
              <a:solidFill>
                <a:srgbClr val="0A50A0"/>
              </a:solidFill>
              <a:latin typeface="Arial Black" pitchFamily="34" charset="0"/>
              <a:cs typeface="Tahoma" pitchFamily="34" charset="0"/>
            </a:endParaRPr>
          </a:p>
          <a:p>
            <a:pPr algn="ctr">
              <a:defRPr/>
            </a:pPr>
            <a:r>
              <a:rPr lang="en-US" sz="1400" u="sng" dirty="0">
                <a:solidFill>
                  <a:schemeClr val="bg1"/>
                </a:solidFill>
                <a:latin typeface="Arial Black" pitchFamily="34" charset="0"/>
                <a:cs typeface="Tahoma" pitchFamily="34" charset="0"/>
              </a:rPr>
              <a:t>Declared hazardous facility </a:t>
            </a:r>
            <a:r>
              <a:rPr lang="ru-RU" sz="1400" i="1" dirty="0" smtClean="0">
                <a:solidFill>
                  <a:srgbClr val="FFFFFF"/>
                </a:solidFill>
                <a:latin typeface="Tahoma" pitchFamily="34" charset="0"/>
                <a:cs typeface="Tahoma" pitchFamily="34" charset="0"/>
              </a:rPr>
              <a:t>(</a:t>
            </a:r>
            <a:r>
              <a:rPr lang="en-US" sz="1400" i="1" dirty="0">
                <a:solidFill>
                  <a:srgbClr val="FFFFFF"/>
                </a:solidFill>
                <a:latin typeface="Tahoma" pitchFamily="34" charset="0"/>
                <a:cs typeface="Tahoma" pitchFamily="34" charset="0"/>
              </a:rPr>
              <a:t>depending on the maximum possible number of victims</a:t>
            </a:r>
            <a:r>
              <a:rPr lang="ru-RU" sz="1400" i="1" dirty="0" smtClean="0">
                <a:solidFill>
                  <a:srgbClr val="FFFFFF"/>
                </a:solidFill>
                <a:latin typeface="Tahoma" pitchFamily="34" charset="0"/>
                <a:cs typeface="Tahoma" pitchFamily="34" charset="0"/>
              </a:rPr>
              <a:t>):</a:t>
            </a:r>
            <a:endParaRPr lang="ru-RU" sz="1400" i="1" dirty="0">
              <a:solidFill>
                <a:srgbClr val="FFFFFF"/>
              </a:solidFill>
              <a:latin typeface="Tahoma" pitchFamily="34" charset="0"/>
              <a:cs typeface="Tahoma" pitchFamily="34" charset="0"/>
            </a:endParaRPr>
          </a:p>
          <a:p>
            <a:pPr algn="ctr">
              <a:defRPr/>
            </a:pPr>
            <a:endParaRPr lang="ru-RU" sz="1600" dirty="0">
              <a:solidFill>
                <a:srgbClr val="FFFFFF"/>
              </a:solidFill>
            </a:endParaRPr>
          </a:p>
        </p:txBody>
      </p:sp>
      <p:sp>
        <p:nvSpPr>
          <p:cNvPr id="9" name="Прямоугольник 8"/>
          <p:cNvSpPr/>
          <p:nvPr/>
        </p:nvSpPr>
        <p:spPr>
          <a:xfrm>
            <a:off x="5003800" y="1515382"/>
            <a:ext cx="3889375"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u="sng" dirty="0">
              <a:solidFill>
                <a:schemeClr val="bg1"/>
              </a:solidFill>
              <a:latin typeface="Arial Black" pitchFamily="34" charset="0"/>
              <a:cs typeface="Tahoma" pitchFamily="34" charset="0"/>
            </a:endParaRPr>
          </a:p>
          <a:p>
            <a:pPr algn="ctr">
              <a:defRPr/>
            </a:pPr>
            <a:r>
              <a:rPr lang="en-US" sz="1600" u="sng" dirty="0" smtClean="0">
                <a:solidFill>
                  <a:schemeClr val="bg1"/>
                </a:solidFill>
                <a:latin typeface="Arial Black" pitchFamily="34" charset="0"/>
                <a:cs typeface="Tahoma" pitchFamily="34" charset="0"/>
              </a:rPr>
              <a:t>Undeclared </a:t>
            </a:r>
            <a:r>
              <a:rPr lang="en-US" sz="1600" u="sng" dirty="0">
                <a:solidFill>
                  <a:schemeClr val="bg1"/>
                </a:solidFill>
                <a:latin typeface="Arial Black" pitchFamily="34" charset="0"/>
                <a:cs typeface="Tahoma" pitchFamily="34" charset="0"/>
              </a:rPr>
              <a:t>hazardous facility </a:t>
            </a:r>
            <a:r>
              <a:rPr lang="ru-RU" sz="1600" i="1" dirty="0" smtClean="0">
                <a:solidFill>
                  <a:schemeClr val="bg1"/>
                </a:solidFill>
                <a:latin typeface="Tahoma" pitchFamily="34" charset="0"/>
                <a:cs typeface="Tahoma" pitchFamily="34" charset="0"/>
              </a:rPr>
              <a:t>(</a:t>
            </a:r>
            <a:r>
              <a:rPr lang="en-US" sz="1600" i="1" dirty="0">
                <a:solidFill>
                  <a:schemeClr val="bg1"/>
                </a:solidFill>
                <a:latin typeface="Tahoma" pitchFamily="34" charset="0"/>
                <a:cs typeface="Tahoma" pitchFamily="34" charset="0"/>
              </a:rPr>
              <a:t>depending on the industry</a:t>
            </a:r>
            <a:r>
              <a:rPr lang="ru-RU" sz="1600" i="1" dirty="0" smtClean="0">
                <a:solidFill>
                  <a:schemeClr val="bg1"/>
                </a:solidFill>
                <a:latin typeface="Tahoma" pitchFamily="34" charset="0"/>
                <a:cs typeface="Tahoma" pitchFamily="34" charset="0"/>
              </a:rPr>
              <a:t>):</a:t>
            </a:r>
            <a:endParaRPr lang="ru-RU" sz="1600" i="1" dirty="0">
              <a:solidFill>
                <a:schemeClr val="bg1"/>
              </a:solidFill>
              <a:latin typeface="Tahoma" pitchFamily="34" charset="0"/>
              <a:cs typeface="Tahoma" pitchFamily="34" charset="0"/>
            </a:endParaRPr>
          </a:p>
          <a:p>
            <a:pPr algn="ctr">
              <a:defRPr/>
            </a:pPr>
            <a:endParaRPr lang="ru-RU" dirty="0">
              <a:solidFill>
                <a:schemeClr val="bg1"/>
              </a:solidFill>
            </a:endParaRPr>
          </a:p>
        </p:txBody>
      </p:sp>
      <p:sp>
        <p:nvSpPr>
          <p:cNvPr id="10" name="Прямоугольник 9"/>
          <p:cNvSpPr/>
          <p:nvPr/>
        </p:nvSpPr>
        <p:spPr>
          <a:xfrm>
            <a:off x="5003800" y="2492896"/>
            <a:ext cx="3889375" cy="2046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609600" indent="-609600">
              <a:lnSpc>
                <a:spcPct val="90000"/>
              </a:lnSpc>
              <a:spcBef>
                <a:spcPct val="20000"/>
              </a:spcBef>
              <a:defRPr/>
            </a:pPr>
            <a:r>
              <a:rPr lang="en-US" sz="1400" i="1" dirty="0">
                <a:solidFill>
                  <a:srgbClr val="0A50A0"/>
                </a:solidFill>
                <a:cs typeface="Arial" charset="0"/>
              </a:rPr>
              <a:t>Industry </a:t>
            </a:r>
            <a:r>
              <a:rPr lang="en-US" sz="1400" i="1" dirty="0" smtClean="0">
                <a:solidFill>
                  <a:srgbClr val="0A50A0"/>
                </a:solidFill>
                <a:cs typeface="Arial" charset="0"/>
              </a:rPr>
              <a:t>affiliations</a:t>
            </a:r>
            <a:r>
              <a:rPr lang="en-US" sz="1400" i="1" dirty="0">
                <a:solidFill>
                  <a:srgbClr val="0A50A0"/>
                </a:solidFill>
                <a:cs typeface="Arial" charset="0"/>
              </a:rPr>
              <a:t> </a:t>
            </a:r>
            <a:r>
              <a:rPr lang="en-US" sz="1400" i="1" dirty="0" smtClean="0">
                <a:solidFill>
                  <a:srgbClr val="0A50A0"/>
                </a:solidFill>
                <a:cs typeface="Arial" charset="0"/>
              </a:rPr>
              <a:t>    </a:t>
            </a:r>
            <a:r>
              <a:rPr lang="ru-RU" sz="1400" i="1" dirty="0" smtClean="0">
                <a:solidFill>
                  <a:srgbClr val="0A50A0"/>
                </a:solidFill>
                <a:cs typeface="Arial" charset="0"/>
              </a:rPr>
              <a:t>  </a:t>
            </a:r>
            <a:r>
              <a:rPr lang="en-US" sz="1400" i="1" dirty="0" smtClean="0">
                <a:solidFill>
                  <a:srgbClr val="0A50A0"/>
                </a:solidFill>
                <a:cs typeface="Arial" charset="0"/>
              </a:rPr>
              <a:t>                      Sum insured</a:t>
            </a:r>
            <a:endParaRPr lang="ru-RU" sz="1400" i="1" dirty="0" smtClean="0">
              <a:solidFill>
                <a:srgbClr val="0A50A0"/>
              </a:solidFill>
              <a:cs typeface="Arial" charset="0"/>
            </a:endParaRPr>
          </a:p>
          <a:p>
            <a:pPr marL="609600" indent="-609600">
              <a:lnSpc>
                <a:spcPct val="90000"/>
              </a:lnSpc>
              <a:spcBef>
                <a:spcPct val="20000"/>
              </a:spcBef>
              <a:defRPr/>
            </a:pPr>
            <a:endParaRPr lang="ru-RU" sz="1100" i="1" dirty="0" smtClean="0">
              <a:solidFill>
                <a:schemeClr val="tx1"/>
              </a:solidFill>
              <a:latin typeface="Tahoma" pitchFamily="34" charset="0"/>
              <a:cs typeface="Tahoma" pitchFamily="34" charset="0"/>
            </a:endParaRPr>
          </a:p>
          <a:p>
            <a:pPr marL="609600" indent="-609600">
              <a:lnSpc>
                <a:spcPct val="90000"/>
              </a:lnSpc>
              <a:spcBef>
                <a:spcPct val="20000"/>
              </a:spcBef>
              <a:defRPr/>
            </a:pPr>
            <a:r>
              <a:rPr lang="en-US" sz="1100" dirty="0" smtClean="0">
                <a:solidFill>
                  <a:schemeClr val="tx1"/>
                </a:solidFill>
                <a:latin typeface="Tahoma" pitchFamily="34" charset="0"/>
                <a:cs typeface="Tahoma" pitchFamily="34" charset="0"/>
              </a:rPr>
              <a:t>Chemicals</a:t>
            </a:r>
            <a:r>
              <a:rPr lang="en-US" sz="1100" dirty="0">
                <a:solidFill>
                  <a:schemeClr val="tx1"/>
                </a:solidFill>
                <a:latin typeface="Tahoma" pitchFamily="34" charset="0"/>
                <a:cs typeface="Tahoma" pitchFamily="34" charset="0"/>
              </a:rPr>
              <a:t>, </a:t>
            </a:r>
          </a:p>
          <a:p>
            <a:pPr marL="609600" indent="-609600">
              <a:lnSpc>
                <a:spcPct val="90000"/>
              </a:lnSpc>
              <a:spcBef>
                <a:spcPct val="20000"/>
              </a:spcBef>
              <a:defRPr/>
            </a:pPr>
            <a:r>
              <a:rPr lang="en-US" sz="1100" dirty="0">
                <a:solidFill>
                  <a:schemeClr val="tx1"/>
                </a:solidFill>
                <a:latin typeface="Tahoma" pitchFamily="34" charset="0"/>
                <a:cs typeface="Tahoma" pitchFamily="34" charset="0"/>
              </a:rPr>
              <a:t>petroleum refining</a:t>
            </a:r>
            <a:r>
              <a:rPr lang="ru-RU" sz="1100" dirty="0" smtClean="0">
                <a:solidFill>
                  <a:schemeClr val="tx1"/>
                </a:solidFill>
                <a:latin typeface="Tahoma" pitchFamily="34" charset="0"/>
                <a:cs typeface="Tahoma" pitchFamily="34" charset="0"/>
              </a:rPr>
              <a:t>………………..................</a:t>
            </a:r>
            <a:r>
              <a:rPr lang="ru-RU" sz="1100" b="1" dirty="0">
                <a:solidFill>
                  <a:schemeClr val="tx1"/>
                </a:solidFill>
                <a:latin typeface="Tahoma" pitchFamily="34" charset="0"/>
                <a:cs typeface="Tahoma" pitchFamily="34" charset="0"/>
              </a:rPr>
              <a:t>50 </a:t>
            </a:r>
            <a:r>
              <a:rPr lang="en-US" sz="1100" b="1" dirty="0" err="1">
                <a:solidFill>
                  <a:schemeClr val="tx1"/>
                </a:solidFill>
                <a:latin typeface="Tahoma" pitchFamily="34" charset="0"/>
                <a:cs typeface="Tahoma" pitchFamily="34" charset="0"/>
              </a:rPr>
              <a:t>mln</a:t>
            </a:r>
            <a:r>
              <a:rPr lang="ru-RU" sz="1100" b="1" dirty="0">
                <a:solidFill>
                  <a:schemeClr val="tx1"/>
                </a:solidFill>
                <a:latin typeface="Tahoma" pitchFamily="34" charset="0"/>
                <a:cs typeface="Tahoma" pitchFamily="34" charset="0"/>
              </a:rPr>
              <a:t>.</a:t>
            </a:r>
            <a:r>
              <a:rPr lang="en-US" sz="1100" b="1" dirty="0" smtClean="0">
                <a:solidFill>
                  <a:schemeClr val="tx1"/>
                </a:solidFill>
                <a:latin typeface="Tahoma" pitchFamily="34" charset="0"/>
                <a:cs typeface="Tahoma" pitchFamily="34" charset="0"/>
              </a:rPr>
              <a:t>rubles</a:t>
            </a:r>
          </a:p>
          <a:p>
            <a:pPr marL="609600" indent="-609600">
              <a:lnSpc>
                <a:spcPct val="90000"/>
              </a:lnSpc>
              <a:spcBef>
                <a:spcPct val="20000"/>
              </a:spcBef>
              <a:defRPr/>
            </a:pPr>
            <a:endParaRPr lang="ru-RU" sz="1100" b="1" dirty="0">
              <a:solidFill>
                <a:schemeClr val="tx1"/>
              </a:solidFill>
              <a:latin typeface="Tahoma" pitchFamily="34" charset="0"/>
              <a:cs typeface="Tahoma" pitchFamily="34" charset="0"/>
            </a:endParaRPr>
          </a:p>
          <a:p>
            <a:pPr marL="609600" indent="-609600">
              <a:lnSpc>
                <a:spcPct val="90000"/>
              </a:lnSpc>
              <a:spcBef>
                <a:spcPct val="20000"/>
              </a:spcBef>
              <a:defRPr/>
            </a:pPr>
            <a:r>
              <a:rPr lang="en-US" sz="1100" dirty="0" smtClean="0">
                <a:solidFill>
                  <a:schemeClr val="tx1"/>
                </a:solidFill>
                <a:latin typeface="Tahoma" pitchFamily="34" charset="0"/>
                <a:cs typeface="Tahoma" pitchFamily="34" charset="0"/>
              </a:rPr>
              <a:t>Pipeline of </a:t>
            </a:r>
            <a:r>
              <a:rPr lang="en-US" sz="1100" dirty="0">
                <a:solidFill>
                  <a:schemeClr val="tx1"/>
                </a:solidFill>
                <a:latin typeface="Tahoma" pitchFamily="34" charset="0"/>
                <a:cs typeface="Tahoma" pitchFamily="34" charset="0"/>
              </a:rPr>
              <a:t>gas consumption </a:t>
            </a:r>
          </a:p>
          <a:p>
            <a:pPr marL="609600" indent="-609600">
              <a:lnSpc>
                <a:spcPct val="90000"/>
              </a:lnSpc>
              <a:spcBef>
                <a:spcPct val="20000"/>
              </a:spcBef>
              <a:defRPr/>
            </a:pPr>
            <a:r>
              <a:rPr lang="en-US" sz="1100" dirty="0">
                <a:solidFill>
                  <a:schemeClr val="tx1"/>
                </a:solidFill>
                <a:latin typeface="Tahoma" pitchFamily="34" charset="0"/>
                <a:cs typeface="Tahoma" pitchFamily="34" charset="0"/>
              </a:rPr>
              <a:t>and gas supply</a:t>
            </a:r>
            <a:r>
              <a:rPr lang="ru-RU" sz="1100" dirty="0" smtClean="0">
                <a:solidFill>
                  <a:schemeClr val="tx1"/>
                </a:solidFill>
                <a:latin typeface="Tahoma" pitchFamily="34" charset="0"/>
                <a:cs typeface="Tahoma" pitchFamily="34" charset="0"/>
              </a:rPr>
              <a:t>……………….............</a:t>
            </a:r>
            <a:r>
              <a:rPr lang="en-US" sz="1100" dirty="0" smtClean="0">
                <a:solidFill>
                  <a:schemeClr val="tx1"/>
                </a:solidFill>
                <a:latin typeface="Tahoma" pitchFamily="34" charset="0"/>
                <a:cs typeface="Tahoma" pitchFamily="34" charset="0"/>
              </a:rPr>
              <a:t>..</a:t>
            </a:r>
            <a:r>
              <a:rPr lang="ru-RU" sz="1100" dirty="0" smtClean="0">
                <a:solidFill>
                  <a:schemeClr val="tx1"/>
                </a:solidFill>
                <a:latin typeface="Tahoma" pitchFamily="34" charset="0"/>
                <a:cs typeface="Tahoma" pitchFamily="34" charset="0"/>
              </a:rPr>
              <a:t>........</a:t>
            </a:r>
            <a:r>
              <a:rPr lang="ru-RU" sz="1100" b="1" dirty="0">
                <a:solidFill>
                  <a:schemeClr val="tx1"/>
                </a:solidFill>
                <a:latin typeface="Tahoma" pitchFamily="34" charset="0"/>
                <a:cs typeface="Tahoma" pitchFamily="34" charset="0"/>
              </a:rPr>
              <a:t>25 </a:t>
            </a:r>
            <a:r>
              <a:rPr lang="en-US" sz="1100" b="1" dirty="0" err="1">
                <a:solidFill>
                  <a:schemeClr val="tx1"/>
                </a:solidFill>
                <a:latin typeface="Tahoma" pitchFamily="34" charset="0"/>
                <a:cs typeface="Tahoma" pitchFamily="34" charset="0"/>
              </a:rPr>
              <a:t>mln</a:t>
            </a:r>
            <a:r>
              <a:rPr lang="ru-RU" sz="1100" b="1" dirty="0">
                <a:solidFill>
                  <a:schemeClr val="tx1"/>
                </a:solidFill>
                <a:latin typeface="Tahoma" pitchFamily="34" charset="0"/>
                <a:cs typeface="Tahoma" pitchFamily="34" charset="0"/>
              </a:rPr>
              <a:t>.</a:t>
            </a:r>
            <a:r>
              <a:rPr lang="en-US" sz="1100" b="1" dirty="0" smtClean="0">
                <a:solidFill>
                  <a:schemeClr val="tx1"/>
                </a:solidFill>
                <a:latin typeface="Tahoma" pitchFamily="34" charset="0"/>
                <a:cs typeface="Tahoma" pitchFamily="34" charset="0"/>
              </a:rPr>
              <a:t>rubles</a:t>
            </a:r>
          </a:p>
          <a:p>
            <a:pPr marL="609600" indent="-609600">
              <a:lnSpc>
                <a:spcPct val="90000"/>
              </a:lnSpc>
              <a:spcBef>
                <a:spcPct val="20000"/>
              </a:spcBef>
              <a:defRPr/>
            </a:pPr>
            <a:endParaRPr lang="ru-RU" sz="1100" b="1" dirty="0">
              <a:solidFill>
                <a:schemeClr val="tx1"/>
              </a:solidFill>
              <a:latin typeface="Tahoma" pitchFamily="34" charset="0"/>
              <a:cs typeface="Tahoma" pitchFamily="34" charset="0"/>
            </a:endParaRPr>
          </a:p>
          <a:p>
            <a:pPr marL="609600" indent="-609600">
              <a:lnSpc>
                <a:spcPct val="90000"/>
              </a:lnSpc>
              <a:spcBef>
                <a:spcPct val="20000"/>
              </a:spcBef>
              <a:defRPr/>
            </a:pPr>
            <a:r>
              <a:rPr lang="en-US" sz="1100" dirty="0" smtClean="0">
                <a:solidFill>
                  <a:schemeClr val="tx1"/>
                </a:solidFill>
                <a:latin typeface="Tahoma" pitchFamily="34" charset="0"/>
                <a:cs typeface="Tahoma" pitchFamily="34" charset="0"/>
              </a:rPr>
              <a:t>Other</a:t>
            </a:r>
            <a:r>
              <a:rPr lang="ru-RU" sz="1100" dirty="0" smtClean="0">
                <a:solidFill>
                  <a:schemeClr val="tx1"/>
                </a:solidFill>
                <a:latin typeface="Tahoma" pitchFamily="34" charset="0"/>
                <a:cs typeface="Tahoma" pitchFamily="34" charset="0"/>
              </a:rPr>
              <a:t>…………………………………</a:t>
            </a:r>
            <a:r>
              <a:rPr lang="en-US" sz="1100" dirty="0" smtClean="0">
                <a:solidFill>
                  <a:schemeClr val="tx1"/>
                </a:solidFill>
                <a:latin typeface="Tahoma" pitchFamily="34" charset="0"/>
                <a:cs typeface="Tahoma" pitchFamily="34" charset="0"/>
              </a:rPr>
              <a:t>.</a:t>
            </a:r>
            <a:r>
              <a:rPr lang="ru-RU" sz="1100" dirty="0" smtClean="0">
                <a:solidFill>
                  <a:schemeClr val="tx1"/>
                </a:solidFill>
                <a:latin typeface="Tahoma" pitchFamily="34" charset="0"/>
                <a:cs typeface="Tahoma" pitchFamily="34" charset="0"/>
              </a:rPr>
              <a:t>……………</a:t>
            </a:r>
            <a:r>
              <a:rPr lang="en-US" sz="1100" dirty="0" smtClean="0">
                <a:solidFill>
                  <a:schemeClr val="tx1"/>
                </a:solidFill>
                <a:latin typeface="Tahoma" pitchFamily="34" charset="0"/>
                <a:cs typeface="Tahoma" pitchFamily="34" charset="0"/>
              </a:rPr>
              <a:t>..</a:t>
            </a:r>
            <a:r>
              <a:rPr lang="ru-RU" sz="1100" dirty="0" smtClean="0">
                <a:solidFill>
                  <a:schemeClr val="tx1"/>
                </a:solidFill>
                <a:latin typeface="Tahoma" pitchFamily="34" charset="0"/>
                <a:cs typeface="Tahoma" pitchFamily="34" charset="0"/>
              </a:rPr>
              <a:t>.</a:t>
            </a:r>
            <a:r>
              <a:rPr lang="ru-RU" sz="1100" b="1" dirty="0">
                <a:solidFill>
                  <a:schemeClr val="tx1"/>
                </a:solidFill>
                <a:latin typeface="Tahoma" pitchFamily="34" charset="0"/>
                <a:cs typeface="Tahoma" pitchFamily="34" charset="0"/>
              </a:rPr>
              <a:t>10 </a:t>
            </a:r>
            <a:r>
              <a:rPr lang="en-US" sz="1100" b="1" dirty="0" err="1">
                <a:solidFill>
                  <a:schemeClr val="tx1"/>
                </a:solidFill>
                <a:latin typeface="Tahoma" pitchFamily="34" charset="0"/>
                <a:cs typeface="Tahoma" pitchFamily="34" charset="0"/>
              </a:rPr>
              <a:t>mln</a:t>
            </a:r>
            <a:r>
              <a:rPr lang="ru-RU" sz="1100" b="1" dirty="0">
                <a:solidFill>
                  <a:schemeClr val="tx1"/>
                </a:solidFill>
                <a:latin typeface="Tahoma" pitchFamily="34" charset="0"/>
                <a:cs typeface="Tahoma" pitchFamily="34" charset="0"/>
              </a:rPr>
              <a:t>.</a:t>
            </a:r>
            <a:r>
              <a:rPr lang="en-US" sz="1100" b="1" dirty="0">
                <a:solidFill>
                  <a:schemeClr val="tx1"/>
                </a:solidFill>
                <a:latin typeface="Tahoma" pitchFamily="34" charset="0"/>
                <a:cs typeface="Tahoma" pitchFamily="34" charset="0"/>
              </a:rPr>
              <a:t>rubles</a:t>
            </a:r>
            <a:endParaRPr lang="ru-RU" sz="2400" dirty="0">
              <a:solidFill>
                <a:srgbClr val="FFFFFF"/>
              </a:solidFill>
            </a:endParaRPr>
          </a:p>
        </p:txBody>
      </p:sp>
      <p:sp>
        <p:nvSpPr>
          <p:cNvPr id="11" name="Прямоугольник 10"/>
          <p:cNvSpPr/>
          <p:nvPr/>
        </p:nvSpPr>
        <p:spPr>
          <a:xfrm>
            <a:off x="331788" y="2883807"/>
            <a:ext cx="3735387" cy="172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spcBef>
                <a:spcPct val="20000"/>
              </a:spcBef>
              <a:defRPr/>
            </a:pPr>
            <a:r>
              <a:rPr lang="en-US" sz="1400" i="1" dirty="0" smtClean="0">
                <a:solidFill>
                  <a:srgbClr val="0A50A0"/>
                </a:solidFill>
                <a:cs typeface="Arial" charset="0"/>
              </a:rPr>
              <a:t>Number </a:t>
            </a:r>
            <a:r>
              <a:rPr lang="en-US" sz="1400" i="1" dirty="0">
                <a:solidFill>
                  <a:srgbClr val="0A50A0"/>
                </a:solidFill>
                <a:cs typeface="Arial" charset="0"/>
              </a:rPr>
              <a:t>of </a:t>
            </a:r>
            <a:r>
              <a:rPr lang="en-US" sz="1400" i="1" dirty="0" smtClean="0">
                <a:solidFill>
                  <a:srgbClr val="0A50A0"/>
                </a:solidFill>
                <a:cs typeface="Arial" charset="0"/>
              </a:rPr>
              <a:t>victims                           Sum insured</a:t>
            </a:r>
            <a:endParaRPr lang="ru-RU" sz="1400" i="1" dirty="0">
              <a:solidFill>
                <a:srgbClr val="0A50A0"/>
              </a:solidFill>
              <a:cs typeface="Arial" charset="0"/>
            </a:endParaRPr>
          </a:p>
          <a:p>
            <a:pPr>
              <a:lnSpc>
                <a:spcPct val="90000"/>
              </a:lnSpc>
              <a:spcBef>
                <a:spcPct val="20000"/>
              </a:spcBef>
              <a:defRPr/>
            </a:pPr>
            <a:endParaRPr lang="ru-RU" sz="1100" i="1" dirty="0">
              <a:solidFill>
                <a:srgbClr val="FFFFFF"/>
              </a:solidFill>
            </a:endParaRPr>
          </a:p>
          <a:p>
            <a:pPr>
              <a:lnSpc>
                <a:spcPct val="90000"/>
              </a:lnSpc>
              <a:spcBef>
                <a:spcPct val="20000"/>
              </a:spcBef>
              <a:defRPr/>
            </a:pPr>
            <a:r>
              <a:rPr lang="en-US" sz="1400" dirty="0" smtClean="0">
                <a:solidFill>
                  <a:schemeClr val="tx1"/>
                </a:solidFill>
                <a:latin typeface="Tahoma" pitchFamily="34" charset="0"/>
                <a:cs typeface="Tahoma" pitchFamily="34" charset="0"/>
              </a:rPr>
              <a:t>More then</a:t>
            </a:r>
            <a:r>
              <a:rPr lang="ru-RU" sz="1400" dirty="0" smtClean="0">
                <a:solidFill>
                  <a:schemeClr val="tx1"/>
                </a:solidFill>
                <a:latin typeface="Tahoma" pitchFamily="34" charset="0"/>
                <a:cs typeface="Tahoma" pitchFamily="34" charset="0"/>
              </a:rPr>
              <a:t> </a:t>
            </a:r>
            <a:r>
              <a:rPr lang="ru-RU" sz="1400" dirty="0">
                <a:solidFill>
                  <a:schemeClr val="tx1"/>
                </a:solidFill>
                <a:latin typeface="Tahoma" pitchFamily="34" charset="0"/>
                <a:cs typeface="Tahoma" pitchFamily="34" charset="0"/>
              </a:rPr>
              <a:t>3000</a:t>
            </a:r>
            <a:r>
              <a:rPr lang="ru-RU" sz="1400" dirty="0" smtClean="0">
                <a:solidFill>
                  <a:schemeClr val="tx1"/>
                </a:solidFill>
                <a:latin typeface="Tahoma" pitchFamily="34" charset="0"/>
                <a:cs typeface="Tahoma" pitchFamily="34" charset="0"/>
              </a:rPr>
              <a:t>…………….…</a:t>
            </a:r>
            <a:r>
              <a:rPr lang="en-US" sz="1400" dirty="0" smtClean="0">
                <a:solidFill>
                  <a:schemeClr val="tx1"/>
                </a:solidFill>
                <a:latin typeface="Tahoma" pitchFamily="34" charset="0"/>
                <a:cs typeface="Tahoma" pitchFamily="34" charset="0"/>
              </a:rPr>
              <a:t>.</a:t>
            </a:r>
            <a:r>
              <a:rPr lang="ru-RU" sz="1400" dirty="0" smtClean="0">
                <a:solidFill>
                  <a:schemeClr val="tx1"/>
                </a:solidFill>
                <a:latin typeface="Tahoma" pitchFamily="34" charset="0"/>
                <a:cs typeface="Tahoma" pitchFamily="34" charset="0"/>
              </a:rPr>
              <a:t>...</a:t>
            </a:r>
            <a:r>
              <a:rPr lang="ru-RU" sz="1100" b="1" dirty="0">
                <a:solidFill>
                  <a:schemeClr val="tx1"/>
                </a:solidFill>
                <a:latin typeface="Tahoma" pitchFamily="34" charset="0"/>
                <a:cs typeface="Tahoma" pitchFamily="34" charset="0"/>
              </a:rPr>
              <a:t>6,5 </a:t>
            </a:r>
            <a:r>
              <a:rPr lang="en-US" sz="1100" b="1" dirty="0" err="1" smtClean="0">
                <a:solidFill>
                  <a:schemeClr val="tx1"/>
                </a:solidFill>
                <a:latin typeface="Tahoma" pitchFamily="34" charset="0"/>
                <a:cs typeface="Tahoma" pitchFamily="34" charset="0"/>
              </a:rPr>
              <a:t>bln.rubles</a:t>
            </a:r>
            <a:endParaRPr lang="ru-RU" sz="1100" b="1" dirty="0">
              <a:solidFill>
                <a:schemeClr val="tx1"/>
              </a:solidFill>
              <a:latin typeface="Tahoma" pitchFamily="34" charset="0"/>
              <a:cs typeface="Tahoma" pitchFamily="34" charset="0"/>
            </a:endParaRPr>
          </a:p>
          <a:p>
            <a:pPr>
              <a:lnSpc>
                <a:spcPct val="90000"/>
              </a:lnSpc>
              <a:spcBef>
                <a:spcPct val="20000"/>
              </a:spcBef>
              <a:defRPr/>
            </a:pPr>
            <a:r>
              <a:rPr lang="ru-RU" sz="1400" dirty="0">
                <a:solidFill>
                  <a:schemeClr val="tx1"/>
                </a:solidFill>
                <a:latin typeface="Tahoma" pitchFamily="34" charset="0"/>
                <a:cs typeface="Tahoma" pitchFamily="34" charset="0"/>
              </a:rPr>
              <a:t>1500-3000</a:t>
            </a:r>
            <a:r>
              <a:rPr lang="ru-RU" sz="1400" dirty="0" smtClean="0">
                <a:solidFill>
                  <a:schemeClr val="tx1"/>
                </a:solidFill>
                <a:latin typeface="Tahoma" pitchFamily="34" charset="0"/>
                <a:cs typeface="Tahoma" pitchFamily="34" charset="0"/>
              </a:rPr>
              <a:t>…………………</a:t>
            </a:r>
            <a:r>
              <a:rPr lang="en-US" sz="1400" dirty="0" smtClean="0">
                <a:solidFill>
                  <a:schemeClr val="tx1"/>
                </a:solidFill>
                <a:latin typeface="Tahoma" pitchFamily="34" charset="0"/>
                <a:cs typeface="Tahoma" pitchFamily="34" charset="0"/>
              </a:rPr>
              <a:t>….</a:t>
            </a:r>
            <a:r>
              <a:rPr lang="ru-RU" sz="1400" dirty="0" smtClean="0">
                <a:solidFill>
                  <a:schemeClr val="tx1"/>
                </a:solidFill>
                <a:latin typeface="Tahoma" pitchFamily="34" charset="0"/>
                <a:cs typeface="Tahoma" pitchFamily="34" charset="0"/>
              </a:rPr>
              <a:t>..</a:t>
            </a:r>
            <a:r>
              <a:rPr lang="en-US" sz="1400" dirty="0" smtClean="0">
                <a:solidFill>
                  <a:schemeClr val="tx1"/>
                </a:solidFill>
                <a:latin typeface="Tahoma" pitchFamily="34" charset="0"/>
                <a:cs typeface="Tahoma" pitchFamily="34" charset="0"/>
              </a:rPr>
              <a:t>..</a:t>
            </a:r>
            <a:r>
              <a:rPr lang="ru-RU" sz="1400" dirty="0" smtClean="0">
                <a:solidFill>
                  <a:schemeClr val="tx1"/>
                </a:solidFill>
                <a:latin typeface="Tahoma" pitchFamily="34" charset="0"/>
                <a:cs typeface="Tahoma" pitchFamily="34" charset="0"/>
              </a:rPr>
              <a:t>....</a:t>
            </a:r>
            <a:r>
              <a:rPr lang="ru-RU" sz="1100" b="1" dirty="0">
                <a:solidFill>
                  <a:schemeClr val="tx1"/>
                </a:solidFill>
                <a:latin typeface="Tahoma" pitchFamily="34" charset="0"/>
                <a:cs typeface="Tahoma" pitchFamily="34" charset="0"/>
              </a:rPr>
              <a:t>1 </a:t>
            </a:r>
            <a:r>
              <a:rPr lang="en-US" sz="1100" b="1" dirty="0" err="1" smtClean="0">
                <a:solidFill>
                  <a:schemeClr val="tx1"/>
                </a:solidFill>
                <a:latin typeface="Tahoma" pitchFamily="34" charset="0"/>
                <a:cs typeface="Tahoma" pitchFamily="34" charset="0"/>
              </a:rPr>
              <a:t>bln.rubles</a:t>
            </a:r>
            <a:endParaRPr lang="ru-RU" sz="1400" dirty="0">
              <a:solidFill>
                <a:schemeClr val="tx1"/>
              </a:solidFill>
              <a:latin typeface="Tahoma" pitchFamily="34" charset="0"/>
              <a:cs typeface="Tahoma" pitchFamily="34" charset="0"/>
            </a:endParaRPr>
          </a:p>
          <a:p>
            <a:pPr>
              <a:lnSpc>
                <a:spcPct val="90000"/>
              </a:lnSpc>
              <a:spcBef>
                <a:spcPct val="20000"/>
              </a:spcBef>
              <a:defRPr/>
            </a:pPr>
            <a:r>
              <a:rPr lang="ru-RU" sz="1400" dirty="0">
                <a:solidFill>
                  <a:schemeClr val="tx1"/>
                </a:solidFill>
                <a:latin typeface="Tahoma" pitchFamily="34" charset="0"/>
                <a:cs typeface="Tahoma" pitchFamily="34" charset="0"/>
              </a:rPr>
              <a:t>300-1500</a:t>
            </a:r>
            <a:r>
              <a:rPr lang="ru-RU" sz="1400" dirty="0" smtClean="0">
                <a:solidFill>
                  <a:schemeClr val="tx1"/>
                </a:solidFill>
                <a:latin typeface="Tahoma" pitchFamily="34" charset="0"/>
                <a:cs typeface="Tahoma" pitchFamily="34" charset="0"/>
              </a:rPr>
              <a:t>……………….…</a:t>
            </a:r>
            <a:r>
              <a:rPr lang="en-US" sz="1400" dirty="0" smtClean="0">
                <a:solidFill>
                  <a:schemeClr val="tx1"/>
                </a:solidFill>
                <a:latin typeface="Tahoma" pitchFamily="34" charset="0"/>
                <a:cs typeface="Tahoma" pitchFamily="34" charset="0"/>
              </a:rPr>
              <a:t>……..</a:t>
            </a:r>
            <a:r>
              <a:rPr lang="ru-RU" sz="1400" dirty="0" smtClean="0">
                <a:solidFill>
                  <a:schemeClr val="tx1"/>
                </a:solidFill>
                <a:latin typeface="Tahoma" pitchFamily="34" charset="0"/>
                <a:cs typeface="Tahoma" pitchFamily="34" charset="0"/>
              </a:rPr>
              <a:t>..</a:t>
            </a:r>
            <a:r>
              <a:rPr lang="ru-RU" sz="1100" b="1" dirty="0">
                <a:solidFill>
                  <a:schemeClr val="tx1"/>
                </a:solidFill>
                <a:latin typeface="Tahoma" pitchFamily="34" charset="0"/>
                <a:cs typeface="Tahoma" pitchFamily="34" charset="0"/>
              </a:rPr>
              <a:t>500 </a:t>
            </a:r>
            <a:r>
              <a:rPr lang="en-US" sz="1100" b="1" dirty="0" err="1" smtClean="0">
                <a:solidFill>
                  <a:schemeClr val="tx1"/>
                </a:solidFill>
                <a:latin typeface="Tahoma" pitchFamily="34" charset="0"/>
                <a:cs typeface="Tahoma" pitchFamily="34" charset="0"/>
              </a:rPr>
              <a:t>mln</a:t>
            </a:r>
            <a:r>
              <a:rPr lang="ru-RU" sz="1100" b="1" dirty="0" smtClean="0">
                <a:solidFill>
                  <a:schemeClr val="tx1"/>
                </a:solidFill>
                <a:latin typeface="Tahoma" pitchFamily="34" charset="0"/>
                <a:cs typeface="Tahoma" pitchFamily="34" charset="0"/>
              </a:rPr>
              <a:t>.</a:t>
            </a:r>
            <a:r>
              <a:rPr lang="en-US" sz="1100" b="1" dirty="0" smtClean="0">
                <a:solidFill>
                  <a:schemeClr val="tx1"/>
                </a:solidFill>
                <a:latin typeface="Tahoma" pitchFamily="34" charset="0"/>
                <a:cs typeface="Tahoma" pitchFamily="34" charset="0"/>
              </a:rPr>
              <a:t>rubles</a:t>
            </a:r>
            <a:endParaRPr lang="ru-RU" sz="1100" b="1" dirty="0">
              <a:solidFill>
                <a:schemeClr val="tx1"/>
              </a:solidFill>
              <a:latin typeface="Tahoma" pitchFamily="34" charset="0"/>
              <a:cs typeface="Tahoma" pitchFamily="34" charset="0"/>
            </a:endParaRPr>
          </a:p>
          <a:p>
            <a:pPr>
              <a:lnSpc>
                <a:spcPct val="90000"/>
              </a:lnSpc>
              <a:spcBef>
                <a:spcPct val="20000"/>
              </a:spcBef>
              <a:defRPr/>
            </a:pPr>
            <a:r>
              <a:rPr lang="ru-RU" sz="1400" dirty="0">
                <a:solidFill>
                  <a:schemeClr val="tx1"/>
                </a:solidFill>
                <a:latin typeface="Tahoma" pitchFamily="34" charset="0"/>
                <a:cs typeface="Tahoma" pitchFamily="34" charset="0"/>
              </a:rPr>
              <a:t>150-300</a:t>
            </a:r>
            <a:r>
              <a:rPr lang="ru-RU" sz="1400" dirty="0" smtClean="0">
                <a:solidFill>
                  <a:schemeClr val="tx1"/>
                </a:solidFill>
                <a:latin typeface="Tahoma" pitchFamily="34" charset="0"/>
                <a:cs typeface="Tahoma" pitchFamily="34" charset="0"/>
              </a:rPr>
              <a:t>…………………....</a:t>
            </a:r>
            <a:r>
              <a:rPr lang="en-US" sz="1400" dirty="0" smtClean="0">
                <a:solidFill>
                  <a:schemeClr val="tx1"/>
                </a:solidFill>
                <a:latin typeface="Tahoma" pitchFamily="34" charset="0"/>
                <a:cs typeface="Tahoma" pitchFamily="34" charset="0"/>
              </a:rPr>
              <a:t>......</a:t>
            </a:r>
            <a:r>
              <a:rPr lang="ru-RU" sz="1400" dirty="0" smtClean="0">
                <a:solidFill>
                  <a:schemeClr val="tx1"/>
                </a:solidFill>
                <a:latin typeface="Tahoma" pitchFamily="34" charset="0"/>
                <a:cs typeface="Tahoma" pitchFamily="34" charset="0"/>
              </a:rPr>
              <a:t>..</a:t>
            </a:r>
            <a:r>
              <a:rPr lang="ru-RU" sz="1100" b="1" dirty="0">
                <a:solidFill>
                  <a:schemeClr val="tx1"/>
                </a:solidFill>
                <a:latin typeface="Tahoma" pitchFamily="34" charset="0"/>
                <a:cs typeface="Tahoma" pitchFamily="34" charset="0"/>
              </a:rPr>
              <a:t>100 </a:t>
            </a:r>
            <a:r>
              <a:rPr lang="en-US" sz="1100" b="1" dirty="0" err="1">
                <a:solidFill>
                  <a:schemeClr val="tx1"/>
                </a:solidFill>
                <a:latin typeface="Tahoma" pitchFamily="34" charset="0"/>
                <a:cs typeface="Tahoma" pitchFamily="34" charset="0"/>
              </a:rPr>
              <a:t>mln</a:t>
            </a:r>
            <a:r>
              <a:rPr lang="ru-RU" sz="1100" b="1" dirty="0">
                <a:solidFill>
                  <a:schemeClr val="tx1"/>
                </a:solidFill>
                <a:latin typeface="Tahoma" pitchFamily="34" charset="0"/>
                <a:cs typeface="Tahoma" pitchFamily="34" charset="0"/>
              </a:rPr>
              <a:t>.</a:t>
            </a:r>
            <a:r>
              <a:rPr lang="en-US" sz="1100" b="1" dirty="0">
                <a:solidFill>
                  <a:schemeClr val="tx1"/>
                </a:solidFill>
                <a:latin typeface="Tahoma" pitchFamily="34" charset="0"/>
                <a:cs typeface="Tahoma" pitchFamily="34" charset="0"/>
              </a:rPr>
              <a:t>rubles</a:t>
            </a:r>
            <a:endParaRPr lang="ru-RU" sz="1100" b="1" dirty="0">
              <a:solidFill>
                <a:schemeClr val="tx1"/>
              </a:solidFill>
              <a:latin typeface="Tahoma" pitchFamily="34" charset="0"/>
              <a:cs typeface="Tahoma" pitchFamily="34" charset="0"/>
            </a:endParaRPr>
          </a:p>
          <a:p>
            <a:pPr>
              <a:lnSpc>
                <a:spcPct val="90000"/>
              </a:lnSpc>
              <a:spcBef>
                <a:spcPct val="20000"/>
              </a:spcBef>
              <a:defRPr/>
            </a:pPr>
            <a:r>
              <a:rPr lang="ru-RU" sz="1400" dirty="0">
                <a:solidFill>
                  <a:schemeClr val="tx1"/>
                </a:solidFill>
                <a:latin typeface="Tahoma" pitchFamily="34" charset="0"/>
                <a:cs typeface="Tahoma" pitchFamily="34" charset="0"/>
              </a:rPr>
              <a:t>75-150</a:t>
            </a:r>
            <a:r>
              <a:rPr lang="ru-RU" sz="1400" dirty="0" smtClean="0">
                <a:solidFill>
                  <a:schemeClr val="tx1"/>
                </a:solidFill>
                <a:latin typeface="Tahoma" pitchFamily="34" charset="0"/>
                <a:cs typeface="Tahoma" pitchFamily="34" charset="0"/>
              </a:rPr>
              <a:t>………………………</a:t>
            </a:r>
            <a:r>
              <a:rPr lang="en-US" sz="1400" dirty="0" smtClean="0">
                <a:solidFill>
                  <a:schemeClr val="tx1"/>
                </a:solidFill>
                <a:latin typeface="Tahoma" pitchFamily="34" charset="0"/>
                <a:cs typeface="Tahoma" pitchFamily="34" charset="0"/>
              </a:rPr>
              <a:t>….</a:t>
            </a:r>
            <a:r>
              <a:rPr lang="ru-RU" sz="1400" dirty="0" smtClean="0">
                <a:solidFill>
                  <a:schemeClr val="tx1"/>
                </a:solidFill>
                <a:latin typeface="Tahoma" pitchFamily="34" charset="0"/>
                <a:cs typeface="Tahoma" pitchFamily="34" charset="0"/>
              </a:rPr>
              <a:t>......</a:t>
            </a:r>
            <a:r>
              <a:rPr lang="ru-RU" sz="1100" b="1" dirty="0">
                <a:solidFill>
                  <a:schemeClr val="tx1"/>
                </a:solidFill>
                <a:latin typeface="Tahoma" pitchFamily="34" charset="0"/>
                <a:cs typeface="Tahoma" pitchFamily="34" charset="0"/>
              </a:rPr>
              <a:t>50 </a:t>
            </a:r>
            <a:r>
              <a:rPr lang="en-US" sz="1100" b="1" dirty="0" err="1">
                <a:solidFill>
                  <a:schemeClr val="tx1"/>
                </a:solidFill>
                <a:latin typeface="Tahoma" pitchFamily="34" charset="0"/>
                <a:cs typeface="Tahoma" pitchFamily="34" charset="0"/>
              </a:rPr>
              <a:t>mln</a:t>
            </a:r>
            <a:r>
              <a:rPr lang="ru-RU" sz="1100" b="1" dirty="0">
                <a:solidFill>
                  <a:schemeClr val="tx1"/>
                </a:solidFill>
                <a:latin typeface="Tahoma" pitchFamily="34" charset="0"/>
                <a:cs typeface="Tahoma" pitchFamily="34" charset="0"/>
              </a:rPr>
              <a:t>.</a:t>
            </a:r>
            <a:r>
              <a:rPr lang="en-US" sz="1100" b="1" dirty="0" smtClean="0">
                <a:solidFill>
                  <a:schemeClr val="tx1"/>
                </a:solidFill>
                <a:latin typeface="Tahoma" pitchFamily="34" charset="0"/>
                <a:cs typeface="Tahoma" pitchFamily="34" charset="0"/>
              </a:rPr>
              <a:t>rubles</a:t>
            </a:r>
            <a:r>
              <a:rPr lang="ru-RU" sz="1100" b="1" dirty="0" smtClean="0">
                <a:solidFill>
                  <a:schemeClr val="tx1"/>
                </a:solidFill>
                <a:latin typeface="Tahoma" pitchFamily="34" charset="0"/>
                <a:cs typeface="Tahoma" pitchFamily="34" charset="0"/>
              </a:rPr>
              <a:t>           </a:t>
            </a:r>
            <a:endParaRPr lang="ru-RU" sz="1100" b="1" dirty="0">
              <a:solidFill>
                <a:schemeClr val="tx1"/>
              </a:solidFill>
              <a:latin typeface="Tahoma" pitchFamily="34" charset="0"/>
              <a:cs typeface="Tahoma" pitchFamily="34" charset="0"/>
            </a:endParaRPr>
          </a:p>
          <a:p>
            <a:pPr>
              <a:lnSpc>
                <a:spcPct val="90000"/>
              </a:lnSpc>
              <a:spcBef>
                <a:spcPct val="20000"/>
              </a:spcBef>
              <a:defRPr/>
            </a:pPr>
            <a:r>
              <a:rPr lang="ru-RU" sz="1400" dirty="0">
                <a:solidFill>
                  <a:schemeClr val="tx1"/>
                </a:solidFill>
                <a:latin typeface="Tahoma" pitchFamily="34" charset="0"/>
                <a:cs typeface="Tahoma" pitchFamily="34" charset="0"/>
              </a:rPr>
              <a:t>10-75</a:t>
            </a:r>
            <a:r>
              <a:rPr lang="ru-RU" sz="1400" dirty="0" smtClean="0">
                <a:solidFill>
                  <a:schemeClr val="tx1"/>
                </a:solidFill>
                <a:latin typeface="Tahoma" pitchFamily="34" charset="0"/>
                <a:cs typeface="Tahoma" pitchFamily="34" charset="0"/>
              </a:rPr>
              <a:t>………………….……</a:t>
            </a:r>
            <a:r>
              <a:rPr lang="en-US" sz="1400" dirty="0" smtClean="0">
                <a:solidFill>
                  <a:schemeClr val="tx1"/>
                </a:solidFill>
                <a:latin typeface="Tahoma" pitchFamily="34" charset="0"/>
                <a:cs typeface="Tahoma" pitchFamily="34" charset="0"/>
              </a:rPr>
              <a:t>…..</a:t>
            </a:r>
            <a:r>
              <a:rPr lang="ru-RU" sz="1400" dirty="0" smtClean="0">
                <a:solidFill>
                  <a:schemeClr val="tx1"/>
                </a:solidFill>
                <a:latin typeface="Tahoma" pitchFamily="34" charset="0"/>
                <a:cs typeface="Tahoma" pitchFamily="34" charset="0"/>
              </a:rPr>
              <a:t>......</a:t>
            </a:r>
            <a:r>
              <a:rPr lang="ru-RU" sz="1100" b="1" dirty="0">
                <a:solidFill>
                  <a:schemeClr val="tx1"/>
                </a:solidFill>
                <a:latin typeface="Tahoma" pitchFamily="34" charset="0"/>
                <a:cs typeface="Tahoma" pitchFamily="34" charset="0"/>
              </a:rPr>
              <a:t>25 </a:t>
            </a:r>
            <a:r>
              <a:rPr lang="en-US" sz="1100" b="1" dirty="0" err="1">
                <a:solidFill>
                  <a:schemeClr val="tx1"/>
                </a:solidFill>
                <a:latin typeface="Tahoma" pitchFamily="34" charset="0"/>
                <a:cs typeface="Tahoma" pitchFamily="34" charset="0"/>
              </a:rPr>
              <a:t>mln</a:t>
            </a:r>
            <a:r>
              <a:rPr lang="ru-RU" sz="1100" b="1" dirty="0">
                <a:solidFill>
                  <a:schemeClr val="tx1"/>
                </a:solidFill>
                <a:latin typeface="Tahoma" pitchFamily="34" charset="0"/>
                <a:cs typeface="Tahoma" pitchFamily="34" charset="0"/>
              </a:rPr>
              <a:t>.</a:t>
            </a:r>
            <a:r>
              <a:rPr lang="en-US" sz="1100" b="1" dirty="0">
                <a:solidFill>
                  <a:schemeClr val="tx1"/>
                </a:solidFill>
                <a:latin typeface="Tahoma" pitchFamily="34" charset="0"/>
                <a:cs typeface="Tahoma" pitchFamily="34" charset="0"/>
              </a:rPr>
              <a:t>rubles</a:t>
            </a:r>
            <a:endParaRPr lang="ru-RU" sz="1100" b="1" dirty="0">
              <a:solidFill>
                <a:schemeClr val="tx1"/>
              </a:solidFill>
              <a:latin typeface="Tahoma" pitchFamily="34" charset="0"/>
              <a:cs typeface="Tahoma" pitchFamily="34" charset="0"/>
            </a:endParaRPr>
          </a:p>
          <a:p>
            <a:pPr>
              <a:lnSpc>
                <a:spcPct val="90000"/>
              </a:lnSpc>
              <a:spcBef>
                <a:spcPct val="20000"/>
              </a:spcBef>
              <a:defRPr/>
            </a:pPr>
            <a:r>
              <a:rPr lang="en-US" sz="1400" dirty="0" smtClean="0">
                <a:solidFill>
                  <a:schemeClr val="tx1"/>
                </a:solidFill>
                <a:latin typeface="Tahoma" pitchFamily="34" charset="0"/>
                <a:cs typeface="Tahoma" pitchFamily="34" charset="0"/>
              </a:rPr>
              <a:t>Less then</a:t>
            </a:r>
            <a:r>
              <a:rPr lang="ru-RU" sz="1400" dirty="0" smtClean="0">
                <a:solidFill>
                  <a:schemeClr val="tx1"/>
                </a:solidFill>
                <a:latin typeface="Tahoma" pitchFamily="34" charset="0"/>
                <a:cs typeface="Tahoma" pitchFamily="34" charset="0"/>
              </a:rPr>
              <a:t> </a:t>
            </a:r>
            <a:r>
              <a:rPr lang="ru-RU" sz="1400" dirty="0">
                <a:solidFill>
                  <a:schemeClr val="tx1"/>
                </a:solidFill>
                <a:latin typeface="Tahoma" pitchFamily="34" charset="0"/>
                <a:cs typeface="Tahoma" pitchFamily="34" charset="0"/>
              </a:rPr>
              <a:t>10 …………….…….....</a:t>
            </a:r>
            <a:r>
              <a:rPr lang="ru-RU" sz="1100" b="1" dirty="0">
                <a:solidFill>
                  <a:schemeClr val="tx1"/>
                </a:solidFill>
                <a:latin typeface="Tahoma" pitchFamily="34" charset="0"/>
                <a:cs typeface="Tahoma" pitchFamily="34" charset="0"/>
              </a:rPr>
              <a:t>10 </a:t>
            </a:r>
            <a:r>
              <a:rPr lang="en-US" sz="1100" b="1" dirty="0" err="1">
                <a:solidFill>
                  <a:schemeClr val="tx1"/>
                </a:solidFill>
                <a:latin typeface="Tahoma" pitchFamily="34" charset="0"/>
                <a:cs typeface="Tahoma" pitchFamily="34" charset="0"/>
              </a:rPr>
              <a:t>mln</a:t>
            </a:r>
            <a:r>
              <a:rPr lang="ru-RU" sz="1100" b="1" dirty="0">
                <a:solidFill>
                  <a:schemeClr val="tx1"/>
                </a:solidFill>
                <a:latin typeface="Tahoma" pitchFamily="34" charset="0"/>
                <a:cs typeface="Tahoma" pitchFamily="34" charset="0"/>
              </a:rPr>
              <a:t>.</a:t>
            </a:r>
            <a:r>
              <a:rPr lang="en-US" sz="1100" b="1" dirty="0" smtClean="0">
                <a:solidFill>
                  <a:schemeClr val="tx1"/>
                </a:solidFill>
                <a:latin typeface="Tahoma" pitchFamily="34" charset="0"/>
                <a:cs typeface="Tahoma" pitchFamily="34" charset="0"/>
              </a:rPr>
              <a:t>rubles</a:t>
            </a:r>
            <a:endParaRPr lang="ru-RU" sz="1100" b="1" dirty="0">
              <a:solidFill>
                <a:schemeClr val="tx1"/>
              </a:solidFill>
              <a:latin typeface="Tahoma" pitchFamily="34" charset="0"/>
              <a:cs typeface="Tahoma" pitchFamily="34" charset="0"/>
            </a:endParaRPr>
          </a:p>
          <a:p>
            <a:pPr algn="ctr">
              <a:defRPr/>
            </a:pPr>
            <a:endParaRPr lang="ru-RU" sz="2400" dirty="0">
              <a:solidFill>
                <a:srgbClr val="FFFFFF"/>
              </a:solidFill>
            </a:endParaRPr>
          </a:p>
        </p:txBody>
      </p:sp>
      <p:cxnSp>
        <p:nvCxnSpPr>
          <p:cNvPr id="12" name="Прямая соединительная линия 11"/>
          <p:cNvCxnSpPr/>
          <p:nvPr/>
        </p:nvCxnSpPr>
        <p:spPr>
          <a:xfrm>
            <a:off x="4264906" y="1412776"/>
            <a:ext cx="0" cy="3198231"/>
          </a:xfrm>
          <a:prstGeom prst="line">
            <a:avLst/>
          </a:prstGeom>
          <a:ln w="25400">
            <a:solidFill>
              <a:schemeClr val="accent1">
                <a:shade val="95000"/>
                <a:satMod val="10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Скругленный прямоугольник 12"/>
          <p:cNvSpPr/>
          <p:nvPr/>
        </p:nvSpPr>
        <p:spPr>
          <a:xfrm>
            <a:off x="2896754" y="980728"/>
            <a:ext cx="2899382" cy="35633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dirty="0"/>
              <a:t>Insurance </a:t>
            </a:r>
            <a:r>
              <a:rPr lang="en-US" sz="2400" dirty="0" smtClean="0"/>
              <a:t>premiums</a:t>
            </a:r>
            <a:endParaRPr lang="ru-RU" sz="2400" dirty="0"/>
          </a:p>
        </p:txBody>
      </p:sp>
      <p:sp>
        <p:nvSpPr>
          <p:cNvPr id="16" name="Прямоугольник 7"/>
          <p:cNvSpPr>
            <a:spLocks noChangeArrowheads="1"/>
          </p:cNvSpPr>
          <p:nvPr/>
        </p:nvSpPr>
        <p:spPr bwMode="auto">
          <a:xfrm>
            <a:off x="294580" y="5274104"/>
            <a:ext cx="8597900" cy="369332"/>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ru-RU" b="1" dirty="0" smtClean="0"/>
              <a:t>Insurance premium </a:t>
            </a:r>
            <a:r>
              <a:rPr lang="ru-RU" altLang="ru-RU" b="1" dirty="0" smtClean="0"/>
              <a:t> </a:t>
            </a:r>
            <a:r>
              <a:rPr lang="ru-RU" altLang="ru-RU" b="1" dirty="0"/>
              <a:t>= </a:t>
            </a:r>
            <a:r>
              <a:rPr lang="en-US" altLang="ru-RU" b="1" dirty="0" smtClean="0"/>
              <a:t>Claims</a:t>
            </a:r>
            <a:r>
              <a:rPr lang="ru-RU" altLang="ru-RU" b="1" dirty="0" smtClean="0"/>
              <a:t> </a:t>
            </a:r>
            <a:r>
              <a:rPr lang="ru-RU" altLang="ru-RU" b="1" dirty="0"/>
              <a:t>х </a:t>
            </a:r>
            <a:r>
              <a:rPr lang="en-US" altLang="ru-RU" b="1" dirty="0"/>
              <a:t>Insurance </a:t>
            </a:r>
            <a:r>
              <a:rPr lang="en-US" altLang="ru-RU" b="1" dirty="0" smtClean="0"/>
              <a:t>Rate</a:t>
            </a:r>
            <a:endParaRPr lang="en-US" altLang="ru-RU" b="1" dirty="0"/>
          </a:p>
        </p:txBody>
      </p:sp>
      <p:sp>
        <p:nvSpPr>
          <p:cNvPr id="17" name="Прямоугольник 7"/>
          <p:cNvSpPr>
            <a:spLocks noChangeArrowheads="1"/>
          </p:cNvSpPr>
          <p:nvPr/>
        </p:nvSpPr>
        <p:spPr bwMode="auto">
          <a:xfrm>
            <a:off x="294578" y="5798592"/>
            <a:ext cx="8597901" cy="369332"/>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ru-RU" b="1" dirty="0"/>
              <a:t>Insurance </a:t>
            </a:r>
            <a:r>
              <a:rPr lang="en-US" altLang="ru-RU" b="1" dirty="0" smtClean="0"/>
              <a:t>Rate</a:t>
            </a:r>
            <a:r>
              <a:rPr lang="ru-RU" altLang="ru-RU" b="1" dirty="0" smtClean="0"/>
              <a:t> </a:t>
            </a:r>
            <a:r>
              <a:rPr lang="ru-RU" altLang="ru-RU" b="1" dirty="0"/>
              <a:t>= </a:t>
            </a:r>
            <a:r>
              <a:rPr lang="en-US" altLang="ru-RU" b="1" dirty="0" smtClean="0"/>
              <a:t>Basic Insurance Rate </a:t>
            </a:r>
            <a:r>
              <a:rPr lang="ru-RU" altLang="ru-RU" b="1" dirty="0" smtClean="0"/>
              <a:t>х К1 х К2 х К3</a:t>
            </a:r>
            <a:endParaRPr lang="ru-RU" altLang="ru-RU" b="1" dirty="0"/>
          </a:p>
        </p:txBody>
      </p:sp>
    </p:spTree>
    <p:extLst>
      <p:ext uri="{BB962C8B-B14F-4D97-AF65-F5344CB8AC3E}">
        <p14:creationId xmlns:p14="http://schemas.microsoft.com/office/powerpoint/2010/main" val="3657050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bwMode="auto">
          <a:xfrm>
            <a:off x="1763688" y="292721"/>
            <a:ext cx="6858000" cy="61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eaLnBrk="1" hangingPunct="1">
              <a:defRPr/>
            </a:pPr>
            <a:r>
              <a:rPr lang="en-US" sz="3000" b="1" dirty="0" err="1">
                <a:solidFill>
                  <a:schemeClr val="tx2"/>
                </a:solidFill>
                <a:cs typeface="Arial" charset="0"/>
              </a:rPr>
              <a:t>Tariffication</a:t>
            </a:r>
            <a:r>
              <a:rPr lang="ru-RU" sz="3000" b="1" dirty="0">
                <a:solidFill>
                  <a:schemeClr val="tx2"/>
                </a:solidFill>
                <a:cs typeface="Arial" charset="0"/>
              </a:rPr>
              <a:t> (2)</a:t>
            </a:r>
            <a:endParaRPr lang="ru-RU" sz="3000" dirty="0">
              <a:cs typeface="Tahoma" pitchFamily="34" charset="0"/>
            </a:endParaRPr>
          </a:p>
        </p:txBody>
      </p:sp>
      <p:sp>
        <p:nvSpPr>
          <p:cNvPr id="2" name="Номер слайда 1"/>
          <p:cNvSpPr>
            <a:spLocks noGrp="1"/>
          </p:cNvSpPr>
          <p:nvPr>
            <p:ph type="sldNum" sz="quarter" idx="12"/>
          </p:nvPr>
        </p:nvSpPr>
        <p:spPr/>
        <p:txBody>
          <a:bodyPr/>
          <a:lstStyle/>
          <a:p>
            <a:fld id="{B19B0651-EE4F-4900-A07F-96A6BFA9D0F0}" type="slidenum">
              <a:rPr lang="ru-RU" smtClean="0"/>
              <a:pPr/>
              <a:t>16</a:t>
            </a:fld>
            <a:endParaRPr lang="ru-RU"/>
          </a:p>
        </p:txBody>
      </p:sp>
      <p:sp>
        <p:nvSpPr>
          <p:cNvPr id="5" name="Прямоугольник 7"/>
          <p:cNvSpPr>
            <a:spLocks noChangeArrowheads="1"/>
          </p:cNvSpPr>
          <p:nvPr/>
        </p:nvSpPr>
        <p:spPr bwMode="auto">
          <a:xfrm>
            <a:off x="323527" y="1142547"/>
            <a:ext cx="8496945" cy="333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700" dirty="0" smtClean="0">
                <a:solidFill>
                  <a:srgbClr val="C00000"/>
                </a:solidFill>
              </a:rPr>
              <a:t>К1</a:t>
            </a:r>
            <a:r>
              <a:rPr lang="ru-RU" altLang="ru-RU" sz="1700" dirty="0" smtClean="0"/>
              <a:t> </a:t>
            </a:r>
            <a:r>
              <a:rPr lang="ru-RU" altLang="ru-RU" sz="1700" dirty="0" smtClean="0">
                <a:solidFill>
                  <a:schemeClr val="tx2"/>
                </a:solidFill>
              </a:rPr>
              <a:t>– </a:t>
            </a:r>
            <a:r>
              <a:rPr lang="en-US" altLang="ru-RU" sz="1700" dirty="0">
                <a:solidFill>
                  <a:schemeClr val="tx2"/>
                </a:solidFill>
              </a:rPr>
              <a:t>coefficient </a:t>
            </a:r>
            <a:r>
              <a:rPr lang="en-US" altLang="ru-RU" sz="1700" dirty="0" smtClean="0">
                <a:solidFill>
                  <a:schemeClr val="tx2"/>
                </a:solidFill>
              </a:rPr>
              <a:t>depending </a:t>
            </a:r>
            <a:r>
              <a:rPr lang="en-US" altLang="ru-RU" sz="1700" dirty="0">
                <a:solidFill>
                  <a:schemeClr val="tx2"/>
                </a:solidFill>
              </a:rPr>
              <a:t>on the </a:t>
            </a:r>
            <a:r>
              <a:rPr lang="en-US" altLang="ru-RU" sz="1700" dirty="0" smtClean="0">
                <a:solidFill>
                  <a:schemeClr val="tx2"/>
                </a:solidFill>
              </a:rPr>
              <a:t>damage </a:t>
            </a:r>
            <a:r>
              <a:rPr lang="en-US" altLang="ru-RU" sz="1700" dirty="0">
                <a:solidFill>
                  <a:schemeClr val="tx2"/>
                </a:solidFill>
              </a:rPr>
              <a:t>that may be caused as a result of an accident at a hazardous facility, and the maximum possible number of victims</a:t>
            </a:r>
            <a:r>
              <a:rPr lang="en-US" altLang="ru-RU" sz="1700" dirty="0" smtClean="0">
                <a:solidFill>
                  <a:schemeClr val="tx2"/>
                </a:solidFill>
              </a:rPr>
              <a:t>.</a:t>
            </a:r>
            <a:r>
              <a:rPr lang="ru-RU" altLang="ru-RU" sz="1700" dirty="0" smtClean="0">
                <a:solidFill>
                  <a:schemeClr val="tx2"/>
                </a:solidFill>
              </a:rPr>
              <a:t> </a:t>
            </a:r>
            <a:r>
              <a:rPr lang="ru-RU" altLang="ru-RU" sz="1700" dirty="0" smtClean="0">
                <a:solidFill>
                  <a:srgbClr val="C00000"/>
                </a:solidFill>
              </a:rPr>
              <a:t>К1 = 1 </a:t>
            </a:r>
            <a:r>
              <a:rPr lang="en-US" altLang="ru-RU" sz="1700" dirty="0" smtClean="0">
                <a:solidFill>
                  <a:srgbClr val="C00000"/>
                </a:solidFill>
              </a:rPr>
              <a:t>for the </a:t>
            </a:r>
            <a:r>
              <a:rPr lang="en-US" altLang="ru-RU" sz="1700" dirty="0">
                <a:solidFill>
                  <a:srgbClr val="C00000"/>
                </a:solidFill>
              </a:rPr>
              <a:t>period up to 31 December 2014</a:t>
            </a:r>
            <a:r>
              <a:rPr lang="ru-RU" altLang="ru-RU" sz="1700" dirty="0" smtClean="0">
                <a:solidFill>
                  <a:srgbClr val="C00000"/>
                </a:solidFill>
              </a:rPr>
              <a:t> </a:t>
            </a:r>
          </a:p>
          <a:p>
            <a:pPr algn="just" eaLnBrk="1" hangingPunct="1"/>
            <a:endParaRPr lang="ru-RU" altLang="ru-RU" sz="1200" dirty="0" smtClean="0"/>
          </a:p>
          <a:p>
            <a:pPr algn="just" eaLnBrk="1" hangingPunct="1"/>
            <a:r>
              <a:rPr lang="ru-RU" altLang="ru-RU" sz="1700" dirty="0" smtClean="0">
                <a:solidFill>
                  <a:srgbClr val="C00000"/>
                </a:solidFill>
              </a:rPr>
              <a:t>К2</a:t>
            </a:r>
            <a:r>
              <a:rPr lang="ru-RU" altLang="ru-RU" sz="1700" dirty="0" smtClean="0"/>
              <a:t> </a:t>
            </a:r>
            <a:r>
              <a:rPr lang="ru-RU" altLang="ru-RU" sz="1700" dirty="0">
                <a:solidFill>
                  <a:schemeClr val="tx2"/>
                </a:solidFill>
              </a:rPr>
              <a:t>- </a:t>
            </a:r>
            <a:r>
              <a:rPr lang="en-US" altLang="ru-RU" sz="1700" dirty="0">
                <a:solidFill>
                  <a:schemeClr val="tx2"/>
                </a:solidFill>
              </a:rPr>
              <a:t>coefficient </a:t>
            </a:r>
            <a:r>
              <a:rPr lang="en-US" altLang="ru-RU" sz="1700" dirty="0" smtClean="0">
                <a:solidFill>
                  <a:schemeClr val="tx2"/>
                </a:solidFill>
              </a:rPr>
              <a:t>depending </a:t>
            </a:r>
            <a:r>
              <a:rPr lang="en-US" altLang="ru-RU" sz="1700" dirty="0">
                <a:solidFill>
                  <a:schemeClr val="tx2"/>
                </a:solidFill>
              </a:rPr>
              <a:t>on the absence or presence of insured events that occurred in the period of the preceding compulsory insurance contract </a:t>
            </a:r>
            <a:r>
              <a:rPr lang="en-US" altLang="ru-RU" sz="1700" dirty="0" smtClean="0">
                <a:solidFill>
                  <a:schemeClr val="tx2"/>
                </a:solidFill>
              </a:rPr>
              <a:t>due to </a:t>
            </a:r>
            <a:r>
              <a:rPr lang="en-US" altLang="ru-RU" sz="1700" dirty="0">
                <a:solidFill>
                  <a:schemeClr val="tx2"/>
                </a:solidFill>
              </a:rPr>
              <a:t>the </a:t>
            </a:r>
            <a:r>
              <a:rPr lang="en-US" altLang="ru-RU" sz="1700" dirty="0" smtClean="0">
                <a:solidFill>
                  <a:schemeClr val="tx2"/>
                </a:solidFill>
              </a:rPr>
              <a:t>violation </a:t>
            </a:r>
            <a:r>
              <a:rPr lang="en-US" altLang="ru-RU" sz="1700" dirty="0">
                <a:solidFill>
                  <a:schemeClr val="tx2"/>
                </a:solidFill>
              </a:rPr>
              <a:t>of norms and rules of operation of a hazardous facility, established by the legislation of the Russian Federation</a:t>
            </a:r>
            <a:r>
              <a:rPr lang="en-US" altLang="ru-RU" sz="1700" dirty="0" smtClean="0">
                <a:solidFill>
                  <a:schemeClr val="tx2"/>
                </a:solidFill>
              </a:rPr>
              <a:t>.  </a:t>
            </a:r>
            <a:r>
              <a:rPr lang="ru-RU" altLang="ru-RU" sz="1700" dirty="0" smtClean="0">
                <a:solidFill>
                  <a:srgbClr val="C00000"/>
                </a:solidFill>
              </a:rPr>
              <a:t>К2 = 1 </a:t>
            </a:r>
            <a:r>
              <a:rPr lang="en-US" altLang="ru-RU" sz="1700" dirty="0">
                <a:solidFill>
                  <a:srgbClr val="C00000"/>
                </a:solidFill>
              </a:rPr>
              <a:t>for the period until 31 December </a:t>
            </a:r>
            <a:r>
              <a:rPr lang="en-US" altLang="ru-RU" sz="1700" dirty="0" smtClean="0">
                <a:solidFill>
                  <a:srgbClr val="C00000"/>
                </a:solidFill>
              </a:rPr>
              <a:t>2016</a:t>
            </a:r>
          </a:p>
          <a:p>
            <a:pPr algn="just" eaLnBrk="1" hangingPunct="1"/>
            <a:endParaRPr lang="ru-RU" altLang="ru-RU" sz="1200" dirty="0" smtClean="0"/>
          </a:p>
          <a:p>
            <a:pPr algn="just" eaLnBrk="1" hangingPunct="1"/>
            <a:r>
              <a:rPr lang="ru-RU" altLang="ru-RU" sz="1700" dirty="0" smtClean="0">
                <a:solidFill>
                  <a:srgbClr val="C00000"/>
                </a:solidFill>
              </a:rPr>
              <a:t>К3</a:t>
            </a:r>
            <a:r>
              <a:rPr lang="ru-RU" altLang="ru-RU" sz="1700" dirty="0" smtClean="0"/>
              <a:t> </a:t>
            </a:r>
            <a:r>
              <a:rPr lang="ru-RU" altLang="ru-RU" sz="1700" dirty="0">
                <a:solidFill>
                  <a:schemeClr val="tx2"/>
                </a:solidFill>
              </a:rPr>
              <a:t>- </a:t>
            </a:r>
            <a:r>
              <a:rPr lang="en-US" altLang="ru-RU" sz="1700" dirty="0">
                <a:solidFill>
                  <a:schemeClr val="tx2"/>
                </a:solidFill>
              </a:rPr>
              <a:t>additional reduction factor as determined on the basis of the level of safety of a hazardous facility, including, subject to the requirements of technical and fire safety in the operation of a hazardous facility, ready for the prevention, containment and elimination of emergency resulting from an accident at a hazardous </a:t>
            </a:r>
            <a:r>
              <a:rPr lang="en-US" altLang="ru-RU" sz="1700" dirty="0" smtClean="0">
                <a:solidFill>
                  <a:schemeClr val="tx2"/>
                </a:solidFill>
              </a:rPr>
              <a:t>facility. </a:t>
            </a:r>
            <a:r>
              <a:rPr lang="en-US" altLang="ru-RU" sz="1700" dirty="0">
                <a:solidFill>
                  <a:srgbClr val="C00000"/>
                </a:solidFill>
              </a:rPr>
              <a:t>Intervals of possible values ​​of the coefficient:</a:t>
            </a:r>
            <a:endParaRPr lang="ru-RU" altLang="ru-RU" sz="1700" dirty="0">
              <a:solidFill>
                <a:srgbClr val="C00000"/>
              </a:solidFill>
            </a:endParaRPr>
          </a:p>
        </p:txBody>
      </p:sp>
      <p:graphicFrame>
        <p:nvGraphicFramePr>
          <p:cNvPr id="6" name="Group 38"/>
          <p:cNvGraphicFramePr>
            <a:graphicFrameLocks noGrp="1"/>
          </p:cNvGraphicFramePr>
          <p:nvPr>
            <p:extLst>
              <p:ext uri="{D42A27DB-BD31-4B8C-83A1-F6EECF244321}">
                <p14:modId xmlns:p14="http://schemas.microsoft.com/office/powerpoint/2010/main" val="1609119568"/>
              </p:ext>
            </p:extLst>
          </p:nvPr>
        </p:nvGraphicFramePr>
        <p:xfrm>
          <a:off x="1506243" y="5013176"/>
          <a:ext cx="6096000" cy="1463040"/>
        </p:xfrm>
        <a:graphic>
          <a:graphicData uri="http://schemas.openxmlformats.org/drawingml/2006/table">
            <a:tbl>
              <a:tblPr/>
              <a:tblGrid>
                <a:gridCol w="3048000"/>
                <a:gridCol w="3048000"/>
              </a:tblGrid>
              <a:tr h="21602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2"/>
                          </a:solidFill>
                          <a:effectLst/>
                          <a:latin typeface="Arial" charset="0"/>
                        </a:rPr>
                        <a:t>The period of validity</a:t>
                      </a:r>
                      <a:endParaRPr kumimoji="0" lang="ru-RU" sz="1800" b="1" i="0" u="none" strike="noStrike" cap="none" normalizeH="0" baseline="0" dirty="0" smtClean="0">
                        <a:ln>
                          <a:noFill/>
                        </a:ln>
                        <a:solidFill>
                          <a:schemeClr val="tx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rgbClr val="C00000"/>
                          </a:solidFill>
                          <a:effectLst/>
                          <a:latin typeface="Arial" charset="0"/>
                        </a:rPr>
                        <a:t>К3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1602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2"/>
                          </a:solidFill>
                          <a:effectLst/>
                          <a:latin typeface="Arial" charset="0"/>
                        </a:rPr>
                        <a:t>01.01.12 – 31.12.13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800" b="1" i="0" u="none" strike="noStrike" cap="none" normalizeH="0" baseline="0" smtClean="0">
                          <a:ln>
                            <a:noFill/>
                          </a:ln>
                          <a:solidFill>
                            <a:schemeClr val="tx2"/>
                          </a:solidFill>
                          <a:effectLst/>
                          <a:latin typeface="Arial" charset="0"/>
                        </a:rPr>
                        <a:t>0.9-1.0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1602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2"/>
                          </a:solidFill>
                          <a:effectLst/>
                          <a:latin typeface="Arial" charset="0"/>
                        </a:rPr>
                        <a:t>01.01.14 – 31.12.15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2"/>
                          </a:solidFill>
                          <a:effectLst/>
                          <a:latin typeface="Arial" charset="0"/>
                        </a:rPr>
                        <a:t>0.7-1.0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1602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2"/>
                          </a:solidFill>
                          <a:effectLst/>
                          <a:latin typeface="Arial" charset="0"/>
                        </a:rPr>
                        <a:t>after</a:t>
                      </a:r>
                      <a:r>
                        <a:rPr kumimoji="0" lang="ru-RU" sz="1800" b="1" i="0" u="none" strike="noStrike" cap="none" normalizeH="0" baseline="0" dirty="0" smtClean="0">
                          <a:ln>
                            <a:noFill/>
                          </a:ln>
                          <a:solidFill>
                            <a:schemeClr val="tx2"/>
                          </a:solidFill>
                          <a:effectLst/>
                          <a:latin typeface="Arial" charset="0"/>
                        </a:rPr>
                        <a:t> 01.01.16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2"/>
                          </a:solidFill>
                          <a:effectLst/>
                          <a:latin typeface="Arial" charset="0"/>
                        </a:rPr>
                        <a:t>0.6-1.0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Tree>
    <p:extLst>
      <p:ext uri="{BB962C8B-B14F-4D97-AF65-F5344CB8AC3E}">
        <p14:creationId xmlns:p14="http://schemas.microsoft.com/office/powerpoint/2010/main" val="1508694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bwMode="auto">
          <a:xfrm>
            <a:off x="1835696" y="292721"/>
            <a:ext cx="6858000" cy="61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eaLnBrk="1" hangingPunct="1">
              <a:defRPr/>
            </a:pPr>
            <a:r>
              <a:rPr lang="en-US" sz="3000" b="1" dirty="0" err="1" smtClean="0">
                <a:solidFill>
                  <a:schemeClr val="tx2"/>
                </a:solidFill>
                <a:cs typeface="Arial" charset="0"/>
              </a:rPr>
              <a:t>Tariffication</a:t>
            </a:r>
            <a:r>
              <a:rPr lang="en-US" sz="3000" b="1" dirty="0" smtClean="0">
                <a:solidFill>
                  <a:schemeClr val="tx2"/>
                </a:solidFill>
                <a:cs typeface="Arial" charset="0"/>
              </a:rPr>
              <a:t> </a:t>
            </a:r>
            <a:r>
              <a:rPr lang="ru-RU" sz="3000" b="1" dirty="0" smtClean="0">
                <a:solidFill>
                  <a:schemeClr val="tx2"/>
                </a:solidFill>
                <a:cs typeface="Arial" charset="0"/>
              </a:rPr>
              <a:t>(3)</a:t>
            </a:r>
            <a:endParaRPr lang="ru-RU" sz="3000" dirty="0">
              <a:cs typeface="Tahoma" pitchFamily="34" charset="0"/>
            </a:endParaRPr>
          </a:p>
        </p:txBody>
      </p:sp>
      <p:sp>
        <p:nvSpPr>
          <p:cNvPr id="2" name="Номер слайда 1"/>
          <p:cNvSpPr>
            <a:spLocks noGrp="1"/>
          </p:cNvSpPr>
          <p:nvPr>
            <p:ph type="sldNum" sz="quarter" idx="12"/>
          </p:nvPr>
        </p:nvSpPr>
        <p:spPr/>
        <p:txBody>
          <a:bodyPr/>
          <a:lstStyle/>
          <a:p>
            <a:fld id="{B19B0651-EE4F-4900-A07F-96A6BFA9D0F0}" type="slidenum">
              <a:rPr lang="ru-RU" smtClean="0"/>
              <a:pPr/>
              <a:t>17</a:t>
            </a:fld>
            <a:endParaRPr lang="ru-RU"/>
          </a:p>
        </p:txBody>
      </p:sp>
      <p:sp>
        <p:nvSpPr>
          <p:cNvPr id="5" name="TextBox 1"/>
          <p:cNvSpPr txBox="1">
            <a:spLocks noChangeArrowheads="1"/>
          </p:cNvSpPr>
          <p:nvPr/>
        </p:nvSpPr>
        <p:spPr bwMode="auto">
          <a:xfrm>
            <a:off x="0" y="1268760"/>
            <a:ext cx="914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ru-RU" sz="1600" b="1" dirty="0" smtClean="0">
                <a:latin typeface="Arial" charset="0"/>
              </a:rPr>
              <a:t>Basic rates of </a:t>
            </a:r>
            <a:r>
              <a:rPr lang="en-US" altLang="ru-RU" sz="1600" b="1" dirty="0">
                <a:latin typeface="Arial" charset="0"/>
              </a:rPr>
              <a:t>insurance rates for some </a:t>
            </a:r>
            <a:r>
              <a:rPr lang="en-US" altLang="ru-RU" sz="1600" b="1" dirty="0" smtClean="0">
                <a:latin typeface="Arial" charset="0"/>
              </a:rPr>
              <a:t>classes </a:t>
            </a:r>
            <a:r>
              <a:rPr lang="en-US" altLang="ru-RU" sz="1600" b="1" dirty="0">
                <a:latin typeface="Arial" charset="0"/>
              </a:rPr>
              <a:t>of dangerous objects</a:t>
            </a:r>
            <a:endParaRPr lang="ru-RU" altLang="ru-RU" sz="1600" b="1" dirty="0">
              <a:latin typeface="Arial"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4269758135"/>
              </p:ext>
            </p:extLst>
          </p:nvPr>
        </p:nvGraphicFramePr>
        <p:xfrm>
          <a:off x="475072" y="1700808"/>
          <a:ext cx="8193856" cy="4773433"/>
        </p:xfrm>
        <a:graphic>
          <a:graphicData uri="http://schemas.openxmlformats.org/drawingml/2006/table">
            <a:tbl>
              <a:tblPr firstRow="1" firstCol="1" bandRow="1">
                <a:tableStyleId>{5C22544A-7EE6-4342-B048-85BDC9FD1C3A}</a:tableStyleId>
              </a:tblPr>
              <a:tblGrid>
                <a:gridCol w="5601568"/>
                <a:gridCol w="2592288"/>
              </a:tblGrid>
              <a:tr h="495346">
                <a:tc>
                  <a:txBody>
                    <a:bodyPr/>
                    <a:lstStyle/>
                    <a:p>
                      <a:pPr algn="ctr">
                        <a:lnSpc>
                          <a:spcPct val="115000"/>
                        </a:lnSpc>
                        <a:spcAft>
                          <a:spcPts val="0"/>
                        </a:spcAft>
                      </a:pPr>
                      <a:r>
                        <a:rPr lang="en-US" sz="1200" dirty="0" smtClean="0">
                          <a:effectLst/>
                        </a:rPr>
                        <a:t>Class of</a:t>
                      </a:r>
                      <a:r>
                        <a:rPr lang="ru-RU" sz="1200" dirty="0" smtClean="0">
                          <a:effectLst/>
                        </a:rPr>
                        <a:t> </a:t>
                      </a:r>
                      <a:r>
                        <a:rPr lang="en-US" sz="1200" dirty="0" smtClean="0">
                          <a:effectLst/>
                        </a:rPr>
                        <a:t>hazardous facility</a:t>
                      </a:r>
                      <a:endParaRPr lang="ru-RU" sz="1200" dirty="0">
                        <a:effectLst/>
                        <a:latin typeface="Calibri"/>
                        <a:ea typeface="Calibri"/>
                        <a:cs typeface="Times New Roman"/>
                      </a:endParaRPr>
                    </a:p>
                  </a:txBody>
                  <a:tcPr marL="28668" marR="28668" marT="0" marB="0" anchor="ctr"/>
                </a:tc>
                <a:tc>
                  <a:txBody>
                    <a:bodyPr/>
                    <a:lstStyle/>
                    <a:p>
                      <a:pPr algn="ctr">
                        <a:lnSpc>
                          <a:spcPct val="115000"/>
                        </a:lnSpc>
                        <a:spcAft>
                          <a:spcPts val="0"/>
                        </a:spcAft>
                      </a:pPr>
                      <a:r>
                        <a:rPr lang="en-US" sz="1200" dirty="0" smtClean="0">
                          <a:effectLst/>
                        </a:rPr>
                        <a:t>Basic rates of insurance rates (percent of the sum insured)</a:t>
                      </a:r>
                      <a:endParaRPr lang="ru-RU" sz="1200" dirty="0">
                        <a:effectLst/>
                        <a:latin typeface="Calibri"/>
                        <a:ea typeface="Calibri"/>
                        <a:cs typeface="Times New Roman"/>
                      </a:endParaRPr>
                    </a:p>
                  </a:txBody>
                  <a:tcPr marL="28668" marR="28668" marT="0" marB="0" anchor="ctr"/>
                </a:tc>
              </a:tr>
              <a:tr h="475343">
                <a:tc>
                  <a:txBody>
                    <a:bodyPr/>
                    <a:lstStyle/>
                    <a:p>
                      <a:pPr>
                        <a:lnSpc>
                          <a:spcPct val="115000"/>
                        </a:lnSpc>
                        <a:spcAft>
                          <a:spcPts val="0"/>
                        </a:spcAft>
                      </a:pPr>
                      <a:r>
                        <a:rPr lang="en-US" sz="1200" dirty="0" smtClean="0">
                          <a:effectLst/>
                        </a:rPr>
                        <a:t>Hazardous production facilities of coal, oil shale and peat industry</a:t>
                      </a:r>
                      <a:endParaRPr lang="ru-RU" sz="1200" dirty="0">
                        <a:effectLst/>
                        <a:latin typeface="Calibri"/>
                        <a:ea typeface="Calibri"/>
                        <a:cs typeface="Times New Roman"/>
                      </a:endParaRPr>
                    </a:p>
                  </a:txBody>
                  <a:tcPr marL="28668" marR="28668" marT="0" marB="0"/>
                </a:tc>
                <a:tc>
                  <a:txBody>
                    <a:bodyPr/>
                    <a:lstStyle/>
                    <a:p>
                      <a:pPr algn="ctr">
                        <a:lnSpc>
                          <a:spcPct val="115000"/>
                        </a:lnSpc>
                        <a:spcAft>
                          <a:spcPts val="0"/>
                        </a:spcAft>
                      </a:pPr>
                      <a:r>
                        <a:rPr lang="ru-RU" sz="1200" dirty="0">
                          <a:effectLst/>
                        </a:rPr>
                        <a:t>0.85 – 4.94</a:t>
                      </a:r>
                      <a:endParaRPr lang="ru-RU" sz="1200" dirty="0">
                        <a:effectLst/>
                        <a:latin typeface="Calibri"/>
                        <a:ea typeface="Calibri"/>
                        <a:cs typeface="Times New Roman"/>
                      </a:endParaRPr>
                    </a:p>
                  </a:txBody>
                  <a:tcPr marL="28668" marR="28668" marT="0" marB="0" anchor="ctr"/>
                </a:tc>
              </a:tr>
              <a:tr h="475343">
                <a:tc>
                  <a:txBody>
                    <a:bodyPr/>
                    <a:lstStyle/>
                    <a:p>
                      <a:pPr>
                        <a:lnSpc>
                          <a:spcPct val="115000"/>
                        </a:lnSpc>
                        <a:spcAft>
                          <a:spcPts val="0"/>
                        </a:spcAft>
                      </a:pPr>
                      <a:r>
                        <a:rPr lang="en-US" sz="1200" dirty="0" smtClean="0">
                          <a:effectLst/>
                        </a:rPr>
                        <a:t>Hazardous production facilities of ore mining and non-metal mining industry</a:t>
                      </a:r>
                      <a:endParaRPr lang="ru-RU" sz="1200" dirty="0">
                        <a:effectLst/>
                        <a:latin typeface="Calibri"/>
                        <a:ea typeface="Calibri"/>
                        <a:cs typeface="Times New Roman"/>
                      </a:endParaRPr>
                    </a:p>
                  </a:txBody>
                  <a:tcPr marL="28668" marR="28668" marT="0" marB="0"/>
                </a:tc>
                <a:tc>
                  <a:txBody>
                    <a:bodyPr/>
                    <a:lstStyle/>
                    <a:p>
                      <a:pPr algn="ctr">
                        <a:lnSpc>
                          <a:spcPct val="115000"/>
                        </a:lnSpc>
                        <a:spcAft>
                          <a:spcPts val="0"/>
                        </a:spcAft>
                      </a:pPr>
                      <a:r>
                        <a:rPr lang="ru-RU" sz="1200" dirty="0">
                          <a:effectLst/>
                        </a:rPr>
                        <a:t>0.94 – 3.10</a:t>
                      </a:r>
                      <a:endParaRPr lang="ru-RU" sz="1200" dirty="0">
                        <a:effectLst/>
                        <a:latin typeface="Calibri"/>
                        <a:ea typeface="Calibri"/>
                        <a:cs typeface="Times New Roman"/>
                      </a:endParaRPr>
                    </a:p>
                  </a:txBody>
                  <a:tcPr marL="28668" marR="28668" marT="0" marB="0" anchor="ctr"/>
                </a:tc>
              </a:tr>
              <a:tr h="475343">
                <a:tc>
                  <a:txBody>
                    <a:bodyPr/>
                    <a:lstStyle/>
                    <a:p>
                      <a:pPr>
                        <a:lnSpc>
                          <a:spcPct val="115000"/>
                        </a:lnSpc>
                        <a:spcAft>
                          <a:spcPts val="0"/>
                        </a:spcAft>
                      </a:pPr>
                      <a:r>
                        <a:rPr lang="en-US" sz="1200" dirty="0" smtClean="0">
                          <a:effectLst/>
                        </a:rPr>
                        <a:t>Hazardous production facilities, which are stored retrieved and used explosives</a:t>
                      </a:r>
                      <a:endParaRPr lang="ru-RU" sz="1200" dirty="0">
                        <a:effectLst/>
                        <a:latin typeface="Calibri"/>
                        <a:ea typeface="Calibri"/>
                        <a:cs typeface="Times New Roman"/>
                      </a:endParaRPr>
                    </a:p>
                  </a:txBody>
                  <a:tcPr marL="28668" marR="28668" marT="0" marB="0"/>
                </a:tc>
                <a:tc>
                  <a:txBody>
                    <a:bodyPr/>
                    <a:lstStyle/>
                    <a:p>
                      <a:pPr algn="ctr">
                        <a:lnSpc>
                          <a:spcPct val="115000"/>
                        </a:lnSpc>
                        <a:spcAft>
                          <a:spcPts val="0"/>
                        </a:spcAft>
                      </a:pPr>
                      <a:r>
                        <a:rPr lang="ru-RU" sz="1200" dirty="0" smtClean="0">
                          <a:effectLst/>
                        </a:rPr>
                        <a:t>1,96</a:t>
                      </a:r>
                      <a:endParaRPr lang="ru-RU" sz="1200" dirty="0">
                        <a:effectLst/>
                        <a:latin typeface="Calibri"/>
                        <a:ea typeface="Calibri"/>
                        <a:cs typeface="Times New Roman"/>
                      </a:endParaRPr>
                    </a:p>
                  </a:txBody>
                  <a:tcPr marL="28668" marR="28668" marT="0" marB="0" anchor="ctr"/>
                </a:tc>
              </a:tr>
              <a:tr h="475343">
                <a:tc>
                  <a:txBody>
                    <a:bodyPr/>
                    <a:lstStyle/>
                    <a:p>
                      <a:pPr>
                        <a:lnSpc>
                          <a:spcPct val="115000"/>
                        </a:lnSpc>
                        <a:spcAft>
                          <a:spcPts val="0"/>
                        </a:spcAft>
                      </a:pPr>
                      <a:r>
                        <a:rPr lang="en-US" sz="1200" dirty="0" smtClean="0">
                          <a:effectLst/>
                        </a:rPr>
                        <a:t>Hazardous production facilities of oil and gas complex</a:t>
                      </a:r>
                      <a:endParaRPr lang="ru-RU" sz="1200" dirty="0">
                        <a:effectLst/>
                        <a:latin typeface="Calibri"/>
                        <a:ea typeface="Calibri"/>
                        <a:cs typeface="Times New Roman"/>
                      </a:endParaRPr>
                    </a:p>
                  </a:txBody>
                  <a:tcPr marL="28668" marR="28668" marT="0" marB="0"/>
                </a:tc>
                <a:tc>
                  <a:txBody>
                    <a:bodyPr/>
                    <a:lstStyle/>
                    <a:p>
                      <a:pPr algn="ctr">
                        <a:lnSpc>
                          <a:spcPct val="115000"/>
                        </a:lnSpc>
                        <a:spcAft>
                          <a:spcPts val="0"/>
                        </a:spcAft>
                      </a:pPr>
                      <a:r>
                        <a:rPr lang="ru-RU" sz="1200" dirty="0" smtClean="0">
                          <a:effectLst/>
                        </a:rPr>
                        <a:t>0.02 </a:t>
                      </a:r>
                      <a:r>
                        <a:rPr lang="ru-RU" sz="1200" dirty="0">
                          <a:effectLst/>
                        </a:rPr>
                        <a:t>– </a:t>
                      </a:r>
                      <a:r>
                        <a:rPr lang="ru-RU" sz="1200" dirty="0" smtClean="0">
                          <a:effectLst/>
                        </a:rPr>
                        <a:t>1.50</a:t>
                      </a:r>
                      <a:endParaRPr lang="ru-RU" sz="1200" dirty="0">
                        <a:effectLst/>
                        <a:latin typeface="Calibri"/>
                        <a:ea typeface="Calibri"/>
                        <a:cs typeface="Times New Roman"/>
                      </a:endParaRPr>
                    </a:p>
                  </a:txBody>
                  <a:tcPr marL="28668" marR="28668" marT="0" marB="0" anchor="ctr"/>
                </a:tc>
              </a:tr>
              <a:tr h="475343">
                <a:tc>
                  <a:txBody>
                    <a:bodyPr/>
                    <a:lstStyle/>
                    <a:p>
                      <a:pPr>
                        <a:lnSpc>
                          <a:spcPct val="115000"/>
                        </a:lnSpc>
                        <a:spcAft>
                          <a:spcPts val="0"/>
                        </a:spcAft>
                      </a:pPr>
                      <a:r>
                        <a:rPr lang="en-US" sz="1200" dirty="0" smtClean="0">
                          <a:effectLst/>
                        </a:rPr>
                        <a:t>Hazardous production facilities of the main pipeline transport</a:t>
                      </a:r>
                      <a:endParaRPr lang="ru-RU" sz="1200" dirty="0">
                        <a:effectLst/>
                        <a:latin typeface="Calibri"/>
                        <a:ea typeface="Calibri"/>
                        <a:cs typeface="Times New Roman"/>
                      </a:endParaRPr>
                    </a:p>
                  </a:txBody>
                  <a:tcPr marL="28668" marR="28668" marT="0" marB="0"/>
                </a:tc>
                <a:tc>
                  <a:txBody>
                    <a:bodyPr/>
                    <a:lstStyle/>
                    <a:p>
                      <a:pPr algn="ctr">
                        <a:lnSpc>
                          <a:spcPct val="115000"/>
                        </a:lnSpc>
                        <a:spcAft>
                          <a:spcPts val="0"/>
                        </a:spcAft>
                      </a:pPr>
                      <a:r>
                        <a:rPr lang="ru-RU" sz="1200" dirty="0" smtClean="0">
                          <a:effectLst/>
                        </a:rPr>
                        <a:t>0.31</a:t>
                      </a:r>
                      <a:endParaRPr lang="ru-RU" sz="1200" dirty="0">
                        <a:effectLst/>
                        <a:latin typeface="Calibri"/>
                        <a:ea typeface="Calibri"/>
                        <a:cs typeface="Times New Roman"/>
                      </a:endParaRPr>
                    </a:p>
                  </a:txBody>
                  <a:tcPr marL="28668" marR="28668" marT="0" marB="0" anchor="ctr"/>
                </a:tc>
              </a:tr>
              <a:tr h="475343">
                <a:tc>
                  <a:txBody>
                    <a:bodyPr/>
                    <a:lstStyle/>
                    <a:p>
                      <a:pPr>
                        <a:lnSpc>
                          <a:spcPct val="115000"/>
                        </a:lnSpc>
                        <a:spcAft>
                          <a:spcPts val="0"/>
                        </a:spcAft>
                      </a:pPr>
                      <a:r>
                        <a:rPr lang="en-US" sz="1200" dirty="0" smtClean="0">
                          <a:effectLst/>
                        </a:rPr>
                        <a:t>Hazardous production facilities of geological and geophysical field development</a:t>
                      </a:r>
                      <a:endParaRPr lang="ru-RU" sz="1200" dirty="0">
                        <a:effectLst/>
                        <a:latin typeface="Calibri"/>
                        <a:ea typeface="Calibri"/>
                        <a:cs typeface="Times New Roman"/>
                      </a:endParaRPr>
                    </a:p>
                  </a:txBody>
                  <a:tcPr marL="28668" marR="28668" marT="0" marB="0"/>
                </a:tc>
                <a:tc>
                  <a:txBody>
                    <a:bodyPr/>
                    <a:lstStyle/>
                    <a:p>
                      <a:pPr algn="ctr">
                        <a:lnSpc>
                          <a:spcPct val="115000"/>
                        </a:lnSpc>
                        <a:spcAft>
                          <a:spcPts val="0"/>
                        </a:spcAft>
                      </a:pPr>
                      <a:r>
                        <a:rPr lang="ru-RU" sz="1200" dirty="0" smtClean="0">
                          <a:effectLst/>
                        </a:rPr>
                        <a:t>0.53</a:t>
                      </a:r>
                      <a:endParaRPr lang="ru-RU" sz="1200" dirty="0">
                        <a:effectLst/>
                        <a:latin typeface="Calibri"/>
                        <a:ea typeface="Calibri"/>
                        <a:cs typeface="Times New Roman"/>
                      </a:endParaRPr>
                    </a:p>
                  </a:txBody>
                  <a:tcPr marL="28668" marR="28668" marT="0" marB="0" anchor="ctr"/>
                </a:tc>
              </a:tr>
              <a:tr h="475343">
                <a:tc>
                  <a:txBody>
                    <a:bodyPr/>
                    <a:lstStyle/>
                    <a:p>
                      <a:pPr>
                        <a:lnSpc>
                          <a:spcPct val="115000"/>
                        </a:lnSpc>
                        <a:spcAft>
                          <a:spcPts val="0"/>
                        </a:spcAft>
                      </a:pPr>
                      <a:r>
                        <a:rPr lang="en-US" sz="1200" dirty="0" smtClean="0">
                          <a:effectLst/>
                        </a:rPr>
                        <a:t>Hazardous production facilities of the chemical, petrochemical and refining industries, special chemicals and other explosive and hazardous industries</a:t>
                      </a:r>
                      <a:endParaRPr lang="ru-RU" sz="1200" dirty="0">
                        <a:effectLst/>
                        <a:latin typeface="Calibri"/>
                        <a:ea typeface="Calibri"/>
                        <a:cs typeface="Times New Roman"/>
                      </a:endParaRPr>
                    </a:p>
                  </a:txBody>
                  <a:tcPr marL="28668" marR="28668" marT="0" marB="0"/>
                </a:tc>
                <a:tc>
                  <a:txBody>
                    <a:bodyPr/>
                    <a:lstStyle/>
                    <a:p>
                      <a:pPr algn="ctr">
                        <a:lnSpc>
                          <a:spcPct val="115000"/>
                        </a:lnSpc>
                        <a:spcAft>
                          <a:spcPts val="0"/>
                        </a:spcAft>
                      </a:pPr>
                      <a:r>
                        <a:rPr lang="ru-RU" sz="1200" dirty="0" smtClean="0">
                          <a:effectLst/>
                        </a:rPr>
                        <a:t>0.41</a:t>
                      </a:r>
                      <a:endParaRPr lang="ru-RU" sz="1200" dirty="0">
                        <a:effectLst/>
                        <a:latin typeface="Calibri"/>
                        <a:ea typeface="Calibri"/>
                        <a:cs typeface="Times New Roman"/>
                      </a:endParaRPr>
                    </a:p>
                  </a:txBody>
                  <a:tcPr marL="28668" marR="28668" marT="0" marB="0" anchor="ctr"/>
                </a:tc>
              </a:tr>
              <a:tr h="475343">
                <a:tc>
                  <a:txBody>
                    <a:bodyPr/>
                    <a:lstStyle/>
                    <a:p>
                      <a:pPr>
                        <a:lnSpc>
                          <a:spcPct val="115000"/>
                        </a:lnSpc>
                        <a:spcAft>
                          <a:spcPts val="0"/>
                        </a:spcAft>
                      </a:pPr>
                      <a:r>
                        <a:rPr lang="en-US" sz="1200" dirty="0" smtClean="0">
                          <a:effectLst/>
                        </a:rPr>
                        <a:t>Hazardous production facilities of petroleum products</a:t>
                      </a:r>
                      <a:endParaRPr lang="ru-RU" sz="1200" dirty="0">
                        <a:effectLst/>
                        <a:latin typeface="Calibri"/>
                        <a:ea typeface="Calibri"/>
                        <a:cs typeface="Times New Roman"/>
                      </a:endParaRPr>
                    </a:p>
                  </a:txBody>
                  <a:tcPr marL="28668" marR="28668" marT="0" marB="0"/>
                </a:tc>
                <a:tc>
                  <a:txBody>
                    <a:bodyPr/>
                    <a:lstStyle/>
                    <a:p>
                      <a:pPr algn="ctr">
                        <a:lnSpc>
                          <a:spcPct val="115000"/>
                        </a:lnSpc>
                        <a:spcAft>
                          <a:spcPts val="0"/>
                        </a:spcAft>
                      </a:pPr>
                      <a:r>
                        <a:rPr lang="ru-RU" sz="1200" dirty="0" smtClean="0">
                          <a:effectLst/>
                        </a:rPr>
                        <a:t>0.13</a:t>
                      </a:r>
                      <a:endParaRPr lang="ru-RU" sz="1200" dirty="0">
                        <a:effectLst/>
                        <a:latin typeface="Calibri"/>
                        <a:ea typeface="Calibri"/>
                        <a:cs typeface="Times New Roman"/>
                      </a:endParaRPr>
                    </a:p>
                  </a:txBody>
                  <a:tcPr marL="28668" marR="28668" marT="0" marB="0" anchor="ctr"/>
                </a:tc>
              </a:tr>
              <a:tr h="475343">
                <a:tc>
                  <a:txBody>
                    <a:bodyPr/>
                    <a:lstStyle/>
                    <a:p>
                      <a:pPr>
                        <a:lnSpc>
                          <a:spcPct val="115000"/>
                        </a:lnSpc>
                        <a:spcAft>
                          <a:spcPts val="0"/>
                        </a:spcAft>
                      </a:pPr>
                      <a:r>
                        <a:rPr lang="en-US" sz="1200" dirty="0" smtClean="0">
                          <a:effectLst/>
                        </a:rPr>
                        <a:t>Hazardous production facilities of gas supply </a:t>
                      </a:r>
                      <a:endParaRPr lang="ru-RU" sz="1200" dirty="0">
                        <a:effectLst/>
                        <a:latin typeface="Calibri"/>
                        <a:ea typeface="Calibri"/>
                        <a:cs typeface="Times New Roman"/>
                      </a:endParaRPr>
                    </a:p>
                  </a:txBody>
                  <a:tcPr marL="28668" marR="28668" marT="0" marB="0"/>
                </a:tc>
                <a:tc>
                  <a:txBody>
                    <a:bodyPr/>
                    <a:lstStyle/>
                    <a:p>
                      <a:pPr algn="ctr">
                        <a:lnSpc>
                          <a:spcPct val="115000"/>
                        </a:lnSpc>
                        <a:spcAft>
                          <a:spcPts val="0"/>
                        </a:spcAft>
                      </a:pPr>
                      <a:r>
                        <a:rPr lang="ru-RU" sz="1200" dirty="0" smtClean="0">
                          <a:effectLst/>
                        </a:rPr>
                        <a:t>0.20</a:t>
                      </a:r>
                      <a:endParaRPr lang="ru-RU" sz="1200" dirty="0">
                        <a:effectLst/>
                        <a:latin typeface="Calibri"/>
                        <a:ea typeface="Calibri"/>
                        <a:cs typeface="Times New Roman"/>
                      </a:endParaRPr>
                    </a:p>
                  </a:txBody>
                  <a:tcPr marL="28668" marR="28668" marT="0" marB="0" anchor="ctr"/>
                </a:tc>
              </a:tr>
            </a:tbl>
          </a:graphicData>
        </a:graphic>
      </p:graphicFrame>
    </p:spTree>
    <p:extLst>
      <p:ext uri="{BB962C8B-B14F-4D97-AF65-F5344CB8AC3E}">
        <p14:creationId xmlns:p14="http://schemas.microsoft.com/office/powerpoint/2010/main" val="3630418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965580" y="332656"/>
            <a:ext cx="6778625" cy="717550"/>
          </a:xfrm>
        </p:spPr>
        <p:txBody>
          <a:bodyPr>
            <a:normAutofit fontScale="90000"/>
          </a:bodyPr>
          <a:lstStyle/>
          <a:p>
            <a:pPr algn="r" eaLnBrk="1" hangingPunct="1">
              <a:defRPr/>
            </a:pPr>
            <a:r>
              <a:rPr lang="ru-RU" sz="2800" b="1" dirty="0" smtClean="0">
                <a:solidFill>
                  <a:srgbClr val="C00000"/>
                </a:solidFill>
              </a:rPr>
              <a:t/>
            </a:r>
            <a:br>
              <a:rPr lang="ru-RU" sz="2800" b="1" dirty="0" smtClean="0">
                <a:solidFill>
                  <a:srgbClr val="C00000"/>
                </a:solidFill>
              </a:rPr>
            </a:br>
            <a:r>
              <a:rPr lang="ru-RU" sz="2800" b="1" dirty="0" smtClean="0">
                <a:solidFill>
                  <a:srgbClr val="C00000"/>
                </a:solidFill>
              </a:rPr>
              <a:t/>
            </a:r>
            <a:br>
              <a:rPr lang="ru-RU" sz="2800" b="1" dirty="0" smtClean="0">
                <a:solidFill>
                  <a:srgbClr val="C00000"/>
                </a:solidFill>
              </a:rPr>
            </a:br>
            <a:endParaRPr lang="ru-RU" sz="2000" b="1" dirty="0" smtClean="0">
              <a:solidFill>
                <a:srgbClr val="C00000"/>
              </a:solidFill>
            </a:endParaRPr>
          </a:p>
        </p:txBody>
      </p:sp>
      <p:sp>
        <p:nvSpPr>
          <p:cNvPr id="6" name="Rectangle 3"/>
          <p:cNvSpPr txBox="1">
            <a:spLocks noChangeArrowheads="1"/>
          </p:cNvSpPr>
          <p:nvPr/>
        </p:nvSpPr>
        <p:spPr bwMode="auto">
          <a:xfrm>
            <a:off x="459878" y="1077412"/>
            <a:ext cx="8280920" cy="4824413"/>
          </a:xfrm>
          <a:prstGeom prst="rect">
            <a:avLst/>
          </a:prstGeom>
          <a:noFill/>
          <a:ln w="9525">
            <a:noFill/>
            <a:miter lim="800000"/>
            <a:headEnd/>
            <a:tailEnd/>
          </a:ln>
          <a:effectLst/>
        </p:spPr>
        <p:txBody>
          <a:bodyPr lIns="91392" tIns="45696" rIns="91392" bIns="45696"/>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013" indent="-227013" algn="l" rtl="0" fontAlgn="base">
              <a:spcBef>
                <a:spcPct val="20000"/>
              </a:spcBef>
              <a:spcAft>
                <a:spcPct val="0"/>
              </a:spcAft>
              <a:buChar char="»"/>
              <a:defRPr sz="2000">
                <a:solidFill>
                  <a:schemeClr val="tx1"/>
                </a:solidFill>
                <a:latin typeface="+mn-lt"/>
              </a:defRPr>
            </a:lvl6pPr>
            <a:lvl7pPr marL="2970213" indent="-227013" algn="l" rtl="0" fontAlgn="base">
              <a:spcBef>
                <a:spcPct val="20000"/>
              </a:spcBef>
              <a:spcAft>
                <a:spcPct val="0"/>
              </a:spcAft>
              <a:buChar char="»"/>
              <a:defRPr sz="2000">
                <a:solidFill>
                  <a:schemeClr val="tx1"/>
                </a:solidFill>
                <a:latin typeface="+mn-lt"/>
              </a:defRPr>
            </a:lvl7pPr>
            <a:lvl8pPr marL="3427413" indent="-227013" algn="l" rtl="0" fontAlgn="base">
              <a:spcBef>
                <a:spcPct val="20000"/>
              </a:spcBef>
              <a:spcAft>
                <a:spcPct val="0"/>
              </a:spcAft>
              <a:buChar char="»"/>
              <a:defRPr sz="2000">
                <a:solidFill>
                  <a:schemeClr val="tx1"/>
                </a:solidFill>
                <a:latin typeface="+mn-lt"/>
              </a:defRPr>
            </a:lvl8pPr>
            <a:lvl9pPr marL="3884613" indent="-227013" algn="l" rtl="0" fontAlgn="base">
              <a:spcBef>
                <a:spcPct val="20000"/>
              </a:spcBef>
              <a:spcAft>
                <a:spcPct val="0"/>
              </a:spcAft>
              <a:buChar char="»"/>
              <a:defRPr sz="2000">
                <a:solidFill>
                  <a:schemeClr val="tx1"/>
                </a:solidFill>
                <a:latin typeface="+mn-lt"/>
              </a:defRPr>
            </a:lvl9pPr>
          </a:lstStyle>
          <a:p>
            <a:pPr marL="0" indent="0" algn="ctr" eaLnBrk="1" hangingPunct="1">
              <a:buNone/>
              <a:defRPr/>
            </a:pPr>
            <a:endParaRPr lang="ru-RU" sz="2800" b="1" dirty="0" smtClean="0">
              <a:solidFill>
                <a:schemeClr val="tx2"/>
              </a:solidFill>
              <a:cs typeface="Arial" charset="0"/>
            </a:endParaRPr>
          </a:p>
          <a:p>
            <a:pPr marL="0" indent="0" algn="ctr" eaLnBrk="1" hangingPunct="1">
              <a:buNone/>
              <a:defRPr/>
            </a:pPr>
            <a:endParaRPr lang="ru-RU" sz="2800" b="1" dirty="0" smtClean="0">
              <a:solidFill>
                <a:srgbClr val="C00000"/>
              </a:solidFill>
              <a:cs typeface="Arial" charset="0"/>
            </a:endParaRPr>
          </a:p>
          <a:p>
            <a:pPr marL="0" indent="0" algn="ctr" eaLnBrk="1" hangingPunct="1">
              <a:buNone/>
              <a:defRPr/>
            </a:pPr>
            <a:endParaRPr lang="ru-RU" sz="2800" b="1" dirty="0">
              <a:solidFill>
                <a:srgbClr val="C00000"/>
              </a:solidFill>
              <a:cs typeface="Arial" charset="0"/>
            </a:endParaRPr>
          </a:p>
          <a:p>
            <a:pPr marL="0" indent="0" algn="ctr" eaLnBrk="1" hangingPunct="1">
              <a:buNone/>
              <a:defRPr/>
            </a:pPr>
            <a:r>
              <a:rPr lang="en-US" sz="2800" b="1" dirty="0">
                <a:solidFill>
                  <a:srgbClr val="C00000"/>
                </a:solidFill>
              </a:rPr>
              <a:t>Compulsory insurance </a:t>
            </a:r>
            <a:r>
              <a:rPr lang="en-US" sz="2800" b="1" dirty="0" smtClean="0">
                <a:solidFill>
                  <a:srgbClr val="C00000"/>
                </a:solidFill>
              </a:rPr>
              <a:t>of carriers’ </a:t>
            </a:r>
            <a:r>
              <a:rPr lang="en-US" sz="2800" b="1" dirty="0">
                <a:solidFill>
                  <a:srgbClr val="C00000"/>
                </a:solidFill>
              </a:rPr>
              <a:t>civil liability </a:t>
            </a:r>
            <a:r>
              <a:rPr lang="en-US" sz="2800" b="1" dirty="0" smtClean="0">
                <a:solidFill>
                  <a:srgbClr val="C00000"/>
                </a:solidFill>
              </a:rPr>
              <a:t>for damages </a:t>
            </a:r>
            <a:r>
              <a:rPr lang="en-US" sz="2800" b="1" dirty="0">
                <a:solidFill>
                  <a:srgbClr val="C00000"/>
                </a:solidFill>
              </a:rPr>
              <a:t>to life, health or property of passengers</a:t>
            </a:r>
            <a:endParaRPr lang="ru-RU" sz="2800" b="1" dirty="0">
              <a:solidFill>
                <a:srgbClr val="C00000"/>
              </a:solidFill>
              <a:cs typeface="Arial" charset="0"/>
            </a:endParaRPr>
          </a:p>
        </p:txBody>
      </p:sp>
      <p:sp>
        <p:nvSpPr>
          <p:cNvPr id="2" name="Номер слайда 1"/>
          <p:cNvSpPr>
            <a:spLocks noGrp="1"/>
          </p:cNvSpPr>
          <p:nvPr>
            <p:ph type="sldNum" sz="quarter" idx="12"/>
          </p:nvPr>
        </p:nvSpPr>
        <p:spPr/>
        <p:txBody>
          <a:bodyPr/>
          <a:lstStyle/>
          <a:p>
            <a:fld id="{05F6C808-05D0-47F4-B1A1-27471850F27D}" type="slidenum">
              <a:rPr lang="ru-RU" smtClean="0"/>
              <a:t>18</a:t>
            </a:fld>
            <a:endParaRPr lang="ru-RU"/>
          </a:p>
        </p:txBody>
      </p:sp>
    </p:spTree>
    <p:extLst>
      <p:ext uri="{BB962C8B-B14F-4D97-AF65-F5344CB8AC3E}">
        <p14:creationId xmlns:p14="http://schemas.microsoft.com/office/powerpoint/2010/main" val="3376704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bwMode="auto">
          <a:xfrm>
            <a:off x="1547664" y="547886"/>
            <a:ext cx="7272808" cy="100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eaLnBrk="1" hangingPunct="1">
              <a:defRPr/>
            </a:pPr>
            <a:r>
              <a:rPr lang="en-US" sz="2400" b="1" dirty="0">
                <a:solidFill>
                  <a:srgbClr val="C00000"/>
                </a:solidFill>
              </a:rPr>
              <a:t>Compulsory insurance of </a:t>
            </a:r>
            <a:r>
              <a:rPr lang="en-US" sz="2400" b="1" dirty="0" smtClean="0">
                <a:solidFill>
                  <a:srgbClr val="C00000"/>
                </a:solidFill>
              </a:rPr>
              <a:t>carriers’ civil liability </a:t>
            </a:r>
            <a:r>
              <a:rPr lang="en-US" sz="2400" b="1" dirty="0">
                <a:solidFill>
                  <a:srgbClr val="C00000"/>
                </a:solidFill>
              </a:rPr>
              <a:t>for </a:t>
            </a:r>
            <a:r>
              <a:rPr lang="en-US" sz="2400" b="1" dirty="0" smtClean="0">
                <a:solidFill>
                  <a:srgbClr val="C00000"/>
                </a:solidFill>
              </a:rPr>
              <a:t>damages </a:t>
            </a:r>
            <a:r>
              <a:rPr lang="en-US" sz="2400" b="1" dirty="0">
                <a:solidFill>
                  <a:srgbClr val="C00000"/>
                </a:solidFill>
              </a:rPr>
              <a:t>to life, health or property of passengers</a:t>
            </a:r>
            <a:endParaRPr lang="ru-RU" sz="2400" b="1" dirty="0">
              <a:solidFill>
                <a:srgbClr val="C00000"/>
              </a:solidFill>
              <a:cs typeface="Arial" charset="0"/>
            </a:endParaRPr>
          </a:p>
          <a:p>
            <a:pPr algn="r" eaLnBrk="1" hangingPunct="1">
              <a:defRPr/>
            </a:pPr>
            <a:endParaRPr lang="ru-RU" sz="2400" b="1" dirty="0">
              <a:solidFill>
                <a:schemeClr val="tx2"/>
              </a:solidFill>
              <a:cs typeface="Arial" charset="0"/>
            </a:endParaRPr>
          </a:p>
        </p:txBody>
      </p:sp>
      <p:sp>
        <p:nvSpPr>
          <p:cNvPr id="2" name="Номер слайда 1"/>
          <p:cNvSpPr>
            <a:spLocks noGrp="1"/>
          </p:cNvSpPr>
          <p:nvPr>
            <p:ph type="sldNum" sz="quarter" idx="12"/>
          </p:nvPr>
        </p:nvSpPr>
        <p:spPr/>
        <p:txBody>
          <a:bodyPr/>
          <a:lstStyle/>
          <a:p>
            <a:fld id="{B19B0651-EE4F-4900-A07F-96A6BFA9D0F0}" type="slidenum">
              <a:rPr lang="ru-RU" smtClean="0"/>
              <a:pPr/>
              <a:t>19</a:t>
            </a:fld>
            <a:endParaRPr lang="ru-RU"/>
          </a:p>
        </p:txBody>
      </p:sp>
      <p:graphicFrame>
        <p:nvGraphicFramePr>
          <p:cNvPr id="5" name="Схема 4"/>
          <p:cNvGraphicFramePr/>
          <p:nvPr>
            <p:extLst>
              <p:ext uri="{D42A27DB-BD31-4B8C-83A1-F6EECF244321}">
                <p14:modId xmlns:p14="http://schemas.microsoft.com/office/powerpoint/2010/main" val="864062812"/>
              </p:ext>
            </p:extLst>
          </p:nvPr>
        </p:nvGraphicFramePr>
        <p:xfrm>
          <a:off x="107504" y="1397000"/>
          <a:ext cx="8928992"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0429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r" eaLnBrk="1" hangingPunct="1"/>
            <a:r>
              <a:rPr lang="en-US" altLang="ru-RU" sz="2000" b="1" smtClean="0">
                <a:solidFill>
                  <a:srgbClr val="C00000"/>
                </a:solidFill>
                <a:latin typeface="Times New Roman" pitchFamily="18" charset="0"/>
                <a:cs typeface="Times New Roman" pitchFamily="18" charset="0"/>
              </a:rPr>
              <a:t>Russian Association of Motor Insurers</a:t>
            </a:r>
            <a:endParaRPr lang="ru-RU" altLang="ru-RU" sz="2000" smtClean="0">
              <a:solidFill>
                <a:srgbClr val="C00000"/>
              </a:solidFill>
              <a:latin typeface="Times New Roman" pitchFamily="18" charset="0"/>
              <a:cs typeface="Times New Roman" pitchFamily="18" charset="0"/>
            </a:endParaRPr>
          </a:p>
        </p:txBody>
      </p:sp>
      <p:sp>
        <p:nvSpPr>
          <p:cNvPr id="72707" name="Rectangle 3"/>
          <p:cNvSpPr>
            <a:spLocks noGrp="1" noChangeArrowheads="1"/>
          </p:cNvSpPr>
          <p:nvPr>
            <p:ph type="body" idx="1"/>
          </p:nvPr>
        </p:nvSpPr>
        <p:spPr>
          <a:xfrm>
            <a:off x="395288" y="1412875"/>
            <a:ext cx="8353425" cy="1944117"/>
          </a:xfrm>
        </p:spPr>
        <p:style>
          <a:lnRef idx="1">
            <a:schemeClr val="accent1"/>
          </a:lnRef>
          <a:fillRef idx="2">
            <a:schemeClr val="accent1"/>
          </a:fillRef>
          <a:effectRef idx="1">
            <a:schemeClr val="accent1"/>
          </a:effectRef>
          <a:fontRef idx="minor">
            <a:schemeClr val="dk1"/>
          </a:fontRef>
        </p:style>
        <p:txBody>
          <a:bodyPr/>
          <a:lstStyle/>
          <a:p>
            <a:pPr marL="0" indent="0" eaLnBrk="1" hangingPunct="1">
              <a:buFontTx/>
              <a:buNone/>
              <a:defRPr/>
            </a:pPr>
            <a:r>
              <a:rPr lang="en-US" sz="1800" b="1" dirty="0">
                <a:solidFill>
                  <a:srgbClr val="002060"/>
                </a:solidFill>
                <a:latin typeface="Times New Roman" pitchFamily="18" charset="0"/>
                <a:cs typeface="Times New Roman" pitchFamily="18" charset="0"/>
              </a:rPr>
              <a:t>Russian Association of Motor Insurers</a:t>
            </a:r>
            <a:r>
              <a:rPr lang="ru-RU" sz="1800" b="1" dirty="0">
                <a:solidFill>
                  <a:srgbClr val="002060"/>
                </a:solidFill>
                <a:latin typeface="Times New Roman" pitchFamily="18" charset="0"/>
                <a:cs typeface="Times New Roman" pitchFamily="18" charset="0"/>
              </a:rPr>
              <a:t> (</a:t>
            </a:r>
            <a:r>
              <a:rPr lang="en-US" sz="1800" b="1" dirty="0">
                <a:solidFill>
                  <a:srgbClr val="002060"/>
                </a:solidFill>
                <a:latin typeface="Times New Roman" pitchFamily="18" charset="0"/>
                <a:cs typeface="Times New Roman" pitchFamily="18" charset="0"/>
              </a:rPr>
              <a:t>RAMI</a:t>
            </a:r>
            <a:r>
              <a:rPr lang="ru-RU" sz="1800" b="1" dirty="0">
                <a:solidFill>
                  <a:srgbClr val="002060"/>
                </a:solidFill>
                <a:latin typeface="Times New Roman" pitchFamily="18" charset="0"/>
                <a:cs typeface="Times New Roman" pitchFamily="18" charset="0"/>
              </a:rPr>
              <a:t>)</a:t>
            </a:r>
            <a:r>
              <a:rPr lang="en-US" sz="1800" b="1" dirty="0">
                <a:solidFill>
                  <a:srgbClr val="002060"/>
                </a:solidFill>
                <a:latin typeface="Times New Roman" pitchFamily="18" charset="0"/>
                <a:cs typeface="Times New Roman" pitchFamily="18" charset="0"/>
              </a:rPr>
              <a:t>:</a:t>
            </a:r>
            <a:endParaRPr lang="ru-RU" sz="1800" b="1" dirty="0">
              <a:solidFill>
                <a:srgbClr val="002060"/>
              </a:solidFill>
              <a:latin typeface="Times New Roman" pitchFamily="18" charset="0"/>
              <a:cs typeface="Times New Roman" pitchFamily="18" charset="0"/>
            </a:endParaRPr>
          </a:p>
          <a:p>
            <a:pPr algn="just" eaLnBrk="1" hangingPunct="1">
              <a:lnSpc>
                <a:spcPct val="90000"/>
              </a:lnSpc>
              <a:buFont typeface="Arial" pitchFamily="34" charset="0"/>
              <a:buChar char="•"/>
              <a:defRPr/>
            </a:pPr>
            <a:r>
              <a:rPr lang="en-US" sz="1800" dirty="0">
                <a:solidFill>
                  <a:srgbClr val="002060"/>
                </a:solidFill>
                <a:latin typeface="Times New Roman" pitchFamily="18" charset="0"/>
                <a:cs typeface="Times New Roman" pitchFamily="18" charset="0"/>
              </a:rPr>
              <a:t>W</a:t>
            </a:r>
            <a:r>
              <a:rPr lang="en-US" sz="1800" dirty="0" smtClean="0">
                <a:solidFill>
                  <a:srgbClr val="002060"/>
                </a:solidFill>
                <a:latin typeface="Times New Roman" pitchFamily="18" charset="0"/>
                <a:cs typeface="Times New Roman" pitchFamily="18" charset="0"/>
              </a:rPr>
              <a:t>as </a:t>
            </a:r>
            <a:r>
              <a:rPr lang="en-US" sz="1800" dirty="0">
                <a:solidFill>
                  <a:srgbClr val="002060"/>
                </a:solidFill>
                <a:latin typeface="Times New Roman" pitchFamily="18" charset="0"/>
                <a:cs typeface="Times New Roman" pitchFamily="18" charset="0"/>
              </a:rPr>
              <a:t>established in accordance</a:t>
            </a:r>
            <a:r>
              <a:rPr lang="ru-RU" sz="1800" dirty="0">
                <a:solidFill>
                  <a:srgbClr val="002060"/>
                </a:solidFill>
                <a:latin typeface="Times New Roman" pitchFamily="18" charset="0"/>
                <a:cs typeface="Times New Roman" pitchFamily="18" charset="0"/>
              </a:rPr>
              <a:t> </a:t>
            </a:r>
            <a:r>
              <a:rPr lang="en-US" sz="1800" dirty="0" smtClean="0">
                <a:solidFill>
                  <a:srgbClr val="002060"/>
                </a:solidFill>
                <a:latin typeface="Times New Roman" pitchFamily="18" charset="0"/>
                <a:cs typeface="Times New Roman" pitchFamily="18" charset="0"/>
              </a:rPr>
              <a:t>with the </a:t>
            </a:r>
            <a:r>
              <a:rPr lang="en-US" sz="1800" dirty="0">
                <a:solidFill>
                  <a:srgbClr val="002060"/>
                </a:solidFill>
                <a:latin typeface="Times New Roman" pitchFamily="18" charset="0"/>
                <a:cs typeface="Times New Roman" pitchFamily="18" charset="0"/>
              </a:rPr>
              <a:t>Federal Law “On </a:t>
            </a:r>
            <a:r>
              <a:rPr lang="en-US" sz="1800" dirty="0" smtClean="0">
                <a:solidFill>
                  <a:srgbClr val="002060"/>
                </a:solidFill>
                <a:latin typeface="Times New Roman" pitchFamily="18" charset="0"/>
                <a:cs typeface="Times New Roman" pitchFamily="18" charset="0"/>
              </a:rPr>
              <a:t>Compulsory </a:t>
            </a:r>
            <a:r>
              <a:rPr lang="en-US" sz="1800" dirty="0">
                <a:solidFill>
                  <a:srgbClr val="002060"/>
                </a:solidFill>
                <a:latin typeface="Times New Roman" pitchFamily="18" charset="0"/>
                <a:cs typeface="Times New Roman" pitchFamily="18" charset="0"/>
              </a:rPr>
              <a:t>Third-Party Liability Insurance for Motor Vehicle Owners”</a:t>
            </a:r>
            <a:r>
              <a:rPr lang="ru-RU" sz="1800" dirty="0">
                <a:solidFill>
                  <a:srgbClr val="002060"/>
                </a:solidFill>
                <a:latin typeface="Times New Roman" pitchFamily="18" charset="0"/>
                <a:cs typeface="Times New Roman" pitchFamily="18" charset="0"/>
              </a:rPr>
              <a:t> </a:t>
            </a:r>
            <a:endParaRPr lang="en-US" sz="1800" dirty="0">
              <a:solidFill>
                <a:srgbClr val="002060"/>
              </a:solidFill>
              <a:latin typeface="Times New Roman" pitchFamily="18" charset="0"/>
              <a:cs typeface="Times New Roman" pitchFamily="18" charset="0"/>
            </a:endParaRPr>
          </a:p>
          <a:p>
            <a:pPr algn="just" eaLnBrk="1" hangingPunct="1">
              <a:buFont typeface="Arial" pitchFamily="34" charset="0"/>
              <a:buChar char="•"/>
              <a:defRPr/>
            </a:pPr>
            <a:r>
              <a:rPr lang="en-US" sz="1800" dirty="0">
                <a:solidFill>
                  <a:srgbClr val="002060"/>
                </a:solidFill>
                <a:latin typeface="Times New Roman" pitchFamily="18" charset="0"/>
                <a:cs typeface="Times New Roman" pitchFamily="18" charset="0"/>
              </a:rPr>
              <a:t>P</a:t>
            </a:r>
            <a:r>
              <a:rPr lang="en-US" sz="1800" dirty="0" smtClean="0">
                <a:solidFill>
                  <a:srgbClr val="002060"/>
                </a:solidFill>
                <a:latin typeface="Times New Roman" pitchFamily="18" charset="0"/>
                <a:cs typeface="Times New Roman" pitchFamily="18" charset="0"/>
              </a:rPr>
              <a:t>rofessional association of insurers;</a:t>
            </a:r>
          </a:p>
          <a:p>
            <a:pPr algn="just" eaLnBrk="1" hangingPunct="1">
              <a:defRPr/>
            </a:pPr>
            <a:r>
              <a:rPr lang="en-US" sz="1800" dirty="0" smtClean="0">
                <a:solidFill>
                  <a:srgbClr val="002060"/>
                </a:solidFill>
                <a:latin typeface="Times New Roman" pitchFamily="18" charset="0"/>
                <a:cs typeface="Times New Roman" pitchFamily="18" charset="0"/>
              </a:rPr>
              <a:t>Non-profit entity</a:t>
            </a:r>
            <a:r>
              <a:rPr lang="ru-RU" sz="1800" dirty="0" smtClean="0">
                <a:solidFill>
                  <a:srgbClr val="002060"/>
                </a:solidFill>
                <a:latin typeface="Times New Roman" pitchFamily="18" charset="0"/>
                <a:cs typeface="Times New Roman" pitchFamily="18" charset="0"/>
              </a:rPr>
              <a:t>;</a:t>
            </a:r>
            <a:endParaRPr lang="en-US" sz="1800" dirty="0">
              <a:solidFill>
                <a:srgbClr val="002060"/>
              </a:solidFill>
              <a:latin typeface="Times New Roman" pitchFamily="18" charset="0"/>
              <a:cs typeface="Times New Roman" pitchFamily="18" charset="0"/>
            </a:endParaRPr>
          </a:p>
          <a:p>
            <a:pPr algn="just" eaLnBrk="1" hangingPunct="1">
              <a:defRPr/>
            </a:pPr>
            <a:r>
              <a:rPr lang="en-US" sz="1800" dirty="0" smtClean="0">
                <a:solidFill>
                  <a:srgbClr val="002060"/>
                </a:solidFill>
                <a:latin typeface="Times New Roman" pitchFamily="18" charset="0"/>
                <a:cs typeface="Times New Roman" pitchFamily="18" charset="0"/>
              </a:rPr>
              <a:t>Purpose – cooperation of CMTPL insurers</a:t>
            </a:r>
            <a:r>
              <a:rPr lang="ru-RU" sz="1800" dirty="0" smtClean="0">
                <a:solidFill>
                  <a:srgbClr val="002060"/>
                </a:solidFill>
                <a:latin typeface="Times New Roman" pitchFamily="18" charset="0"/>
                <a:cs typeface="Times New Roman" pitchFamily="18" charset="0"/>
              </a:rPr>
              <a:t>.</a:t>
            </a:r>
            <a:endParaRPr lang="ru-RU" sz="1800" dirty="0">
              <a:solidFill>
                <a:srgbClr val="002060"/>
              </a:solidFill>
              <a:latin typeface="Times New Roman" pitchFamily="18" charset="0"/>
              <a:cs typeface="Times New Roman" pitchFamily="18" charset="0"/>
            </a:endParaRPr>
          </a:p>
        </p:txBody>
      </p:sp>
      <p:sp>
        <p:nvSpPr>
          <p:cNvPr id="16388" name="Номер слайда 1"/>
          <p:cNvSpPr>
            <a:spLocks noGrp="1"/>
          </p:cNvSpPr>
          <p:nvPr>
            <p:ph type="sldNum" sz="quarter" idx="12"/>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646AD559-B65F-46E2-8EDB-6464BBFBE3E3}" type="slidenum">
              <a:rPr lang="ru-RU" altLang="ru-RU" sz="1400" smtClean="0"/>
              <a:pPr eaLnBrk="1" hangingPunct="1"/>
              <a:t>2</a:t>
            </a:fld>
            <a:endParaRPr lang="ru-RU" altLang="ru-RU" sz="1400" smtClean="0"/>
          </a:p>
        </p:txBody>
      </p:sp>
      <p:sp>
        <p:nvSpPr>
          <p:cNvPr id="5" name="Rectangle 3"/>
          <p:cNvSpPr txBox="1">
            <a:spLocks noChangeArrowheads="1"/>
          </p:cNvSpPr>
          <p:nvPr/>
        </p:nvSpPr>
        <p:spPr>
          <a:xfrm>
            <a:off x="395536" y="3573016"/>
            <a:ext cx="8353425" cy="2808312"/>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Tx/>
              <a:buNone/>
              <a:defRPr/>
            </a:pPr>
            <a:r>
              <a:rPr lang="en-US" sz="1800" b="1" dirty="0" smtClean="0">
                <a:solidFill>
                  <a:srgbClr val="002060"/>
                </a:solidFill>
                <a:latin typeface="Times New Roman" pitchFamily="18" charset="0"/>
                <a:cs typeface="Times New Roman" pitchFamily="18" charset="0"/>
              </a:rPr>
              <a:t>RAMI:</a:t>
            </a:r>
            <a:endParaRPr lang="ru-RU" sz="1800" b="1" dirty="0" smtClean="0">
              <a:solidFill>
                <a:srgbClr val="002060"/>
              </a:solidFill>
              <a:latin typeface="Times New Roman" pitchFamily="18" charset="0"/>
              <a:cs typeface="Times New Roman" pitchFamily="18" charset="0"/>
            </a:endParaRPr>
          </a:p>
          <a:p>
            <a:pPr algn="just">
              <a:defRPr/>
            </a:pPr>
            <a:r>
              <a:rPr lang="en-US" sz="1800" dirty="0" smtClean="0">
                <a:solidFill>
                  <a:srgbClr val="002060"/>
                </a:solidFill>
                <a:latin typeface="Times New Roman" pitchFamily="18" charset="0"/>
                <a:cs typeface="Times New Roman" pitchFamily="18" charset="0"/>
              </a:rPr>
              <a:t>Lays down the professional rules for RAMI members</a:t>
            </a:r>
            <a:r>
              <a:rPr lang="ru-RU" sz="1800" dirty="0" smtClean="0">
                <a:solidFill>
                  <a:srgbClr val="002060"/>
                </a:solidFill>
                <a:latin typeface="Times New Roman" pitchFamily="18" charset="0"/>
                <a:cs typeface="Times New Roman" pitchFamily="18" charset="0"/>
              </a:rPr>
              <a:t>;</a:t>
            </a:r>
            <a:endParaRPr lang="ru-RU" sz="1800" dirty="0" smtClean="0">
              <a:solidFill>
                <a:srgbClr val="FF0000"/>
              </a:solidFill>
              <a:latin typeface="Times New Roman" pitchFamily="18" charset="0"/>
              <a:cs typeface="Times New Roman" pitchFamily="18" charset="0"/>
            </a:endParaRPr>
          </a:p>
          <a:p>
            <a:pPr algn="just">
              <a:defRPr/>
            </a:pPr>
            <a:r>
              <a:rPr lang="en-US" sz="1800" dirty="0" smtClean="0">
                <a:solidFill>
                  <a:srgbClr val="002060"/>
                </a:solidFill>
                <a:latin typeface="Times New Roman" pitchFamily="18" charset="0"/>
                <a:cs typeface="Times New Roman" pitchFamily="18" charset="0"/>
              </a:rPr>
              <a:t>Represents interests related to compulsory motor TPL insurance provided by RAMI members in state authorities</a:t>
            </a:r>
            <a:r>
              <a:rPr lang="ru-RU" sz="1800" dirty="0" smtClean="0">
                <a:solidFill>
                  <a:srgbClr val="002060"/>
                </a:solidFill>
                <a:latin typeface="Times New Roman" pitchFamily="18" charset="0"/>
                <a:cs typeface="Times New Roman" pitchFamily="18" charset="0"/>
              </a:rPr>
              <a:t>;</a:t>
            </a:r>
          </a:p>
          <a:p>
            <a:pPr algn="just">
              <a:defRPr/>
            </a:pPr>
            <a:r>
              <a:rPr lang="en-US" sz="1800" dirty="0" smtClean="0">
                <a:solidFill>
                  <a:srgbClr val="002060"/>
                </a:solidFill>
                <a:latin typeface="Times New Roman" pitchFamily="18" charset="0"/>
                <a:cs typeface="Times New Roman" pitchFamily="18" charset="0"/>
              </a:rPr>
              <a:t>Implements c</a:t>
            </a:r>
            <a:r>
              <a:rPr lang="ru-RU" sz="1800" dirty="0" err="1" smtClean="0">
                <a:solidFill>
                  <a:srgbClr val="002060"/>
                </a:solidFill>
                <a:latin typeface="Times New Roman" pitchFamily="18" charset="0"/>
                <a:cs typeface="Times New Roman" pitchFamily="18" charset="0"/>
              </a:rPr>
              <a:t>ompensation</a:t>
            </a:r>
            <a:r>
              <a:rPr lang="ru-RU" sz="1800" dirty="0" smtClean="0">
                <a:solidFill>
                  <a:srgbClr val="002060"/>
                </a:solidFill>
                <a:latin typeface="Times New Roman" pitchFamily="18" charset="0"/>
                <a:cs typeface="Times New Roman" pitchFamily="18" charset="0"/>
              </a:rPr>
              <a:t> </a:t>
            </a:r>
            <a:r>
              <a:rPr lang="en-US" sz="1800" dirty="0" smtClean="0">
                <a:solidFill>
                  <a:srgbClr val="002060"/>
                </a:solidFill>
                <a:latin typeface="Times New Roman" pitchFamily="18" charset="0"/>
                <a:cs typeface="Times New Roman" pitchFamily="18" charset="0"/>
              </a:rPr>
              <a:t>payment if</a:t>
            </a:r>
            <a:r>
              <a:rPr lang="ru-RU" sz="1800" dirty="0" smtClean="0">
                <a:solidFill>
                  <a:srgbClr val="002060"/>
                </a:solidFill>
                <a:latin typeface="Times New Roman" pitchFamily="18" charset="0"/>
                <a:cs typeface="Times New Roman" pitchFamily="18" charset="0"/>
              </a:rPr>
              <a:t>: </a:t>
            </a:r>
          </a:p>
          <a:p>
            <a:pPr marL="1085850" lvl="2" indent="-285750" algn="just">
              <a:defRPr/>
            </a:pPr>
            <a:r>
              <a:rPr lang="en-US" sz="1800" dirty="0" smtClean="0">
                <a:solidFill>
                  <a:srgbClr val="002060"/>
                </a:solidFill>
                <a:latin typeface="Times New Roman" pitchFamily="18" charset="0"/>
                <a:cs typeface="Times New Roman" pitchFamily="18" charset="0"/>
              </a:rPr>
              <a:t>insurer’s license is revoked</a:t>
            </a:r>
            <a:r>
              <a:rPr lang="ru-RU" sz="1800" dirty="0" smtClean="0">
                <a:solidFill>
                  <a:srgbClr val="002060"/>
                </a:solidFill>
                <a:latin typeface="Times New Roman" pitchFamily="18" charset="0"/>
                <a:cs typeface="Times New Roman" pitchFamily="18" charset="0"/>
              </a:rPr>
              <a:t>;</a:t>
            </a:r>
          </a:p>
          <a:p>
            <a:pPr marL="1085850" lvl="2" indent="-285750" algn="just">
              <a:defRPr/>
            </a:pPr>
            <a:r>
              <a:rPr lang="en-US" sz="1800" dirty="0" smtClean="0">
                <a:solidFill>
                  <a:srgbClr val="002060"/>
                </a:solidFill>
                <a:latin typeface="Times New Roman" pitchFamily="18" charset="0"/>
                <a:cs typeface="Times New Roman" pitchFamily="18" charset="0"/>
              </a:rPr>
              <a:t>offender’s liability</a:t>
            </a:r>
            <a:r>
              <a:rPr lang="ru-RU" sz="1800" dirty="0" smtClean="0">
                <a:solidFill>
                  <a:srgbClr val="002060"/>
                </a:solidFill>
                <a:latin typeface="Times New Roman" pitchFamily="18" charset="0"/>
                <a:cs typeface="Times New Roman" pitchFamily="18" charset="0"/>
              </a:rPr>
              <a:t> </a:t>
            </a:r>
            <a:r>
              <a:rPr lang="en-US" sz="1800" dirty="0" smtClean="0">
                <a:solidFill>
                  <a:srgbClr val="002060"/>
                </a:solidFill>
                <a:latin typeface="Times New Roman" pitchFamily="18" charset="0"/>
                <a:cs typeface="Times New Roman" pitchFamily="18" charset="0"/>
              </a:rPr>
              <a:t>isn’t insured</a:t>
            </a:r>
            <a:r>
              <a:rPr lang="ru-RU" sz="1800" dirty="0" smtClean="0">
                <a:solidFill>
                  <a:srgbClr val="002060"/>
                </a:solidFill>
                <a:latin typeface="Times New Roman" pitchFamily="18" charset="0"/>
                <a:cs typeface="Times New Roman" pitchFamily="18" charset="0"/>
              </a:rPr>
              <a:t>;</a:t>
            </a:r>
          </a:p>
          <a:p>
            <a:pPr algn="just">
              <a:defRPr/>
            </a:pPr>
            <a:r>
              <a:rPr lang="en-US" sz="1800" dirty="0" smtClean="0">
                <a:solidFill>
                  <a:srgbClr val="002060"/>
                </a:solidFill>
                <a:latin typeface="Times New Roman" pitchFamily="18" charset="0"/>
                <a:cs typeface="Times New Roman" pitchFamily="18" charset="0"/>
              </a:rPr>
              <a:t>Organizes the system of motor vehicle technical inspection</a:t>
            </a:r>
            <a:r>
              <a:rPr lang="ru-RU" sz="1800" dirty="0" smtClean="0">
                <a:solidFill>
                  <a:srgbClr val="002060"/>
                </a:solidFill>
                <a:latin typeface="Times New Roman" pitchFamily="18" charset="0"/>
                <a:cs typeface="Times New Roman" pitchFamily="18" charset="0"/>
              </a:rPr>
              <a:t>.</a:t>
            </a:r>
            <a:endParaRPr lang="ru-RU" sz="1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277767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bwMode="auto">
          <a:xfrm>
            <a:off x="2034480" y="260648"/>
            <a:ext cx="6858000" cy="61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eaLnBrk="1" hangingPunct="1">
              <a:defRPr/>
            </a:pPr>
            <a:r>
              <a:rPr lang="en-US" sz="3000" b="1" dirty="0" err="1" smtClean="0">
                <a:solidFill>
                  <a:schemeClr val="tx2"/>
                </a:solidFill>
                <a:cs typeface="Arial" charset="0"/>
              </a:rPr>
              <a:t>Tariffication</a:t>
            </a:r>
            <a:r>
              <a:rPr lang="en-US" sz="3000" b="1" dirty="0" smtClean="0">
                <a:solidFill>
                  <a:schemeClr val="tx2"/>
                </a:solidFill>
                <a:cs typeface="Arial" charset="0"/>
              </a:rPr>
              <a:t> </a:t>
            </a:r>
            <a:r>
              <a:rPr lang="ru-RU" sz="3000" b="1" dirty="0" smtClean="0">
                <a:solidFill>
                  <a:schemeClr val="tx2"/>
                </a:solidFill>
                <a:cs typeface="Arial" charset="0"/>
              </a:rPr>
              <a:t>(1</a:t>
            </a:r>
            <a:r>
              <a:rPr lang="ru-RU" sz="3000" b="1" dirty="0">
                <a:solidFill>
                  <a:schemeClr val="tx2"/>
                </a:solidFill>
                <a:cs typeface="Arial" charset="0"/>
              </a:rPr>
              <a:t>)</a:t>
            </a:r>
            <a:endParaRPr lang="ru-RU" sz="3000" dirty="0">
              <a:cs typeface="Tahoma" pitchFamily="34" charset="0"/>
            </a:endParaRPr>
          </a:p>
        </p:txBody>
      </p:sp>
      <p:sp>
        <p:nvSpPr>
          <p:cNvPr id="2" name="Номер слайда 1"/>
          <p:cNvSpPr>
            <a:spLocks noGrp="1"/>
          </p:cNvSpPr>
          <p:nvPr>
            <p:ph type="sldNum" sz="quarter" idx="12"/>
          </p:nvPr>
        </p:nvSpPr>
        <p:spPr/>
        <p:txBody>
          <a:bodyPr/>
          <a:lstStyle/>
          <a:p>
            <a:fld id="{B19B0651-EE4F-4900-A07F-96A6BFA9D0F0}" type="slidenum">
              <a:rPr lang="ru-RU" smtClean="0"/>
              <a:pPr/>
              <a:t>20</a:t>
            </a:fld>
            <a:endParaRPr lang="ru-RU"/>
          </a:p>
        </p:txBody>
      </p:sp>
      <p:sp>
        <p:nvSpPr>
          <p:cNvPr id="5" name="Заголовок 1"/>
          <p:cNvSpPr>
            <a:spLocks noGrp="1"/>
          </p:cNvSpPr>
          <p:nvPr>
            <p:ph type="title"/>
          </p:nvPr>
        </p:nvSpPr>
        <p:spPr>
          <a:xfrm>
            <a:off x="2195736" y="692697"/>
            <a:ext cx="5147008" cy="539802"/>
          </a:xfrm>
        </p:spPr>
        <p:txBody>
          <a:bodyPr>
            <a:normAutofit/>
          </a:bodyPr>
          <a:lstStyle/>
          <a:p>
            <a:r>
              <a:rPr lang="en-US" sz="2800" b="1" dirty="0" smtClean="0">
                <a:solidFill>
                  <a:schemeClr val="tx2"/>
                </a:solidFill>
              </a:rPr>
              <a:t>Classes </a:t>
            </a:r>
            <a:r>
              <a:rPr lang="en-US" sz="2800" b="1" dirty="0">
                <a:solidFill>
                  <a:schemeClr val="tx2"/>
                </a:solidFill>
              </a:rPr>
              <a:t>of carriers</a:t>
            </a:r>
          </a:p>
        </p:txBody>
      </p:sp>
      <p:graphicFrame>
        <p:nvGraphicFramePr>
          <p:cNvPr id="6" name="Объект 3"/>
          <p:cNvGraphicFramePr>
            <a:graphicFrameLocks noGrp="1"/>
          </p:cNvGraphicFramePr>
          <p:nvPr>
            <p:ph idx="1"/>
            <p:extLst>
              <p:ext uri="{D42A27DB-BD31-4B8C-83A1-F6EECF244321}">
                <p14:modId xmlns:p14="http://schemas.microsoft.com/office/powerpoint/2010/main" val="1322169000"/>
              </p:ext>
            </p:extLst>
          </p:nvPr>
        </p:nvGraphicFramePr>
        <p:xfrm>
          <a:off x="442891" y="1205238"/>
          <a:ext cx="4705173" cy="4950772"/>
        </p:xfrm>
        <a:graphic>
          <a:graphicData uri="http://schemas.openxmlformats.org/drawingml/2006/table">
            <a:tbl>
              <a:tblPr firstRow="1" firstCol="1" bandRow="1">
                <a:tableStyleId>{5C22544A-7EE6-4342-B048-85BDC9FD1C3A}</a:tableStyleId>
              </a:tblPr>
              <a:tblGrid>
                <a:gridCol w="4705173"/>
              </a:tblGrid>
              <a:tr h="364120">
                <a:tc>
                  <a:txBody>
                    <a:bodyPr/>
                    <a:lstStyle/>
                    <a:p>
                      <a:pPr>
                        <a:lnSpc>
                          <a:spcPct val="115000"/>
                        </a:lnSpc>
                        <a:spcAft>
                          <a:spcPts val="0"/>
                        </a:spcAft>
                      </a:pPr>
                      <a:r>
                        <a:rPr lang="en-US" sz="2000" dirty="0" smtClean="0">
                          <a:effectLst/>
                        </a:rPr>
                        <a:t>Railways</a:t>
                      </a:r>
                      <a:endParaRPr lang="ru-RU" sz="2000" dirty="0">
                        <a:effectLst/>
                        <a:latin typeface="Calibri"/>
                        <a:ea typeface="Calibri"/>
                        <a:cs typeface="Times New Roman"/>
                      </a:endParaRPr>
                    </a:p>
                  </a:txBody>
                  <a:tcPr marL="68580" marR="68580" marT="0" marB="0" anchor="ctr"/>
                </a:tc>
              </a:tr>
              <a:tr h="291296">
                <a:tc>
                  <a:txBody>
                    <a:bodyPr/>
                    <a:lstStyle/>
                    <a:p>
                      <a:pPr algn="r">
                        <a:lnSpc>
                          <a:spcPct val="115000"/>
                        </a:lnSpc>
                        <a:spcAft>
                          <a:spcPts val="0"/>
                        </a:spcAft>
                      </a:pPr>
                      <a:r>
                        <a:rPr lang="en-US" sz="1600" dirty="0" smtClean="0">
                          <a:effectLst/>
                        </a:rPr>
                        <a:t>long distance</a:t>
                      </a:r>
                      <a:endParaRPr lang="ru-RU" sz="1400" dirty="0">
                        <a:effectLst/>
                        <a:latin typeface="Calibri"/>
                        <a:ea typeface="Calibri"/>
                        <a:cs typeface="Times New Roman"/>
                      </a:endParaRPr>
                    </a:p>
                  </a:txBody>
                  <a:tcPr marL="68580" marR="68580" marT="0" marB="0" anchor="ctr"/>
                </a:tc>
              </a:tr>
              <a:tr h="291296">
                <a:tc>
                  <a:txBody>
                    <a:bodyPr/>
                    <a:lstStyle/>
                    <a:p>
                      <a:pPr algn="r">
                        <a:lnSpc>
                          <a:spcPct val="115000"/>
                        </a:lnSpc>
                        <a:spcAft>
                          <a:spcPts val="0"/>
                        </a:spcAft>
                      </a:pPr>
                      <a:r>
                        <a:rPr lang="en-US" sz="1600" dirty="0" smtClean="0">
                          <a:effectLst/>
                        </a:rPr>
                        <a:t>commuting distance</a:t>
                      </a:r>
                      <a:endParaRPr lang="ru-RU" sz="1400" dirty="0">
                        <a:effectLst/>
                        <a:latin typeface="Calibri"/>
                        <a:ea typeface="Calibri"/>
                        <a:cs typeface="Times New Roman"/>
                      </a:endParaRPr>
                    </a:p>
                  </a:txBody>
                  <a:tcPr marL="68580" marR="68580" marT="0" marB="0" anchor="ctr"/>
                </a:tc>
              </a:tr>
              <a:tr h="364120">
                <a:tc>
                  <a:txBody>
                    <a:bodyPr/>
                    <a:lstStyle/>
                    <a:p>
                      <a:pPr>
                        <a:lnSpc>
                          <a:spcPct val="115000"/>
                        </a:lnSpc>
                        <a:spcAft>
                          <a:spcPts val="0"/>
                        </a:spcAft>
                      </a:pPr>
                      <a:r>
                        <a:rPr lang="en-US" sz="2000" dirty="0" smtClean="0">
                          <a:effectLst/>
                        </a:rPr>
                        <a:t>Airways</a:t>
                      </a:r>
                      <a:endParaRPr lang="ru-RU" sz="2000" dirty="0">
                        <a:effectLst/>
                        <a:latin typeface="Calibri"/>
                        <a:ea typeface="Calibri"/>
                        <a:cs typeface="Times New Roman"/>
                      </a:endParaRPr>
                    </a:p>
                  </a:txBody>
                  <a:tcPr marL="68580" marR="68580" marT="0" marB="0" anchor="ctr"/>
                </a:tc>
              </a:tr>
              <a:tr h="364120">
                <a:tc>
                  <a:txBody>
                    <a:bodyPr/>
                    <a:lstStyle/>
                    <a:p>
                      <a:pPr>
                        <a:lnSpc>
                          <a:spcPct val="115000"/>
                        </a:lnSpc>
                        <a:spcAft>
                          <a:spcPts val="0"/>
                        </a:spcAft>
                      </a:pPr>
                      <a:r>
                        <a:rPr lang="en-US" sz="2000" dirty="0" smtClean="0">
                          <a:effectLst/>
                        </a:rPr>
                        <a:t>Marine risks</a:t>
                      </a:r>
                      <a:endParaRPr lang="ru-RU" sz="2000" dirty="0">
                        <a:effectLst/>
                        <a:latin typeface="Calibri"/>
                        <a:ea typeface="Calibri"/>
                        <a:cs typeface="Times New Roman"/>
                      </a:endParaRPr>
                    </a:p>
                  </a:txBody>
                  <a:tcPr marL="68580" marR="68580" marT="0" marB="0" anchor="ctr"/>
                </a:tc>
              </a:tr>
              <a:tr h="382011">
                <a:tc>
                  <a:txBody>
                    <a:bodyPr/>
                    <a:lstStyle/>
                    <a:p>
                      <a:pPr>
                        <a:lnSpc>
                          <a:spcPct val="115000"/>
                        </a:lnSpc>
                        <a:spcAft>
                          <a:spcPts val="0"/>
                        </a:spcAft>
                      </a:pPr>
                      <a:r>
                        <a:rPr lang="en-US" sz="2000" dirty="0" smtClean="0">
                          <a:effectLst/>
                        </a:rPr>
                        <a:t>Inland waterways</a:t>
                      </a:r>
                      <a:endParaRPr lang="ru-RU" sz="2000" dirty="0">
                        <a:effectLst/>
                        <a:latin typeface="Calibri"/>
                        <a:ea typeface="Calibri"/>
                        <a:cs typeface="Times New Roman"/>
                      </a:endParaRPr>
                    </a:p>
                  </a:txBody>
                  <a:tcPr marL="68580" marR="68580" marT="0" marB="0" anchor="ctr"/>
                </a:tc>
              </a:tr>
              <a:tr h="291296">
                <a:tc>
                  <a:txBody>
                    <a:bodyPr/>
                    <a:lstStyle/>
                    <a:p>
                      <a:pPr algn="r">
                        <a:lnSpc>
                          <a:spcPct val="115000"/>
                        </a:lnSpc>
                        <a:spcAft>
                          <a:spcPts val="0"/>
                        </a:spcAft>
                      </a:pPr>
                      <a:r>
                        <a:rPr lang="ru-RU" sz="1600" b="1" kern="1200" dirty="0" smtClean="0">
                          <a:solidFill>
                            <a:schemeClr val="lt1"/>
                          </a:solidFill>
                          <a:effectLst/>
                          <a:latin typeface="+mn-lt"/>
                          <a:ea typeface="+mn-ea"/>
                          <a:cs typeface="+mn-cs"/>
                        </a:rPr>
                        <a:t> </a:t>
                      </a:r>
                      <a:r>
                        <a:rPr lang="en-US" sz="1600" b="1" kern="1200" dirty="0" smtClean="0">
                          <a:solidFill>
                            <a:schemeClr val="lt1"/>
                          </a:solidFill>
                          <a:effectLst/>
                          <a:latin typeface="+mn-lt"/>
                          <a:ea typeface="+mn-ea"/>
                          <a:cs typeface="+mn-cs"/>
                        </a:rPr>
                        <a:t>commuter, intercity, transit, local routes</a:t>
                      </a:r>
                      <a:endParaRPr lang="ru-RU" sz="1600" b="1" kern="1200" dirty="0">
                        <a:solidFill>
                          <a:schemeClr val="lt1"/>
                        </a:solidFill>
                        <a:effectLst/>
                        <a:latin typeface="+mn-lt"/>
                        <a:ea typeface="+mn-ea"/>
                        <a:cs typeface="+mn-cs"/>
                      </a:endParaRPr>
                    </a:p>
                  </a:txBody>
                  <a:tcPr marL="68580" marR="68580" marT="0" marB="0" anchor="ctr"/>
                </a:tc>
              </a:tr>
              <a:tr h="291296">
                <a:tc>
                  <a:txBody>
                    <a:bodyPr/>
                    <a:lstStyle/>
                    <a:p>
                      <a:pPr algn="r">
                        <a:lnSpc>
                          <a:spcPct val="115000"/>
                        </a:lnSpc>
                        <a:spcAft>
                          <a:spcPts val="0"/>
                        </a:spcAft>
                      </a:pPr>
                      <a:r>
                        <a:rPr lang="ru-RU" sz="1600" dirty="0" smtClean="0">
                          <a:effectLst/>
                        </a:rPr>
                        <a:t> </a:t>
                      </a:r>
                      <a:r>
                        <a:rPr lang="en-US" sz="1600" dirty="0" smtClean="0">
                          <a:effectLst/>
                        </a:rPr>
                        <a:t>tourist routes</a:t>
                      </a:r>
                      <a:endParaRPr lang="ru-RU" sz="1400" dirty="0">
                        <a:effectLst/>
                        <a:latin typeface="Calibri"/>
                        <a:ea typeface="Calibri"/>
                        <a:cs typeface="Times New Roman"/>
                      </a:endParaRPr>
                    </a:p>
                  </a:txBody>
                  <a:tcPr marL="68580" marR="68580" marT="0" marB="0" anchor="ctr"/>
                </a:tc>
              </a:tr>
              <a:tr h="382011">
                <a:tc>
                  <a:txBody>
                    <a:bodyPr/>
                    <a:lstStyle/>
                    <a:p>
                      <a:pPr>
                        <a:lnSpc>
                          <a:spcPct val="115000"/>
                        </a:lnSpc>
                        <a:spcAft>
                          <a:spcPts val="0"/>
                        </a:spcAft>
                      </a:pPr>
                      <a:r>
                        <a:rPr lang="en-US" sz="2000" dirty="0" smtClean="0">
                          <a:effectLst/>
                        </a:rPr>
                        <a:t>Buses</a:t>
                      </a:r>
                      <a:endParaRPr lang="ru-RU" sz="2000" dirty="0">
                        <a:effectLst/>
                        <a:latin typeface="Calibri"/>
                        <a:ea typeface="Calibri"/>
                        <a:cs typeface="Times New Roman"/>
                      </a:endParaRPr>
                    </a:p>
                  </a:txBody>
                  <a:tcPr marL="68580" marR="68580" marT="0" marB="0" anchor="ctr"/>
                </a:tc>
              </a:tr>
              <a:tr h="291296">
                <a:tc>
                  <a:txBody>
                    <a:bodyPr/>
                    <a:lstStyle/>
                    <a:p>
                      <a:pPr algn="r">
                        <a:lnSpc>
                          <a:spcPct val="115000"/>
                        </a:lnSpc>
                        <a:spcAft>
                          <a:spcPts val="0"/>
                        </a:spcAft>
                      </a:pPr>
                      <a:r>
                        <a:rPr lang="en-US" sz="1600" dirty="0" smtClean="0">
                          <a:effectLst/>
                        </a:rPr>
                        <a:t>intercity</a:t>
                      </a:r>
                      <a:endParaRPr lang="ru-RU" sz="1400" dirty="0">
                        <a:effectLst/>
                        <a:latin typeface="Calibri"/>
                        <a:ea typeface="Calibri"/>
                        <a:cs typeface="Times New Roman"/>
                      </a:endParaRPr>
                    </a:p>
                  </a:txBody>
                  <a:tcPr marL="68580" marR="68580" marT="0" marB="0" anchor="ctr"/>
                </a:tc>
              </a:tr>
              <a:tr h="291296">
                <a:tc>
                  <a:txBody>
                    <a:bodyPr/>
                    <a:lstStyle/>
                    <a:p>
                      <a:pPr algn="r">
                        <a:lnSpc>
                          <a:spcPct val="115000"/>
                        </a:lnSpc>
                        <a:spcAft>
                          <a:spcPts val="0"/>
                        </a:spcAft>
                      </a:pPr>
                      <a:r>
                        <a:rPr lang="en-US" sz="1600" dirty="0" smtClean="0">
                          <a:effectLst/>
                        </a:rPr>
                        <a:t>suburban</a:t>
                      </a:r>
                      <a:endParaRPr lang="ru-RU" sz="1400" dirty="0">
                        <a:effectLst/>
                        <a:latin typeface="Calibri"/>
                        <a:ea typeface="Calibri"/>
                        <a:cs typeface="Times New Roman"/>
                      </a:endParaRPr>
                    </a:p>
                  </a:txBody>
                  <a:tcPr marL="68580" marR="68580" marT="0" marB="0" anchor="ctr"/>
                </a:tc>
              </a:tr>
              <a:tr h="291296">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600" dirty="0" smtClean="0">
                          <a:effectLst/>
                        </a:rPr>
                        <a:t>city</a:t>
                      </a:r>
                      <a:r>
                        <a:rPr lang="en-US" sz="1600" baseline="0" dirty="0" smtClean="0">
                          <a:effectLst/>
                        </a:rPr>
                        <a:t> transport</a:t>
                      </a:r>
                      <a:r>
                        <a:rPr lang="ru-RU" sz="1600" dirty="0" smtClean="0">
                          <a:effectLst/>
                        </a:rPr>
                        <a:t> </a:t>
                      </a:r>
                      <a:endParaRPr lang="ru-RU" sz="1400" dirty="0">
                        <a:effectLst/>
                        <a:latin typeface="Calibri"/>
                        <a:ea typeface="Calibri"/>
                        <a:cs typeface="Times New Roman"/>
                      </a:endParaRPr>
                    </a:p>
                  </a:txBody>
                  <a:tcPr marL="68580" marR="68580" marT="0" marB="0" anchor="ctr"/>
                </a:tc>
              </a:tr>
              <a:tr h="291296">
                <a:tc>
                  <a:txBody>
                    <a:bodyPr/>
                    <a:lstStyle/>
                    <a:p>
                      <a:pPr algn="r">
                        <a:lnSpc>
                          <a:spcPct val="115000"/>
                        </a:lnSpc>
                        <a:spcAft>
                          <a:spcPts val="0"/>
                        </a:spcAft>
                      </a:pPr>
                      <a:r>
                        <a:rPr lang="en-US" sz="1600" dirty="0" smtClean="0">
                          <a:effectLst/>
                        </a:rPr>
                        <a:t>city</a:t>
                      </a:r>
                      <a:r>
                        <a:rPr lang="en-US" sz="1600" baseline="0" dirty="0" smtClean="0">
                          <a:effectLst/>
                        </a:rPr>
                        <a:t> transport by the order </a:t>
                      </a:r>
                      <a:endParaRPr lang="ru-RU" sz="1600" dirty="0">
                        <a:solidFill>
                          <a:srgbClr val="FF0000"/>
                        </a:solidFill>
                        <a:effectLst/>
                        <a:latin typeface="Calibri"/>
                        <a:ea typeface="Calibri"/>
                        <a:cs typeface="Times New Roman"/>
                      </a:endParaRPr>
                    </a:p>
                  </a:txBody>
                  <a:tcPr marL="68580" marR="68580" marT="0" marB="0" anchor="ctr"/>
                </a:tc>
              </a:tr>
              <a:tr h="382011">
                <a:tc>
                  <a:txBody>
                    <a:bodyPr/>
                    <a:lstStyle/>
                    <a:p>
                      <a:pPr>
                        <a:lnSpc>
                          <a:spcPct val="115000"/>
                        </a:lnSpc>
                        <a:spcAft>
                          <a:spcPts val="0"/>
                        </a:spcAft>
                      </a:pPr>
                      <a:r>
                        <a:rPr lang="en-US" sz="2000" dirty="0" smtClean="0">
                          <a:effectLst/>
                        </a:rPr>
                        <a:t>Trolleybuses</a:t>
                      </a:r>
                      <a:endParaRPr lang="ru-RU" sz="2000" dirty="0">
                        <a:effectLst/>
                        <a:latin typeface="Calibri"/>
                        <a:ea typeface="Calibri"/>
                        <a:cs typeface="Times New Roman"/>
                      </a:endParaRPr>
                    </a:p>
                  </a:txBody>
                  <a:tcPr marL="68580" marR="68580" marT="0" marB="0" anchor="ctr"/>
                </a:tc>
              </a:tr>
              <a:tr h="382011">
                <a:tc>
                  <a:txBody>
                    <a:bodyPr/>
                    <a:lstStyle/>
                    <a:p>
                      <a:pPr>
                        <a:lnSpc>
                          <a:spcPct val="115000"/>
                        </a:lnSpc>
                        <a:spcAft>
                          <a:spcPts val="0"/>
                        </a:spcAft>
                      </a:pPr>
                      <a:r>
                        <a:rPr lang="en-US" sz="2000" dirty="0" smtClean="0">
                          <a:effectLst/>
                        </a:rPr>
                        <a:t>Tramways</a:t>
                      </a:r>
                      <a:endParaRPr lang="ru-RU" sz="2000" dirty="0">
                        <a:effectLst/>
                        <a:latin typeface="Calibri"/>
                        <a:ea typeface="Calibri"/>
                        <a:cs typeface="Times New Roman"/>
                      </a:endParaRPr>
                    </a:p>
                  </a:txBody>
                  <a:tcPr marL="68580" marR="68580" marT="0" marB="0" anchor="ctr"/>
                </a:tc>
              </a:tr>
            </a:tbl>
          </a:graphicData>
        </a:graphic>
      </p:graphicFrame>
      <p:pic>
        <p:nvPicPr>
          <p:cNvPr id="9" name="Picture 2" descr="C:\Users\Svetlana\Desktop\Перевозчики\iCAY3HJ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303522"/>
            <a:ext cx="1512168" cy="11118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Svetlana\Desktop\Перевозчики\iCAQN8A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9634" y="2001645"/>
            <a:ext cx="14287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Svetlana\Desktop\Перевозчики\0b36e9560d8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3144645"/>
            <a:ext cx="1641647" cy="10927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im6-tub-ru.yandex.net/i?id=311402726-52-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1482" y="2707936"/>
            <a:ext cx="1572766" cy="104851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im4-tub-ru.yandex.net/i?id=536552095-21-7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5498" y="3932072"/>
            <a:ext cx="1428750" cy="10668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im6-tub-ru.yandex.net/i?id=262889907-51-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3789" y="5228216"/>
            <a:ext cx="142875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im4-tub-ru.yandex.net/i?id=912730464-64-7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2240" y="4465472"/>
            <a:ext cx="1428750" cy="942976"/>
          </a:xfrm>
          <a:prstGeom prst="rect">
            <a:avLst/>
          </a:prstGeom>
          <a:noFill/>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323528" y="6156012"/>
            <a:ext cx="3150671" cy="369332"/>
          </a:xfrm>
          <a:prstGeom prst="rect">
            <a:avLst/>
          </a:prstGeom>
        </p:spPr>
        <p:txBody>
          <a:bodyPr wrap="none">
            <a:spAutoFit/>
          </a:bodyPr>
          <a:lstStyle/>
          <a:p>
            <a:r>
              <a:rPr lang="en-US" b="1" dirty="0">
                <a:solidFill>
                  <a:srgbClr val="FF0000"/>
                </a:solidFill>
              </a:rPr>
              <a:t>TAXI and Metro are not </a:t>
            </a:r>
            <a:r>
              <a:rPr lang="en-US" b="1" dirty="0" smtClean="0">
                <a:solidFill>
                  <a:srgbClr val="FF0000"/>
                </a:solidFill>
              </a:rPr>
              <a:t>insured</a:t>
            </a:r>
            <a:endParaRPr lang="ru-RU" b="1" dirty="0">
              <a:solidFill>
                <a:srgbClr val="FF0000"/>
              </a:solidFill>
            </a:endParaRPr>
          </a:p>
        </p:txBody>
      </p:sp>
      <p:pic>
        <p:nvPicPr>
          <p:cNvPr id="12" name="Picture 5" descr="C:\Users\Svetlana\Desktop\Перевозчики\e2fea7a3f371e4691a137e51a19[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8647" y="5393004"/>
            <a:ext cx="1509817" cy="1075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841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bwMode="auto">
          <a:xfrm>
            <a:off x="2034480" y="364729"/>
            <a:ext cx="6858000" cy="61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eaLnBrk="1" hangingPunct="1">
              <a:defRPr/>
            </a:pPr>
            <a:r>
              <a:rPr lang="en-US" sz="3000" b="1" dirty="0" err="1">
                <a:solidFill>
                  <a:schemeClr val="tx2"/>
                </a:solidFill>
                <a:cs typeface="Arial" charset="0"/>
              </a:rPr>
              <a:t>Tariffication</a:t>
            </a:r>
            <a:r>
              <a:rPr lang="ru-RU" sz="3000" b="1" dirty="0" smtClean="0">
                <a:solidFill>
                  <a:schemeClr val="tx2"/>
                </a:solidFill>
                <a:cs typeface="Arial" charset="0"/>
              </a:rPr>
              <a:t>(2)</a:t>
            </a:r>
            <a:endParaRPr lang="ru-RU" sz="3000" dirty="0">
              <a:cs typeface="Tahoma" pitchFamily="34" charset="0"/>
            </a:endParaRPr>
          </a:p>
        </p:txBody>
      </p:sp>
      <p:sp>
        <p:nvSpPr>
          <p:cNvPr id="2" name="Номер слайда 1"/>
          <p:cNvSpPr>
            <a:spLocks noGrp="1"/>
          </p:cNvSpPr>
          <p:nvPr>
            <p:ph type="sldNum" sz="quarter" idx="12"/>
          </p:nvPr>
        </p:nvSpPr>
        <p:spPr/>
        <p:txBody>
          <a:bodyPr/>
          <a:lstStyle/>
          <a:p>
            <a:fld id="{B19B0651-EE4F-4900-A07F-96A6BFA9D0F0}" type="slidenum">
              <a:rPr lang="ru-RU" smtClean="0"/>
              <a:pPr/>
              <a:t>21</a:t>
            </a:fld>
            <a:endParaRPr lang="ru-RU"/>
          </a:p>
        </p:txBody>
      </p:sp>
      <p:sp>
        <p:nvSpPr>
          <p:cNvPr id="5" name="Rectangle 4"/>
          <p:cNvSpPr>
            <a:spLocks noChangeArrowheads="1"/>
          </p:cNvSpPr>
          <p:nvPr/>
        </p:nvSpPr>
        <p:spPr bwMode="auto">
          <a:xfrm>
            <a:off x="198438" y="1196752"/>
            <a:ext cx="8694042" cy="1098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0000"/>
              </a:lnSpc>
              <a:spcBef>
                <a:spcPct val="20000"/>
              </a:spcBef>
              <a:buClr>
                <a:schemeClr val="bg2"/>
              </a:buClr>
              <a:buSzPct val="75000"/>
              <a:buFont typeface="Wingdings" pitchFamily="2" charset="2"/>
              <a:buNone/>
            </a:pPr>
            <a:endParaRPr lang="ru-RU" dirty="0"/>
          </a:p>
          <a:p>
            <a:pPr algn="ctr">
              <a:lnSpc>
                <a:spcPct val="80000"/>
              </a:lnSpc>
              <a:spcBef>
                <a:spcPct val="20000"/>
              </a:spcBef>
              <a:buClr>
                <a:schemeClr val="bg2"/>
              </a:buClr>
              <a:buSzPct val="75000"/>
              <a:buFont typeface="Wingdings" pitchFamily="2" charset="2"/>
              <a:buNone/>
            </a:pPr>
            <a:r>
              <a:rPr lang="en-US" sz="2800" b="1" dirty="0"/>
              <a:t>Insurance amounts must be specified separately for each risk civil liability per passenger:</a:t>
            </a:r>
            <a:endParaRPr lang="ru-RU" sz="2800" b="1" dirty="0"/>
          </a:p>
        </p:txBody>
      </p:sp>
      <p:sp>
        <p:nvSpPr>
          <p:cNvPr id="6" name="Rectangle 5"/>
          <p:cNvSpPr>
            <a:spLocks noChangeArrowheads="1"/>
          </p:cNvSpPr>
          <p:nvPr/>
        </p:nvSpPr>
        <p:spPr bwMode="auto">
          <a:xfrm>
            <a:off x="395535" y="2420888"/>
            <a:ext cx="8424937"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buFont typeface="Arial" pitchFamily="34" charset="0"/>
              <a:buChar char="•"/>
            </a:pPr>
            <a:r>
              <a:rPr lang="en-US" sz="2800" dirty="0"/>
              <a:t>Risk of </a:t>
            </a:r>
            <a:r>
              <a:rPr lang="en-US" sz="2800" b="1" dirty="0" smtClean="0">
                <a:solidFill>
                  <a:schemeClr val="accent1"/>
                </a:solidFill>
              </a:rPr>
              <a:t>life </a:t>
            </a:r>
            <a:r>
              <a:rPr lang="en-US" sz="2800" dirty="0" smtClean="0"/>
              <a:t>damage – up to </a:t>
            </a:r>
            <a:r>
              <a:rPr lang="en-US" sz="2800" b="1" dirty="0">
                <a:solidFill>
                  <a:srgbClr val="FF0000"/>
                </a:solidFill>
              </a:rPr>
              <a:t>2.025.000</a:t>
            </a:r>
            <a:r>
              <a:rPr lang="en-US" sz="2800" dirty="0"/>
              <a:t> </a:t>
            </a:r>
            <a:r>
              <a:rPr lang="en-US" sz="2800" dirty="0" smtClean="0"/>
              <a:t>Rubles;</a:t>
            </a:r>
          </a:p>
          <a:p>
            <a:pPr marL="457200" indent="-457200">
              <a:buFont typeface="Arial" pitchFamily="34" charset="0"/>
              <a:buChar char="•"/>
            </a:pPr>
            <a:r>
              <a:rPr lang="en-US" sz="2800" dirty="0" smtClean="0"/>
              <a:t>Risk of </a:t>
            </a:r>
            <a:r>
              <a:rPr lang="en-US" sz="2800" b="1" dirty="0" smtClean="0">
                <a:solidFill>
                  <a:schemeClr val="accent1"/>
                </a:solidFill>
              </a:rPr>
              <a:t>health </a:t>
            </a:r>
            <a:r>
              <a:rPr lang="en-US" sz="2800" dirty="0"/>
              <a:t>damage </a:t>
            </a:r>
            <a:r>
              <a:rPr lang="en-US" sz="2800" dirty="0" smtClean="0"/>
              <a:t>– up to </a:t>
            </a:r>
            <a:r>
              <a:rPr lang="en-US" sz="2800" b="1" dirty="0" smtClean="0">
                <a:solidFill>
                  <a:srgbClr val="FF0000"/>
                </a:solidFill>
              </a:rPr>
              <a:t>2.000.000</a:t>
            </a:r>
            <a:r>
              <a:rPr lang="en-US" sz="2800" dirty="0" smtClean="0"/>
              <a:t> </a:t>
            </a:r>
            <a:r>
              <a:rPr lang="en-US" sz="2800" dirty="0"/>
              <a:t>R</a:t>
            </a:r>
            <a:r>
              <a:rPr lang="en-US" sz="2800" dirty="0" smtClean="0"/>
              <a:t>ubles;</a:t>
            </a:r>
          </a:p>
          <a:p>
            <a:pPr marL="457200" indent="-457200">
              <a:buFont typeface="Arial" pitchFamily="34" charset="0"/>
              <a:buChar char="•"/>
            </a:pPr>
            <a:r>
              <a:rPr lang="en-US" sz="2800" dirty="0"/>
              <a:t>Risk of </a:t>
            </a:r>
            <a:r>
              <a:rPr lang="en-US" sz="2800" b="1" dirty="0" smtClean="0">
                <a:solidFill>
                  <a:schemeClr val="accent1"/>
                </a:solidFill>
              </a:rPr>
              <a:t>property </a:t>
            </a:r>
            <a:r>
              <a:rPr lang="en-US" sz="2800" dirty="0"/>
              <a:t>damage </a:t>
            </a:r>
            <a:r>
              <a:rPr lang="en-US" sz="2800" dirty="0" smtClean="0"/>
              <a:t>– up to </a:t>
            </a:r>
            <a:r>
              <a:rPr lang="en-US" sz="2800" b="1" dirty="0">
                <a:solidFill>
                  <a:srgbClr val="FF0000"/>
                </a:solidFill>
              </a:rPr>
              <a:t>23.000</a:t>
            </a:r>
            <a:r>
              <a:rPr lang="en-US" sz="2800" dirty="0" smtClean="0"/>
              <a:t> </a:t>
            </a:r>
            <a:r>
              <a:rPr lang="en-US" sz="2800" dirty="0"/>
              <a:t>R</a:t>
            </a:r>
            <a:r>
              <a:rPr lang="en-US" sz="2800" dirty="0" smtClean="0"/>
              <a:t>ubles.</a:t>
            </a:r>
          </a:p>
          <a:p>
            <a:pPr marL="457200" indent="-457200">
              <a:buFont typeface="Arial" pitchFamily="34" charset="0"/>
              <a:buChar char="•"/>
            </a:pPr>
            <a:endParaRPr lang="ru-RU" sz="1600" dirty="0"/>
          </a:p>
          <a:p>
            <a:pPr marL="342900" indent="-342900" algn="just">
              <a:lnSpc>
                <a:spcPct val="80000"/>
              </a:lnSpc>
              <a:spcBef>
                <a:spcPct val="20000"/>
              </a:spcBef>
              <a:buClr>
                <a:schemeClr val="bg2"/>
              </a:buClr>
              <a:buSzPct val="75000"/>
            </a:pPr>
            <a:r>
              <a:rPr lang="ru-RU" sz="2800" dirty="0" smtClean="0"/>
              <a:t>    </a:t>
            </a:r>
            <a:r>
              <a:rPr lang="en-US" sz="2800" dirty="0"/>
              <a:t>Insurance amounts established for each insured event and </a:t>
            </a:r>
            <a:r>
              <a:rPr lang="en-US" sz="2800" dirty="0" smtClean="0"/>
              <a:t>cannot change </a:t>
            </a:r>
            <a:r>
              <a:rPr lang="en-US" sz="2800" dirty="0"/>
              <a:t>during the period of compulsory insurance contract.</a:t>
            </a:r>
            <a:endParaRPr lang="ru-RU" sz="2800" dirty="0"/>
          </a:p>
          <a:p>
            <a:pPr marL="342900" indent="-342900">
              <a:lnSpc>
                <a:spcPct val="80000"/>
              </a:lnSpc>
              <a:spcBef>
                <a:spcPct val="20000"/>
              </a:spcBef>
              <a:buClr>
                <a:schemeClr val="bg2"/>
              </a:buClr>
              <a:buSzPct val="75000"/>
              <a:buFont typeface="Wingdings" pitchFamily="2" charset="2"/>
              <a:buNone/>
            </a:pPr>
            <a:endParaRPr lang="ru-RU" sz="900" dirty="0">
              <a:latin typeface="Times New Roman" pitchFamily="18" charset="0"/>
            </a:endParaRPr>
          </a:p>
        </p:txBody>
      </p:sp>
    </p:spTree>
    <p:extLst>
      <p:ext uri="{BB962C8B-B14F-4D97-AF65-F5344CB8AC3E}">
        <p14:creationId xmlns:p14="http://schemas.microsoft.com/office/powerpoint/2010/main" val="3671209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bwMode="auto">
          <a:xfrm>
            <a:off x="2034480" y="292721"/>
            <a:ext cx="6858000" cy="61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eaLnBrk="1" hangingPunct="1">
              <a:defRPr/>
            </a:pPr>
            <a:r>
              <a:rPr lang="en-US" sz="3000" b="1" dirty="0" err="1" smtClean="0">
                <a:solidFill>
                  <a:schemeClr val="tx2"/>
                </a:solidFill>
                <a:cs typeface="Arial" charset="0"/>
              </a:rPr>
              <a:t>Tariffication</a:t>
            </a:r>
            <a:r>
              <a:rPr lang="en-US" sz="3000" b="1" dirty="0" smtClean="0">
                <a:solidFill>
                  <a:schemeClr val="tx2"/>
                </a:solidFill>
                <a:cs typeface="Arial" charset="0"/>
              </a:rPr>
              <a:t> </a:t>
            </a:r>
            <a:r>
              <a:rPr lang="ru-RU" sz="3000" b="1" dirty="0" smtClean="0">
                <a:solidFill>
                  <a:schemeClr val="tx2"/>
                </a:solidFill>
                <a:cs typeface="Arial" charset="0"/>
              </a:rPr>
              <a:t>(3)</a:t>
            </a:r>
            <a:endParaRPr lang="ru-RU" sz="3000" dirty="0">
              <a:cs typeface="Tahoma" pitchFamily="34" charset="0"/>
            </a:endParaRPr>
          </a:p>
        </p:txBody>
      </p:sp>
      <p:sp>
        <p:nvSpPr>
          <p:cNvPr id="2" name="Номер слайда 1"/>
          <p:cNvSpPr>
            <a:spLocks noGrp="1"/>
          </p:cNvSpPr>
          <p:nvPr>
            <p:ph type="sldNum" sz="quarter" idx="12"/>
          </p:nvPr>
        </p:nvSpPr>
        <p:spPr/>
        <p:txBody>
          <a:bodyPr/>
          <a:lstStyle/>
          <a:p>
            <a:fld id="{B19B0651-EE4F-4900-A07F-96A6BFA9D0F0}" type="slidenum">
              <a:rPr lang="ru-RU" smtClean="0"/>
              <a:pPr/>
              <a:t>22</a:t>
            </a:fld>
            <a:endParaRPr lang="ru-RU"/>
          </a:p>
        </p:txBody>
      </p:sp>
      <p:graphicFrame>
        <p:nvGraphicFramePr>
          <p:cNvPr id="4" name="Схема 3"/>
          <p:cNvGraphicFramePr/>
          <p:nvPr>
            <p:extLst>
              <p:ext uri="{D42A27DB-BD31-4B8C-83A1-F6EECF244321}">
                <p14:modId xmlns:p14="http://schemas.microsoft.com/office/powerpoint/2010/main" val="153627698"/>
              </p:ext>
            </p:extLst>
          </p:nvPr>
        </p:nvGraphicFramePr>
        <p:xfrm>
          <a:off x="121315" y="1628800"/>
          <a:ext cx="8901370"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кругленный прямоугольник 4"/>
          <p:cNvSpPr/>
          <p:nvPr/>
        </p:nvSpPr>
        <p:spPr>
          <a:xfrm>
            <a:off x="1403648" y="980728"/>
            <a:ext cx="7344816" cy="50326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a:t>Factors </a:t>
            </a:r>
            <a:r>
              <a:rPr lang="en-US" sz="2400" dirty="0" smtClean="0"/>
              <a:t>affecting </a:t>
            </a:r>
            <a:r>
              <a:rPr lang="en-US" sz="2400" dirty="0"/>
              <a:t>the amount of insurance premium</a:t>
            </a:r>
            <a:endParaRPr lang="ru-RU" sz="2400" dirty="0"/>
          </a:p>
        </p:txBody>
      </p:sp>
      <p:sp>
        <p:nvSpPr>
          <p:cNvPr id="6" name="TextBox 5"/>
          <p:cNvSpPr txBox="1"/>
          <p:nvPr/>
        </p:nvSpPr>
        <p:spPr>
          <a:xfrm>
            <a:off x="395536" y="5805264"/>
            <a:ext cx="8496944" cy="646331"/>
          </a:xfrm>
          <a:prstGeom prst="rect">
            <a:avLst/>
          </a:prstGeom>
          <a:noFill/>
        </p:spPr>
        <p:txBody>
          <a:bodyPr wrap="square" rtlCol="0">
            <a:spAutoFit/>
          </a:bodyPr>
          <a:lstStyle/>
          <a:p>
            <a:r>
              <a:rPr lang="en-US" dirty="0" smtClean="0"/>
              <a:t>Government </a:t>
            </a:r>
            <a:r>
              <a:rPr lang="en-US" dirty="0"/>
              <a:t>Decree of 20.12.2012 № </a:t>
            </a:r>
            <a:r>
              <a:rPr lang="en-US" dirty="0" smtClean="0"/>
              <a:t>1344 sets </a:t>
            </a:r>
            <a:r>
              <a:rPr lang="en-US" dirty="0"/>
              <a:t>limits (maximum and minimum) value of insurance </a:t>
            </a:r>
            <a:r>
              <a:rPr lang="en-US" dirty="0" smtClean="0"/>
              <a:t>tariffs</a:t>
            </a:r>
            <a:endParaRPr lang="ru-RU" dirty="0"/>
          </a:p>
        </p:txBody>
      </p:sp>
    </p:spTree>
    <p:extLst>
      <p:ext uri="{BB962C8B-B14F-4D97-AF65-F5344CB8AC3E}">
        <p14:creationId xmlns:p14="http://schemas.microsoft.com/office/powerpoint/2010/main" val="3897344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bwMode="auto">
          <a:xfrm>
            <a:off x="1907704" y="436737"/>
            <a:ext cx="6858000" cy="61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eaLnBrk="1" hangingPunct="1">
              <a:defRPr/>
            </a:pPr>
            <a:r>
              <a:rPr lang="en-US" sz="3000" b="1" dirty="0" err="1" smtClean="0">
                <a:solidFill>
                  <a:schemeClr val="tx2"/>
                </a:solidFill>
                <a:cs typeface="Arial" charset="0"/>
              </a:rPr>
              <a:t>Tariffication</a:t>
            </a:r>
            <a:r>
              <a:rPr lang="en-US" sz="3000" b="1" dirty="0" smtClean="0">
                <a:solidFill>
                  <a:schemeClr val="tx2"/>
                </a:solidFill>
                <a:cs typeface="Arial" charset="0"/>
              </a:rPr>
              <a:t> (4)</a:t>
            </a:r>
            <a:endParaRPr lang="ru-RU" sz="3000" b="1" dirty="0">
              <a:solidFill>
                <a:srgbClr val="C00000"/>
              </a:solidFill>
              <a:cs typeface="Arial" charset="0"/>
            </a:endParaRPr>
          </a:p>
        </p:txBody>
      </p:sp>
      <p:sp>
        <p:nvSpPr>
          <p:cNvPr id="2" name="Номер слайда 1"/>
          <p:cNvSpPr>
            <a:spLocks noGrp="1"/>
          </p:cNvSpPr>
          <p:nvPr>
            <p:ph type="sldNum" sz="quarter" idx="12"/>
          </p:nvPr>
        </p:nvSpPr>
        <p:spPr/>
        <p:txBody>
          <a:bodyPr/>
          <a:lstStyle/>
          <a:p>
            <a:fld id="{B19B0651-EE4F-4900-A07F-96A6BFA9D0F0}" type="slidenum">
              <a:rPr lang="ru-RU" smtClean="0"/>
              <a:pPr/>
              <a:t>23</a:t>
            </a:fld>
            <a:endParaRPr lang="ru-RU"/>
          </a:p>
        </p:txBody>
      </p:sp>
      <p:sp>
        <p:nvSpPr>
          <p:cNvPr id="5" name="Прямоугольник 4"/>
          <p:cNvSpPr/>
          <p:nvPr/>
        </p:nvSpPr>
        <p:spPr>
          <a:xfrm>
            <a:off x="259548" y="1268760"/>
            <a:ext cx="8577612" cy="4154984"/>
          </a:xfrm>
          <a:prstGeom prst="rect">
            <a:avLst/>
          </a:prstGeom>
        </p:spPr>
        <p:txBody>
          <a:bodyPr wrap="square">
            <a:spAutoFit/>
          </a:bodyPr>
          <a:lstStyle/>
          <a:p>
            <a:pPr marL="342900" indent="-342900" algn="just">
              <a:buFont typeface="Arial" pitchFamily="34" charset="0"/>
              <a:buChar char="•"/>
            </a:pPr>
            <a:r>
              <a:rPr lang="en-US" sz="2200" dirty="0">
                <a:solidFill>
                  <a:schemeClr val="tx2"/>
                </a:solidFill>
              </a:rPr>
              <a:t>Bank of Russia conducts annual monitoring ​​ the compulsory </a:t>
            </a:r>
            <a:r>
              <a:rPr lang="en-US" sz="2200" dirty="0" smtClean="0">
                <a:solidFill>
                  <a:schemeClr val="tx2"/>
                </a:solidFill>
              </a:rPr>
              <a:t>insurance,  insurance rates levels, </a:t>
            </a:r>
            <a:r>
              <a:rPr lang="en-US" sz="2200" dirty="0">
                <a:solidFill>
                  <a:schemeClr val="tx2"/>
                </a:solidFill>
              </a:rPr>
              <a:t>and their validity as well as the impact of compulsory insurance </a:t>
            </a:r>
            <a:r>
              <a:rPr lang="en-US" sz="2200" dirty="0" smtClean="0">
                <a:solidFill>
                  <a:schemeClr val="tx2"/>
                </a:solidFill>
              </a:rPr>
              <a:t>on </a:t>
            </a:r>
            <a:r>
              <a:rPr lang="en-US" sz="2200" dirty="0">
                <a:solidFill>
                  <a:schemeClr val="tx2"/>
                </a:solidFill>
              </a:rPr>
              <a:t>the development of business activities in the </a:t>
            </a:r>
            <a:r>
              <a:rPr lang="en-US" sz="2200" dirty="0" smtClean="0">
                <a:solidFill>
                  <a:schemeClr val="tx2"/>
                </a:solidFill>
              </a:rPr>
              <a:t>transport industry.</a:t>
            </a:r>
          </a:p>
          <a:p>
            <a:pPr marL="342900" indent="-342900" algn="just">
              <a:buFont typeface="Arial" pitchFamily="34" charset="0"/>
              <a:buChar char="•"/>
            </a:pPr>
            <a:endParaRPr lang="ru-RU" sz="2200" dirty="0">
              <a:solidFill>
                <a:schemeClr val="tx2"/>
              </a:solidFill>
            </a:endParaRPr>
          </a:p>
          <a:p>
            <a:pPr marL="342900" indent="-342900" algn="just">
              <a:buFont typeface="Arial" pitchFamily="34" charset="0"/>
              <a:buChar char="•"/>
            </a:pPr>
            <a:r>
              <a:rPr lang="en-US" sz="2200" dirty="0" smtClean="0">
                <a:solidFill>
                  <a:schemeClr val="tx2"/>
                </a:solidFill>
              </a:rPr>
              <a:t>To </a:t>
            </a:r>
            <a:r>
              <a:rPr lang="en-US" sz="2200" dirty="0">
                <a:solidFill>
                  <a:schemeClr val="tx2"/>
                </a:solidFill>
              </a:rPr>
              <a:t>the state </a:t>
            </a:r>
            <a:r>
              <a:rPr lang="en-US" sz="2200" dirty="0" smtClean="0">
                <a:solidFill>
                  <a:schemeClr val="tx2"/>
                </a:solidFill>
              </a:rPr>
              <a:t>and </a:t>
            </a:r>
            <a:r>
              <a:rPr lang="en-US" sz="2200" dirty="0">
                <a:solidFill>
                  <a:schemeClr val="tx2"/>
                </a:solidFill>
              </a:rPr>
              <a:t>local </a:t>
            </a:r>
            <a:r>
              <a:rPr lang="en-US" sz="2200" dirty="0" smtClean="0">
                <a:solidFill>
                  <a:schemeClr val="tx2"/>
                </a:solidFill>
              </a:rPr>
              <a:t>government bodies receive monitoring reports and the public through </a:t>
            </a:r>
            <a:r>
              <a:rPr lang="en-US" sz="2200" dirty="0">
                <a:solidFill>
                  <a:schemeClr val="tx2"/>
                </a:solidFill>
              </a:rPr>
              <a:t>the </a:t>
            </a:r>
            <a:r>
              <a:rPr lang="en-US" sz="2200" dirty="0" err="1" smtClean="0">
                <a:solidFill>
                  <a:schemeClr val="tx2"/>
                </a:solidFill>
              </a:rPr>
              <a:t>massmedia</a:t>
            </a:r>
            <a:r>
              <a:rPr lang="en-US" sz="2200" dirty="0" smtClean="0">
                <a:solidFill>
                  <a:schemeClr val="tx2"/>
                </a:solidFill>
              </a:rPr>
              <a:t> and the Internet.</a:t>
            </a:r>
          </a:p>
          <a:p>
            <a:pPr marL="342900" indent="-342900" algn="just">
              <a:buFont typeface="Arial" pitchFamily="34" charset="0"/>
              <a:buChar char="•"/>
            </a:pPr>
            <a:endParaRPr lang="ru-RU" sz="2200" dirty="0">
              <a:solidFill>
                <a:schemeClr val="tx2"/>
              </a:solidFill>
            </a:endParaRPr>
          </a:p>
          <a:p>
            <a:pPr marL="342900" indent="-342900" algn="just">
              <a:buFont typeface="Arial" pitchFamily="34" charset="0"/>
              <a:buChar char="•"/>
            </a:pPr>
            <a:r>
              <a:rPr lang="en-US" sz="2200" dirty="0">
                <a:solidFill>
                  <a:schemeClr val="tx2"/>
                </a:solidFill>
              </a:rPr>
              <a:t>To perform this function, the Bank of Russia </a:t>
            </a:r>
            <a:r>
              <a:rPr lang="en-US" sz="2200" dirty="0" smtClean="0">
                <a:solidFill>
                  <a:schemeClr val="tx2"/>
                </a:solidFill>
              </a:rPr>
              <a:t>is </a:t>
            </a:r>
            <a:r>
              <a:rPr lang="en-US" sz="2200" dirty="0" err="1" smtClean="0">
                <a:solidFill>
                  <a:schemeClr val="tx2"/>
                </a:solidFill>
              </a:rPr>
              <a:t>authorised</a:t>
            </a:r>
            <a:r>
              <a:rPr lang="en-US" sz="2200" dirty="0" smtClean="0">
                <a:solidFill>
                  <a:schemeClr val="tx2"/>
                </a:solidFill>
              </a:rPr>
              <a:t> to request</a:t>
            </a:r>
            <a:r>
              <a:rPr lang="en-US" sz="2200" dirty="0">
                <a:solidFill>
                  <a:schemeClr val="tx2"/>
                </a:solidFill>
              </a:rPr>
              <a:t> </a:t>
            </a:r>
            <a:r>
              <a:rPr lang="en-US" sz="2200" dirty="0" smtClean="0">
                <a:solidFill>
                  <a:schemeClr val="tx2"/>
                </a:solidFill>
              </a:rPr>
              <a:t>relevant </a:t>
            </a:r>
            <a:r>
              <a:rPr lang="en-US" sz="2200" dirty="0">
                <a:solidFill>
                  <a:schemeClr val="tx2"/>
                </a:solidFill>
              </a:rPr>
              <a:t>information</a:t>
            </a:r>
            <a:r>
              <a:rPr lang="en-US" sz="2200" dirty="0" smtClean="0">
                <a:solidFill>
                  <a:schemeClr val="tx2"/>
                </a:solidFill>
              </a:rPr>
              <a:t> </a:t>
            </a:r>
            <a:r>
              <a:rPr lang="en-US" sz="2200" dirty="0">
                <a:solidFill>
                  <a:schemeClr val="tx2"/>
                </a:solidFill>
              </a:rPr>
              <a:t>from other federal executive bodies, executive bodies of subjects of the Russian Federation, local authorities, insurers and their </a:t>
            </a:r>
            <a:r>
              <a:rPr lang="en-US" sz="2200" dirty="0" smtClean="0">
                <a:solidFill>
                  <a:schemeClr val="tx2"/>
                </a:solidFill>
              </a:rPr>
              <a:t>associations.</a:t>
            </a:r>
            <a:endParaRPr lang="ru-RU" sz="2200" dirty="0">
              <a:solidFill>
                <a:schemeClr val="tx2"/>
              </a:solidFill>
            </a:endParaRPr>
          </a:p>
        </p:txBody>
      </p:sp>
    </p:spTree>
    <p:extLst>
      <p:ext uri="{BB962C8B-B14F-4D97-AF65-F5344CB8AC3E}">
        <p14:creationId xmlns:p14="http://schemas.microsoft.com/office/powerpoint/2010/main" val="191378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7648" y="2636912"/>
            <a:ext cx="8208912" cy="2554545"/>
          </a:xfrm>
          <a:prstGeom prst="rect">
            <a:avLst/>
          </a:prstGeom>
          <a:noFill/>
        </p:spPr>
        <p:txBody>
          <a:bodyPr wrap="square" rtlCol="0">
            <a:spAutoFit/>
          </a:bodyPr>
          <a:lstStyle/>
          <a:p>
            <a:pPr algn="ctr"/>
            <a:r>
              <a:rPr lang="en-GB" sz="4000" dirty="0" smtClean="0">
                <a:solidFill>
                  <a:schemeClr val="tx2"/>
                </a:solidFill>
              </a:rPr>
              <a:t>Thank you for your attention!</a:t>
            </a:r>
          </a:p>
          <a:p>
            <a:pPr algn="ctr"/>
            <a:endParaRPr lang="en-GB" sz="4000" dirty="0" smtClean="0">
              <a:solidFill>
                <a:schemeClr val="tx2"/>
              </a:solidFill>
            </a:endParaRPr>
          </a:p>
          <a:p>
            <a:pPr algn="ctr"/>
            <a:endParaRPr lang="en-GB" sz="4000" dirty="0" smtClean="0">
              <a:solidFill>
                <a:schemeClr val="tx2"/>
              </a:solidFill>
            </a:endParaRPr>
          </a:p>
          <a:p>
            <a:pPr algn="ctr"/>
            <a:r>
              <a:rPr lang="en-GB" sz="4000" dirty="0" smtClean="0">
                <a:solidFill>
                  <a:schemeClr val="tx2"/>
                </a:solidFill>
              </a:rPr>
              <a:t>Questions </a:t>
            </a:r>
            <a:r>
              <a:rPr lang="en-GB" sz="4000" dirty="0">
                <a:solidFill>
                  <a:schemeClr val="tx2"/>
                </a:solidFill>
              </a:rPr>
              <a:t>&amp; Answers</a:t>
            </a:r>
            <a:endParaRPr lang="ru-RU" sz="4000" b="1" dirty="0">
              <a:solidFill>
                <a:schemeClr val="tx2"/>
              </a:solidFill>
            </a:endParaRPr>
          </a:p>
        </p:txBody>
      </p:sp>
      <p:sp>
        <p:nvSpPr>
          <p:cNvPr id="4" name="Номер слайда 3"/>
          <p:cNvSpPr>
            <a:spLocks noGrp="1"/>
          </p:cNvSpPr>
          <p:nvPr>
            <p:ph type="sldNum" sz="quarter" idx="12"/>
          </p:nvPr>
        </p:nvSpPr>
        <p:spPr/>
        <p:txBody>
          <a:bodyPr/>
          <a:lstStyle/>
          <a:p>
            <a:pPr>
              <a:defRPr/>
            </a:pPr>
            <a:fld id="{273A767F-5C01-4AD1-AB22-CCC9C7CD7C38}" type="slidenum">
              <a:rPr lang="ru-RU" smtClean="0"/>
              <a:pPr>
                <a:defRPr/>
              </a:pPr>
              <a:t>24</a:t>
            </a:fld>
            <a:endParaRPr lang="ru-RU" dirty="0"/>
          </a:p>
        </p:txBody>
      </p:sp>
    </p:spTree>
    <p:extLst>
      <p:ext uri="{BB962C8B-B14F-4D97-AF65-F5344CB8AC3E}">
        <p14:creationId xmlns:p14="http://schemas.microsoft.com/office/powerpoint/2010/main" val="1882470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bwMode="auto">
          <a:xfrm>
            <a:off x="1298575" y="403870"/>
            <a:ext cx="7521897" cy="100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eaLnBrk="1" hangingPunct="1">
              <a:defRPr/>
            </a:pPr>
            <a:r>
              <a:rPr lang="en-US" altLang="ru-RU" sz="2400" b="1" dirty="0">
                <a:solidFill>
                  <a:srgbClr val="C00000"/>
                </a:solidFill>
              </a:rPr>
              <a:t>Compulsory Motor Third-Party Liability </a:t>
            </a:r>
            <a:r>
              <a:rPr lang="en-US" altLang="ru-RU" sz="2400" b="1" dirty="0" smtClean="0">
                <a:solidFill>
                  <a:srgbClr val="C00000"/>
                </a:solidFill>
              </a:rPr>
              <a:t>Insurance </a:t>
            </a:r>
            <a:r>
              <a:rPr lang="ru-RU" sz="2400" b="1" dirty="0" smtClean="0">
                <a:solidFill>
                  <a:srgbClr val="C00000"/>
                </a:solidFill>
                <a:cs typeface="Arial" charset="0"/>
              </a:rPr>
              <a:t>(</a:t>
            </a:r>
            <a:r>
              <a:rPr lang="en-US" sz="2400" b="1" dirty="0" smtClean="0">
                <a:solidFill>
                  <a:srgbClr val="C00000"/>
                </a:solidFill>
                <a:cs typeface="Arial" charset="0"/>
              </a:rPr>
              <a:t>CMTRL</a:t>
            </a:r>
            <a:r>
              <a:rPr lang="ru-RU" sz="2400" b="1" dirty="0" smtClean="0">
                <a:solidFill>
                  <a:srgbClr val="C00000"/>
                </a:solidFill>
                <a:cs typeface="Arial" charset="0"/>
              </a:rPr>
              <a:t>)</a:t>
            </a:r>
            <a:endParaRPr lang="ru-RU" sz="2400" b="1" dirty="0">
              <a:solidFill>
                <a:srgbClr val="C00000"/>
              </a:solidFill>
              <a:cs typeface="Arial" charset="0"/>
            </a:endParaRPr>
          </a:p>
        </p:txBody>
      </p:sp>
      <p:sp>
        <p:nvSpPr>
          <p:cNvPr id="2" name="Номер слайда 1"/>
          <p:cNvSpPr>
            <a:spLocks noGrp="1"/>
          </p:cNvSpPr>
          <p:nvPr>
            <p:ph type="sldNum" sz="quarter" idx="12"/>
          </p:nvPr>
        </p:nvSpPr>
        <p:spPr/>
        <p:txBody>
          <a:bodyPr/>
          <a:lstStyle/>
          <a:p>
            <a:fld id="{B19B0651-EE4F-4900-A07F-96A6BFA9D0F0}" type="slidenum">
              <a:rPr lang="ru-RU" smtClean="0"/>
              <a:pPr/>
              <a:t>3</a:t>
            </a:fld>
            <a:endParaRPr lang="ru-RU" dirty="0"/>
          </a:p>
        </p:txBody>
      </p:sp>
      <p:graphicFrame>
        <p:nvGraphicFramePr>
          <p:cNvPr id="3" name="Схема 2"/>
          <p:cNvGraphicFramePr/>
          <p:nvPr>
            <p:extLst>
              <p:ext uri="{D42A27DB-BD31-4B8C-83A1-F6EECF244321}">
                <p14:modId xmlns:p14="http://schemas.microsoft.com/office/powerpoint/2010/main" val="3210762758"/>
              </p:ext>
            </p:extLst>
          </p:nvPr>
        </p:nvGraphicFramePr>
        <p:xfrm>
          <a:off x="107504" y="1397000"/>
          <a:ext cx="8928992"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7867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bwMode="auto">
          <a:xfrm>
            <a:off x="1835696" y="364729"/>
            <a:ext cx="6858000" cy="61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eaLnBrk="1" hangingPunct="1">
              <a:defRPr/>
            </a:pPr>
            <a:r>
              <a:rPr lang="en-US" sz="3000" b="1" dirty="0" smtClean="0">
                <a:solidFill>
                  <a:schemeClr val="tx2"/>
                </a:solidFill>
                <a:cs typeface="Arial" charset="0"/>
              </a:rPr>
              <a:t>Rate principles of CMTPL</a:t>
            </a:r>
          </a:p>
        </p:txBody>
      </p:sp>
      <p:sp>
        <p:nvSpPr>
          <p:cNvPr id="2" name="Номер слайда 1"/>
          <p:cNvSpPr>
            <a:spLocks noGrp="1"/>
          </p:cNvSpPr>
          <p:nvPr>
            <p:ph type="sldNum" sz="quarter" idx="12"/>
          </p:nvPr>
        </p:nvSpPr>
        <p:spPr/>
        <p:txBody>
          <a:bodyPr/>
          <a:lstStyle/>
          <a:p>
            <a:fld id="{B19B0651-EE4F-4900-A07F-96A6BFA9D0F0}" type="slidenum">
              <a:rPr lang="ru-RU" smtClean="0"/>
              <a:pPr/>
              <a:t>4</a:t>
            </a:fld>
            <a:endParaRPr lang="ru-RU"/>
          </a:p>
        </p:txBody>
      </p:sp>
      <p:sp>
        <p:nvSpPr>
          <p:cNvPr id="5" name="Прямоугольник 7"/>
          <p:cNvSpPr>
            <a:spLocks noChangeArrowheads="1"/>
          </p:cNvSpPr>
          <p:nvPr/>
        </p:nvSpPr>
        <p:spPr bwMode="auto">
          <a:xfrm>
            <a:off x="323528" y="1052736"/>
            <a:ext cx="8424936"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ru-RU" altLang="ru-RU" b="1" dirty="0" smtClean="0">
              <a:solidFill>
                <a:srgbClr val="C00000"/>
              </a:solidFill>
            </a:endParaRPr>
          </a:p>
          <a:p>
            <a:pPr algn="just" eaLnBrk="1" hangingPunct="1"/>
            <a:endParaRPr lang="ru-RU" altLang="ru-RU" sz="1600" b="1" dirty="0" smtClean="0"/>
          </a:p>
          <a:p>
            <a:pPr algn="just" eaLnBrk="1" hangingPunct="1"/>
            <a:endParaRPr lang="ru-RU" altLang="ru-RU" sz="1600" b="1" dirty="0"/>
          </a:p>
          <a:p>
            <a:pPr algn="just" eaLnBrk="1" hangingPunct="1"/>
            <a:r>
              <a:rPr lang="ru-RU" altLang="ru-RU" sz="1600" b="1" dirty="0" smtClean="0"/>
              <a:t>		</a:t>
            </a:r>
          </a:p>
          <a:p>
            <a:pPr algn="just" eaLnBrk="1" hangingPunct="1"/>
            <a:endParaRPr lang="ru-RU" altLang="ru-RU" sz="1600" b="1" dirty="0"/>
          </a:p>
          <a:p>
            <a:pPr algn="just" eaLnBrk="1" hangingPunct="1"/>
            <a:endParaRPr lang="ru-RU" altLang="ru-RU" sz="1700" dirty="0">
              <a:solidFill>
                <a:srgbClr val="C00000"/>
              </a:solidFill>
            </a:endParaRPr>
          </a:p>
        </p:txBody>
      </p:sp>
      <p:graphicFrame>
        <p:nvGraphicFramePr>
          <p:cNvPr id="8" name="Схема 7"/>
          <p:cNvGraphicFramePr/>
          <p:nvPr>
            <p:extLst>
              <p:ext uri="{D42A27DB-BD31-4B8C-83A1-F6EECF244321}">
                <p14:modId xmlns:p14="http://schemas.microsoft.com/office/powerpoint/2010/main" val="3901907971"/>
              </p:ext>
            </p:extLst>
          </p:nvPr>
        </p:nvGraphicFramePr>
        <p:xfrm>
          <a:off x="395536" y="1388036"/>
          <a:ext cx="8496944" cy="4921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7643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Заголовок 1"/>
          <p:cNvSpPr>
            <a:spLocks noGrp="1"/>
          </p:cNvSpPr>
          <p:nvPr>
            <p:ph type="title"/>
          </p:nvPr>
        </p:nvSpPr>
        <p:spPr>
          <a:xfrm>
            <a:off x="2124075" y="374921"/>
            <a:ext cx="6623050" cy="504825"/>
          </a:xfrm>
        </p:spPr>
        <p:txBody>
          <a:bodyPr>
            <a:noAutofit/>
          </a:bodyPr>
          <a:lstStyle/>
          <a:p>
            <a:pPr algn="r"/>
            <a:r>
              <a:rPr lang="en-US" altLang="ru-RU" sz="2800" b="1" dirty="0" smtClean="0">
                <a:solidFill>
                  <a:srgbClr val="C00000"/>
                </a:solidFill>
              </a:rPr>
              <a:t>CMTPL Problems</a:t>
            </a:r>
            <a:endParaRPr lang="ru-RU" altLang="ru-RU" sz="2800" b="1" u="sng" dirty="0" smtClean="0">
              <a:solidFill>
                <a:srgbClr val="C00000"/>
              </a:solidFill>
            </a:endParaRPr>
          </a:p>
        </p:txBody>
      </p:sp>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30" y="1504337"/>
            <a:ext cx="648419" cy="648419"/>
          </a:xfrm>
          <a:prstGeom prst="rect">
            <a:avLst/>
          </a:prstGeom>
        </p:spPr>
      </p:pic>
      <p:sp>
        <p:nvSpPr>
          <p:cNvPr id="8" name="Прямоугольник 7"/>
          <p:cNvSpPr/>
          <p:nvPr/>
        </p:nvSpPr>
        <p:spPr>
          <a:xfrm>
            <a:off x="1562307" y="1373691"/>
            <a:ext cx="6468591"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000" b="1" dirty="0" smtClean="0"/>
              <a:t>Problem</a:t>
            </a:r>
            <a:r>
              <a:rPr lang="ru-RU" sz="2000" dirty="0" smtClean="0"/>
              <a:t>: </a:t>
            </a:r>
            <a:r>
              <a:rPr lang="ru-RU" sz="2400" b="1" dirty="0">
                <a:solidFill>
                  <a:srgbClr val="C00000"/>
                </a:solidFill>
              </a:rPr>
              <a:t>31</a:t>
            </a:r>
            <a:r>
              <a:rPr lang="ru-RU" sz="2000" dirty="0"/>
              <a:t> </a:t>
            </a:r>
            <a:r>
              <a:rPr lang="en-US" sz="2000" b="1" dirty="0" smtClean="0">
                <a:solidFill>
                  <a:srgbClr val="C00000"/>
                </a:solidFill>
              </a:rPr>
              <a:t>regions are</a:t>
            </a:r>
            <a:r>
              <a:rPr lang="ru-RU" sz="2000" b="1" dirty="0" smtClean="0">
                <a:solidFill>
                  <a:srgbClr val="C00000"/>
                </a:solidFill>
              </a:rPr>
              <a:t> </a:t>
            </a:r>
            <a:r>
              <a:rPr lang="en-US" sz="2000" b="1" dirty="0">
                <a:solidFill>
                  <a:srgbClr val="C00000"/>
                </a:solidFill>
              </a:rPr>
              <a:t>unprofitable</a:t>
            </a:r>
            <a:r>
              <a:rPr lang="ru-RU" sz="2000" b="1" dirty="0" smtClean="0">
                <a:solidFill>
                  <a:srgbClr val="C00000"/>
                </a:solidFill>
              </a:rPr>
              <a:t> </a:t>
            </a:r>
            <a:r>
              <a:rPr lang="en-US" sz="2000" b="1" dirty="0" smtClean="0">
                <a:solidFill>
                  <a:schemeClr val="tx1"/>
                </a:solidFill>
              </a:rPr>
              <a:t>in</a:t>
            </a:r>
            <a:r>
              <a:rPr lang="en-US" sz="2000" dirty="0" smtClean="0"/>
              <a:t> </a:t>
            </a:r>
            <a:r>
              <a:rPr lang="en-US" sz="2000" dirty="0"/>
              <a:t>CMTPL</a:t>
            </a:r>
            <a:endParaRPr lang="ru-RU" sz="2000" dirty="0"/>
          </a:p>
        </p:txBody>
      </p:sp>
      <p:sp>
        <p:nvSpPr>
          <p:cNvPr id="13" name="Стрелка вниз 12"/>
          <p:cNvSpPr/>
          <p:nvPr/>
        </p:nvSpPr>
        <p:spPr>
          <a:xfrm>
            <a:off x="3960193" y="1907842"/>
            <a:ext cx="1196243" cy="226084"/>
          </a:xfrm>
          <a:prstGeom prst="downArrow">
            <a:avLst>
              <a:gd name="adj1" fmla="val 80141"/>
              <a:gd name="adj2" fmla="val 4677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16" name="Скругленный прямоугольник 4"/>
          <p:cNvSpPr/>
          <p:nvPr/>
        </p:nvSpPr>
        <p:spPr>
          <a:xfrm>
            <a:off x="584340" y="2152757"/>
            <a:ext cx="7890472" cy="497276"/>
          </a:xfrm>
          <a:prstGeom prst="rect">
            <a:avLst/>
          </a:prstGeom>
        </p:spPr>
        <p:style>
          <a:lnRef idx="3">
            <a:schemeClr val="lt1"/>
          </a:lnRef>
          <a:fillRef idx="1">
            <a:schemeClr val="accent2"/>
          </a:fillRef>
          <a:effectRef idx="1">
            <a:schemeClr val="accent2"/>
          </a:effectRef>
          <a:fontRef idx="minor">
            <a:schemeClr val="lt1"/>
          </a:fontRef>
        </p:style>
        <p:txBody>
          <a:bodyPr spcFirstLastPara="0" vert="horz" wrap="square" lIns="76200" tIns="76200" rIns="76200" bIns="76200" numCol="1" spcCol="1270" anchor="ctr" anchorCtr="0">
            <a:noAutofit/>
          </a:bodyPr>
          <a:lstStyle/>
          <a:p>
            <a:pPr algn="ctr">
              <a:spcBef>
                <a:spcPct val="0"/>
              </a:spcBef>
              <a:defRPr/>
            </a:pPr>
            <a:r>
              <a:rPr lang="ru-RU" altLang="ru-RU" b="1" dirty="0" smtClean="0">
                <a:solidFill>
                  <a:schemeClr val="bg1"/>
                </a:solidFill>
              </a:rPr>
              <a:t>         </a:t>
            </a:r>
            <a:r>
              <a:rPr lang="en-US" altLang="ru-RU" sz="1600" b="1" dirty="0" smtClean="0">
                <a:solidFill>
                  <a:schemeClr val="bg1"/>
                </a:solidFill>
              </a:rPr>
              <a:t>Problems to prolong / sign contracts </a:t>
            </a:r>
            <a:r>
              <a:rPr lang="en-US" altLang="ru-RU" sz="1600" b="1" dirty="0">
                <a:solidFill>
                  <a:schemeClr val="bg1"/>
                </a:solidFill>
              </a:rPr>
              <a:t>of </a:t>
            </a:r>
            <a:r>
              <a:rPr lang="en-US" altLang="ru-RU" sz="1600" b="1" dirty="0" smtClean="0">
                <a:solidFill>
                  <a:schemeClr val="bg1"/>
                </a:solidFill>
              </a:rPr>
              <a:t>CMTPL</a:t>
            </a:r>
            <a:r>
              <a:rPr lang="ru-RU" altLang="ru-RU" sz="1600" b="1" dirty="0" smtClean="0">
                <a:solidFill>
                  <a:schemeClr val="bg1"/>
                </a:solidFill>
              </a:rPr>
              <a:t> </a:t>
            </a:r>
            <a:r>
              <a:rPr lang="en-US" altLang="ru-RU" sz="1600" b="1" dirty="0" smtClean="0">
                <a:solidFill>
                  <a:schemeClr val="bg1"/>
                </a:solidFill>
              </a:rPr>
              <a:t>-</a:t>
            </a:r>
            <a:r>
              <a:rPr lang="en-US" altLang="ru-RU" sz="1600" b="1" dirty="0">
                <a:solidFill>
                  <a:schemeClr val="bg1"/>
                </a:solidFill>
              </a:rPr>
              <a:t>&gt;</a:t>
            </a:r>
            <a:r>
              <a:rPr lang="ru-RU" altLang="ru-RU" sz="1600" b="1" dirty="0" smtClean="0">
                <a:solidFill>
                  <a:schemeClr val="bg1"/>
                </a:solidFill>
              </a:rPr>
              <a:t> </a:t>
            </a:r>
            <a:r>
              <a:rPr lang="en-US" altLang="ru-RU" sz="1600" b="1" dirty="0" smtClean="0">
                <a:solidFill>
                  <a:schemeClr val="bg1"/>
                </a:solidFill>
              </a:rPr>
              <a:t>more complaints</a:t>
            </a:r>
            <a:endParaRPr lang="ru-RU" altLang="ru-RU" sz="1600" b="1" dirty="0">
              <a:solidFill>
                <a:schemeClr val="bg1"/>
              </a:solidFill>
            </a:endParaRPr>
          </a:p>
        </p:txBody>
      </p:sp>
      <p:pic>
        <p:nvPicPr>
          <p:cNvPr id="9" name="Рисунок 8"/>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43354" y="2303914"/>
            <a:ext cx="390015" cy="292135"/>
          </a:xfrm>
          <a:prstGeom prst="rect">
            <a:avLst/>
          </a:prstGeom>
        </p:spPr>
      </p:pic>
      <p:sp>
        <p:nvSpPr>
          <p:cNvPr id="21" name="Скругленный прямоугольник 4"/>
          <p:cNvSpPr/>
          <p:nvPr/>
        </p:nvSpPr>
        <p:spPr>
          <a:xfrm>
            <a:off x="613079" y="2992857"/>
            <a:ext cx="7897301" cy="408878"/>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76200" tIns="76200" rIns="76200" bIns="76200" numCol="1" spcCol="1270" anchor="ctr" anchorCtr="0">
            <a:noAutofit/>
          </a:bodyPr>
          <a:lstStyle/>
          <a:p>
            <a:pPr algn="ctr">
              <a:spcBef>
                <a:spcPct val="0"/>
              </a:spcBef>
              <a:defRPr/>
            </a:pPr>
            <a:r>
              <a:rPr lang="en-US" altLang="ru-RU" b="1" dirty="0" smtClean="0">
                <a:solidFill>
                  <a:schemeClr val="bg1"/>
                </a:solidFill>
              </a:rPr>
              <a:t>Conclusion</a:t>
            </a:r>
            <a:r>
              <a:rPr lang="ru-RU" altLang="ru-RU" b="1" dirty="0" smtClean="0">
                <a:solidFill>
                  <a:schemeClr val="bg1"/>
                </a:solidFill>
              </a:rPr>
              <a:t>: </a:t>
            </a:r>
            <a:r>
              <a:rPr lang="en-US" altLang="ru-RU" b="1" dirty="0" smtClean="0">
                <a:solidFill>
                  <a:srgbClr val="FFFF00"/>
                </a:solidFill>
              </a:rPr>
              <a:t>KT in</a:t>
            </a:r>
            <a:r>
              <a:rPr lang="en-US" altLang="ru-RU" b="1" dirty="0" smtClean="0">
                <a:solidFill>
                  <a:schemeClr val="bg1"/>
                </a:solidFill>
              </a:rPr>
              <a:t> </a:t>
            </a:r>
            <a:r>
              <a:rPr lang="en-US" altLang="ru-RU" b="1" dirty="0" smtClean="0">
                <a:solidFill>
                  <a:srgbClr val="FFFF00"/>
                </a:solidFill>
              </a:rPr>
              <a:t>some </a:t>
            </a:r>
            <a:r>
              <a:rPr lang="en-US" altLang="ru-RU" b="1" dirty="0">
                <a:solidFill>
                  <a:srgbClr val="FFFF00"/>
                </a:solidFill>
              </a:rPr>
              <a:t>regions </a:t>
            </a:r>
            <a:r>
              <a:rPr lang="en-US" altLang="ru-RU" b="1" dirty="0" smtClean="0">
                <a:solidFill>
                  <a:srgbClr val="FFFF00"/>
                </a:solidFill>
              </a:rPr>
              <a:t>does </a:t>
            </a:r>
            <a:r>
              <a:rPr lang="en-US" altLang="ru-RU" b="1" dirty="0">
                <a:solidFill>
                  <a:srgbClr val="FFFF00"/>
                </a:solidFill>
              </a:rPr>
              <a:t>not reflect </a:t>
            </a:r>
            <a:r>
              <a:rPr lang="en-US" altLang="ru-RU" b="1" dirty="0" smtClean="0">
                <a:solidFill>
                  <a:srgbClr val="FFFF00"/>
                </a:solidFill>
              </a:rPr>
              <a:t>real situation</a:t>
            </a:r>
            <a:r>
              <a:rPr lang="ru-RU" altLang="ru-RU" b="1" dirty="0" smtClean="0">
                <a:solidFill>
                  <a:srgbClr val="FFFF00"/>
                </a:solidFill>
              </a:rPr>
              <a:t> !!!</a:t>
            </a:r>
            <a:endParaRPr lang="ru-RU" altLang="ru-RU" b="1" dirty="0">
              <a:solidFill>
                <a:srgbClr val="FFFF00"/>
              </a:solidFill>
            </a:endParaRPr>
          </a:p>
        </p:txBody>
      </p:sp>
      <p:sp>
        <p:nvSpPr>
          <p:cNvPr id="10" name="Прямоугольник 9"/>
          <p:cNvSpPr/>
          <p:nvPr/>
        </p:nvSpPr>
        <p:spPr>
          <a:xfrm>
            <a:off x="404856" y="3383390"/>
            <a:ext cx="8392046" cy="369332"/>
          </a:xfrm>
          <a:prstGeom prst="rect">
            <a:avLst/>
          </a:prstGeom>
        </p:spPr>
        <p:txBody>
          <a:bodyPr wrap="square">
            <a:spAutoFit/>
          </a:bodyPr>
          <a:lstStyle/>
          <a:p>
            <a:pPr algn="ctr">
              <a:spcBef>
                <a:spcPct val="0"/>
              </a:spcBef>
              <a:defRPr/>
            </a:pPr>
            <a:r>
              <a:rPr lang="en-US" b="1" dirty="0" smtClean="0">
                <a:solidFill>
                  <a:srgbClr val="002060"/>
                </a:solidFill>
              </a:rPr>
              <a:t>To solve temporarily the problem of </a:t>
            </a:r>
            <a:r>
              <a:rPr lang="en-US" altLang="ru-RU" b="1" dirty="0" smtClean="0">
                <a:solidFill>
                  <a:srgbClr val="002060"/>
                </a:solidFill>
              </a:rPr>
              <a:t>complaints growing</a:t>
            </a:r>
            <a:endParaRPr lang="ru-RU" altLang="ru-RU" b="1" dirty="0">
              <a:solidFill>
                <a:srgbClr val="002060"/>
              </a:solidFill>
            </a:endParaRPr>
          </a:p>
        </p:txBody>
      </p:sp>
      <p:grpSp>
        <p:nvGrpSpPr>
          <p:cNvPr id="25" name="Группа 24"/>
          <p:cNvGrpSpPr/>
          <p:nvPr/>
        </p:nvGrpSpPr>
        <p:grpSpPr>
          <a:xfrm>
            <a:off x="623874" y="3685814"/>
            <a:ext cx="7890472" cy="903673"/>
            <a:chOff x="0" y="-46010"/>
            <a:chExt cx="7776864" cy="652572"/>
          </a:xfrm>
        </p:grpSpPr>
        <p:sp>
          <p:nvSpPr>
            <p:cNvPr id="26" name="Скругленный прямоугольник 25"/>
            <p:cNvSpPr/>
            <p:nvPr/>
          </p:nvSpPr>
          <p:spPr>
            <a:xfrm>
              <a:off x="0" y="-46010"/>
              <a:ext cx="7776864" cy="652572"/>
            </a:xfrm>
            <a:prstGeom prst="roundRect">
              <a:avLst>
                <a:gd name="adj" fmla="val 10000"/>
              </a:avLst>
            </a:prstGeom>
          </p:spPr>
          <p:style>
            <a:lnRef idx="1">
              <a:schemeClr val="accent3"/>
            </a:lnRef>
            <a:fillRef idx="2">
              <a:schemeClr val="accent3"/>
            </a:fillRef>
            <a:effectRef idx="1">
              <a:schemeClr val="accent3"/>
            </a:effectRef>
            <a:fontRef idx="minor">
              <a:schemeClr val="dk1"/>
            </a:fontRef>
          </p:style>
        </p:sp>
        <p:sp>
          <p:nvSpPr>
            <p:cNvPr id="27" name="Скругленный прямоугольник 4"/>
            <p:cNvSpPr/>
            <p:nvPr/>
          </p:nvSpPr>
          <p:spPr>
            <a:xfrm>
              <a:off x="989058" y="-46009"/>
              <a:ext cx="6787806" cy="652571"/>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76200" tIns="76200" rIns="76200" bIns="76200" numCol="1" spcCol="1270" anchor="ctr" anchorCtr="0">
              <a:noAutofit/>
            </a:bodyPr>
            <a:lstStyle/>
            <a:p>
              <a:pPr>
                <a:spcBef>
                  <a:spcPts val="0"/>
                </a:spcBef>
                <a:defRPr/>
              </a:pPr>
              <a:endParaRPr lang="ru-RU" sz="400" b="1" dirty="0" smtClean="0">
                <a:solidFill>
                  <a:schemeClr val="tx1"/>
                </a:solidFill>
              </a:endParaRPr>
            </a:p>
            <a:p>
              <a:pPr>
                <a:spcBef>
                  <a:spcPts val="0"/>
                </a:spcBef>
                <a:defRPr/>
              </a:pPr>
              <a:r>
                <a:rPr lang="en-US" sz="1600" dirty="0" smtClean="0">
                  <a:solidFill>
                    <a:schemeClr val="tx1"/>
                  </a:solidFill>
                </a:rPr>
                <a:t>Sales of CMTPL contracts</a:t>
              </a:r>
              <a:r>
                <a:rPr lang="ru-RU" sz="1600" dirty="0" smtClean="0">
                  <a:solidFill>
                    <a:schemeClr val="tx1"/>
                  </a:solidFill>
                </a:rPr>
                <a:t> </a:t>
              </a:r>
              <a:r>
                <a:rPr lang="en-US" sz="1600" b="1" dirty="0">
                  <a:solidFill>
                    <a:schemeClr val="tx1"/>
                  </a:solidFill>
                </a:rPr>
                <a:t>in </a:t>
              </a:r>
              <a:r>
                <a:rPr lang="en-US" sz="1600" b="1" dirty="0" smtClean="0">
                  <a:solidFill>
                    <a:schemeClr val="tx1"/>
                  </a:solidFill>
                </a:rPr>
                <a:t>unprofitable regions to be increased</a:t>
              </a:r>
              <a:r>
                <a:rPr lang="ru-RU" sz="1600" dirty="0" smtClean="0">
                  <a:solidFill>
                    <a:schemeClr val="tx1"/>
                  </a:solidFill>
                </a:rPr>
                <a:t>.</a:t>
              </a:r>
              <a:endParaRPr lang="ru-RU" sz="1600" dirty="0">
                <a:solidFill>
                  <a:schemeClr val="tx1"/>
                </a:solidFill>
              </a:endParaRPr>
            </a:p>
            <a:p>
              <a:pPr>
                <a:spcBef>
                  <a:spcPts val="0"/>
                </a:spcBef>
                <a:defRPr/>
              </a:pPr>
              <a:endParaRPr lang="ru-RU" sz="300" dirty="0" smtClean="0">
                <a:solidFill>
                  <a:schemeClr val="tx1"/>
                </a:solidFill>
              </a:endParaRPr>
            </a:p>
            <a:p>
              <a:pPr>
                <a:spcBef>
                  <a:spcPts val="0"/>
                </a:spcBef>
                <a:defRPr/>
              </a:pPr>
              <a:r>
                <a:rPr lang="en-US" sz="1600" dirty="0" smtClean="0">
                  <a:solidFill>
                    <a:schemeClr val="tx1"/>
                  </a:solidFill>
                </a:rPr>
                <a:t>Presidium of RAMI</a:t>
              </a:r>
              <a:r>
                <a:rPr lang="ru-RU" sz="1600" dirty="0">
                  <a:solidFill>
                    <a:schemeClr val="tx1"/>
                  </a:solidFill>
                </a:rPr>
                <a:t> </a:t>
              </a:r>
              <a:r>
                <a:rPr lang="en-US" sz="1600" dirty="0" smtClean="0">
                  <a:solidFill>
                    <a:schemeClr val="tx1"/>
                  </a:solidFill>
                </a:rPr>
                <a:t>approved</a:t>
              </a:r>
              <a:r>
                <a:rPr lang="ru-RU" sz="1600" b="1" dirty="0" smtClean="0">
                  <a:solidFill>
                    <a:schemeClr val="tx1"/>
                  </a:solidFill>
                </a:rPr>
                <a:t> </a:t>
              </a:r>
              <a:r>
                <a:rPr lang="en-US" sz="1600" b="1" dirty="0" smtClean="0">
                  <a:solidFill>
                    <a:schemeClr val="tx1"/>
                  </a:solidFill>
                </a:rPr>
                <a:t>Temporary </a:t>
              </a:r>
              <a:r>
                <a:rPr lang="en-US" sz="1600" b="1" dirty="0">
                  <a:solidFill>
                    <a:schemeClr val="tx1"/>
                  </a:solidFill>
                </a:rPr>
                <a:t>procedure </a:t>
              </a:r>
              <a:r>
                <a:rPr lang="en-US" sz="1600" b="1" dirty="0" smtClean="0">
                  <a:solidFill>
                    <a:schemeClr val="tx1"/>
                  </a:solidFill>
                </a:rPr>
                <a:t>for </a:t>
              </a:r>
              <a:r>
                <a:rPr lang="en-US" sz="1600" dirty="0">
                  <a:solidFill>
                    <a:schemeClr val="tx1"/>
                  </a:solidFill>
                </a:rPr>
                <a:t>providing extra </a:t>
              </a:r>
              <a:r>
                <a:rPr lang="en-US" sz="1600" dirty="0" smtClean="0">
                  <a:solidFill>
                    <a:schemeClr val="tx1"/>
                  </a:solidFill>
                </a:rPr>
                <a:t>insurance policies </a:t>
              </a:r>
              <a:r>
                <a:rPr lang="en-US" sz="1600" dirty="0">
                  <a:solidFill>
                    <a:schemeClr val="tx1"/>
                  </a:solidFill>
                </a:rPr>
                <a:t>for RAMI</a:t>
              </a:r>
              <a:r>
                <a:rPr lang="ru-RU" sz="1600" dirty="0" smtClean="0">
                  <a:solidFill>
                    <a:schemeClr val="tx1"/>
                  </a:solidFill>
                </a:rPr>
                <a:t> </a:t>
              </a:r>
              <a:r>
                <a:rPr lang="en-US" sz="1600" dirty="0" smtClean="0">
                  <a:solidFill>
                    <a:schemeClr val="tx1"/>
                  </a:solidFill>
                </a:rPr>
                <a:t>members in unprofitable regions</a:t>
              </a:r>
              <a:r>
                <a:rPr lang="ru-RU" sz="1600" dirty="0" smtClean="0">
                  <a:solidFill>
                    <a:schemeClr val="tx1"/>
                  </a:solidFill>
                </a:rPr>
                <a:t>.</a:t>
              </a:r>
              <a:endParaRPr lang="ru-RU" sz="1600" dirty="0">
                <a:solidFill>
                  <a:schemeClr val="tx1"/>
                </a:solidFill>
              </a:endParaRPr>
            </a:p>
          </p:txBody>
        </p:sp>
      </p:grpSp>
      <p:sp>
        <p:nvSpPr>
          <p:cNvPr id="28" name="Скругленный прямоугольник 27"/>
          <p:cNvSpPr/>
          <p:nvPr/>
        </p:nvSpPr>
        <p:spPr>
          <a:xfrm>
            <a:off x="989413" y="3742555"/>
            <a:ext cx="413381" cy="316071"/>
          </a:xfrm>
          <a:prstGeom prst="roundRect">
            <a:avLst>
              <a:gd name="adj" fmla="val 10000"/>
            </a:avLst>
          </a:prstGeom>
          <a:blipFill>
            <a:blip r:embed="rId5" cstate="print">
              <a:extLst>
                <a:ext uri="{28A0092B-C50C-407E-A947-70E740481C1C}">
                  <a14:useLocalDpi xmlns:a14="http://schemas.microsoft.com/office/drawing/2010/main" val="0"/>
                </a:ext>
              </a:extLst>
            </a:blip>
            <a:srcRect/>
            <a:stretch>
              <a:fillRect t="-9000" b="-9000"/>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29" name="Скругленный прямоугольник 28"/>
          <p:cNvSpPr/>
          <p:nvPr/>
        </p:nvSpPr>
        <p:spPr>
          <a:xfrm>
            <a:off x="987945" y="4141027"/>
            <a:ext cx="413381" cy="350395"/>
          </a:xfrm>
          <a:prstGeom prst="roundRect">
            <a:avLst>
              <a:gd name="adj" fmla="val 10000"/>
            </a:avLst>
          </a:prstGeom>
          <a:blipFill>
            <a:blip r:embed="rId6" cstate="print">
              <a:extLst>
                <a:ext uri="{28A0092B-C50C-407E-A947-70E740481C1C}">
                  <a14:useLocalDpi xmlns:a14="http://schemas.microsoft.com/office/drawing/2010/main" val="0"/>
                </a:ext>
              </a:extLst>
            </a:blip>
            <a:srcRect/>
            <a:stretch>
              <a:fillRect t="-9000" b="-9000"/>
            </a:stretch>
          </a:blipFill>
        </p:spPr>
        <p:style>
          <a:lnRef idx="2">
            <a:schemeClr val="lt1">
              <a:hueOff val="0"/>
              <a:satOff val="0"/>
              <a:lumOff val="0"/>
              <a:alphaOff val="0"/>
            </a:schemeClr>
          </a:lnRef>
          <a:fillRef idx="1">
            <a:scrgbClr r="0" g="0" b="0"/>
          </a:fillRef>
          <a:effectRef idx="0">
            <a:schemeClr val="accent4">
              <a:tint val="50000"/>
              <a:hueOff val="-1990641"/>
              <a:satOff val="11305"/>
              <a:lumOff val="897"/>
              <a:alphaOff val="0"/>
            </a:schemeClr>
          </a:effectRef>
          <a:fontRef idx="minor">
            <a:schemeClr val="lt1">
              <a:hueOff val="0"/>
              <a:satOff val="0"/>
              <a:lumOff val="0"/>
              <a:alphaOff val="0"/>
            </a:schemeClr>
          </a:fontRef>
        </p:style>
      </p:sp>
      <p:sp>
        <p:nvSpPr>
          <p:cNvPr id="24" name="Прямоугольник 23"/>
          <p:cNvSpPr/>
          <p:nvPr/>
        </p:nvSpPr>
        <p:spPr>
          <a:xfrm>
            <a:off x="404856" y="4818084"/>
            <a:ext cx="8392046" cy="369332"/>
          </a:xfrm>
          <a:prstGeom prst="rect">
            <a:avLst/>
          </a:prstGeom>
        </p:spPr>
        <p:txBody>
          <a:bodyPr wrap="square">
            <a:spAutoFit/>
          </a:bodyPr>
          <a:lstStyle/>
          <a:p>
            <a:pPr marL="3175" indent="-3175" algn="ctr">
              <a:spcBef>
                <a:spcPts val="0"/>
              </a:spcBef>
              <a:buFontTx/>
              <a:buNone/>
              <a:defRPr/>
            </a:pPr>
            <a:r>
              <a:rPr lang="en-US" b="1" dirty="0" smtClean="0">
                <a:solidFill>
                  <a:srgbClr val="002060"/>
                </a:solidFill>
              </a:rPr>
              <a:t>Extra insurance policy forms</a:t>
            </a:r>
            <a:r>
              <a:rPr lang="ru-RU" b="1" dirty="0" smtClean="0">
                <a:solidFill>
                  <a:srgbClr val="002060"/>
                </a:solidFill>
              </a:rPr>
              <a:t>:</a:t>
            </a:r>
            <a:endParaRPr lang="ru-RU" b="1" dirty="0">
              <a:solidFill>
                <a:srgbClr val="002060"/>
              </a:solidFill>
            </a:endParaRPr>
          </a:p>
        </p:txBody>
      </p:sp>
      <p:grpSp>
        <p:nvGrpSpPr>
          <p:cNvPr id="30" name="Группа 29"/>
          <p:cNvGrpSpPr/>
          <p:nvPr/>
        </p:nvGrpSpPr>
        <p:grpSpPr>
          <a:xfrm>
            <a:off x="634418" y="5123257"/>
            <a:ext cx="7897301" cy="516654"/>
            <a:chOff x="0" y="0"/>
            <a:chExt cx="7776864" cy="257651"/>
          </a:xfrm>
        </p:grpSpPr>
        <p:sp>
          <p:nvSpPr>
            <p:cNvPr id="31" name="Скругленный прямоугольник 30"/>
            <p:cNvSpPr/>
            <p:nvPr/>
          </p:nvSpPr>
          <p:spPr>
            <a:xfrm>
              <a:off x="0" y="0"/>
              <a:ext cx="7776864" cy="257651"/>
            </a:xfrm>
            <a:prstGeom prst="roundRect">
              <a:avLst>
                <a:gd name="adj" fmla="val 10000"/>
              </a:avLst>
            </a:prstGeom>
          </p:spPr>
          <p:style>
            <a:lnRef idx="1">
              <a:schemeClr val="accent3"/>
            </a:lnRef>
            <a:fillRef idx="2">
              <a:schemeClr val="accent3"/>
            </a:fillRef>
            <a:effectRef idx="1">
              <a:schemeClr val="accent3"/>
            </a:effectRef>
            <a:fontRef idx="minor">
              <a:schemeClr val="dk1"/>
            </a:fontRef>
          </p:style>
        </p:sp>
        <p:sp>
          <p:nvSpPr>
            <p:cNvPr id="32" name="Скругленный прямоугольник 4"/>
            <p:cNvSpPr/>
            <p:nvPr/>
          </p:nvSpPr>
          <p:spPr>
            <a:xfrm>
              <a:off x="933466" y="387"/>
              <a:ext cx="6843398" cy="254737"/>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76200" tIns="76200" rIns="76200" bIns="76200" numCol="1" spcCol="1270" anchor="ctr" anchorCtr="0">
              <a:noAutofit/>
            </a:bodyPr>
            <a:lstStyle/>
            <a:p>
              <a:pPr algn="ctr">
                <a:spcBef>
                  <a:spcPts val="0"/>
                </a:spcBef>
                <a:defRPr/>
              </a:pPr>
              <a:r>
                <a:rPr lang="ru-RU" sz="1200" b="1" dirty="0" smtClean="0">
                  <a:solidFill>
                    <a:schemeClr val="tx1"/>
                  </a:solidFill>
                </a:rPr>
                <a:t>+ 50% </a:t>
              </a:r>
              <a:r>
                <a:rPr lang="en-US" sz="1200" b="1" dirty="0" smtClean="0">
                  <a:solidFill>
                    <a:schemeClr val="tx1"/>
                  </a:solidFill>
                </a:rPr>
                <a:t>for the 2nd &amp; the 3rd groups of risk</a:t>
              </a:r>
              <a:r>
                <a:rPr lang="ru-RU" sz="1200" b="1" dirty="0" smtClean="0">
                  <a:solidFill>
                    <a:schemeClr val="tx1"/>
                  </a:solidFill>
                </a:rPr>
                <a:t>; + 16</a:t>
              </a:r>
              <a:r>
                <a:rPr lang="en-US" sz="1200" b="1" dirty="0">
                  <a:solidFill>
                    <a:schemeClr val="tx1"/>
                  </a:solidFill>
                </a:rPr>
                <a:t>.</a:t>
              </a:r>
              <a:r>
                <a:rPr lang="ru-RU" sz="1200" b="1" dirty="0" smtClean="0">
                  <a:solidFill>
                    <a:schemeClr val="tx1"/>
                  </a:solidFill>
                </a:rPr>
                <a:t>6% </a:t>
              </a:r>
              <a:r>
                <a:rPr lang="en-US" sz="1200" b="1" dirty="0" smtClean="0">
                  <a:solidFill>
                    <a:schemeClr val="tx1"/>
                  </a:solidFill>
                </a:rPr>
                <a:t>for the 4th group of risk</a:t>
              </a:r>
              <a:endParaRPr lang="ru-RU" sz="1200" b="1" dirty="0" smtClean="0">
                <a:solidFill>
                  <a:schemeClr val="tx1"/>
                </a:solidFill>
              </a:endParaRPr>
            </a:p>
            <a:p>
              <a:pPr algn="ctr">
                <a:spcBef>
                  <a:spcPts val="0"/>
                </a:spcBef>
                <a:defRPr/>
              </a:pPr>
              <a:r>
                <a:rPr lang="en-US" sz="1200" b="1" dirty="0" smtClean="0">
                  <a:solidFill>
                    <a:schemeClr val="tx1"/>
                  </a:solidFill>
                </a:rPr>
                <a:t>the 5th group of risk and</a:t>
              </a:r>
              <a:r>
                <a:rPr lang="ru-RU" sz="1200" b="1" dirty="0" smtClean="0">
                  <a:solidFill>
                    <a:schemeClr val="tx1"/>
                  </a:solidFill>
                </a:rPr>
                <a:t> </a:t>
              </a:r>
              <a:r>
                <a:rPr lang="en-US" sz="1200" b="1" dirty="0" smtClean="0">
                  <a:solidFill>
                    <a:schemeClr val="tx1"/>
                  </a:solidFill>
                </a:rPr>
                <a:t>stop-list</a:t>
              </a:r>
              <a:r>
                <a:rPr lang="ru-RU" sz="1200" b="1" dirty="0" smtClean="0">
                  <a:solidFill>
                    <a:schemeClr val="tx1"/>
                  </a:solidFill>
                </a:rPr>
                <a:t> – </a:t>
              </a:r>
              <a:r>
                <a:rPr lang="en-US" sz="1200" b="1" dirty="0" smtClean="0">
                  <a:solidFill>
                    <a:schemeClr val="tx1"/>
                  </a:solidFill>
                </a:rPr>
                <a:t>no extra policy form</a:t>
              </a:r>
              <a:endParaRPr lang="ru-RU" sz="1200" b="1" dirty="0">
                <a:solidFill>
                  <a:schemeClr val="tx1"/>
                </a:solidFill>
              </a:endParaRPr>
            </a:p>
          </p:txBody>
        </p:sp>
      </p:grpSp>
      <p:pic>
        <p:nvPicPr>
          <p:cNvPr id="33" name="Рисунок 32"/>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91679" y="5185544"/>
            <a:ext cx="388575" cy="388575"/>
          </a:xfrm>
          <a:prstGeom prst="rect">
            <a:avLst/>
          </a:prstGeom>
        </p:spPr>
      </p:pic>
      <p:sp>
        <p:nvSpPr>
          <p:cNvPr id="34" name="Прямоугольник 33"/>
          <p:cNvSpPr/>
          <p:nvPr/>
        </p:nvSpPr>
        <p:spPr>
          <a:xfrm>
            <a:off x="584340" y="5596545"/>
            <a:ext cx="8392046" cy="369332"/>
          </a:xfrm>
          <a:prstGeom prst="rect">
            <a:avLst/>
          </a:prstGeom>
        </p:spPr>
        <p:txBody>
          <a:bodyPr wrap="square">
            <a:spAutoFit/>
          </a:bodyPr>
          <a:lstStyle/>
          <a:p>
            <a:pPr marL="3175" indent="-3175" algn="ctr">
              <a:spcBef>
                <a:spcPts val="0"/>
              </a:spcBef>
              <a:buFontTx/>
              <a:buNone/>
              <a:defRPr/>
            </a:pPr>
            <a:r>
              <a:rPr lang="en-US" b="1" dirty="0" smtClean="0">
                <a:solidFill>
                  <a:srgbClr val="002060"/>
                </a:solidFill>
              </a:rPr>
              <a:t>Solutions based on system approach:</a:t>
            </a:r>
            <a:r>
              <a:rPr lang="ru-RU" b="1" dirty="0" smtClean="0">
                <a:solidFill>
                  <a:srgbClr val="002060"/>
                </a:solidFill>
              </a:rPr>
              <a:t> </a:t>
            </a:r>
            <a:endParaRPr lang="ru-RU" b="1" dirty="0">
              <a:solidFill>
                <a:srgbClr val="002060"/>
              </a:solidFill>
            </a:endParaRPr>
          </a:p>
        </p:txBody>
      </p:sp>
      <p:sp>
        <p:nvSpPr>
          <p:cNvPr id="37" name="Скругленный прямоугольник 36"/>
          <p:cNvSpPr/>
          <p:nvPr/>
        </p:nvSpPr>
        <p:spPr>
          <a:xfrm>
            <a:off x="593786" y="5889804"/>
            <a:ext cx="7897301" cy="516654"/>
          </a:xfrm>
          <a:prstGeom prst="roundRect">
            <a:avLst>
              <a:gd name="adj" fmla="val 10000"/>
            </a:avLst>
          </a:prstGeom>
        </p:spPr>
        <p:style>
          <a:lnRef idx="1">
            <a:schemeClr val="accent3"/>
          </a:lnRef>
          <a:fillRef idx="2">
            <a:schemeClr val="accent3"/>
          </a:fillRef>
          <a:effectRef idx="1">
            <a:schemeClr val="accent3"/>
          </a:effectRef>
          <a:fontRef idx="minor">
            <a:schemeClr val="dk1"/>
          </a:fontRef>
        </p:style>
      </p:sp>
      <p:pic>
        <p:nvPicPr>
          <p:cNvPr id="35" name="Рисунок 34"/>
          <p:cNvPicPr>
            <a:picLocks noChangeAspect="1"/>
          </p:cNvPicPr>
          <p:nvPr/>
        </p:nvPicPr>
        <p:blipFill>
          <a:blip r:embed="rId9" cstate="print">
            <a:extLst>
              <a:ext uri="{BEBA8EAE-BF5A-486C-A8C5-ECC9F3942E4B}">
                <a14:imgProps xmlns:a14="http://schemas.microsoft.com/office/drawing/2010/main">
                  <a14:imgLayer r:embed="rId10">
                    <a14:imgEffect>
                      <a14:backgroundRemoval t="0" b="99107" l="0" r="100000"/>
                    </a14:imgEffect>
                  </a14:imgLayer>
                </a14:imgProps>
              </a:ext>
              <a:ext uri="{28A0092B-C50C-407E-A947-70E740481C1C}">
                <a14:useLocalDpi xmlns:a14="http://schemas.microsoft.com/office/drawing/2010/main" val="0"/>
              </a:ext>
            </a:extLst>
          </a:blip>
          <a:stretch>
            <a:fillRect/>
          </a:stretch>
        </p:blipFill>
        <p:spPr>
          <a:xfrm>
            <a:off x="873996" y="5875114"/>
            <a:ext cx="584779" cy="582180"/>
          </a:xfrm>
          <a:prstGeom prst="rect">
            <a:avLst/>
          </a:prstGeom>
        </p:spPr>
      </p:pic>
      <p:sp>
        <p:nvSpPr>
          <p:cNvPr id="38" name="Скругленный прямоугольник 4"/>
          <p:cNvSpPr/>
          <p:nvPr/>
        </p:nvSpPr>
        <p:spPr>
          <a:xfrm>
            <a:off x="1564315" y="5896828"/>
            <a:ext cx="6949379" cy="510811"/>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76200" tIns="76200" rIns="76200" bIns="76200" numCol="1" spcCol="1270" anchor="ctr" anchorCtr="0">
            <a:noAutofit/>
          </a:bodyPr>
          <a:lstStyle/>
          <a:p>
            <a:pPr marL="628650" lvl="1" indent="-171450">
              <a:buFont typeface="Wingdings" panose="05000000000000000000" pitchFamily="2" charset="2"/>
              <a:buChar char="Ø"/>
              <a:defRPr/>
            </a:pPr>
            <a:r>
              <a:rPr lang="en-US" sz="1200" b="1" dirty="0" smtClean="0">
                <a:solidFill>
                  <a:schemeClr val="tx1"/>
                </a:solidFill>
              </a:rPr>
              <a:t>Basic </a:t>
            </a:r>
            <a:r>
              <a:rPr lang="en-US" sz="1200" b="1" dirty="0">
                <a:solidFill>
                  <a:schemeClr val="tx1"/>
                </a:solidFill>
              </a:rPr>
              <a:t>insurance </a:t>
            </a:r>
            <a:r>
              <a:rPr lang="en-US" sz="1200" b="1" dirty="0" smtClean="0">
                <a:solidFill>
                  <a:schemeClr val="tx1"/>
                </a:solidFill>
              </a:rPr>
              <a:t>rates and</a:t>
            </a:r>
            <a:r>
              <a:rPr lang="ru-RU" sz="1200" b="1" dirty="0" smtClean="0">
                <a:solidFill>
                  <a:schemeClr val="tx1"/>
                </a:solidFill>
              </a:rPr>
              <a:t> </a:t>
            </a:r>
            <a:r>
              <a:rPr lang="en-US" sz="1200" b="1" dirty="0" smtClean="0">
                <a:solidFill>
                  <a:schemeClr val="tx1"/>
                </a:solidFill>
              </a:rPr>
              <a:t>ratios</a:t>
            </a:r>
            <a:r>
              <a:rPr lang="ru-RU" sz="1200" b="1" dirty="0" smtClean="0">
                <a:solidFill>
                  <a:schemeClr val="tx1"/>
                </a:solidFill>
              </a:rPr>
              <a:t> </a:t>
            </a:r>
            <a:r>
              <a:rPr lang="en-US" sz="1200" b="1" dirty="0" smtClean="0">
                <a:solidFill>
                  <a:schemeClr val="tx1"/>
                </a:solidFill>
              </a:rPr>
              <a:t>changes </a:t>
            </a:r>
            <a:r>
              <a:rPr lang="ru-RU" sz="1100" b="1" dirty="0" smtClean="0">
                <a:solidFill>
                  <a:schemeClr val="tx1"/>
                </a:solidFill>
              </a:rPr>
              <a:t>(</a:t>
            </a:r>
            <a:r>
              <a:rPr lang="en-US" sz="1100" b="1" dirty="0" smtClean="0">
                <a:solidFill>
                  <a:schemeClr val="tx1"/>
                </a:solidFill>
              </a:rPr>
              <a:t>especially</a:t>
            </a:r>
            <a:r>
              <a:rPr lang="ru-RU" sz="1100" b="1" dirty="0" smtClean="0">
                <a:solidFill>
                  <a:schemeClr val="tx1"/>
                </a:solidFill>
              </a:rPr>
              <a:t> </a:t>
            </a:r>
            <a:r>
              <a:rPr lang="ru-RU" sz="1100" b="1" dirty="0">
                <a:solidFill>
                  <a:schemeClr val="tx1"/>
                </a:solidFill>
              </a:rPr>
              <a:t>КТ)</a:t>
            </a:r>
            <a:r>
              <a:rPr lang="ru-RU" sz="1100" dirty="0">
                <a:solidFill>
                  <a:schemeClr val="tx1"/>
                </a:solidFill>
              </a:rPr>
              <a:t> -  </a:t>
            </a:r>
            <a:r>
              <a:rPr lang="en-US" sz="1100" dirty="0" smtClean="0">
                <a:solidFill>
                  <a:schemeClr val="tx1"/>
                </a:solidFill>
              </a:rPr>
              <a:t>to increase</a:t>
            </a:r>
            <a:r>
              <a:rPr lang="ru-RU" sz="1100" dirty="0" smtClean="0">
                <a:solidFill>
                  <a:schemeClr val="tx1"/>
                </a:solidFill>
              </a:rPr>
              <a:t> </a:t>
            </a:r>
            <a:r>
              <a:rPr lang="en-US" sz="1100" dirty="0" smtClean="0">
                <a:solidFill>
                  <a:schemeClr val="tx1"/>
                </a:solidFill>
              </a:rPr>
              <a:t>rates</a:t>
            </a:r>
            <a:r>
              <a:rPr lang="ru-RU" sz="1100" dirty="0" smtClean="0">
                <a:solidFill>
                  <a:schemeClr val="tx1"/>
                </a:solidFill>
              </a:rPr>
              <a:t> </a:t>
            </a:r>
            <a:r>
              <a:rPr lang="en-US" sz="1200" b="1" dirty="0" smtClean="0">
                <a:solidFill>
                  <a:srgbClr val="C00000"/>
                </a:solidFill>
              </a:rPr>
              <a:t>by</a:t>
            </a:r>
            <a:r>
              <a:rPr lang="ru-RU" sz="1200" b="1" dirty="0" smtClean="0">
                <a:solidFill>
                  <a:srgbClr val="C00000"/>
                </a:solidFill>
              </a:rPr>
              <a:t> 11,79%</a:t>
            </a:r>
          </a:p>
          <a:p>
            <a:pPr marL="628650" lvl="1" indent="-171450">
              <a:buFont typeface="Wingdings" panose="05000000000000000000" pitchFamily="2" charset="2"/>
              <a:buChar char="Ø"/>
              <a:defRPr/>
            </a:pPr>
            <a:r>
              <a:rPr lang="en-US" sz="1200" b="1" dirty="0" smtClean="0">
                <a:solidFill>
                  <a:schemeClr val="tx1"/>
                </a:solidFill>
              </a:rPr>
              <a:t>Implementation of the ‘</a:t>
            </a:r>
            <a:r>
              <a:rPr lang="en-US" sz="1200" b="1" dirty="0" err="1" smtClean="0">
                <a:solidFill>
                  <a:schemeClr val="tx1"/>
                </a:solidFill>
              </a:rPr>
              <a:t>tarriffs</a:t>
            </a:r>
            <a:r>
              <a:rPr lang="en-US" sz="1200" b="1" dirty="0" smtClean="0">
                <a:solidFill>
                  <a:schemeClr val="tx1"/>
                </a:solidFill>
              </a:rPr>
              <a:t> corridor’</a:t>
            </a:r>
            <a:endParaRPr lang="ru-RU" sz="1200" b="1" dirty="0" smtClean="0">
              <a:solidFill>
                <a:schemeClr val="tx1"/>
              </a:solidFill>
            </a:endParaRPr>
          </a:p>
        </p:txBody>
      </p:sp>
      <p:sp>
        <p:nvSpPr>
          <p:cNvPr id="40" name="Стрелка вниз 39"/>
          <p:cNvSpPr/>
          <p:nvPr/>
        </p:nvSpPr>
        <p:spPr>
          <a:xfrm>
            <a:off x="3960193" y="4674431"/>
            <a:ext cx="1196243" cy="226084"/>
          </a:xfrm>
          <a:prstGeom prst="downArrow">
            <a:avLst>
              <a:gd name="adj1" fmla="val 80141"/>
              <a:gd name="adj2" fmla="val 4677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36" name="Стрелка вниз 35"/>
          <p:cNvSpPr/>
          <p:nvPr/>
        </p:nvSpPr>
        <p:spPr>
          <a:xfrm>
            <a:off x="3960193" y="2724301"/>
            <a:ext cx="1196243" cy="226084"/>
          </a:xfrm>
          <a:prstGeom prst="downArrow">
            <a:avLst>
              <a:gd name="adj1" fmla="val 80141"/>
              <a:gd name="adj2" fmla="val 4677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3" name="Номер слайда 2"/>
          <p:cNvSpPr>
            <a:spLocks noGrp="1"/>
          </p:cNvSpPr>
          <p:nvPr>
            <p:ph type="sldNum" sz="quarter" idx="12"/>
          </p:nvPr>
        </p:nvSpPr>
        <p:spPr/>
        <p:txBody>
          <a:bodyPr/>
          <a:lstStyle/>
          <a:p>
            <a:fld id="{05F6C808-05D0-47F4-B1A1-27471850F27D}" type="slidenum">
              <a:rPr lang="ru-RU" smtClean="0"/>
              <a:t>5</a:t>
            </a:fld>
            <a:endParaRPr lang="ru-RU" dirty="0"/>
          </a:p>
        </p:txBody>
      </p:sp>
    </p:spTree>
    <p:extLst>
      <p:ext uri="{BB962C8B-B14F-4D97-AF65-F5344CB8AC3E}">
        <p14:creationId xmlns:p14="http://schemas.microsoft.com/office/powerpoint/2010/main" val="40444077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061D77C1-5318-4DA7-AB08-31B38823C64A}" type="slidenum">
              <a:rPr lang="ru-RU" smtClean="0"/>
              <a:pPr>
                <a:defRPr/>
              </a:pPr>
              <a:t>6</a:t>
            </a:fld>
            <a:endParaRPr lang="ru-RU" dirty="0"/>
          </a:p>
        </p:txBody>
      </p:sp>
      <p:sp>
        <p:nvSpPr>
          <p:cNvPr id="4" name="Прямоугольник 3"/>
          <p:cNvSpPr/>
          <p:nvPr/>
        </p:nvSpPr>
        <p:spPr>
          <a:xfrm>
            <a:off x="416251" y="764704"/>
            <a:ext cx="8260205" cy="1554272"/>
          </a:xfrm>
          <a:prstGeom prst="rect">
            <a:avLst/>
          </a:prstGeom>
        </p:spPr>
        <p:txBody>
          <a:bodyPr wrap="square">
            <a:spAutoFit/>
          </a:bodyPr>
          <a:lstStyle/>
          <a:p>
            <a:pPr lvl="0" algn="just" eaLnBrk="0" hangingPunct="0">
              <a:spcBef>
                <a:spcPts val="0"/>
              </a:spcBef>
              <a:spcAft>
                <a:spcPts val="600"/>
              </a:spcAft>
            </a:pPr>
            <a:endParaRPr lang="ru-RU" sz="2000" kern="0" dirty="0">
              <a:solidFill>
                <a:schemeClr val="accent6">
                  <a:lumMod val="50000"/>
                </a:schemeClr>
              </a:solidFill>
              <a:latin typeface="Times New Roman"/>
            </a:endParaRPr>
          </a:p>
          <a:p>
            <a:pPr lvl="0" algn="just" eaLnBrk="0" hangingPunct="0">
              <a:spcBef>
                <a:spcPts val="0"/>
              </a:spcBef>
              <a:spcAft>
                <a:spcPts val="600"/>
              </a:spcAft>
            </a:pPr>
            <a:endParaRPr lang="ru-RU" sz="2000" kern="0" dirty="0">
              <a:solidFill>
                <a:schemeClr val="accent6">
                  <a:lumMod val="50000"/>
                </a:schemeClr>
              </a:solidFill>
              <a:latin typeface="Times New Roman"/>
            </a:endParaRPr>
          </a:p>
          <a:p>
            <a:pPr lvl="0" algn="just" eaLnBrk="0" hangingPunct="0">
              <a:spcBef>
                <a:spcPts val="0"/>
              </a:spcBef>
              <a:spcAft>
                <a:spcPts val="600"/>
              </a:spcAft>
            </a:pPr>
            <a:endParaRPr lang="ru-RU" sz="2000" kern="0" dirty="0" smtClean="0">
              <a:solidFill>
                <a:schemeClr val="accent6">
                  <a:lumMod val="50000"/>
                </a:schemeClr>
              </a:solidFill>
              <a:latin typeface="Times New Roman"/>
            </a:endParaRPr>
          </a:p>
          <a:p>
            <a:pPr lvl="0" eaLnBrk="0" hangingPunct="0">
              <a:spcBef>
                <a:spcPts val="0"/>
              </a:spcBef>
              <a:spcAft>
                <a:spcPts val="600"/>
              </a:spcAft>
            </a:pPr>
            <a:r>
              <a:rPr lang="ru-RU" sz="2000" kern="0" dirty="0" smtClean="0">
                <a:solidFill>
                  <a:schemeClr val="accent6">
                    <a:lumMod val="50000"/>
                  </a:schemeClr>
                </a:solidFill>
                <a:latin typeface="Times New Roman"/>
              </a:rPr>
              <a:t>                     </a:t>
            </a:r>
          </a:p>
        </p:txBody>
      </p:sp>
      <p:sp>
        <p:nvSpPr>
          <p:cNvPr id="6" name="TextBox 5"/>
          <p:cNvSpPr txBox="1"/>
          <p:nvPr/>
        </p:nvSpPr>
        <p:spPr>
          <a:xfrm>
            <a:off x="344243" y="1196752"/>
            <a:ext cx="8404221" cy="2585323"/>
          </a:xfrm>
          <a:prstGeom prst="rect">
            <a:avLst/>
          </a:prstGeom>
          <a:noFill/>
        </p:spPr>
        <p:txBody>
          <a:bodyPr wrap="square" rtlCol="0">
            <a:spAutoFit/>
          </a:bodyPr>
          <a:lstStyle/>
          <a:p>
            <a:pPr lvl="0" algn="just"/>
            <a:endParaRPr lang="ru-RU" sz="2000" dirty="0" smtClean="0">
              <a:solidFill>
                <a:srgbClr val="002060"/>
              </a:solidFill>
            </a:endParaRPr>
          </a:p>
          <a:p>
            <a:pPr lvl="0" algn="just"/>
            <a:endParaRPr lang="ru-RU" sz="2000" b="1" dirty="0" smtClean="0">
              <a:solidFill>
                <a:srgbClr val="C00000"/>
              </a:solidFill>
            </a:endParaRPr>
          </a:p>
          <a:p>
            <a:pPr lvl="0" algn="just"/>
            <a:endParaRPr lang="ru-RU" sz="2000" dirty="0">
              <a:solidFill>
                <a:schemeClr val="accent6">
                  <a:lumMod val="50000"/>
                </a:schemeClr>
              </a:solidFill>
            </a:endParaRPr>
          </a:p>
          <a:p>
            <a:pPr lvl="0" algn="ctr"/>
            <a:endParaRPr lang="ru-RU" sz="6600" b="1" dirty="0">
              <a:solidFill>
                <a:srgbClr val="C00000"/>
              </a:solidFill>
            </a:endParaRPr>
          </a:p>
          <a:p>
            <a:pPr lvl="0" algn="just"/>
            <a:endParaRPr lang="ru-RU" sz="1600" i="1" dirty="0" smtClean="0">
              <a:solidFill>
                <a:schemeClr val="accent6">
                  <a:lumMod val="50000"/>
                </a:schemeClr>
              </a:solidFill>
            </a:endParaRPr>
          </a:p>
          <a:p>
            <a:pPr algn="just"/>
            <a:endParaRPr lang="ru-RU" sz="2000" dirty="0">
              <a:solidFill>
                <a:srgbClr val="000099"/>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237488388"/>
              </p:ext>
            </p:extLst>
          </p:nvPr>
        </p:nvGraphicFramePr>
        <p:xfrm>
          <a:off x="467544" y="1268760"/>
          <a:ext cx="8208912" cy="5073154"/>
        </p:xfrm>
        <a:graphic>
          <a:graphicData uri="http://schemas.openxmlformats.org/drawingml/2006/table">
            <a:tbl>
              <a:tblPr>
                <a:tableStyleId>{69C7853C-536D-4A76-A0AE-DD22124D55A5}</a:tableStyleId>
              </a:tblPr>
              <a:tblGrid>
                <a:gridCol w="5688632"/>
                <a:gridCol w="936104"/>
                <a:gridCol w="1584176"/>
              </a:tblGrid>
              <a:tr h="504056">
                <a:tc>
                  <a:txBody>
                    <a:bodyPr/>
                    <a:lstStyle/>
                    <a:p>
                      <a:pPr algn="ctr" rtl="0" fontAlgn="ctr"/>
                      <a:r>
                        <a:rPr lang="en-US" sz="1600" b="1" u="none" strike="noStrike" dirty="0" smtClean="0">
                          <a:solidFill>
                            <a:schemeClr val="tx2"/>
                          </a:solidFill>
                          <a:effectLst/>
                        </a:rPr>
                        <a:t>Motor Vehicle Types </a:t>
                      </a:r>
                      <a:endParaRPr lang="ru-RU" sz="1600" b="1" i="0" u="none" strike="noStrike" dirty="0">
                        <a:solidFill>
                          <a:schemeClr val="tx2"/>
                        </a:solidFill>
                        <a:effectLst/>
                        <a:latin typeface="Times New Roman"/>
                      </a:endParaRPr>
                    </a:p>
                  </a:txBody>
                  <a:tcPr marL="9525" marR="9525" marT="9525" marB="0" anchor="ctr"/>
                </a:tc>
                <a:tc>
                  <a:txBody>
                    <a:bodyPr/>
                    <a:lstStyle/>
                    <a:p>
                      <a:pPr algn="ctr" rtl="0" fontAlgn="ctr"/>
                      <a:r>
                        <a:rPr lang="en-US" sz="1600" b="1" u="none" strike="noStrike" dirty="0" smtClean="0">
                          <a:solidFill>
                            <a:schemeClr val="tx2"/>
                          </a:solidFill>
                          <a:effectLst/>
                        </a:rPr>
                        <a:t>RAMI offers</a:t>
                      </a:r>
                      <a:endParaRPr lang="ru-RU" sz="1600" b="1" i="0" u="none" strike="noStrike" dirty="0">
                        <a:solidFill>
                          <a:schemeClr val="tx2"/>
                        </a:solidFill>
                        <a:effectLst/>
                        <a:latin typeface="Times New Roman"/>
                      </a:endParaRPr>
                    </a:p>
                  </a:txBody>
                  <a:tcPr marL="9525" marR="9525" marT="9525" marB="0" anchor="ctr"/>
                </a:tc>
                <a:tc>
                  <a:txBody>
                    <a:bodyPr/>
                    <a:lstStyle/>
                    <a:p>
                      <a:pPr algn="ctr" rtl="0" fontAlgn="ctr"/>
                      <a:r>
                        <a:rPr lang="en-US" sz="1600" b="1" u="none" strike="noStrike" dirty="0" smtClean="0">
                          <a:solidFill>
                            <a:schemeClr val="tx2"/>
                          </a:solidFill>
                          <a:effectLst/>
                        </a:rPr>
                        <a:t>Government Decree No. 739 </a:t>
                      </a:r>
                      <a:endParaRPr lang="ru-RU" sz="1600" b="1" i="0" u="none" strike="noStrike" dirty="0">
                        <a:solidFill>
                          <a:schemeClr val="tx2"/>
                        </a:solidFill>
                        <a:effectLst/>
                        <a:latin typeface="Times New Roman"/>
                      </a:endParaRPr>
                    </a:p>
                  </a:txBody>
                  <a:tcPr marL="9525" marR="9525" marT="9525" marB="0" anchor="ctr"/>
                </a:tc>
              </a:tr>
              <a:tr h="216024">
                <a:tc>
                  <a:txBody>
                    <a:bodyPr/>
                    <a:lstStyle/>
                    <a:p>
                      <a:pPr marL="0" algn="l" defTabSz="914400" rtl="0" eaLnBrk="1" fontAlgn="ctr" latinLnBrk="0" hangingPunct="1"/>
                      <a:r>
                        <a:rPr lang="en-GB" sz="1800" kern="1200" dirty="0" smtClean="0">
                          <a:solidFill>
                            <a:schemeClr val="tx2"/>
                          </a:solidFill>
                          <a:effectLst/>
                          <a:latin typeface="+mn-lt"/>
                          <a:ea typeface="+mn-ea"/>
                          <a:cs typeface="+mn-cs"/>
                        </a:rPr>
                        <a:t>Light motor vehicles</a:t>
                      </a:r>
                      <a:r>
                        <a:rPr lang="en-US" sz="1800" u="none" strike="noStrike" kern="1200" dirty="0" smtClean="0">
                          <a:solidFill>
                            <a:schemeClr val="tx2"/>
                          </a:solidFill>
                          <a:effectLst/>
                        </a:rPr>
                        <a:t> – individuals and private entrepreneurs</a:t>
                      </a:r>
                      <a:endParaRPr lang="ru-RU" sz="1800" b="0" i="0" u="none" strike="noStrike" kern="1200" dirty="0">
                        <a:solidFill>
                          <a:schemeClr val="tx2"/>
                        </a:solidFill>
                        <a:effectLst/>
                        <a:latin typeface="Times New Roman"/>
                        <a:ea typeface="+mn-ea"/>
                        <a:cs typeface="+mn-cs"/>
                      </a:endParaRPr>
                    </a:p>
                  </a:txBody>
                  <a:tcPr marL="9525" marR="9525" marT="9525" marB="0" anchor="b"/>
                </a:tc>
                <a:tc>
                  <a:txBody>
                    <a:bodyPr/>
                    <a:lstStyle/>
                    <a:p>
                      <a:pPr algn="ctr" rtl="0" fontAlgn="ctr"/>
                      <a:r>
                        <a:rPr lang="ru-RU" sz="1600" u="none" strike="noStrike" dirty="0" smtClean="0">
                          <a:solidFill>
                            <a:srgbClr val="C00000"/>
                          </a:solidFill>
                          <a:effectLst/>
                        </a:rPr>
                        <a:t>2113</a:t>
                      </a:r>
                      <a:endParaRPr lang="ru-RU" sz="1600" b="0" i="0" u="none" strike="noStrike" dirty="0">
                        <a:solidFill>
                          <a:srgbClr val="C00000"/>
                        </a:solidFill>
                        <a:effectLst/>
                        <a:latin typeface="Times New Roman"/>
                      </a:endParaRPr>
                    </a:p>
                  </a:txBody>
                  <a:tcPr marL="9525" marR="9525" marT="9525" marB="0" anchor="ctr"/>
                </a:tc>
                <a:tc>
                  <a:txBody>
                    <a:bodyPr/>
                    <a:lstStyle/>
                    <a:p>
                      <a:pPr algn="ctr" rtl="0" fontAlgn="ctr"/>
                      <a:r>
                        <a:rPr lang="ru-RU" sz="1600" u="none" strike="noStrike" dirty="0">
                          <a:solidFill>
                            <a:srgbClr val="C00000"/>
                          </a:solidFill>
                          <a:effectLst/>
                        </a:rPr>
                        <a:t>1980</a:t>
                      </a:r>
                      <a:endParaRPr lang="ru-RU" sz="1600" b="0" i="0" u="none" strike="noStrike" dirty="0">
                        <a:solidFill>
                          <a:srgbClr val="C00000"/>
                        </a:solidFill>
                        <a:effectLst/>
                        <a:latin typeface="Times New Roman"/>
                      </a:endParaRPr>
                    </a:p>
                  </a:txBody>
                  <a:tcPr marL="9525" marR="9525" marT="9525" marB="0" anchor="ctr"/>
                </a:tc>
              </a:tr>
              <a:tr h="305645">
                <a:tc>
                  <a:txBody>
                    <a:bodyPr/>
                    <a:lstStyle/>
                    <a:p>
                      <a:pPr marL="0" algn="l" defTabSz="914400" rtl="0" eaLnBrk="1" fontAlgn="ctr" latinLnBrk="0" hangingPunct="1"/>
                      <a:r>
                        <a:rPr lang="en-GB" sz="1800" kern="1200" dirty="0" smtClean="0">
                          <a:solidFill>
                            <a:schemeClr val="tx2"/>
                          </a:solidFill>
                          <a:effectLst/>
                          <a:latin typeface="+mn-lt"/>
                          <a:ea typeface="+mn-ea"/>
                          <a:cs typeface="+mn-cs"/>
                        </a:rPr>
                        <a:t>Light motor vehicles</a:t>
                      </a:r>
                      <a:r>
                        <a:rPr lang="en-US" sz="1800" u="none" strike="noStrike" kern="1200" dirty="0" smtClean="0">
                          <a:solidFill>
                            <a:schemeClr val="tx2"/>
                          </a:solidFill>
                          <a:effectLst/>
                        </a:rPr>
                        <a:t> – legal entities</a:t>
                      </a:r>
                      <a:endParaRPr lang="ru-RU" sz="1800" b="0" i="0" u="none" strike="noStrike" kern="1200" dirty="0">
                        <a:solidFill>
                          <a:schemeClr val="tx2"/>
                        </a:solidFill>
                        <a:effectLst/>
                        <a:latin typeface="Times New Roman"/>
                        <a:ea typeface="+mn-ea"/>
                        <a:cs typeface="+mn-cs"/>
                      </a:endParaRPr>
                    </a:p>
                  </a:txBody>
                  <a:tcPr marL="9525" marR="9525" marT="9525" marB="0" anchor="b"/>
                </a:tc>
                <a:tc>
                  <a:txBody>
                    <a:bodyPr/>
                    <a:lstStyle/>
                    <a:p>
                      <a:pPr algn="ctr" rtl="0" fontAlgn="ctr"/>
                      <a:r>
                        <a:rPr lang="ru-RU" sz="1600" u="none" strike="noStrike" dirty="0" smtClean="0">
                          <a:solidFill>
                            <a:schemeClr val="tx2"/>
                          </a:solidFill>
                          <a:effectLst/>
                        </a:rPr>
                        <a:t>1128</a:t>
                      </a:r>
                      <a:endParaRPr lang="ru-RU" sz="1600" b="0" i="0" u="none" strike="noStrike" dirty="0">
                        <a:solidFill>
                          <a:schemeClr val="tx2"/>
                        </a:solidFill>
                        <a:effectLst/>
                        <a:latin typeface="Times New Roman"/>
                      </a:endParaRPr>
                    </a:p>
                  </a:txBody>
                  <a:tcPr marL="9525" marR="9525" marT="9525" marB="0" anchor="ctr"/>
                </a:tc>
                <a:tc>
                  <a:txBody>
                    <a:bodyPr/>
                    <a:lstStyle/>
                    <a:p>
                      <a:pPr algn="ctr" rtl="0" fontAlgn="ctr"/>
                      <a:r>
                        <a:rPr lang="ru-RU" sz="1600" u="none" strike="noStrike" dirty="0">
                          <a:solidFill>
                            <a:schemeClr val="tx2"/>
                          </a:solidFill>
                          <a:effectLst/>
                        </a:rPr>
                        <a:t>2375</a:t>
                      </a:r>
                      <a:endParaRPr lang="ru-RU" sz="1600" b="0" i="0" u="none" strike="noStrike" dirty="0">
                        <a:solidFill>
                          <a:schemeClr val="tx2"/>
                        </a:solidFill>
                        <a:effectLst/>
                        <a:latin typeface="Times New Roman"/>
                      </a:endParaRPr>
                    </a:p>
                  </a:txBody>
                  <a:tcPr marL="9525" marR="9525" marT="9525" marB="0" anchor="ctr"/>
                </a:tc>
              </a:tr>
              <a:tr h="305645">
                <a:tc>
                  <a:txBody>
                    <a:bodyPr/>
                    <a:lstStyle/>
                    <a:p>
                      <a:pPr marL="0" algn="l" defTabSz="914400" rtl="0" eaLnBrk="1" fontAlgn="ctr" latinLnBrk="0" hangingPunct="1"/>
                      <a:r>
                        <a:rPr lang="en-GB" sz="1800" kern="1200" dirty="0" smtClean="0">
                          <a:solidFill>
                            <a:schemeClr val="tx2"/>
                          </a:solidFill>
                          <a:effectLst/>
                          <a:latin typeface="+mn-lt"/>
                          <a:ea typeface="+mn-ea"/>
                          <a:cs typeface="+mn-cs"/>
                        </a:rPr>
                        <a:t>Light motor vehicle </a:t>
                      </a:r>
                      <a:r>
                        <a:rPr lang="en-US" sz="1800" u="none" strike="noStrike" kern="1200" dirty="0" smtClean="0">
                          <a:solidFill>
                            <a:schemeClr val="tx2"/>
                          </a:solidFill>
                          <a:effectLst/>
                        </a:rPr>
                        <a:t>trailers</a:t>
                      </a:r>
                      <a:endParaRPr lang="ru-RU" sz="1800" b="0" i="0" u="none" strike="noStrike" kern="1200" dirty="0">
                        <a:solidFill>
                          <a:schemeClr val="tx2"/>
                        </a:solidFill>
                        <a:effectLst/>
                        <a:latin typeface="Times New Roman"/>
                        <a:ea typeface="+mn-ea"/>
                        <a:cs typeface="+mn-cs"/>
                      </a:endParaRPr>
                    </a:p>
                  </a:txBody>
                  <a:tcPr marL="9525" marR="9525" marT="9525" marB="0" anchor="b"/>
                </a:tc>
                <a:tc>
                  <a:txBody>
                    <a:bodyPr/>
                    <a:lstStyle/>
                    <a:p>
                      <a:pPr algn="ctr" rtl="0" fontAlgn="ctr"/>
                      <a:r>
                        <a:rPr lang="ru-RU" sz="1600" u="none" strike="noStrike" dirty="0" smtClean="0">
                          <a:solidFill>
                            <a:schemeClr val="tx2"/>
                          </a:solidFill>
                          <a:effectLst/>
                        </a:rPr>
                        <a:t>279</a:t>
                      </a:r>
                      <a:endParaRPr lang="ru-RU" sz="1600" b="0" i="0" u="none" strike="noStrike" dirty="0">
                        <a:solidFill>
                          <a:schemeClr val="tx2"/>
                        </a:solidFill>
                        <a:effectLst/>
                        <a:latin typeface="Times New Roman"/>
                      </a:endParaRPr>
                    </a:p>
                  </a:txBody>
                  <a:tcPr marL="9525" marR="9525" marT="9525" marB="0" anchor="ctr"/>
                </a:tc>
                <a:tc>
                  <a:txBody>
                    <a:bodyPr/>
                    <a:lstStyle/>
                    <a:p>
                      <a:pPr algn="ctr" rtl="0" fontAlgn="ctr"/>
                      <a:r>
                        <a:rPr lang="ru-RU" sz="1600" u="none" strike="noStrike" dirty="0">
                          <a:solidFill>
                            <a:schemeClr val="tx2"/>
                          </a:solidFill>
                          <a:effectLst/>
                        </a:rPr>
                        <a:t>395</a:t>
                      </a:r>
                      <a:endParaRPr lang="ru-RU" sz="1600" b="0" i="0" u="none" strike="noStrike" dirty="0">
                        <a:solidFill>
                          <a:schemeClr val="tx2"/>
                        </a:solidFill>
                        <a:effectLst/>
                        <a:latin typeface="Times New Roman"/>
                      </a:endParaRPr>
                    </a:p>
                  </a:txBody>
                  <a:tcPr marL="9525" marR="9525" marT="9525" marB="0" anchor="ctr"/>
                </a:tc>
              </a:tr>
              <a:tr h="305645">
                <a:tc>
                  <a:txBody>
                    <a:bodyPr/>
                    <a:lstStyle/>
                    <a:p>
                      <a:pPr marL="0" algn="l" defTabSz="914400" rtl="0" eaLnBrk="1" fontAlgn="ctr" latinLnBrk="0" hangingPunct="1"/>
                      <a:r>
                        <a:rPr lang="en-GB" sz="1800" kern="1200" dirty="0" smtClean="0">
                          <a:solidFill>
                            <a:schemeClr val="tx2"/>
                          </a:solidFill>
                          <a:effectLst/>
                          <a:latin typeface="+mn-lt"/>
                          <a:ea typeface="+mn-ea"/>
                          <a:cs typeface="+mn-cs"/>
                        </a:rPr>
                        <a:t>Light motor vehicles</a:t>
                      </a:r>
                      <a:r>
                        <a:rPr lang="en-US" sz="1800" u="none" strike="noStrike" kern="1200" dirty="0" smtClean="0">
                          <a:solidFill>
                            <a:schemeClr val="tx2"/>
                          </a:solidFill>
                          <a:effectLst/>
                        </a:rPr>
                        <a:t>  used as taxis</a:t>
                      </a:r>
                      <a:endParaRPr lang="ru-RU" sz="1800" b="0" i="0" u="none" strike="noStrike" kern="1200" dirty="0">
                        <a:solidFill>
                          <a:schemeClr val="tx2"/>
                        </a:solidFill>
                        <a:effectLst/>
                        <a:latin typeface="Times New Roman"/>
                        <a:ea typeface="+mn-ea"/>
                        <a:cs typeface="+mn-cs"/>
                      </a:endParaRPr>
                    </a:p>
                  </a:txBody>
                  <a:tcPr marL="9525" marR="9525" marT="9525" marB="0" anchor="b"/>
                </a:tc>
                <a:tc>
                  <a:txBody>
                    <a:bodyPr/>
                    <a:lstStyle/>
                    <a:p>
                      <a:pPr algn="ctr" rtl="0" fontAlgn="ctr"/>
                      <a:r>
                        <a:rPr lang="ru-RU" sz="1600" u="none" strike="noStrike" dirty="0" smtClean="0">
                          <a:solidFill>
                            <a:srgbClr val="C00000"/>
                          </a:solidFill>
                          <a:effectLst/>
                        </a:rPr>
                        <a:t>6803</a:t>
                      </a:r>
                      <a:endParaRPr lang="ru-RU" sz="1600" b="0" i="0" u="none" strike="noStrike" dirty="0">
                        <a:solidFill>
                          <a:srgbClr val="C00000"/>
                        </a:solidFill>
                        <a:effectLst/>
                        <a:latin typeface="Times New Roman"/>
                      </a:endParaRPr>
                    </a:p>
                  </a:txBody>
                  <a:tcPr marL="9525" marR="9525" marT="9525" marB="0" anchor="ctr"/>
                </a:tc>
                <a:tc>
                  <a:txBody>
                    <a:bodyPr/>
                    <a:lstStyle/>
                    <a:p>
                      <a:pPr algn="ctr" rtl="0" fontAlgn="ctr"/>
                      <a:r>
                        <a:rPr lang="ru-RU" sz="1600" u="none" strike="noStrike" dirty="0">
                          <a:solidFill>
                            <a:srgbClr val="C00000"/>
                          </a:solidFill>
                          <a:effectLst/>
                        </a:rPr>
                        <a:t>2965</a:t>
                      </a:r>
                      <a:endParaRPr lang="ru-RU" sz="1600" b="0" i="0" u="none" strike="noStrike" dirty="0">
                        <a:solidFill>
                          <a:srgbClr val="C00000"/>
                        </a:solidFill>
                        <a:effectLst/>
                        <a:latin typeface="Times New Roman"/>
                      </a:endParaRPr>
                    </a:p>
                  </a:txBody>
                  <a:tcPr marL="9525" marR="9525" marT="9525" marB="0" anchor="ctr"/>
                </a:tc>
              </a:tr>
              <a:tr h="305645">
                <a:tc>
                  <a:txBody>
                    <a:bodyPr/>
                    <a:lstStyle/>
                    <a:p>
                      <a:pPr marL="0" algn="l" defTabSz="914400" rtl="0" eaLnBrk="1" fontAlgn="ctr" latinLnBrk="0" hangingPunct="1"/>
                      <a:r>
                        <a:rPr lang="en-US" sz="1800" u="none" strike="noStrike" kern="1200" dirty="0" smtClean="0">
                          <a:solidFill>
                            <a:schemeClr val="tx2"/>
                          </a:solidFill>
                          <a:effectLst/>
                        </a:rPr>
                        <a:t>Trucks with a permissible</a:t>
                      </a:r>
                      <a:r>
                        <a:rPr lang="en-US" sz="1800" u="none" strike="noStrike" kern="1200" baseline="0" dirty="0" smtClean="0">
                          <a:solidFill>
                            <a:schemeClr val="tx2"/>
                          </a:solidFill>
                          <a:effectLst/>
                        </a:rPr>
                        <a:t> gross weight of </a:t>
                      </a:r>
                      <a:r>
                        <a:rPr lang="en-US" sz="1800" u="none" strike="noStrike" kern="1200" dirty="0" smtClean="0">
                          <a:solidFill>
                            <a:schemeClr val="tx2"/>
                          </a:solidFill>
                          <a:effectLst/>
                        </a:rPr>
                        <a:t>16 </a:t>
                      </a:r>
                      <a:r>
                        <a:rPr lang="en-US" sz="1800" u="none" strike="noStrike" kern="1200" dirty="0" err="1" smtClean="0">
                          <a:solidFill>
                            <a:schemeClr val="tx2"/>
                          </a:solidFill>
                          <a:effectLst/>
                        </a:rPr>
                        <a:t>tonnes</a:t>
                      </a:r>
                      <a:r>
                        <a:rPr lang="en-US" sz="1800" u="none" strike="noStrike" kern="1200" dirty="0" smtClean="0">
                          <a:solidFill>
                            <a:schemeClr val="tx2"/>
                          </a:solidFill>
                          <a:effectLst/>
                        </a:rPr>
                        <a:t> or less</a:t>
                      </a:r>
                      <a:endParaRPr lang="ru-RU" sz="1800" b="0" i="0" u="none" strike="noStrike" kern="1200" dirty="0">
                        <a:solidFill>
                          <a:schemeClr val="tx2"/>
                        </a:solidFill>
                        <a:effectLst/>
                        <a:latin typeface="Times New Roman"/>
                        <a:ea typeface="+mn-ea"/>
                        <a:cs typeface="+mn-cs"/>
                      </a:endParaRPr>
                    </a:p>
                  </a:txBody>
                  <a:tcPr marL="9525" marR="9525" marT="9525" marB="0" anchor="b"/>
                </a:tc>
                <a:tc>
                  <a:txBody>
                    <a:bodyPr/>
                    <a:lstStyle/>
                    <a:p>
                      <a:pPr algn="ctr" rtl="0" fontAlgn="ctr"/>
                      <a:r>
                        <a:rPr lang="ru-RU" sz="1600" u="none" strike="noStrike" dirty="0" smtClean="0">
                          <a:solidFill>
                            <a:schemeClr val="tx2"/>
                          </a:solidFill>
                          <a:effectLst/>
                        </a:rPr>
                        <a:t>1858</a:t>
                      </a:r>
                      <a:endParaRPr lang="ru-RU" sz="1600" b="0" i="0" u="none" strike="noStrike" dirty="0">
                        <a:solidFill>
                          <a:schemeClr val="tx2"/>
                        </a:solidFill>
                        <a:effectLst/>
                        <a:latin typeface="Times New Roman"/>
                      </a:endParaRPr>
                    </a:p>
                  </a:txBody>
                  <a:tcPr marL="9525" marR="9525" marT="9525" marB="0" anchor="ctr"/>
                </a:tc>
                <a:tc>
                  <a:txBody>
                    <a:bodyPr/>
                    <a:lstStyle/>
                    <a:p>
                      <a:pPr algn="ctr" rtl="0" fontAlgn="ctr"/>
                      <a:r>
                        <a:rPr lang="ru-RU" sz="1600" u="none" strike="noStrike" dirty="0">
                          <a:solidFill>
                            <a:schemeClr val="tx2"/>
                          </a:solidFill>
                          <a:effectLst/>
                        </a:rPr>
                        <a:t>2025</a:t>
                      </a:r>
                      <a:endParaRPr lang="ru-RU" sz="1600" b="0" i="0" u="none" strike="noStrike" dirty="0">
                        <a:solidFill>
                          <a:schemeClr val="tx2"/>
                        </a:solidFill>
                        <a:effectLst/>
                        <a:latin typeface="Times New Roman"/>
                      </a:endParaRPr>
                    </a:p>
                  </a:txBody>
                  <a:tcPr marL="9525" marR="9525" marT="9525" marB="0" anchor="ctr"/>
                </a:tc>
              </a:tr>
              <a:tr h="305645">
                <a:tc>
                  <a:txBody>
                    <a:bodyPr/>
                    <a:lstStyle/>
                    <a:p>
                      <a:pPr marL="0" algn="l" defTabSz="914400" rtl="0" eaLnBrk="1" fontAlgn="ctr" latinLnBrk="0" hangingPunct="1"/>
                      <a:r>
                        <a:rPr lang="en-US" sz="1800" u="none" strike="noStrike" kern="1200" dirty="0" smtClean="0">
                          <a:solidFill>
                            <a:schemeClr val="tx2"/>
                          </a:solidFill>
                          <a:effectLst/>
                        </a:rPr>
                        <a:t>Trucks with a permissible</a:t>
                      </a:r>
                      <a:r>
                        <a:rPr lang="en-US" sz="1800" u="none" strike="noStrike" kern="1200" baseline="0" dirty="0" smtClean="0">
                          <a:solidFill>
                            <a:schemeClr val="tx2"/>
                          </a:solidFill>
                          <a:effectLst/>
                        </a:rPr>
                        <a:t> gross weight </a:t>
                      </a:r>
                      <a:r>
                        <a:rPr lang="en-US" sz="1800" u="none" strike="noStrike" kern="1200" dirty="0" smtClean="0">
                          <a:solidFill>
                            <a:schemeClr val="tx2"/>
                          </a:solidFill>
                          <a:effectLst/>
                        </a:rPr>
                        <a:t>over 16 </a:t>
                      </a:r>
                      <a:r>
                        <a:rPr lang="en-US" sz="1800" u="none" strike="noStrike" kern="1200" dirty="0" err="1" smtClean="0">
                          <a:solidFill>
                            <a:schemeClr val="tx2"/>
                          </a:solidFill>
                          <a:effectLst/>
                        </a:rPr>
                        <a:t>tonnes</a:t>
                      </a:r>
                      <a:endParaRPr lang="ru-RU" sz="1800" b="0" i="0" u="none" strike="noStrike" kern="1200" dirty="0">
                        <a:solidFill>
                          <a:schemeClr val="tx2"/>
                        </a:solidFill>
                        <a:effectLst/>
                        <a:latin typeface="Times New Roman"/>
                        <a:ea typeface="+mn-ea"/>
                        <a:cs typeface="+mn-cs"/>
                      </a:endParaRPr>
                    </a:p>
                  </a:txBody>
                  <a:tcPr marL="9525" marR="9525" marT="9525" marB="0" anchor="b"/>
                </a:tc>
                <a:tc>
                  <a:txBody>
                    <a:bodyPr/>
                    <a:lstStyle/>
                    <a:p>
                      <a:pPr algn="ctr" rtl="0" fontAlgn="ctr"/>
                      <a:r>
                        <a:rPr lang="ru-RU" sz="1600" u="none" strike="noStrike" dirty="0" smtClean="0">
                          <a:solidFill>
                            <a:schemeClr val="tx2"/>
                          </a:solidFill>
                          <a:effectLst/>
                        </a:rPr>
                        <a:t>2513</a:t>
                      </a:r>
                      <a:endParaRPr lang="ru-RU" sz="1600" b="0" i="0" u="none" strike="noStrike" dirty="0">
                        <a:solidFill>
                          <a:schemeClr val="tx2"/>
                        </a:solidFill>
                        <a:effectLst/>
                        <a:latin typeface="Times New Roman"/>
                      </a:endParaRPr>
                    </a:p>
                  </a:txBody>
                  <a:tcPr marL="9525" marR="9525" marT="9525" marB="0" anchor="ctr"/>
                </a:tc>
                <a:tc>
                  <a:txBody>
                    <a:bodyPr/>
                    <a:lstStyle/>
                    <a:p>
                      <a:pPr algn="ctr" rtl="0" fontAlgn="ctr"/>
                      <a:r>
                        <a:rPr lang="ru-RU" sz="1600" u="none" strike="noStrike" dirty="0">
                          <a:solidFill>
                            <a:schemeClr val="tx2"/>
                          </a:solidFill>
                          <a:effectLst/>
                        </a:rPr>
                        <a:t>3240</a:t>
                      </a:r>
                      <a:endParaRPr lang="ru-RU" sz="1600" b="0" i="0" u="none" strike="noStrike" dirty="0">
                        <a:solidFill>
                          <a:schemeClr val="tx2"/>
                        </a:solidFill>
                        <a:effectLst/>
                        <a:latin typeface="Times New Roman"/>
                      </a:endParaRPr>
                    </a:p>
                  </a:txBody>
                  <a:tcPr marL="9525" marR="9525" marT="9525" marB="0" anchor="ctr"/>
                </a:tc>
              </a:tr>
              <a:tr h="305645">
                <a:tc>
                  <a:txBody>
                    <a:bodyPr/>
                    <a:lstStyle/>
                    <a:p>
                      <a:pPr marL="0" algn="l" defTabSz="914400" rtl="0" eaLnBrk="1" fontAlgn="ctr" latinLnBrk="0" hangingPunct="1"/>
                      <a:r>
                        <a:rPr lang="en-US" sz="1800" u="none" strike="noStrike" kern="1200" dirty="0" smtClean="0">
                          <a:solidFill>
                            <a:schemeClr val="tx2"/>
                          </a:solidFill>
                          <a:effectLst/>
                        </a:rPr>
                        <a:t>Truck trailers</a:t>
                      </a:r>
                      <a:endParaRPr lang="ru-RU" sz="1800" b="0" i="0" u="none" strike="noStrike" kern="1200" dirty="0">
                        <a:solidFill>
                          <a:schemeClr val="tx2"/>
                        </a:solidFill>
                        <a:effectLst/>
                        <a:latin typeface="Times New Roman"/>
                        <a:ea typeface="+mn-ea"/>
                        <a:cs typeface="+mn-cs"/>
                      </a:endParaRPr>
                    </a:p>
                  </a:txBody>
                  <a:tcPr marL="9525" marR="9525" marT="9525" marB="0" anchor="b"/>
                </a:tc>
                <a:tc>
                  <a:txBody>
                    <a:bodyPr/>
                    <a:lstStyle/>
                    <a:p>
                      <a:pPr algn="ctr" rtl="0" fontAlgn="ctr"/>
                      <a:r>
                        <a:rPr lang="ru-RU" sz="1600" u="none" strike="noStrike" dirty="0" smtClean="0">
                          <a:solidFill>
                            <a:srgbClr val="C00000"/>
                          </a:solidFill>
                          <a:effectLst/>
                        </a:rPr>
                        <a:t>1310</a:t>
                      </a:r>
                      <a:endParaRPr lang="ru-RU" sz="1600" b="0" i="0" u="none" strike="noStrike" dirty="0">
                        <a:solidFill>
                          <a:srgbClr val="C00000"/>
                        </a:solidFill>
                        <a:effectLst/>
                        <a:latin typeface="Times New Roman"/>
                      </a:endParaRPr>
                    </a:p>
                  </a:txBody>
                  <a:tcPr marL="9525" marR="9525" marT="9525" marB="0" anchor="ctr"/>
                </a:tc>
                <a:tc>
                  <a:txBody>
                    <a:bodyPr/>
                    <a:lstStyle/>
                    <a:p>
                      <a:pPr algn="ctr" rtl="0" fontAlgn="ctr"/>
                      <a:r>
                        <a:rPr lang="ru-RU" sz="1600" u="none" strike="noStrike" dirty="0">
                          <a:solidFill>
                            <a:srgbClr val="C00000"/>
                          </a:solidFill>
                          <a:effectLst/>
                        </a:rPr>
                        <a:t>810</a:t>
                      </a:r>
                      <a:endParaRPr lang="ru-RU" sz="1600" b="0" i="0" u="none" strike="noStrike" dirty="0">
                        <a:solidFill>
                          <a:srgbClr val="C00000"/>
                        </a:solidFill>
                        <a:effectLst/>
                        <a:latin typeface="Times New Roman"/>
                      </a:endParaRPr>
                    </a:p>
                  </a:txBody>
                  <a:tcPr marL="9525" marR="9525" marT="9525" marB="0" anchor="ctr"/>
                </a:tc>
              </a:tr>
              <a:tr h="305645">
                <a:tc>
                  <a:txBody>
                    <a:bodyPr/>
                    <a:lstStyle/>
                    <a:p>
                      <a:pPr marL="0" algn="l" defTabSz="914400" rtl="0" eaLnBrk="1" fontAlgn="ctr" latinLnBrk="0" hangingPunct="1"/>
                      <a:r>
                        <a:rPr lang="en-US" sz="1800" u="none" strike="noStrike" kern="1200" dirty="0" smtClean="0">
                          <a:solidFill>
                            <a:schemeClr val="tx2"/>
                          </a:solidFill>
                          <a:effectLst/>
                        </a:rPr>
                        <a:t>Buses with the number of passenger seats up to 20</a:t>
                      </a:r>
                      <a:endParaRPr lang="ru-RU" sz="1800" b="0" i="0" u="none" strike="noStrike" kern="1200" dirty="0">
                        <a:solidFill>
                          <a:schemeClr val="tx2"/>
                        </a:solidFill>
                        <a:effectLst/>
                        <a:latin typeface="Times New Roman"/>
                        <a:ea typeface="+mn-ea"/>
                        <a:cs typeface="+mn-cs"/>
                      </a:endParaRPr>
                    </a:p>
                  </a:txBody>
                  <a:tcPr marL="9525" marR="9525" marT="9525" marB="0" anchor="b"/>
                </a:tc>
                <a:tc>
                  <a:txBody>
                    <a:bodyPr/>
                    <a:lstStyle/>
                    <a:p>
                      <a:pPr algn="ctr" rtl="0" fontAlgn="ctr"/>
                      <a:r>
                        <a:rPr lang="ru-RU" sz="1600" u="none" strike="noStrike" dirty="0" smtClean="0">
                          <a:solidFill>
                            <a:srgbClr val="C00000"/>
                          </a:solidFill>
                          <a:effectLst/>
                        </a:rPr>
                        <a:t>2041</a:t>
                      </a:r>
                      <a:endParaRPr lang="ru-RU" sz="1600" b="0" i="0" u="none" strike="noStrike" dirty="0">
                        <a:solidFill>
                          <a:srgbClr val="C00000"/>
                        </a:solidFill>
                        <a:effectLst/>
                        <a:latin typeface="Times New Roman"/>
                      </a:endParaRPr>
                    </a:p>
                  </a:txBody>
                  <a:tcPr marL="9525" marR="9525" marT="9525" marB="0" anchor="ctr"/>
                </a:tc>
                <a:tc>
                  <a:txBody>
                    <a:bodyPr/>
                    <a:lstStyle/>
                    <a:p>
                      <a:pPr algn="ctr" rtl="0" fontAlgn="ctr"/>
                      <a:r>
                        <a:rPr lang="ru-RU" sz="1600" u="none" strike="noStrike" dirty="0">
                          <a:solidFill>
                            <a:srgbClr val="C00000"/>
                          </a:solidFill>
                          <a:effectLst/>
                        </a:rPr>
                        <a:t>1620</a:t>
                      </a:r>
                      <a:endParaRPr lang="ru-RU" sz="1600" b="0" i="0" u="none" strike="noStrike" dirty="0">
                        <a:solidFill>
                          <a:srgbClr val="C00000"/>
                        </a:solidFill>
                        <a:effectLst/>
                        <a:latin typeface="Times New Roman"/>
                      </a:endParaRPr>
                    </a:p>
                  </a:txBody>
                  <a:tcPr marL="9525" marR="9525" marT="9525" marB="0" anchor="ctr"/>
                </a:tc>
              </a:tr>
              <a:tr h="305645">
                <a:tc>
                  <a:txBody>
                    <a:bodyPr/>
                    <a:lstStyle/>
                    <a:p>
                      <a:pPr marL="0" algn="l" defTabSz="914400" rtl="0" eaLnBrk="1" fontAlgn="ctr" latinLnBrk="0" hangingPunct="1"/>
                      <a:r>
                        <a:rPr lang="en-US" sz="1800" u="none" strike="noStrike" kern="1200" dirty="0" smtClean="0">
                          <a:solidFill>
                            <a:schemeClr val="tx2"/>
                          </a:solidFill>
                          <a:effectLst/>
                        </a:rPr>
                        <a:t>Buses with the number of passenger seats over 20 seats</a:t>
                      </a:r>
                      <a:endParaRPr lang="ru-RU" sz="1800" b="0" i="0" u="none" strike="noStrike" kern="1200" dirty="0">
                        <a:solidFill>
                          <a:schemeClr val="tx2"/>
                        </a:solidFill>
                        <a:effectLst/>
                        <a:latin typeface="Times New Roman"/>
                        <a:ea typeface="+mn-ea"/>
                        <a:cs typeface="+mn-cs"/>
                      </a:endParaRPr>
                    </a:p>
                  </a:txBody>
                  <a:tcPr marL="9525" marR="9525" marT="9525" marB="0" anchor="b"/>
                </a:tc>
                <a:tc>
                  <a:txBody>
                    <a:bodyPr/>
                    <a:lstStyle/>
                    <a:p>
                      <a:pPr algn="ctr" rtl="0" fontAlgn="ctr"/>
                      <a:r>
                        <a:rPr lang="ru-RU" sz="1600" u="none" strike="noStrike" dirty="0" smtClean="0">
                          <a:solidFill>
                            <a:srgbClr val="C00000"/>
                          </a:solidFill>
                          <a:effectLst/>
                        </a:rPr>
                        <a:t>2775</a:t>
                      </a:r>
                      <a:endParaRPr lang="ru-RU" sz="1600" b="0" i="0" u="none" strike="noStrike" dirty="0">
                        <a:solidFill>
                          <a:srgbClr val="C00000"/>
                        </a:solidFill>
                        <a:effectLst/>
                        <a:latin typeface="Times New Roman"/>
                      </a:endParaRPr>
                    </a:p>
                  </a:txBody>
                  <a:tcPr marL="9525" marR="9525" marT="9525" marB="0" anchor="ctr"/>
                </a:tc>
                <a:tc>
                  <a:txBody>
                    <a:bodyPr/>
                    <a:lstStyle/>
                    <a:p>
                      <a:pPr algn="ctr" rtl="0" fontAlgn="ctr"/>
                      <a:r>
                        <a:rPr lang="ru-RU" sz="1600" u="none" strike="noStrike" dirty="0">
                          <a:solidFill>
                            <a:srgbClr val="C00000"/>
                          </a:solidFill>
                          <a:effectLst/>
                        </a:rPr>
                        <a:t>2025</a:t>
                      </a:r>
                      <a:endParaRPr lang="ru-RU" sz="1600" b="0" i="0" u="none" strike="noStrike" dirty="0">
                        <a:solidFill>
                          <a:srgbClr val="C00000"/>
                        </a:solidFill>
                        <a:effectLst/>
                        <a:latin typeface="Times New Roman"/>
                      </a:endParaRPr>
                    </a:p>
                  </a:txBody>
                  <a:tcPr marL="9525" marR="9525" marT="9525" marB="0" anchor="ctr"/>
                </a:tc>
              </a:tr>
              <a:tr h="305645">
                <a:tc>
                  <a:txBody>
                    <a:bodyPr/>
                    <a:lstStyle/>
                    <a:p>
                      <a:pPr marL="0" algn="l" defTabSz="914400" rtl="0" eaLnBrk="1" fontAlgn="ctr" latinLnBrk="0" hangingPunct="1"/>
                      <a:r>
                        <a:rPr lang="en-US" sz="1800" u="none" strike="noStrike" kern="1200" dirty="0" smtClean="0">
                          <a:solidFill>
                            <a:schemeClr val="tx2"/>
                          </a:solidFill>
                          <a:effectLst/>
                        </a:rPr>
                        <a:t>Buses used as taxis</a:t>
                      </a:r>
                      <a:endParaRPr lang="ru-RU" sz="1800" b="0" i="0" u="none" strike="noStrike" kern="1200" dirty="0">
                        <a:solidFill>
                          <a:schemeClr val="tx2"/>
                        </a:solidFill>
                        <a:effectLst/>
                        <a:latin typeface="Times New Roman"/>
                        <a:ea typeface="+mn-ea"/>
                        <a:cs typeface="+mn-cs"/>
                      </a:endParaRPr>
                    </a:p>
                  </a:txBody>
                  <a:tcPr marL="9525" marR="9525" marT="9525" marB="0" anchor="b"/>
                </a:tc>
                <a:tc>
                  <a:txBody>
                    <a:bodyPr/>
                    <a:lstStyle/>
                    <a:p>
                      <a:pPr algn="ctr" rtl="0" fontAlgn="ctr"/>
                      <a:r>
                        <a:rPr lang="ru-RU" sz="1600" u="none" strike="noStrike" dirty="0" smtClean="0">
                          <a:solidFill>
                            <a:srgbClr val="C00000"/>
                          </a:solidFill>
                          <a:effectLst/>
                        </a:rPr>
                        <a:t>6757</a:t>
                      </a:r>
                      <a:endParaRPr lang="ru-RU" sz="1600" b="0" i="0" u="none" strike="noStrike" dirty="0">
                        <a:solidFill>
                          <a:srgbClr val="C00000"/>
                        </a:solidFill>
                        <a:effectLst/>
                        <a:latin typeface="Times New Roman"/>
                      </a:endParaRPr>
                    </a:p>
                  </a:txBody>
                  <a:tcPr marL="9525" marR="9525" marT="9525" marB="0" anchor="ctr"/>
                </a:tc>
                <a:tc>
                  <a:txBody>
                    <a:bodyPr/>
                    <a:lstStyle/>
                    <a:p>
                      <a:pPr algn="ctr" rtl="0" fontAlgn="ctr"/>
                      <a:r>
                        <a:rPr lang="ru-RU" sz="1600" u="none" strike="noStrike" dirty="0">
                          <a:solidFill>
                            <a:srgbClr val="C00000"/>
                          </a:solidFill>
                          <a:effectLst/>
                        </a:rPr>
                        <a:t>2965</a:t>
                      </a:r>
                      <a:endParaRPr lang="ru-RU" sz="1600" b="0" i="0" u="none" strike="noStrike" dirty="0">
                        <a:solidFill>
                          <a:srgbClr val="C00000"/>
                        </a:solidFill>
                        <a:effectLst/>
                        <a:latin typeface="Times New Roman"/>
                      </a:endParaRPr>
                    </a:p>
                  </a:txBody>
                  <a:tcPr marL="9525" marR="9525" marT="9525" marB="0" anchor="ctr"/>
                </a:tc>
              </a:tr>
              <a:tr h="305645">
                <a:tc>
                  <a:txBody>
                    <a:bodyPr/>
                    <a:lstStyle/>
                    <a:p>
                      <a:pPr marL="0" algn="l" defTabSz="914400" rtl="0" eaLnBrk="1" fontAlgn="ctr" latinLnBrk="0" hangingPunct="1"/>
                      <a:r>
                        <a:rPr lang="en-US" sz="1800" u="none" strike="noStrike" kern="1200" dirty="0" smtClean="0">
                          <a:solidFill>
                            <a:schemeClr val="tx2"/>
                          </a:solidFill>
                          <a:effectLst/>
                        </a:rPr>
                        <a:t>Trolleybuses</a:t>
                      </a:r>
                      <a:endParaRPr lang="ru-RU" sz="1800" b="0" i="0" u="none" strike="noStrike" kern="1200" dirty="0">
                        <a:solidFill>
                          <a:schemeClr val="tx2"/>
                        </a:solidFill>
                        <a:effectLst/>
                        <a:latin typeface="Times New Roman"/>
                        <a:ea typeface="+mn-ea"/>
                        <a:cs typeface="+mn-cs"/>
                      </a:endParaRPr>
                    </a:p>
                  </a:txBody>
                  <a:tcPr marL="9525" marR="9525" marT="9525" marB="0" anchor="b"/>
                </a:tc>
                <a:tc>
                  <a:txBody>
                    <a:bodyPr/>
                    <a:lstStyle/>
                    <a:p>
                      <a:pPr algn="ctr" rtl="0" fontAlgn="ctr"/>
                      <a:r>
                        <a:rPr lang="ru-RU" sz="1600" u="none" strike="noStrike" dirty="0" smtClean="0">
                          <a:solidFill>
                            <a:srgbClr val="C00000"/>
                          </a:solidFill>
                          <a:effectLst/>
                        </a:rPr>
                        <a:t>4578</a:t>
                      </a:r>
                      <a:endParaRPr lang="ru-RU" sz="1600" b="0" i="0" u="none" strike="noStrike" dirty="0">
                        <a:solidFill>
                          <a:srgbClr val="C00000"/>
                        </a:solidFill>
                        <a:effectLst/>
                        <a:latin typeface="Times New Roman"/>
                      </a:endParaRPr>
                    </a:p>
                  </a:txBody>
                  <a:tcPr marL="9525" marR="9525" marT="9525" marB="0" anchor="ctr"/>
                </a:tc>
                <a:tc>
                  <a:txBody>
                    <a:bodyPr/>
                    <a:lstStyle/>
                    <a:p>
                      <a:pPr algn="ctr" rtl="0" fontAlgn="ctr"/>
                      <a:r>
                        <a:rPr lang="ru-RU" sz="1600" u="none" strike="noStrike" dirty="0">
                          <a:solidFill>
                            <a:srgbClr val="C00000"/>
                          </a:solidFill>
                          <a:effectLst/>
                        </a:rPr>
                        <a:t>1620</a:t>
                      </a:r>
                      <a:endParaRPr lang="ru-RU" sz="1600" b="0" i="0" u="none" strike="noStrike" dirty="0">
                        <a:solidFill>
                          <a:srgbClr val="C00000"/>
                        </a:solidFill>
                        <a:effectLst/>
                        <a:latin typeface="Times New Roman"/>
                      </a:endParaRPr>
                    </a:p>
                  </a:txBody>
                  <a:tcPr marL="9525" marR="9525" marT="9525" marB="0" anchor="ctr"/>
                </a:tc>
              </a:tr>
              <a:tr h="305645">
                <a:tc>
                  <a:txBody>
                    <a:bodyPr/>
                    <a:lstStyle/>
                    <a:p>
                      <a:pPr marL="0" algn="l" defTabSz="914400" rtl="0" eaLnBrk="1" fontAlgn="ctr" latinLnBrk="0" hangingPunct="1"/>
                      <a:r>
                        <a:rPr lang="en-US" sz="1800" u="none" strike="noStrike" kern="1200" dirty="0" smtClean="0">
                          <a:solidFill>
                            <a:schemeClr val="tx2"/>
                          </a:solidFill>
                          <a:effectLst/>
                        </a:rPr>
                        <a:t>Trams</a:t>
                      </a:r>
                      <a:endParaRPr lang="ru-RU" sz="1800" b="0" i="0" u="none" strike="noStrike" kern="1200" dirty="0">
                        <a:solidFill>
                          <a:schemeClr val="tx2"/>
                        </a:solidFill>
                        <a:effectLst/>
                        <a:latin typeface="Times New Roman"/>
                        <a:ea typeface="+mn-ea"/>
                        <a:cs typeface="+mn-cs"/>
                      </a:endParaRPr>
                    </a:p>
                  </a:txBody>
                  <a:tcPr marL="9525" marR="9525" marT="9525" marB="0" anchor="b"/>
                </a:tc>
                <a:tc>
                  <a:txBody>
                    <a:bodyPr/>
                    <a:lstStyle/>
                    <a:p>
                      <a:pPr algn="ctr" rtl="0" fontAlgn="ctr"/>
                      <a:r>
                        <a:rPr lang="ru-RU" sz="1600" u="none" strike="noStrike" dirty="0" smtClean="0">
                          <a:solidFill>
                            <a:srgbClr val="C00000"/>
                          </a:solidFill>
                          <a:effectLst/>
                        </a:rPr>
                        <a:t>1642</a:t>
                      </a:r>
                      <a:endParaRPr lang="ru-RU" sz="1600" b="0" i="0" u="none" strike="noStrike" dirty="0">
                        <a:solidFill>
                          <a:srgbClr val="C00000"/>
                        </a:solidFill>
                        <a:effectLst/>
                        <a:latin typeface="Times New Roman"/>
                      </a:endParaRPr>
                    </a:p>
                  </a:txBody>
                  <a:tcPr marL="9525" marR="9525" marT="9525" marB="0" anchor="ctr"/>
                </a:tc>
                <a:tc>
                  <a:txBody>
                    <a:bodyPr/>
                    <a:lstStyle/>
                    <a:p>
                      <a:pPr algn="ctr" rtl="0" fontAlgn="ctr"/>
                      <a:r>
                        <a:rPr lang="ru-RU" sz="1600" u="none" strike="noStrike" dirty="0">
                          <a:solidFill>
                            <a:srgbClr val="C00000"/>
                          </a:solidFill>
                          <a:effectLst/>
                        </a:rPr>
                        <a:t>1010</a:t>
                      </a:r>
                      <a:endParaRPr lang="ru-RU" sz="1600" b="0" i="0" u="none" strike="noStrike" dirty="0">
                        <a:solidFill>
                          <a:srgbClr val="C00000"/>
                        </a:solidFill>
                        <a:effectLst/>
                        <a:latin typeface="Times New Roman"/>
                      </a:endParaRPr>
                    </a:p>
                  </a:txBody>
                  <a:tcPr marL="9525" marR="9525" marT="9525" marB="0" anchor="ctr"/>
                </a:tc>
              </a:tr>
              <a:tr h="305645">
                <a:tc>
                  <a:txBody>
                    <a:bodyPr/>
                    <a:lstStyle/>
                    <a:p>
                      <a:pPr marL="0" algn="l" defTabSz="914400" rtl="0" eaLnBrk="1" fontAlgn="ctr" latinLnBrk="0" hangingPunct="1"/>
                      <a:r>
                        <a:rPr lang="en-US" sz="1800" u="none" strike="noStrike" kern="1200" dirty="0" smtClean="0">
                          <a:solidFill>
                            <a:schemeClr val="tx2"/>
                          </a:solidFill>
                          <a:effectLst/>
                        </a:rPr>
                        <a:t>Tractors, self-propelled</a:t>
                      </a:r>
                      <a:r>
                        <a:rPr lang="en-US" sz="1800" u="none" strike="noStrike" kern="1200" baseline="0" dirty="0" smtClean="0">
                          <a:solidFill>
                            <a:schemeClr val="tx2"/>
                          </a:solidFill>
                          <a:effectLst/>
                        </a:rPr>
                        <a:t> road-building and other machines</a:t>
                      </a:r>
                      <a:endParaRPr lang="ru-RU" sz="1800" b="0" i="0" u="none" strike="noStrike" kern="1200" dirty="0">
                        <a:solidFill>
                          <a:schemeClr val="tx2"/>
                        </a:solidFill>
                        <a:effectLst/>
                        <a:latin typeface="Times New Roman"/>
                        <a:ea typeface="+mn-ea"/>
                        <a:cs typeface="+mn-cs"/>
                      </a:endParaRPr>
                    </a:p>
                  </a:txBody>
                  <a:tcPr marL="9525" marR="9525" marT="9525" marB="0" anchor="b"/>
                </a:tc>
                <a:tc>
                  <a:txBody>
                    <a:bodyPr/>
                    <a:lstStyle/>
                    <a:p>
                      <a:pPr algn="ctr" rtl="0" fontAlgn="ctr"/>
                      <a:r>
                        <a:rPr lang="ru-RU" sz="1600" u="none" strike="noStrike" dirty="0" smtClean="0">
                          <a:solidFill>
                            <a:srgbClr val="C00000"/>
                          </a:solidFill>
                          <a:effectLst/>
                        </a:rPr>
                        <a:t>1249</a:t>
                      </a:r>
                      <a:endParaRPr lang="ru-RU" sz="1600" b="0" i="0" u="none" strike="noStrike" dirty="0">
                        <a:solidFill>
                          <a:srgbClr val="C00000"/>
                        </a:solidFill>
                        <a:effectLst/>
                        <a:latin typeface="Times New Roman"/>
                      </a:endParaRPr>
                    </a:p>
                  </a:txBody>
                  <a:tcPr marL="9525" marR="9525" marT="9525" marB="0" anchor="ctr"/>
                </a:tc>
                <a:tc>
                  <a:txBody>
                    <a:bodyPr/>
                    <a:lstStyle/>
                    <a:p>
                      <a:pPr algn="ctr" rtl="0" fontAlgn="ctr"/>
                      <a:r>
                        <a:rPr lang="ru-RU" sz="1600" u="none" strike="noStrike" dirty="0">
                          <a:solidFill>
                            <a:srgbClr val="C00000"/>
                          </a:solidFill>
                          <a:effectLst/>
                        </a:rPr>
                        <a:t>1215</a:t>
                      </a:r>
                      <a:endParaRPr lang="ru-RU" sz="1600" b="0" i="0" u="none" strike="noStrike" dirty="0">
                        <a:solidFill>
                          <a:srgbClr val="C00000"/>
                        </a:solidFill>
                        <a:effectLst/>
                        <a:latin typeface="Times New Roman"/>
                      </a:endParaRPr>
                    </a:p>
                  </a:txBody>
                  <a:tcPr marL="9525" marR="9525" marT="9525" marB="0" anchor="ctr"/>
                </a:tc>
              </a:tr>
              <a:tr h="305645">
                <a:tc>
                  <a:txBody>
                    <a:bodyPr/>
                    <a:lstStyle/>
                    <a:p>
                      <a:pPr marL="0" algn="l" defTabSz="914400" rtl="0" eaLnBrk="1" fontAlgn="ctr" latinLnBrk="0" hangingPunct="1"/>
                      <a:r>
                        <a:rPr lang="en-US" sz="1800" u="none" strike="noStrike" kern="1200" dirty="0" smtClean="0">
                          <a:solidFill>
                            <a:schemeClr val="tx2"/>
                          </a:solidFill>
                          <a:effectLst/>
                        </a:rPr>
                        <a:t>Tractor trailers</a:t>
                      </a:r>
                      <a:endParaRPr lang="ru-RU" sz="1800" b="0" i="0" u="none" strike="noStrike" kern="1200" dirty="0">
                        <a:solidFill>
                          <a:schemeClr val="tx2"/>
                        </a:solidFill>
                        <a:effectLst/>
                        <a:latin typeface="Times New Roman"/>
                        <a:ea typeface="+mn-ea"/>
                        <a:cs typeface="+mn-cs"/>
                      </a:endParaRPr>
                    </a:p>
                  </a:txBody>
                  <a:tcPr marL="9525" marR="9525" marT="9525" marB="0" anchor="b"/>
                </a:tc>
                <a:tc>
                  <a:txBody>
                    <a:bodyPr/>
                    <a:lstStyle/>
                    <a:p>
                      <a:pPr algn="ctr" rtl="0" fontAlgn="ctr"/>
                      <a:r>
                        <a:rPr lang="ru-RU" sz="1600" u="none" strike="noStrike" dirty="0" smtClean="0">
                          <a:solidFill>
                            <a:schemeClr val="tx2"/>
                          </a:solidFill>
                          <a:effectLst/>
                        </a:rPr>
                        <a:t>259</a:t>
                      </a:r>
                      <a:endParaRPr lang="ru-RU" sz="1600" b="0" i="0" u="none" strike="noStrike" dirty="0">
                        <a:solidFill>
                          <a:schemeClr val="tx2"/>
                        </a:solidFill>
                        <a:effectLst/>
                        <a:latin typeface="Times New Roman"/>
                      </a:endParaRPr>
                    </a:p>
                  </a:txBody>
                  <a:tcPr marL="9525" marR="9525" marT="9525" marB="0" anchor="ctr"/>
                </a:tc>
                <a:tc>
                  <a:txBody>
                    <a:bodyPr/>
                    <a:lstStyle/>
                    <a:p>
                      <a:pPr algn="ctr" rtl="0" fontAlgn="ctr"/>
                      <a:r>
                        <a:rPr lang="ru-RU" sz="1600" u="none" strike="noStrike" dirty="0">
                          <a:solidFill>
                            <a:schemeClr val="tx2"/>
                          </a:solidFill>
                          <a:effectLst/>
                        </a:rPr>
                        <a:t>305</a:t>
                      </a:r>
                      <a:endParaRPr lang="ru-RU" sz="1600" b="0" i="0" u="none" strike="noStrike" dirty="0">
                        <a:solidFill>
                          <a:schemeClr val="tx2"/>
                        </a:solidFill>
                        <a:effectLst/>
                        <a:latin typeface="Times New Roman"/>
                      </a:endParaRPr>
                    </a:p>
                  </a:txBody>
                  <a:tcPr marL="9525" marR="9525" marT="9525" marB="0" anchor="ctr"/>
                </a:tc>
              </a:tr>
              <a:tr h="311868">
                <a:tc>
                  <a:txBody>
                    <a:bodyPr/>
                    <a:lstStyle/>
                    <a:p>
                      <a:pPr marL="0" algn="l" defTabSz="914400" rtl="0" eaLnBrk="1" fontAlgn="ctr" latinLnBrk="0" hangingPunct="1"/>
                      <a:r>
                        <a:rPr lang="en-US" sz="1800" u="none" strike="noStrike" kern="1200" dirty="0" smtClean="0">
                          <a:solidFill>
                            <a:schemeClr val="tx2"/>
                          </a:solidFill>
                          <a:effectLst/>
                        </a:rPr>
                        <a:t>Motor cycles and scooters</a:t>
                      </a:r>
                      <a:endParaRPr lang="ru-RU" sz="1800" b="0" i="0" u="none" strike="noStrike" kern="1200" dirty="0">
                        <a:solidFill>
                          <a:schemeClr val="tx2"/>
                        </a:solidFill>
                        <a:effectLst/>
                        <a:latin typeface="Times New Roman"/>
                        <a:ea typeface="+mn-ea"/>
                        <a:cs typeface="+mn-cs"/>
                      </a:endParaRPr>
                    </a:p>
                  </a:txBody>
                  <a:tcPr marL="9525" marR="9525" marT="9525" marB="0" anchor="b"/>
                </a:tc>
                <a:tc>
                  <a:txBody>
                    <a:bodyPr/>
                    <a:lstStyle/>
                    <a:p>
                      <a:pPr algn="ctr" rtl="0" fontAlgn="ctr"/>
                      <a:r>
                        <a:rPr lang="ru-RU" sz="1600" u="none" strike="noStrike" dirty="0" smtClean="0">
                          <a:solidFill>
                            <a:schemeClr val="tx2"/>
                          </a:solidFill>
                          <a:effectLst/>
                        </a:rPr>
                        <a:t>447</a:t>
                      </a:r>
                      <a:endParaRPr lang="ru-RU" sz="1600" b="0" i="0" u="none" strike="noStrike" dirty="0">
                        <a:solidFill>
                          <a:schemeClr val="tx2"/>
                        </a:solidFill>
                        <a:effectLst/>
                        <a:latin typeface="Times New Roman"/>
                      </a:endParaRPr>
                    </a:p>
                  </a:txBody>
                  <a:tcPr marL="9525" marR="9525" marT="9525" marB="0" anchor="ctr"/>
                </a:tc>
                <a:tc>
                  <a:txBody>
                    <a:bodyPr/>
                    <a:lstStyle/>
                    <a:p>
                      <a:pPr algn="ctr" rtl="0" fontAlgn="ctr"/>
                      <a:r>
                        <a:rPr lang="ru-RU" sz="1600" u="none" strike="noStrike" dirty="0">
                          <a:solidFill>
                            <a:schemeClr val="tx2"/>
                          </a:solidFill>
                          <a:effectLst/>
                        </a:rPr>
                        <a:t>1215</a:t>
                      </a:r>
                      <a:endParaRPr lang="ru-RU" sz="1600" b="0" i="0" u="none" strike="noStrike" dirty="0">
                        <a:solidFill>
                          <a:schemeClr val="tx2"/>
                        </a:solidFill>
                        <a:effectLst/>
                        <a:latin typeface="Times New Roman"/>
                      </a:endParaRPr>
                    </a:p>
                  </a:txBody>
                  <a:tcPr marL="9525" marR="9525" marT="9525" marB="0" anchor="ctr"/>
                </a:tc>
              </a:tr>
            </a:tbl>
          </a:graphicData>
        </a:graphic>
      </p:graphicFrame>
      <p:sp>
        <p:nvSpPr>
          <p:cNvPr id="8" name="Заголовок 1"/>
          <p:cNvSpPr>
            <a:spLocks noGrp="1"/>
          </p:cNvSpPr>
          <p:nvPr>
            <p:ph type="title"/>
          </p:nvPr>
        </p:nvSpPr>
        <p:spPr>
          <a:xfrm>
            <a:off x="2555776" y="346646"/>
            <a:ext cx="4824536" cy="634082"/>
          </a:xfrm>
        </p:spPr>
        <p:txBody>
          <a:bodyPr/>
          <a:lstStyle/>
          <a:p>
            <a:pPr algn="r"/>
            <a:r>
              <a:rPr lang="en-US" sz="2000" b="1" dirty="0" smtClean="0">
                <a:solidFill>
                  <a:srgbClr val="C00000"/>
                </a:solidFill>
                <a:latin typeface="Times New Roman" pitchFamily="18" charset="0"/>
                <a:cs typeface="Times New Roman" pitchFamily="18" charset="0"/>
              </a:rPr>
              <a:t>Calculation </a:t>
            </a:r>
            <a:r>
              <a:rPr lang="en-US" sz="2000" b="1" dirty="0">
                <a:solidFill>
                  <a:srgbClr val="C00000"/>
                </a:solidFill>
                <a:latin typeface="Times New Roman" pitchFamily="18" charset="0"/>
                <a:cs typeface="Times New Roman" pitchFamily="18" charset="0"/>
              </a:rPr>
              <a:t>of basic insurance rate</a:t>
            </a:r>
            <a:endParaRPr lang="ru-RU" sz="2000" dirty="0">
              <a:solidFill>
                <a:schemeClr val="accent6">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336803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061D77C1-5318-4DA7-AB08-31B38823C64A}" type="slidenum">
              <a:rPr lang="ru-RU" smtClean="0"/>
              <a:pPr>
                <a:defRPr/>
              </a:pPr>
              <a:t>7</a:t>
            </a:fld>
            <a:endParaRPr lang="ru-RU" dirty="0"/>
          </a:p>
        </p:txBody>
      </p:sp>
      <p:sp>
        <p:nvSpPr>
          <p:cNvPr id="4" name="Прямоугольник 3"/>
          <p:cNvSpPr/>
          <p:nvPr/>
        </p:nvSpPr>
        <p:spPr>
          <a:xfrm>
            <a:off x="416251" y="764704"/>
            <a:ext cx="8260205" cy="1554272"/>
          </a:xfrm>
          <a:prstGeom prst="rect">
            <a:avLst/>
          </a:prstGeom>
        </p:spPr>
        <p:txBody>
          <a:bodyPr wrap="square">
            <a:spAutoFit/>
          </a:bodyPr>
          <a:lstStyle/>
          <a:p>
            <a:pPr lvl="0" algn="just" eaLnBrk="0" hangingPunct="0">
              <a:spcBef>
                <a:spcPts val="0"/>
              </a:spcBef>
              <a:spcAft>
                <a:spcPts val="600"/>
              </a:spcAft>
            </a:pPr>
            <a:endParaRPr lang="ru-RU" sz="2000" kern="0" dirty="0">
              <a:solidFill>
                <a:schemeClr val="accent6">
                  <a:lumMod val="50000"/>
                </a:schemeClr>
              </a:solidFill>
              <a:latin typeface="Times New Roman"/>
            </a:endParaRPr>
          </a:p>
          <a:p>
            <a:pPr lvl="0" algn="just" eaLnBrk="0" hangingPunct="0">
              <a:spcBef>
                <a:spcPts val="0"/>
              </a:spcBef>
              <a:spcAft>
                <a:spcPts val="600"/>
              </a:spcAft>
            </a:pPr>
            <a:endParaRPr lang="ru-RU" sz="2000" kern="0" dirty="0">
              <a:solidFill>
                <a:schemeClr val="accent6">
                  <a:lumMod val="50000"/>
                </a:schemeClr>
              </a:solidFill>
              <a:latin typeface="Times New Roman"/>
            </a:endParaRPr>
          </a:p>
          <a:p>
            <a:pPr lvl="0" algn="just" eaLnBrk="0" hangingPunct="0">
              <a:spcBef>
                <a:spcPts val="0"/>
              </a:spcBef>
              <a:spcAft>
                <a:spcPts val="600"/>
              </a:spcAft>
            </a:pPr>
            <a:endParaRPr lang="ru-RU" sz="2000" kern="0" dirty="0" smtClean="0">
              <a:solidFill>
                <a:schemeClr val="accent6">
                  <a:lumMod val="50000"/>
                </a:schemeClr>
              </a:solidFill>
              <a:latin typeface="Times New Roman"/>
            </a:endParaRPr>
          </a:p>
          <a:p>
            <a:pPr lvl="0" eaLnBrk="0" hangingPunct="0">
              <a:spcBef>
                <a:spcPts val="0"/>
              </a:spcBef>
              <a:spcAft>
                <a:spcPts val="600"/>
              </a:spcAft>
            </a:pPr>
            <a:r>
              <a:rPr lang="ru-RU" sz="2000" kern="0" dirty="0" smtClean="0">
                <a:solidFill>
                  <a:schemeClr val="accent6">
                    <a:lumMod val="50000"/>
                  </a:schemeClr>
                </a:solidFill>
                <a:latin typeface="Times New Roman"/>
              </a:rPr>
              <a:t>                     </a:t>
            </a:r>
          </a:p>
        </p:txBody>
      </p:sp>
      <p:sp>
        <p:nvSpPr>
          <p:cNvPr id="6" name="TextBox 5"/>
          <p:cNvSpPr txBox="1"/>
          <p:nvPr/>
        </p:nvSpPr>
        <p:spPr>
          <a:xfrm>
            <a:off x="433795" y="1194834"/>
            <a:ext cx="8404221" cy="2585323"/>
          </a:xfrm>
          <a:prstGeom prst="rect">
            <a:avLst/>
          </a:prstGeom>
          <a:noFill/>
        </p:spPr>
        <p:txBody>
          <a:bodyPr wrap="square" rtlCol="0">
            <a:spAutoFit/>
          </a:bodyPr>
          <a:lstStyle/>
          <a:p>
            <a:pPr lvl="0" algn="just"/>
            <a:endParaRPr lang="ru-RU" sz="2000" dirty="0" smtClean="0">
              <a:solidFill>
                <a:srgbClr val="002060"/>
              </a:solidFill>
            </a:endParaRPr>
          </a:p>
          <a:p>
            <a:pPr lvl="0" algn="just"/>
            <a:endParaRPr lang="ru-RU" sz="2000" b="1" dirty="0" smtClean="0">
              <a:solidFill>
                <a:srgbClr val="C00000"/>
              </a:solidFill>
            </a:endParaRPr>
          </a:p>
          <a:p>
            <a:pPr lvl="0" algn="just"/>
            <a:endParaRPr lang="ru-RU" sz="2000" dirty="0">
              <a:solidFill>
                <a:schemeClr val="accent6">
                  <a:lumMod val="50000"/>
                </a:schemeClr>
              </a:solidFill>
            </a:endParaRPr>
          </a:p>
          <a:p>
            <a:pPr lvl="0" algn="ctr"/>
            <a:endParaRPr lang="ru-RU" sz="6600" b="1" dirty="0">
              <a:solidFill>
                <a:srgbClr val="C00000"/>
              </a:solidFill>
            </a:endParaRPr>
          </a:p>
          <a:p>
            <a:pPr lvl="0" algn="just"/>
            <a:endParaRPr lang="ru-RU" sz="1600" i="1" dirty="0" smtClean="0">
              <a:solidFill>
                <a:schemeClr val="accent6">
                  <a:lumMod val="50000"/>
                </a:schemeClr>
              </a:solidFill>
            </a:endParaRPr>
          </a:p>
          <a:p>
            <a:pPr algn="just"/>
            <a:endParaRPr lang="ru-RU" sz="2000" dirty="0">
              <a:solidFill>
                <a:srgbClr val="000099"/>
              </a:solidFill>
            </a:endParaRPr>
          </a:p>
        </p:txBody>
      </p:sp>
      <p:sp>
        <p:nvSpPr>
          <p:cNvPr id="8" name="Заголовок 1"/>
          <p:cNvSpPr>
            <a:spLocks noGrp="1"/>
          </p:cNvSpPr>
          <p:nvPr>
            <p:ph type="title"/>
          </p:nvPr>
        </p:nvSpPr>
        <p:spPr>
          <a:xfrm>
            <a:off x="2483768" y="332656"/>
            <a:ext cx="5593984" cy="634082"/>
          </a:xfrm>
        </p:spPr>
        <p:txBody>
          <a:bodyPr>
            <a:normAutofit fontScale="90000"/>
          </a:bodyPr>
          <a:lstStyle/>
          <a:p>
            <a:pPr algn="r"/>
            <a:r>
              <a:rPr lang="en-US" sz="2000" b="1" dirty="0">
                <a:solidFill>
                  <a:srgbClr val="C00000"/>
                </a:solidFill>
                <a:latin typeface="Times New Roman" pitchFamily="18" charset="0"/>
                <a:cs typeface="Times New Roman" pitchFamily="18" charset="0"/>
              </a:rPr>
              <a:t>Assessment of the Ratios of Insurance Rates </a:t>
            </a:r>
            <a:br>
              <a:rPr lang="en-US" sz="2000" b="1" dirty="0">
                <a:solidFill>
                  <a:srgbClr val="C00000"/>
                </a:solidFill>
                <a:latin typeface="Times New Roman" pitchFamily="18" charset="0"/>
                <a:cs typeface="Times New Roman" pitchFamily="18" charset="0"/>
              </a:rPr>
            </a:br>
            <a:r>
              <a:rPr lang="en-US" sz="2000" b="1" dirty="0">
                <a:solidFill>
                  <a:srgbClr val="C00000"/>
                </a:solidFill>
                <a:latin typeface="Times New Roman" pitchFamily="18" charset="0"/>
                <a:cs typeface="Times New Roman" pitchFamily="18" charset="0"/>
              </a:rPr>
              <a:t> </a:t>
            </a:r>
            <a:r>
              <a:rPr lang="en-US" sz="2000" b="1" dirty="0" smtClean="0">
                <a:solidFill>
                  <a:srgbClr val="C00000"/>
                </a:solidFill>
                <a:latin typeface="Times New Roman" pitchFamily="18" charset="0"/>
                <a:cs typeface="Times New Roman" pitchFamily="18" charset="0"/>
              </a:rPr>
              <a:t>(КVS</a:t>
            </a:r>
            <a:r>
              <a:rPr lang="en-US" sz="2000" b="1" dirty="0">
                <a:solidFill>
                  <a:srgbClr val="C00000"/>
                </a:solidFill>
                <a:latin typeface="Times New Roman" pitchFamily="18" charset="0"/>
                <a:cs typeface="Times New Roman" pitchFamily="18" charset="0"/>
              </a:rPr>
              <a:t>, КО, КМ, КS)</a:t>
            </a:r>
            <a:endParaRPr lang="ru-RU" sz="2000" b="1" dirty="0">
              <a:solidFill>
                <a:schemeClr val="accent6">
                  <a:lumMod val="50000"/>
                </a:schemeClr>
              </a:solidFill>
              <a:latin typeface="Times New Roman" pitchFamily="18" charset="0"/>
              <a:cs typeface="Times New Roman" pitchFamily="18" charset="0"/>
            </a:endParaRPr>
          </a:p>
        </p:txBody>
      </p:sp>
      <p:graphicFrame>
        <p:nvGraphicFramePr>
          <p:cNvPr id="29" name="Таблица 28"/>
          <p:cNvGraphicFramePr>
            <a:graphicFrameLocks noGrp="1"/>
          </p:cNvGraphicFramePr>
          <p:nvPr>
            <p:extLst>
              <p:ext uri="{D42A27DB-BD31-4B8C-83A1-F6EECF244321}">
                <p14:modId xmlns:p14="http://schemas.microsoft.com/office/powerpoint/2010/main" val="90558413"/>
              </p:ext>
            </p:extLst>
          </p:nvPr>
        </p:nvGraphicFramePr>
        <p:xfrm>
          <a:off x="539552" y="1298069"/>
          <a:ext cx="7992889" cy="2261235"/>
        </p:xfrm>
        <a:graphic>
          <a:graphicData uri="http://schemas.openxmlformats.org/drawingml/2006/table">
            <a:tbl>
              <a:tblPr>
                <a:tableStyleId>{69C7853C-536D-4A76-A0AE-DD22124D55A5}</a:tableStyleId>
              </a:tblPr>
              <a:tblGrid>
                <a:gridCol w="2088232"/>
                <a:gridCol w="2160240"/>
                <a:gridCol w="1802219"/>
                <a:gridCol w="1942198"/>
              </a:tblGrid>
              <a:tr h="277893">
                <a:tc>
                  <a:txBody>
                    <a:bodyPr/>
                    <a:lstStyle/>
                    <a:p>
                      <a:pPr algn="ctr" rtl="0" fontAlgn="ctr"/>
                      <a:r>
                        <a:rPr lang="en-US" sz="1800" b="1" u="none" strike="noStrike" dirty="0" smtClean="0">
                          <a:solidFill>
                            <a:schemeClr val="tx2"/>
                          </a:solidFill>
                          <a:effectLst/>
                        </a:rPr>
                        <a:t>Drivers age</a:t>
                      </a:r>
                      <a:endParaRPr lang="ru-RU" sz="1800" b="1" i="0" u="none" strike="noStrike" dirty="0">
                        <a:solidFill>
                          <a:schemeClr val="tx2"/>
                        </a:solidFill>
                        <a:effectLst/>
                        <a:latin typeface="Times New Roman"/>
                      </a:endParaRPr>
                    </a:p>
                  </a:txBody>
                  <a:tcPr marL="9525" marR="9525" marT="9525" marB="0" anchor="ctr"/>
                </a:tc>
                <a:tc>
                  <a:txBody>
                    <a:bodyPr/>
                    <a:lstStyle/>
                    <a:p>
                      <a:pPr algn="ctr" rtl="0" fontAlgn="ctr"/>
                      <a:r>
                        <a:rPr lang="en-US" sz="1800" b="1" u="none" strike="noStrike" dirty="0" smtClean="0">
                          <a:solidFill>
                            <a:schemeClr val="tx2"/>
                          </a:solidFill>
                          <a:effectLst/>
                        </a:rPr>
                        <a:t>Driving experience</a:t>
                      </a:r>
                      <a:endParaRPr lang="ru-RU" sz="1800" b="1" i="0" u="none" strike="noStrike" dirty="0">
                        <a:solidFill>
                          <a:schemeClr val="tx2"/>
                        </a:solidFill>
                        <a:effectLst/>
                        <a:latin typeface="Times New Roman"/>
                      </a:endParaRPr>
                    </a:p>
                  </a:txBody>
                  <a:tcPr marL="9525" marR="9525" marT="9525" marB="0" anchor="ctr"/>
                </a:tc>
                <a:tc>
                  <a:txBody>
                    <a:bodyPr/>
                    <a:lstStyle/>
                    <a:p>
                      <a:pPr algn="ctr" rtl="0" fontAlgn="ctr"/>
                      <a:r>
                        <a:rPr lang="en-US" sz="1800" b="1" u="none" strike="noStrike" kern="1200" dirty="0" smtClean="0">
                          <a:solidFill>
                            <a:srgbClr val="C00000"/>
                          </a:solidFill>
                          <a:effectLst/>
                          <a:latin typeface="+mn-lt"/>
                          <a:ea typeface="+mn-ea"/>
                          <a:cs typeface="+mn-cs"/>
                        </a:rPr>
                        <a:t>KVS </a:t>
                      </a:r>
                      <a:r>
                        <a:rPr lang="en-US" sz="1800" b="1" u="none" strike="noStrike" dirty="0" smtClean="0">
                          <a:solidFill>
                            <a:schemeClr val="tx2"/>
                          </a:solidFill>
                          <a:effectLst/>
                        </a:rPr>
                        <a:t>Assessment </a:t>
                      </a:r>
                      <a:endParaRPr lang="ru-RU" sz="1800" b="1" i="0" u="none" strike="noStrike" dirty="0">
                        <a:solidFill>
                          <a:srgbClr val="C00000"/>
                        </a:solidFill>
                        <a:effectLst/>
                        <a:latin typeface="Times New Roman"/>
                      </a:endParaRPr>
                    </a:p>
                  </a:txBody>
                  <a:tcPr marL="9525" marR="9525" marT="9525" marB="0" anchor="ctr"/>
                </a:tc>
                <a:tc>
                  <a:txBody>
                    <a:bodyPr/>
                    <a:lstStyle/>
                    <a:p>
                      <a:pPr algn="ctr" rtl="0" fontAlgn="ctr"/>
                      <a:r>
                        <a:rPr lang="en-US" sz="1800" b="1" u="none" strike="noStrike" dirty="0" smtClean="0">
                          <a:solidFill>
                            <a:schemeClr val="tx2"/>
                          </a:solidFill>
                          <a:effectLst/>
                        </a:rPr>
                        <a:t>Current </a:t>
                      </a:r>
                      <a:r>
                        <a:rPr lang="en-US" sz="1800" b="1" u="none" strike="noStrike" kern="1200" dirty="0" smtClean="0">
                          <a:solidFill>
                            <a:srgbClr val="C00000"/>
                          </a:solidFill>
                          <a:effectLst/>
                          <a:latin typeface="+mn-lt"/>
                          <a:ea typeface="+mn-ea"/>
                          <a:cs typeface="+mn-cs"/>
                        </a:rPr>
                        <a:t>KVS</a:t>
                      </a:r>
                      <a:endParaRPr lang="ru-RU" sz="1800" b="1" i="0" u="none" strike="noStrike" dirty="0">
                        <a:solidFill>
                          <a:srgbClr val="C00000"/>
                        </a:solidFill>
                        <a:effectLst/>
                        <a:latin typeface="Times New Roman"/>
                      </a:endParaRPr>
                    </a:p>
                  </a:txBody>
                  <a:tcPr marL="9525" marR="9525" marT="9525" marB="0" anchor="ctr"/>
                </a:tc>
              </a:tr>
              <a:tr h="273853">
                <a:tc>
                  <a:txBody>
                    <a:bodyPr/>
                    <a:lstStyle/>
                    <a:p>
                      <a:pPr algn="l" rtl="0" fontAlgn="ctr"/>
                      <a:r>
                        <a:rPr lang="en-US" sz="1800" b="1" u="none" strike="noStrike" dirty="0" smtClean="0">
                          <a:solidFill>
                            <a:schemeClr val="tx2"/>
                          </a:solidFill>
                          <a:effectLst/>
                        </a:rPr>
                        <a:t>Up</a:t>
                      </a:r>
                      <a:r>
                        <a:rPr lang="en-US" sz="1800" b="1" u="none" strike="noStrike" baseline="0" dirty="0" smtClean="0">
                          <a:solidFill>
                            <a:schemeClr val="tx2"/>
                          </a:solidFill>
                          <a:effectLst/>
                        </a:rPr>
                        <a:t> to 2</a:t>
                      </a:r>
                      <a:r>
                        <a:rPr lang="en-US" sz="1800" b="1" u="none" strike="noStrike" dirty="0" smtClean="0">
                          <a:solidFill>
                            <a:schemeClr val="tx2"/>
                          </a:solidFill>
                          <a:effectLst/>
                        </a:rPr>
                        <a:t>2 years</a:t>
                      </a:r>
                      <a:r>
                        <a:rPr lang="en-US" sz="1800" b="1" u="none" strike="noStrike" baseline="0" dirty="0" smtClean="0">
                          <a:solidFill>
                            <a:schemeClr val="tx2"/>
                          </a:solidFill>
                          <a:effectLst/>
                        </a:rPr>
                        <a:t> of age</a:t>
                      </a:r>
                      <a:endParaRPr lang="ru-RU" sz="1800" b="1" i="0" u="none" strike="noStrike" dirty="0">
                        <a:solidFill>
                          <a:schemeClr val="tx2"/>
                        </a:solidFill>
                        <a:effectLst/>
                        <a:latin typeface="Times New Roman"/>
                      </a:endParaRPr>
                    </a:p>
                  </a:txBody>
                  <a:tcPr marL="9525" marR="9525" marT="9525" marB="0" anchor="ctr"/>
                </a:tc>
                <a:tc>
                  <a:txBody>
                    <a:bodyPr/>
                    <a:lstStyle/>
                    <a:p>
                      <a:pPr algn="l" rtl="0" fontAlgn="ctr"/>
                      <a:r>
                        <a:rPr lang="en-US" sz="1800" b="1" u="none" strike="noStrike" dirty="0" smtClean="0">
                          <a:solidFill>
                            <a:schemeClr val="tx2"/>
                          </a:solidFill>
                          <a:effectLst/>
                        </a:rPr>
                        <a:t>up to 3 years</a:t>
                      </a:r>
                      <a:endParaRPr lang="ru-RU" sz="1800" b="1" i="0" u="none" strike="noStrike" dirty="0">
                        <a:solidFill>
                          <a:schemeClr val="tx2"/>
                        </a:solidFill>
                        <a:effectLst/>
                        <a:latin typeface="Times New Roman"/>
                      </a:endParaRPr>
                    </a:p>
                  </a:txBody>
                  <a:tcPr marL="9525" marR="9525" marT="9525" marB="0" anchor="ctr"/>
                </a:tc>
                <a:tc>
                  <a:txBody>
                    <a:bodyPr/>
                    <a:lstStyle/>
                    <a:p>
                      <a:pPr algn="ctr" rtl="0" fontAlgn="ctr"/>
                      <a:r>
                        <a:rPr lang="ru-RU" sz="1800" u="none" strike="noStrike" dirty="0" smtClean="0">
                          <a:solidFill>
                            <a:schemeClr val="tx2"/>
                          </a:solidFill>
                          <a:effectLst/>
                        </a:rPr>
                        <a:t>2.08</a:t>
                      </a:r>
                      <a:endParaRPr lang="ru-RU" sz="1800" b="0" i="0" u="none" strike="noStrike" dirty="0">
                        <a:solidFill>
                          <a:schemeClr val="tx2"/>
                        </a:solidFill>
                        <a:effectLst/>
                        <a:latin typeface="Times New Roman"/>
                      </a:endParaRPr>
                    </a:p>
                  </a:txBody>
                  <a:tcPr marL="9525" marR="9525" marT="9525" marB="0" anchor="ctr"/>
                </a:tc>
                <a:tc>
                  <a:txBody>
                    <a:bodyPr/>
                    <a:lstStyle/>
                    <a:p>
                      <a:pPr algn="ctr" rtl="0" fontAlgn="ctr"/>
                      <a:r>
                        <a:rPr lang="ru-RU" sz="1800" u="none" strike="noStrike" dirty="0" smtClean="0">
                          <a:solidFill>
                            <a:schemeClr val="tx2"/>
                          </a:solidFill>
                          <a:effectLst/>
                        </a:rPr>
                        <a:t>1.80</a:t>
                      </a:r>
                      <a:endParaRPr lang="ru-RU" sz="1800" b="0" i="0" u="none" strike="noStrike" dirty="0">
                        <a:solidFill>
                          <a:schemeClr val="tx2"/>
                        </a:solidFill>
                        <a:effectLst/>
                        <a:latin typeface="Times New Roman"/>
                      </a:endParaRPr>
                    </a:p>
                  </a:txBody>
                  <a:tcPr marL="9525" marR="9525" marT="9525" marB="0" anchor="ctr"/>
                </a:tc>
              </a:tr>
              <a:tr h="273853">
                <a:tc>
                  <a:txBody>
                    <a:bodyPr/>
                    <a:lstStyle/>
                    <a:p>
                      <a:pPr algn="l" rtl="0" fontAlgn="ctr"/>
                      <a:r>
                        <a:rPr lang="en-US" sz="1800" b="1" u="none" strike="noStrike" baseline="0" dirty="0" smtClean="0">
                          <a:solidFill>
                            <a:schemeClr val="tx2"/>
                          </a:solidFill>
                          <a:effectLst/>
                        </a:rPr>
                        <a:t>Over 2</a:t>
                      </a:r>
                      <a:r>
                        <a:rPr lang="en-US" sz="1800" b="1" u="none" strike="noStrike" dirty="0" smtClean="0">
                          <a:solidFill>
                            <a:schemeClr val="tx2"/>
                          </a:solidFill>
                          <a:effectLst/>
                        </a:rPr>
                        <a:t>2 years</a:t>
                      </a:r>
                      <a:r>
                        <a:rPr lang="en-US" sz="1800" b="1" u="none" strike="noStrike" baseline="0" dirty="0" smtClean="0">
                          <a:solidFill>
                            <a:schemeClr val="tx2"/>
                          </a:solidFill>
                          <a:effectLst/>
                        </a:rPr>
                        <a:t> of age</a:t>
                      </a:r>
                      <a:endParaRPr lang="ru-RU" sz="1800" b="1" i="0" u="none" strike="noStrike" dirty="0">
                        <a:solidFill>
                          <a:schemeClr val="tx2"/>
                        </a:solidFill>
                        <a:effectLst/>
                        <a:latin typeface="Times New Roman"/>
                      </a:endParaRPr>
                    </a:p>
                  </a:txBody>
                  <a:tcPr marL="9525" marR="9525" marT="9525" marB="0" anchor="ctr"/>
                </a:tc>
                <a:tc>
                  <a:txBody>
                    <a:bodyPr/>
                    <a:lstStyle/>
                    <a:p>
                      <a:pPr algn="l" rtl="0" fontAlgn="ctr"/>
                      <a:r>
                        <a:rPr lang="en-US" sz="1800" b="1" u="none" strike="noStrike" dirty="0" smtClean="0">
                          <a:solidFill>
                            <a:schemeClr val="tx2"/>
                          </a:solidFill>
                          <a:effectLst/>
                        </a:rPr>
                        <a:t>up to 3 years</a:t>
                      </a:r>
                      <a:endParaRPr lang="ru-RU" sz="1800" b="1" i="0" u="none" strike="noStrike" dirty="0">
                        <a:solidFill>
                          <a:schemeClr val="tx2"/>
                        </a:solidFill>
                        <a:effectLst/>
                        <a:latin typeface="Times New Roman"/>
                      </a:endParaRPr>
                    </a:p>
                  </a:txBody>
                  <a:tcPr marL="9525" marR="9525" marT="9525" marB="0" anchor="ctr"/>
                </a:tc>
                <a:tc>
                  <a:txBody>
                    <a:bodyPr/>
                    <a:lstStyle/>
                    <a:p>
                      <a:pPr algn="ctr" rtl="0" fontAlgn="ctr"/>
                      <a:r>
                        <a:rPr lang="ru-RU" sz="1800" u="none" strike="noStrike" dirty="0" smtClean="0">
                          <a:solidFill>
                            <a:schemeClr val="tx2"/>
                          </a:solidFill>
                          <a:effectLst/>
                        </a:rPr>
                        <a:t>1.81</a:t>
                      </a:r>
                      <a:endParaRPr lang="ru-RU" sz="1800" b="0" i="0" u="none" strike="noStrike" dirty="0">
                        <a:solidFill>
                          <a:schemeClr val="tx2"/>
                        </a:solidFill>
                        <a:effectLst/>
                        <a:latin typeface="Times New Roman"/>
                      </a:endParaRPr>
                    </a:p>
                  </a:txBody>
                  <a:tcPr marL="9525" marR="9525" marT="9525" marB="0" anchor="ctr"/>
                </a:tc>
                <a:tc>
                  <a:txBody>
                    <a:bodyPr/>
                    <a:lstStyle/>
                    <a:p>
                      <a:pPr algn="ctr" rtl="0" fontAlgn="ctr"/>
                      <a:r>
                        <a:rPr lang="ru-RU" sz="1800" u="none" strike="noStrike" dirty="0" smtClean="0">
                          <a:solidFill>
                            <a:schemeClr val="tx2"/>
                          </a:solidFill>
                          <a:effectLst/>
                        </a:rPr>
                        <a:t>1.70</a:t>
                      </a:r>
                      <a:endParaRPr lang="ru-RU" sz="1800" b="0" i="0" u="none" strike="noStrike" dirty="0">
                        <a:solidFill>
                          <a:schemeClr val="tx2"/>
                        </a:solidFill>
                        <a:effectLst/>
                        <a:latin typeface="Times New Roman"/>
                      </a:endParaRPr>
                    </a:p>
                  </a:txBody>
                  <a:tcPr marL="9525" marR="9525" marT="9525" marB="0" anchor="ctr"/>
                </a:tc>
              </a:tr>
              <a:tr h="273853">
                <a:tc>
                  <a:txBody>
                    <a:bodyPr/>
                    <a:lstStyle/>
                    <a:p>
                      <a:pPr algn="l" rtl="0" fontAlgn="ctr"/>
                      <a:r>
                        <a:rPr lang="en-US" sz="1800" b="1" u="none" strike="noStrike" dirty="0" smtClean="0">
                          <a:solidFill>
                            <a:schemeClr val="tx2"/>
                          </a:solidFill>
                          <a:effectLst/>
                        </a:rPr>
                        <a:t>Up</a:t>
                      </a:r>
                      <a:r>
                        <a:rPr lang="en-US" sz="1800" b="1" u="none" strike="noStrike" baseline="0" dirty="0" smtClean="0">
                          <a:solidFill>
                            <a:schemeClr val="tx2"/>
                          </a:solidFill>
                          <a:effectLst/>
                        </a:rPr>
                        <a:t> to 2</a:t>
                      </a:r>
                      <a:r>
                        <a:rPr lang="en-US" sz="1800" b="1" u="none" strike="noStrike" dirty="0" smtClean="0">
                          <a:solidFill>
                            <a:schemeClr val="tx2"/>
                          </a:solidFill>
                          <a:effectLst/>
                        </a:rPr>
                        <a:t>2 years</a:t>
                      </a:r>
                      <a:r>
                        <a:rPr lang="en-US" sz="1800" b="1" u="none" strike="noStrike" baseline="0" dirty="0" smtClean="0">
                          <a:solidFill>
                            <a:schemeClr val="tx2"/>
                          </a:solidFill>
                          <a:effectLst/>
                        </a:rPr>
                        <a:t> of age</a:t>
                      </a:r>
                      <a:endParaRPr lang="ru-RU" sz="1800" b="1" i="0" u="none" strike="noStrike" dirty="0">
                        <a:solidFill>
                          <a:schemeClr val="tx2"/>
                        </a:solidFill>
                        <a:effectLst/>
                        <a:latin typeface="Times New Roman"/>
                      </a:endParaRPr>
                    </a:p>
                  </a:txBody>
                  <a:tcPr marL="9525" marR="9525" marT="9525" marB="0" anchor="ctr"/>
                </a:tc>
                <a:tc>
                  <a:txBody>
                    <a:bodyPr/>
                    <a:lstStyle/>
                    <a:p>
                      <a:pPr algn="l" rtl="0" fontAlgn="ctr"/>
                      <a:r>
                        <a:rPr lang="en-US" sz="1800" b="1" u="none" strike="noStrike" dirty="0" smtClean="0">
                          <a:solidFill>
                            <a:schemeClr val="tx2"/>
                          </a:solidFill>
                          <a:effectLst/>
                        </a:rPr>
                        <a:t>over</a:t>
                      </a:r>
                      <a:r>
                        <a:rPr lang="en-US" sz="1800" b="1" u="none" strike="noStrike" baseline="0" dirty="0" smtClean="0">
                          <a:solidFill>
                            <a:schemeClr val="tx2"/>
                          </a:solidFill>
                          <a:effectLst/>
                        </a:rPr>
                        <a:t> </a:t>
                      </a:r>
                      <a:r>
                        <a:rPr lang="en-US" sz="1800" b="1" u="none" strike="noStrike" dirty="0" smtClean="0">
                          <a:solidFill>
                            <a:schemeClr val="tx2"/>
                          </a:solidFill>
                          <a:effectLst/>
                        </a:rPr>
                        <a:t>3 years</a:t>
                      </a:r>
                      <a:endParaRPr lang="ru-RU" sz="1800" b="1" i="0" u="none" strike="noStrike" dirty="0">
                        <a:solidFill>
                          <a:schemeClr val="tx2"/>
                        </a:solidFill>
                        <a:effectLst/>
                        <a:latin typeface="Times New Roman"/>
                      </a:endParaRPr>
                    </a:p>
                  </a:txBody>
                  <a:tcPr marL="9525" marR="9525" marT="9525" marB="0" anchor="ctr"/>
                </a:tc>
                <a:tc>
                  <a:txBody>
                    <a:bodyPr/>
                    <a:lstStyle/>
                    <a:p>
                      <a:pPr algn="ctr" rtl="0" fontAlgn="ctr"/>
                      <a:r>
                        <a:rPr lang="ru-RU" sz="1800" u="none" strike="noStrike" dirty="0" smtClean="0">
                          <a:solidFill>
                            <a:schemeClr val="tx2"/>
                          </a:solidFill>
                          <a:effectLst/>
                        </a:rPr>
                        <a:t>1.86</a:t>
                      </a:r>
                      <a:endParaRPr lang="ru-RU" sz="1800" b="0" i="0" u="none" strike="noStrike" dirty="0">
                        <a:solidFill>
                          <a:schemeClr val="tx2"/>
                        </a:solidFill>
                        <a:effectLst/>
                        <a:latin typeface="Times New Roman"/>
                      </a:endParaRPr>
                    </a:p>
                  </a:txBody>
                  <a:tcPr marL="9525" marR="9525" marT="9525" marB="0" anchor="ctr"/>
                </a:tc>
                <a:tc>
                  <a:txBody>
                    <a:bodyPr/>
                    <a:lstStyle/>
                    <a:p>
                      <a:pPr algn="ctr" rtl="0" fontAlgn="ctr"/>
                      <a:r>
                        <a:rPr lang="ru-RU" sz="1800" u="none" strike="noStrike" dirty="0" smtClean="0">
                          <a:solidFill>
                            <a:schemeClr val="tx2"/>
                          </a:solidFill>
                          <a:effectLst/>
                        </a:rPr>
                        <a:t>1.60</a:t>
                      </a:r>
                      <a:endParaRPr lang="ru-RU" sz="1800" b="0" i="0" u="none" strike="noStrike" dirty="0">
                        <a:solidFill>
                          <a:schemeClr val="tx2"/>
                        </a:solidFill>
                        <a:effectLst/>
                        <a:latin typeface="Times New Roman"/>
                      </a:endParaRPr>
                    </a:p>
                  </a:txBody>
                  <a:tcPr marL="9525" marR="9525" marT="9525" marB="0" anchor="ctr"/>
                </a:tc>
              </a:tr>
              <a:tr h="273853">
                <a:tc>
                  <a:txBody>
                    <a:bodyPr/>
                    <a:lstStyle/>
                    <a:p>
                      <a:pPr algn="l" rtl="0" fontAlgn="ctr"/>
                      <a:r>
                        <a:rPr lang="en-US" sz="1800" b="1" u="none" strike="noStrike" baseline="0" dirty="0" smtClean="0">
                          <a:solidFill>
                            <a:schemeClr val="tx2"/>
                          </a:solidFill>
                          <a:effectLst/>
                        </a:rPr>
                        <a:t>Over 2</a:t>
                      </a:r>
                      <a:r>
                        <a:rPr lang="en-US" sz="1800" b="1" u="none" strike="noStrike" dirty="0" smtClean="0">
                          <a:solidFill>
                            <a:schemeClr val="tx2"/>
                          </a:solidFill>
                          <a:effectLst/>
                        </a:rPr>
                        <a:t>2 years</a:t>
                      </a:r>
                      <a:r>
                        <a:rPr lang="en-US" sz="1800" b="1" u="none" strike="noStrike" baseline="0" dirty="0" smtClean="0">
                          <a:solidFill>
                            <a:schemeClr val="tx2"/>
                          </a:solidFill>
                          <a:effectLst/>
                        </a:rPr>
                        <a:t> of age</a:t>
                      </a:r>
                      <a:endParaRPr lang="ru-RU" sz="1800" b="1" i="0" u="none" strike="noStrike" dirty="0">
                        <a:solidFill>
                          <a:schemeClr val="tx2"/>
                        </a:solidFill>
                        <a:effectLst/>
                        <a:latin typeface="Times New Roman"/>
                      </a:endParaRPr>
                    </a:p>
                  </a:txBody>
                  <a:tcPr marL="9525" marR="9525" marT="9525" marB="0" anchor="ctr"/>
                </a:tc>
                <a:tc>
                  <a:txBody>
                    <a:bodyPr/>
                    <a:lstStyle/>
                    <a:p>
                      <a:pPr algn="l" rtl="0" fontAlgn="ctr"/>
                      <a:r>
                        <a:rPr lang="en-US" sz="1800" b="1" u="none" strike="noStrike" dirty="0" smtClean="0">
                          <a:solidFill>
                            <a:schemeClr val="tx2"/>
                          </a:solidFill>
                          <a:effectLst/>
                        </a:rPr>
                        <a:t>over 3 years</a:t>
                      </a:r>
                      <a:endParaRPr lang="ru-RU" sz="1800" b="1" i="0" u="none" strike="noStrike" dirty="0">
                        <a:solidFill>
                          <a:schemeClr val="tx2"/>
                        </a:solidFill>
                        <a:effectLst/>
                        <a:latin typeface="Times New Roman"/>
                      </a:endParaRPr>
                    </a:p>
                  </a:txBody>
                  <a:tcPr marL="9525" marR="9525" marT="9525" marB="0" anchor="ctr"/>
                </a:tc>
                <a:tc>
                  <a:txBody>
                    <a:bodyPr/>
                    <a:lstStyle/>
                    <a:p>
                      <a:pPr algn="ctr" rtl="0" fontAlgn="ctr"/>
                      <a:r>
                        <a:rPr lang="ru-RU" sz="1800" u="none" strike="noStrike" dirty="0" smtClean="0">
                          <a:solidFill>
                            <a:schemeClr val="tx2"/>
                          </a:solidFill>
                          <a:effectLst/>
                        </a:rPr>
                        <a:t>1.00</a:t>
                      </a:r>
                      <a:endParaRPr lang="ru-RU" sz="1800" b="0" i="0" u="none" strike="noStrike" dirty="0">
                        <a:solidFill>
                          <a:schemeClr val="tx2"/>
                        </a:solidFill>
                        <a:effectLst/>
                        <a:latin typeface="Times New Roman"/>
                      </a:endParaRPr>
                    </a:p>
                  </a:txBody>
                  <a:tcPr marL="9525" marR="9525" marT="9525" marB="0" anchor="ctr"/>
                </a:tc>
                <a:tc>
                  <a:txBody>
                    <a:bodyPr/>
                    <a:lstStyle/>
                    <a:p>
                      <a:pPr algn="ctr" rtl="0" fontAlgn="ctr"/>
                      <a:r>
                        <a:rPr lang="ru-RU" sz="1800" u="none" strike="noStrike" dirty="0" smtClean="0">
                          <a:solidFill>
                            <a:schemeClr val="tx2"/>
                          </a:solidFill>
                          <a:effectLst/>
                        </a:rPr>
                        <a:t>1.00</a:t>
                      </a:r>
                      <a:endParaRPr lang="ru-RU" sz="1800" b="0" i="0" u="none" strike="noStrike" dirty="0">
                        <a:solidFill>
                          <a:schemeClr val="tx2"/>
                        </a:solidFill>
                        <a:effectLst/>
                        <a:latin typeface="Times New Roman"/>
                      </a:endParaRPr>
                    </a:p>
                  </a:txBody>
                  <a:tcPr marL="9525" marR="9525" marT="9525" marB="0" anchor="ctr"/>
                </a:tc>
              </a:tr>
              <a:tr h="273853">
                <a:tc>
                  <a:txBody>
                    <a:bodyPr/>
                    <a:lstStyle/>
                    <a:p>
                      <a:pPr algn="just" fontAlgn="ctr"/>
                      <a:r>
                        <a:rPr lang="ru-RU" sz="1800" b="1" u="none" strike="noStrike">
                          <a:solidFill>
                            <a:schemeClr val="tx2"/>
                          </a:solidFill>
                          <a:effectLst/>
                        </a:rPr>
                        <a:t> </a:t>
                      </a:r>
                      <a:endParaRPr lang="ru-RU" sz="1800" b="1" i="0" u="none" strike="noStrike">
                        <a:solidFill>
                          <a:schemeClr val="tx2"/>
                        </a:solidFill>
                        <a:effectLst/>
                        <a:latin typeface="Arial"/>
                      </a:endParaRPr>
                    </a:p>
                  </a:txBody>
                  <a:tcPr marL="9525" marR="9525" marT="9525" marB="0" anchor="ctr"/>
                </a:tc>
                <a:tc>
                  <a:txBody>
                    <a:bodyPr/>
                    <a:lstStyle/>
                    <a:p>
                      <a:pPr algn="just" fontAlgn="ctr"/>
                      <a:r>
                        <a:rPr lang="ru-RU" sz="1800" b="1" u="none" strike="noStrike" dirty="0">
                          <a:solidFill>
                            <a:schemeClr val="tx2"/>
                          </a:solidFill>
                          <a:effectLst/>
                        </a:rPr>
                        <a:t> </a:t>
                      </a:r>
                      <a:endParaRPr lang="ru-RU" sz="1800" b="1" i="0" u="none" strike="noStrike" dirty="0">
                        <a:solidFill>
                          <a:schemeClr val="tx2"/>
                        </a:solidFill>
                        <a:effectLst/>
                        <a:latin typeface="Arial"/>
                      </a:endParaRPr>
                    </a:p>
                  </a:txBody>
                  <a:tcPr marL="9525" marR="9525" marT="9525" marB="0" anchor="ctr"/>
                </a:tc>
                <a:tc>
                  <a:txBody>
                    <a:bodyPr/>
                    <a:lstStyle/>
                    <a:p>
                      <a:pPr algn="ctr" fontAlgn="ctr"/>
                      <a:r>
                        <a:rPr lang="ru-RU" sz="1800" u="none" strike="noStrike" dirty="0">
                          <a:solidFill>
                            <a:schemeClr val="tx2"/>
                          </a:solidFill>
                          <a:effectLst/>
                        </a:rPr>
                        <a:t> </a:t>
                      </a:r>
                      <a:endParaRPr lang="ru-RU" sz="1800" b="0" i="0" u="none" strike="noStrike" dirty="0">
                        <a:solidFill>
                          <a:schemeClr val="tx2"/>
                        </a:solidFill>
                        <a:effectLst/>
                        <a:latin typeface="Arial"/>
                      </a:endParaRPr>
                    </a:p>
                  </a:txBody>
                  <a:tcPr marL="9525" marR="9525" marT="9525" marB="0" anchor="ctr"/>
                </a:tc>
                <a:tc>
                  <a:txBody>
                    <a:bodyPr/>
                    <a:lstStyle/>
                    <a:p>
                      <a:pPr algn="ctr" fontAlgn="ctr"/>
                      <a:r>
                        <a:rPr lang="ru-RU" sz="1800" u="none" strike="noStrike" dirty="0">
                          <a:solidFill>
                            <a:schemeClr val="tx2"/>
                          </a:solidFill>
                          <a:effectLst/>
                        </a:rPr>
                        <a:t> </a:t>
                      </a:r>
                      <a:endParaRPr lang="ru-RU" sz="1800" b="0" i="0" u="none" strike="noStrike" dirty="0">
                        <a:solidFill>
                          <a:schemeClr val="tx2"/>
                        </a:solidFill>
                        <a:effectLst/>
                        <a:latin typeface="Arial"/>
                      </a:endParaRPr>
                    </a:p>
                  </a:txBody>
                  <a:tcPr marL="9525" marR="9525" marT="9525" marB="0" anchor="ctr"/>
                </a:tc>
              </a:tr>
              <a:tr h="273853">
                <a:tc gridSpan="2">
                  <a:txBody>
                    <a:bodyPr/>
                    <a:lstStyle/>
                    <a:p>
                      <a:pPr algn="just" rtl="0" fontAlgn="ctr"/>
                      <a:r>
                        <a:rPr lang="en-US" sz="1800" b="1" u="none" strike="noStrike" dirty="0" smtClean="0">
                          <a:solidFill>
                            <a:schemeClr val="tx2"/>
                          </a:solidFill>
                          <a:effectLst/>
                        </a:rPr>
                        <a:t>Ratio</a:t>
                      </a:r>
                      <a:r>
                        <a:rPr lang="en-US" sz="1800" b="1" u="none" strike="noStrike" baseline="0" dirty="0" smtClean="0">
                          <a:solidFill>
                            <a:schemeClr val="tx2"/>
                          </a:solidFill>
                          <a:effectLst/>
                        </a:rPr>
                        <a:t> depending on availability </a:t>
                      </a:r>
                      <a:r>
                        <a:rPr lang="en-US" sz="1800" b="1" u="none" strike="noStrike" dirty="0" smtClean="0">
                          <a:solidFill>
                            <a:schemeClr val="tx2"/>
                          </a:solidFill>
                          <a:effectLst/>
                        </a:rPr>
                        <a:t>of data on the number</a:t>
                      </a:r>
                      <a:r>
                        <a:rPr lang="en-US" sz="1800" b="1" u="none" strike="noStrike" baseline="0" dirty="0" smtClean="0">
                          <a:solidFill>
                            <a:schemeClr val="tx2"/>
                          </a:solidFill>
                          <a:effectLst/>
                        </a:rPr>
                        <a:t> of persons allowed to drive </a:t>
                      </a:r>
                      <a:r>
                        <a:rPr lang="en-US" sz="1800" b="1" u="sng" strike="noStrike" kern="1200" dirty="0" smtClean="0">
                          <a:solidFill>
                            <a:srgbClr val="C00000"/>
                          </a:solidFill>
                          <a:effectLst/>
                          <a:latin typeface="+mn-lt"/>
                          <a:ea typeface="+mn-ea"/>
                          <a:cs typeface="+mn-cs"/>
                        </a:rPr>
                        <a:t>(KO)</a:t>
                      </a:r>
                      <a:endParaRPr lang="ru-RU" sz="1800" b="1" u="sng" strike="noStrike" kern="1200" dirty="0">
                        <a:solidFill>
                          <a:srgbClr val="C00000"/>
                        </a:solidFill>
                        <a:effectLst/>
                        <a:latin typeface="+mn-lt"/>
                        <a:ea typeface="+mn-ea"/>
                        <a:cs typeface="+mn-cs"/>
                      </a:endParaRPr>
                    </a:p>
                  </a:txBody>
                  <a:tcPr marL="9525" marR="9525" marT="9525" marB="0" anchor="ctr"/>
                </a:tc>
                <a:tc hMerge="1">
                  <a:txBody>
                    <a:bodyPr/>
                    <a:lstStyle/>
                    <a:p>
                      <a:pPr algn="just" rtl="0" fontAlgn="ctr"/>
                      <a:endParaRPr lang="ru-RU" sz="1800" b="0" i="0" u="none" strike="noStrike" dirty="0">
                        <a:solidFill>
                          <a:srgbClr val="161645"/>
                        </a:solidFill>
                        <a:effectLst/>
                        <a:latin typeface="Times New Roman"/>
                      </a:endParaRP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800" u="none" strike="noStrike" dirty="0" smtClean="0">
                          <a:solidFill>
                            <a:schemeClr val="tx2"/>
                          </a:solidFill>
                          <a:effectLst/>
                        </a:rPr>
                        <a:t>2.08</a:t>
                      </a:r>
                      <a:endParaRPr lang="ru-RU" sz="1800" b="0" i="0" u="none" strike="noStrike" dirty="0" smtClean="0">
                        <a:solidFill>
                          <a:schemeClr val="tx2"/>
                        </a:solidFill>
                        <a:effectLst/>
                        <a:latin typeface="Times New Roman"/>
                      </a:endParaRPr>
                    </a:p>
                  </a:txBody>
                  <a:tcPr marL="9525" marR="9525" marT="9525" marB="0" anchor="ctr"/>
                </a:tc>
                <a:tc>
                  <a:txBody>
                    <a:bodyPr/>
                    <a:lstStyle/>
                    <a:p>
                      <a:pPr algn="ctr" rtl="0" fontAlgn="ctr"/>
                      <a:r>
                        <a:rPr lang="ru-RU" sz="1800" u="none" strike="noStrike" dirty="0" smtClean="0">
                          <a:solidFill>
                            <a:schemeClr val="tx2"/>
                          </a:solidFill>
                          <a:effectLst/>
                        </a:rPr>
                        <a:t>1.80</a:t>
                      </a:r>
                      <a:endParaRPr lang="ru-RU" sz="1800" b="0" i="0" u="none" strike="noStrike" dirty="0">
                        <a:solidFill>
                          <a:schemeClr val="tx2"/>
                        </a:solidFill>
                        <a:effectLst/>
                        <a:latin typeface="Times New Roman"/>
                      </a:endParaRPr>
                    </a:p>
                  </a:txBody>
                  <a:tcPr marL="9525" marR="9525" marT="9525" marB="0" anchor="ctr"/>
                </a:tc>
              </a:tr>
            </a:tbl>
          </a:graphicData>
        </a:graphic>
      </p:graphicFrame>
      <p:graphicFrame>
        <p:nvGraphicFramePr>
          <p:cNvPr id="30" name="Таблица 29"/>
          <p:cNvGraphicFramePr>
            <a:graphicFrameLocks noGrp="1"/>
          </p:cNvGraphicFramePr>
          <p:nvPr>
            <p:extLst>
              <p:ext uri="{D42A27DB-BD31-4B8C-83A1-F6EECF244321}">
                <p14:modId xmlns:p14="http://schemas.microsoft.com/office/powerpoint/2010/main" val="2275036597"/>
              </p:ext>
            </p:extLst>
          </p:nvPr>
        </p:nvGraphicFramePr>
        <p:xfrm>
          <a:off x="539553" y="4037037"/>
          <a:ext cx="3672408" cy="2200275"/>
        </p:xfrm>
        <a:graphic>
          <a:graphicData uri="http://schemas.openxmlformats.org/drawingml/2006/table">
            <a:tbl>
              <a:tblPr>
                <a:tableStyleId>{C4B1156A-380E-4F78-BDF5-A606A8083BF9}</a:tableStyleId>
              </a:tblPr>
              <a:tblGrid>
                <a:gridCol w="1584175"/>
                <a:gridCol w="1080120"/>
                <a:gridCol w="1008113"/>
              </a:tblGrid>
              <a:tr h="370523">
                <a:tc>
                  <a:txBody>
                    <a:bodyPr/>
                    <a:lstStyle/>
                    <a:p>
                      <a:pPr algn="ctr" rtl="0" fontAlgn="ctr"/>
                      <a:endParaRPr lang="ru-RU" sz="1800" b="1" i="0" u="none" strike="noStrike" dirty="0">
                        <a:solidFill>
                          <a:schemeClr val="tx2"/>
                        </a:solidFill>
                        <a:effectLst/>
                        <a:latin typeface="+mn-lt"/>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u="none" strike="noStrike" dirty="0" smtClean="0">
                          <a:solidFill>
                            <a:schemeClr val="tx2"/>
                          </a:solidFill>
                          <a:effectLst/>
                          <a:latin typeface="+mn-lt"/>
                        </a:rPr>
                        <a:t>Assessment</a:t>
                      </a:r>
                      <a:r>
                        <a:rPr lang="ru-RU" sz="1600" b="1" u="none" strike="noStrike" dirty="0" smtClean="0">
                          <a:solidFill>
                            <a:schemeClr val="tx2"/>
                          </a:solidFill>
                          <a:effectLst/>
                          <a:latin typeface="+mn-lt"/>
                        </a:rPr>
                        <a:t> </a:t>
                      </a:r>
                      <a:r>
                        <a:rPr lang="ru-RU" sz="1600" b="1" u="none" strike="noStrike" dirty="0" smtClean="0">
                          <a:solidFill>
                            <a:srgbClr val="C00000"/>
                          </a:solidFill>
                          <a:effectLst/>
                          <a:latin typeface="+mn-lt"/>
                        </a:rPr>
                        <a:t>КМ</a:t>
                      </a:r>
                      <a:endParaRPr lang="ru-RU" sz="1600" b="1" i="0" u="none" strike="noStrike" dirty="0" smtClean="0">
                        <a:solidFill>
                          <a:srgbClr val="C00000"/>
                        </a:solidFill>
                        <a:effectLst/>
                        <a:latin typeface="+mn-lt"/>
                      </a:endParaRPr>
                    </a:p>
                  </a:txBody>
                  <a:tcPr marL="9525" marR="9525" marT="9525" marB="0" anchor="ctr"/>
                </a:tc>
                <a:tc>
                  <a:txBody>
                    <a:bodyPr/>
                    <a:lstStyle/>
                    <a:p>
                      <a:pPr algn="ctr" rtl="0" fontAlgn="ctr"/>
                      <a:r>
                        <a:rPr lang="en-US" sz="1600" b="1" u="none" strike="noStrike" dirty="0" smtClean="0">
                          <a:solidFill>
                            <a:schemeClr val="tx2"/>
                          </a:solidFill>
                          <a:effectLst/>
                        </a:rPr>
                        <a:t>Current</a:t>
                      </a:r>
                      <a:r>
                        <a:rPr lang="ru-RU" sz="1600" b="1" u="none" strike="noStrike" dirty="0" smtClean="0">
                          <a:solidFill>
                            <a:schemeClr val="tx2"/>
                          </a:solidFill>
                          <a:effectLst/>
                          <a:latin typeface="+mn-lt"/>
                        </a:rPr>
                        <a:t> </a:t>
                      </a:r>
                    </a:p>
                    <a:p>
                      <a:pPr algn="ctr" rtl="0" fontAlgn="ctr"/>
                      <a:r>
                        <a:rPr lang="ru-RU" sz="1600" b="1" u="none" strike="noStrike" dirty="0" smtClean="0">
                          <a:solidFill>
                            <a:srgbClr val="C00000"/>
                          </a:solidFill>
                          <a:effectLst/>
                          <a:latin typeface="+mn-lt"/>
                        </a:rPr>
                        <a:t>КМ</a:t>
                      </a:r>
                      <a:r>
                        <a:rPr lang="ru-RU" sz="1600" b="1" u="none" strike="noStrike" dirty="0" smtClean="0">
                          <a:solidFill>
                            <a:schemeClr val="tx2"/>
                          </a:solidFill>
                          <a:effectLst/>
                          <a:latin typeface="+mn-lt"/>
                        </a:rPr>
                        <a:t> </a:t>
                      </a:r>
                      <a:endParaRPr lang="ru-RU" sz="1600" b="1" i="0" u="none" strike="noStrike" dirty="0">
                        <a:solidFill>
                          <a:schemeClr val="tx2"/>
                        </a:solidFill>
                        <a:effectLst/>
                        <a:latin typeface="+mn-lt"/>
                      </a:endParaRPr>
                    </a:p>
                  </a:txBody>
                  <a:tcPr marL="9525" marR="9525" marT="9525" marB="0" anchor="ctr"/>
                </a:tc>
              </a:tr>
              <a:tr h="266700">
                <a:tc>
                  <a:txBody>
                    <a:bodyPr/>
                    <a:lstStyle/>
                    <a:p>
                      <a:pPr algn="ctr" rtl="0" fontAlgn="ctr"/>
                      <a:r>
                        <a:rPr lang="en-US" sz="1800" b="1" u="none" strike="noStrike" dirty="0" smtClean="0">
                          <a:solidFill>
                            <a:schemeClr val="tx2"/>
                          </a:solidFill>
                          <a:effectLst/>
                          <a:latin typeface="+mn-lt"/>
                        </a:rPr>
                        <a:t>up to </a:t>
                      </a:r>
                      <a:r>
                        <a:rPr lang="ru-RU" sz="1800" b="1" u="none" strike="noStrike" dirty="0" smtClean="0">
                          <a:solidFill>
                            <a:schemeClr val="tx2"/>
                          </a:solidFill>
                          <a:effectLst/>
                          <a:latin typeface="+mn-lt"/>
                        </a:rPr>
                        <a:t> </a:t>
                      </a:r>
                      <a:r>
                        <a:rPr lang="ru-RU" sz="1800" b="1" u="none" strike="noStrike" dirty="0">
                          <a:solidFill>
                            <a:schemeClr val="tx2"/>
                          </a:solidFill>
                          <a:effectLst/>
                          <a:latin typeface="+mn-lt"/>
                        </a:rPr>
                        <a:t>50 </a:t>
                      </a:r>
                      <a:endParaRPr lang="ru-RU" sz="1800" b="1" i="0" u="none" strike="noStrike" dirty="0">
                        <a:solidFill>
                          <a:schemeClr val="tx2"/>
                        </a:solidFill>
                        <a:effectLst/>
                        <a:latin typeface="+mn-lt"/>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800" u="none" strike="noStrike" dirty="0" smtClean="0">
                          <a:solidFill>
                            <a:schemeClr val="tx2"/>
                          </a:solidFill>
                          <a:effectLst/>
                          <a:latin typeface="+mn-lt"/>
                        </a:rPr>
                        <a:t>0.54</a:t>
                      </a:r>
                      <a:endParaRPr lang="ru-RU" sz="1800" b="0" i="0" u="none" strike="noStrike" dirty="0" smtClean="0">
                        <a:solidFill>
                          <a:schemeClr val="tx2"/>
                        </a:solidFill>
                        <a:effectLst/>
                        <a:latin typeface="+mn-lt"/>
                      </a:endParaRPr>
                    </a:p>
                  </a:txBody>
                  <a:tcPr marL="9525" marR="9525" marT="9525" marB="0" anchor="ctr"/>
                </a:tc>
                <a:tc>
                  <a:txBody>
                    <a:bodyPr/>
                    <a:lstStyle/>
                    <a:p>
                      <a:pPr algn="ctr" rtl="0" fontAlgn="ctr"/>
                      <a:r>
                        <a:rPr lang="ru-RU" sz="1800" u="none" strike="noStrike" dirty="0" smtClean="0">
                          <a:solidFill>
                            <a:schemeClr val="tx2"/>
                          </a:solidFill>
                          <a:effectLst/>
                          <a:latin typeface="+mn-lt"/>
                        </a:rPr>
                        <a:t>0.60</a:t>
                      </a:r>
                      <a:endParaRPr lang="ru-RU" sz="1800" b="0" i="0" u="none" strike="noStrike" dirty="0">
                        <a:solidFill>
                          <a:schemeClr val="tx2"/>
                        </a:solidFill>
                        <a:effectLst/>
                        <a:latin typeface="+mn-lt"/>
                      </a:endParaRPr>
                    </a:p>
                  </a:txBody>
                  <a:tcPr marL="9525" marR="9525" marT="9525" marB="0" anchor="ctr"/>
                </a:tc>
              </a:tr>
              <a:tr h="266700">
                <a:tc>
                  <a:txBody>
                    <a:bodyPr/>
                    <a:lstStyle/>
                    <a:p>
                      <a:pPr algn="ctr" rtl="0" fontAlgn="ctr"/>
                      <a:r>
                        <a:rPr lang="en-US" sz="1800" b="1" u="none" strike="noStrike" dirty="0" smtClean="0">
                          <a:solidFill>
                            <a:schemeClr val="tx2"/>
                          </a:solidFill>
                          <a:effectLst/>
                          <a:latin typeface="+mn-lt"/>
                        </a:rPr>
                        <a:t>over </a:t>
                      </a:r>
                      <a:r>
                        <a:rPr lang="ru-RU" sz="1800" b="1" u="none" strike="noStrike" dirty="0" smtClean="0">
                          <a:solidFill>
                            <a:schemeClr val="tx2"/>
                          </a:solidFill>
                          <a:effectLst/>
                          <a:latin typeface="+mn-lt"/>
                        </a:rPr>
                        <a:t>50</a:t>
                      </a:r>
                      <a:r>
                        <a:rPr lang="en-US" sz="1800" b="1" u="none" strike="noStrike" dirty="0" smtClean="0">
                          <a:solidFill>
                            <a:schemeClr val="tx2"/>
                          </a:solidFill>
                          <a:effectLst/>
                          <a:latin typeface="+mn-lt"/>
                        </a:rPr>
                        <a:t> to </a:t>
                      </a:r>
                      <a:r>
                        <a:rPr lang="ru-RU" sz="1800" b="1" u="none" strike="noStrike" dirty="0" smtClean="0">
                          <a:solidFill>
                            <a:schemeClr val="tx2"/>
                          </a:solidFill>
                          <a:effectLst/>
                          <a:latin typeface="+mn-lt"/>
                        </a:rPr>
                        <a:t>70 </a:t>
                      </a:r>
                      <a:endParaRPr lang="ru-RU" sz="1800" b="1" i="0" u="none" strike="noStrike" dirty="0">
                        <a:solidFill>
                          <a:schemeClr val="tx2"/>
                        </a:solidFill>
                        <a:effectLst/>
                        <a:latin typeface="+mn-lt"/>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800" u="none" strike="noStrike" dirty="0" smtClean="0">
                          <a:solidFill>
                            <a:schemeClr val="tx2"/>
                          </a:solidFill>
                          <a:effectLst/>
                          <a:latin typeface="+mn-lt"/>
                        </a:rPr>
                        <a:t>1.00</a:t>
                      </a:r>
                      <a:endParaRPr lang="ru-RU" sz="1800" b="0" i="0" u="none" strike="noStrike" dirty="0" smtClean="0">
                        <a:solidFill>
                          <a:schemeClr val="tx2"/>
                        </a:solidFill>
                        <a:effectLst/>
                        <a:latin typeface="+mn-lt"/>
                      </a:endParaRPr>
                    </a:p>
                  </a:txBody>
                  <a:tcPr marL="9525" marR="9525" marT="9525" marB="0" anchor="ctr"/>
                </a:tc>
                <a:tc>
                  <a:txBody>
                    <a:bodyPr/>
                    <a:lstStyle/>
                    <a:p>
                      <a:pPr algn="ctr" rtl="0" fontAlgn="ctr"/>
                      <a:r>
                        <a:rPr lang="ru-RU" sz="1800" u="none" strike="noStrike" dirty="0" smtClean="0">
                          <a:solidFill>
                            <a:schemeClr val="tx2"/>
                          </a:solidFill>
                          <a:effectLst/>
                          <a:latin typeface="+mn-lt"/>
                        </a:rPr>
                        <a:t>1.00</a:t>
                      </a:r>
                      <a:endParaRPr lang="ru-RU" sz="1800" b="0" i="0" u="none" strike="noStrike" dirty="0">
                        <a:solidFill>
                          <a:schemeClr val="tx2"/>
                        </a:solidFill>
                        <a:effectLst/>
                        <a:latin typeface="+mn-lt"/>
                      </a:endParaRPr>
                    </a:p>
                  </a:txBody>
                  <a:tcPr marL="9525" marR="9525" marT="9525" marB="0" anchor="ctr"/>
                </a:tc>
              </a:tr>
              <a:tr h="2667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1" u="none" strike="noStrike" dirty="0" smtClean="0">
                          <a:solidFill>
                            <a:schemeClr val="tx2"/>
                          </a:solidFill>
                          <a:effectLst/>
                          <a:latin typeface="+mn-lt"/>
                        </a:rPr>
                        <a:t>over 7</a:t>
                      </a:r>
                      <a:r>
                        <a:rPr lang="ru-RU" sz="1800" b="1" u="none" strike="noStrike" dirty="0" smtClean="0">
                          <a:solidFill>
                            <a:schemeClr val="tx2"/>
                          </a:solidFill>
                          <a:effectLst/>
                          <a:latin typeface="+mn-lt"/>
                        </a:rPr>
                        <a:t>0</a:t>
                      </a:r>
                      <a:r>
                        <a:rPr lang="en-US" sz="1800" b="1" u="none" strike="noStrike" dirty="0" smtClean="0">
                          <a:solidFill>
                            <a:schemeClr val="tx2"/>
                          </a:solidFill>
                          <a:effectLst/>
                          <a:latin typeface="+mn-lt"/>
                        </a:rPr>
                        <a:t> to 10</a:t>
                      </a:r>
                      <a:r>
                        <a:rPr lang="ru-RU" sz="1800" b="1" u="none" strike="noStrike" dirty="0" smtClean="0">
                          <a:solidFill>
                            <a:schemeClr val="tx2"/>
                          </a:solidFill>
                          <a:effectLst/>
                          <a:latin typeface="+mn-lt"/>
                        </a:rPr>
                        <a:t>0 </a:t>
                      </a:r>
                      <a:endParaRPr lang="ru-RU" sz="1800" b="1" i="0" u="none" strike="noStrike" dirty="0">
                        <a:solidFill>
                          <a:schemeClr val="tx2"/>
                        </a:solidFill>
                        <a:effectLst/>
                        <a:latin typeface="+mn-lt"/>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800" u="none" strike="noStrike" dirty="0" smtClean="0">
                          <a:solidFill>
                            <a:schemeClr val="tx2"/>
                          </a:solidFill>
                          <a:effectLst/>
                          <a:latin typeface="+mn-lt"/>
                        </a:rPr>
                        <a:t>1.00</a:t>
                      </a:r>
                      <a:endParaRPr lang="ru-RU" sz="1800" b="0" i="0" u="none" strike="noStrike" dirty="0" smtClean="0">
                        <a:solidFill>
                          <a:schemeClr val="tx2"/>
                        </a:solidFill>
                        <a:effectLst/>
                        <a:latin typeface="+mn-lt"/>
                      </a:endParaRPr>
                    </a:p>
                  </a:txBody>
                  <a:tcPr marL="9525" marR="9525" marT="9525" marB="0" anchor="ctr"/>
                </a:tc>
                <a:tc>
                  <a:txBody>
                    <a:bodyPr/>
                    <a:lstStyle/>
                    <a:p>
                      <a:pPr algn="ctr" rtl="0" fontAlgn="ctr"/>
                      <a:r>
                        <a:rPr lang="ru-RU" sz="1800" u="none" strike="noStrike" dirty="0" smtClean="0">
                          <a:solidFill>
                            <a:schemeClr val="tx2"/>
                          </a:solidFill>
                          <a:effectLst/>
                          <a:latin typeface="+mn-lt"/>
                        </a:rPr>
                        <a:t>1.10</a:t>
                      </a:r>
                      <a:endParaRPr lang="ru-RU" sz="1800" b="0" i="0" u="none" strike="noStrike" dirty="0">
                        <a:solidFill>
                          <a:schemeClr val="tx2"/>
                        </a:solidFill>
                        <a:effectLst/>
                        <a:latin typeface="+mn-lt"/>
                      </a:endParaRPr>
                    </a:p>
                  </a:txBody>
                  <a:tcPr marL="9525" marR="9525" marT="9525" marB="0" anchor="ctr"/>
                </a:tc>
              </a:tr>
              <a:tr h="2667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1" u="none" strike="noStrike" dirty="0" smtClean="0">
                          <a:solidFill>
                            <a:schemeClr val="tx2"/>
                          </a:solidFill>
                          <a:effectLst/>
                          <a:latin typeface="+mn-lt"/>
                        </a:rPr>
                        <a:t>over 100 to 12</a:t>
                      </a:r>
                      <a:r>
                        <a:rPr lang="ru-RU" sz="1800" b="1" u="none" strike="noStrike" dirty="0" smtClean="0">
                          <a:solidFill>
                            <a:schemeClr val="tx2"/>
                          </a:solidFill>
                          <a:effectLst/>
                          <a:latin typeface="+mn-lt"/>
                        </a:rPr>
                        <a:t>0</a:t>
                      </a:r>
                      <a:endParaRPr lang="ru-RU" sz="1800" b="1" i="0" u="none" strike="noStrike" dirty="0">
                        <a:solidFill>
                          <a:schemeClr val="tx2"/>
                        </a:solidFill>
                        <a:effectLst/>
                        <a:latin typeface="+mn-lt"/>
                      </a:endParaRPr>
                    </a:p>
                  </a:txBody>
                  <a:tcPr marL="9525" marR="9525" marT="9525" marB="0" anchor="ctr"/>
                </a:tc>
                <a:tc>
                  <a:txBody>
                    <a:bodyPr/>
                    <a:lstStyle/>
                    <a:p>
                      <a:pPr algn="ctr" rtl="0" fontAlgn="ctr"/>
                      <a:r>
                        <a:rPr lang="ru-RU" sz="1800" u="none" strike="noStrike" dirty="0" smtClean="0">
                          <a:solidFill>
                            <a:schemeClr val="tx2"/>
                          </a:solidFill>
                          <a:effectLst/>
                          <a:latin typeface="+mn-lt"/>
                        </a:rPr>
                        <a:t>1.06</a:t>
                      </a:r>
                      <a:endParaRPr lang="ru-RU" sz="1800" b="0" i="0" u="none" strike="noStrike" dirty="0">
                        <a:solidFill>
                          <a:schemeClr val="tx2"/>
                        </a:solidFill>
                        <a:effectLst/>
                        <a:latin typeface="+mn-lt"/>
                      </a:endParaRPr>
                    </a:p>
                  </a:txBody>
                  <a:tcPr marL="9525" marR="9525" marT="9525" marB="0" anchor="ctr"/>
                </a:tc>
                <a:tc>
                  <a:txBody>
                    <a:bodyPr/>
                    <a:lstStyle/>
                    <a:p>
                      <a:pPr algn="ctr" rtl="0" fontAlgn="ctr"/>
                      <a:r>
                        <a:rPr lang="ru-RU" sz="1800" u="none" strike="noStrike" dirty="0" smtClean="0">
                          <a:solidFill>
                            <a:schemeClr val="tx2"/>
                          </a:solidFill>
                          <a:effectLst/>
                          <a:latin typeface="+mn-lt"/>
                        </a:rPr>
                        <a:t>1.20</a:t>
                      </a:r>
                      <a:endParaRPr lang="ru-RU" sz="1800" b="0" i="0" u="none" strike="noStrike" dirty="0">
                        <a:solidFill>
                          <a:schemeClr val="tx2"/>
                        </a:solidFill>
                        <a:effectLst/>
                        <a:latin typeface="+mn-lt"/>
                      </a:endParaRPr>
                    </a:p>
                  </a:txBody>
                  <a:tcPr marL="9525" marR="9525" marT="9525" marB="0" anchor="ctr"/>
                </a:tc>
              </a:tr>
              <a:tr h="2667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1" u="none" strike="noStrike" dirty="0" smtClean="0">
                          <a:solidFill>
                            <a:schemeClr val="tx2"/>
                          </a:solidFill>
                          <a:effectLst/>
                          <a:latin typeface="+mn-lt"/>
                        </a:rPr>
                        <a:t>over 12</a:t>
                      </a:r>
                      <a:r>
                        <a:rPr lang="ru-RU" sz="1800" b="1" u="none" strike="noStrike" dirty="0" smtClean="0">
                          <a:solidFill>
                            <a:schemeClr val="tx2"/>
                          </a:solidFill>
                          <a:effectLst/>
                          <a:latin typeface="+mn-lt"/>
                        </a:rPr>
                        <a:t>0</a:t>
                      </a:r>
                      <a:r>
                        <a:rPr lang="en-US" sz="1800" b="1" u="none" strike="noStrike" dirty="0" smtClean="0">
                          <a:solidFill>
                            <a:schemeClr val="tx2"/>
                          </a:solidFill>
                          <a:effectLst/>
                          <a:latin typeface="+mn-lt"/>
                        </a:rPr>
                        <a:t> to 15</a:t>
                      </a:r>
                      <a:r>
                        <a:rPr lang="ru-RU" sz="1800" b="1" u="none" strike="noStrike" dirty="0" smtClean="0">
                          <a:solidFill>
                            <a:schemeClr val="tx2"/>
                          </a:solidFill>
                          <a:effectLst/>
                          <a:latin typeface="+mn-lt"/>
                        </a:rPr>
                        <a:t>0 </a:t>
                      </a:r>
                      <a:endParaRPr lang="ru-RU" sz="1800" b="1" i="0" u="none" strike="noStrike" dirty="0">
                        <a:solidFill>
                          <a:schemeClr val="tx2"/>
                        </a:solidFill>
                        <a:effectLst/>
                        <a:latin typeface="+mn-lt"/>
                      </a:endParaRPr>
                    </a:p>
                  </a:txBody>
                  <a:tcPr marL="9525" marR="9525" marT="9525" marB="0" anchor="ctr"/>
                </a:tc>
                <a:tc>
                  <a:txBody>
                    <a:bodyPr/>
                    <a:lstStyle/>
                    <a:p>
                      <a:pPr algn="ctr" rtl="0" fontAlgn="ctr"/>
                      <a:r>
                        <a:rPr lang="ru-RU" sz="1800" u="none" strike="noStrike" dirty="0" smtClean="0">
                          <a:solidFill>
                            <a:schemeClr val="tx2"/>
                          </a:solidFill>
                          <a:effectLst/>
                          <a:latin typeface="+mn-lt"/>
                        </a:rPr>
                        <a:t>1.11</a:t>
                      </a:r>
                      <a:endParaRPr lang="ru-RU" sz="1800" b="0" i="0" u="none" strike="noStrike" dirty="0">
                        <a:solidFill>
                          <a:schemeClr val="tx2"/>
                        </a:solidFill>
                        <a:effectLst/>
                        <a:latin typeface="+mn-lt"/>
                      </a:endParaRPr>
                    </a:p>
                  </a:txBody>
                  <a:tcPr marL="9525" marR="9525" marT="9525" marB="0" anchor="ctr"/>
                </a:tc>
                <a:tc>
                  <a:txBody>
                    <a:bodyPr/>
                    <a:lstStyle/>
                    <a:p>
                      <a:pPr algn="ctr" rtl="0" fontAlgn="ctr"/>
                      <a:r>
                        <a:rPr lang="ru-RU" sz="1800" u="none" strike="noStrike" dirty="0" smtClean="0">
                          <a:solidFill>
                            <a:schemeClr val="tx2"/>
                          </a:solidFill>
                          <a:effectLst/>
                          <a:latin typeface="+mn-lt"/>
                        </a:rPr>
                        <a:t>1.40</a:t>
                      </a:r>
                      <a:endParaRPr lang="ru-RU" sz="1800" b="0" i="0" u="none" strike="noStrike" dirty="0">
                        <a:solidFill>
                          <a:schemeClr val="tx2"/>
                        </a:solidFill>
                        <a:effectLst/>
                        <a:latin typeface="+mn-lt"/>
                      </a:endParaRPr>
                    </a:p>
                  </a:txBody>
                  <a:tcPr marL="9525" marR="9525" marT="9525" marB="0" anchor="ctr"/>
                </a:tc>
              </a:tr>
              <a:tr h="266700">
                <a:tc>
                  <a:txBody>
                    <a:bodyPr/>
                    <a:lstStyle/>
                    <a:p>
                      <a:pPr algn="ctr" rtl="0" fontAlgn="ctr"/>
                      <a:r>
                        <a:rPr lang="en-US" sz="1800" b="1" u="none" strike="noStrike" dirty="0" smtClean="0">
                          <a:solidFill>
                            <a:schemeClr val="tx2"/>
                          </a:solidFill>
                          <a:effectLst/>
                          <a:latin typeface="+mn-lt"/>
                        </a:rPr>
                        <a:t>over</a:t>
                      </a:r>
                      <a:r>
                        <a:rPr lang="ru-RU" sz="1800" b="1" u="none" strike="noStrike" dirty="0" smtClean="0">
                          <a:solidFill>
                            <a:schemeClr val="tx2"/>
                          </a:solidFill>
                          <a:effectLst/>
                          <a:latin typeface="+mn-lt"/>
                        </a:rPr>
                        <a:t> </a:t>
                      </a:r>
                      <a:r>
                        <a:rPr lang="ru-RU" sz="1800" b="1" u="none" strike="noStrike" dirty="0">
                          <a:solidFill>
                            <a:schemeClr val="tx2"/>
                          </a:solidFill>
                          <a:effectLst/>
                          <a:latin typeface="+mn-lt"/>
                        </a:rPr>
                        <a:t>150</a:t>
                      </a:r>
                      <a:endParaRPr lang="ru-RU" sz="1800" b="1" i="0" u="none" strike="noStrike" dirty="0">
                        <a:solidFill>
                          <a:schemeClr val="tx2"/>
                        </a:solidFill>
                        <a:effectLst/>
                        <a:latin typeface="+mn-lt"/>
                      </a:endParaRPr>
                    </a:p>
                  </a:txBody>
                  <a:tcPr marL="9525" marR="9525" marT="9525" marB="0" anchor="ctr"/>
                </a:tc>
                <a:tc>
                  <a:txBody>
                    <a:bodyPr/>
                    <a:lstStyle/>
                    <a:p>
                      <a:pPr algn="ctr" rtl="0" fontAlgn="ctr"/>
                      <a:r>
                        <a:rPr lang="ru-RU" sz="1800" u="none" strike="noStrike" dirty="0" smtClean="0">
                          <a:solidFill>
                            <a:schemeClr val="tx2"/>
                          </a:solidFill>
                          <a:effectLst/>
                          <a:latin typeface="+mn-lt"/>
                        </a:rPr>
                        <a:t>1.16</a:t>
                      </a:r>
                      <a:endParaRPr lang="ru-RU" sz="1800" b="0" i="0" u="none" strike="noStrike" dirty="0">
                        <a:solidFill>
                          <a:schemeClr val="tx2"/>
                        </a:solidFill>
                        <a:effectLst/>
                        <a:latin typeface="+mn-lt"/>
                      </a:endParaRPr>
                    </a:p>
                  </a:txBody>
                  <a:tcPr marL="9525" marR="9525" marT="9525" marB="0" anchor="ctr"/>
                </a:tc>
                <a:tc>
                  <a:txBody>
                    <a:bodyPr/>
                    <a:lstStyle/>
                    <a:p>
                      <a:pPr algn="ctr" rtl="0" fontAlgn="ctr"/>
                      <a:r>
                        <a:rPr lang="ru-RU" sz="1800" u="none" strike="noStrike" dirty="0" smtClean="0">
                          <a:solidFill>
                            <a:schemeClr val="tx2"/>
                          </a:solidFill>
                          <a:effectLst/>
                          <a:latin typeface="+mn-lt"/>
                        </a:rPr>
                        <a:t>1.60</a:t>
                      </a:r>
                      <a:endParaRPr lang="ru-RU" sz="1800" b="0" i="0" u="none" strike="noStrike" dirty="0">
                        <a:solidFill>
                          <a:schemeClr val="tx2"/>
                        </a:solidFill>
                        <a:effectLst/>
                        <a:latin typeface="+mn-lt"/>
                      </a:endParaRPr>
                    </a:p>
                  </a:txBody>
                  <a:tcPr marL="9525" marR="9525" marT="9525" marB="0" anchor="ctr"/>
                </a:tc>
              </a:tr>
            </a:tbl>
          </a:graphicData>
        </a:graphic>
      </p:graphicFrame>
      <p:graphicFrame>
        <p:nvGraphicFramePr>
          <p:cNvPr id="31" name="Таблица 30"/>
          <p:cNvGraphicFramePr>
            <a:graphicFrameLocks noGrp="1"/>
          </p:cNvGraphicFramePr>
          <p:nvPr>
            <p:extLst>
              <p:ext uri="{D42A27DB-BD31-4B8C-83A1-F6EECF244321}">
                <p14:modId xmlns:p14="http://schemas.microsoft.com/office/powerpoint/2010/main" val="1212371258"/>
              </p:ext>
            </p:extLst>
          </p:nvPr>
        </p:nvGraphicFramePr>
        <p:xfrm>
          <a:off x="4427985" y="3717032"/>
          <a:ext cx="3664304" cy="2767965"/>
        </p:xfrm>
        <a:graphic>
          <a:graphicData uri="http://schemas.openxmlformats.org/drawingml/2006/table">
            <a:tbl>
              <a:tblPr>
                <a:tableStyleId>{16D9F66E-5EB9-4882-86FB-DCBF35E3C3E4}</a:tableStyleId>
              </a:tblPr>
              <a:tblGrid>
                <a:gridCol w="1656183"/>
                <a:gridCol w="1152128"/>
                <a:gridCol w="855993"/>
              </a:tblGrid>
              <a:tr h="457721">
                <a:tc>
                  <a:txBody>
                    <a:bodyPr/>
                    <a:lstStyle/>
                    <a:p>
                      <a:pPr algn="ctr" rtl="0" fontAlgn="ctr"/>
                      <a:r>
                        <a:rPr lang="en-US" sz="1600" b="1" u="none" strike="noStrike" dirty="0" smtClean="0">
                          <a:solidFill>
                            <a:schemeClr val="tx2"/>
                          </a:solidFill>
                          <a:effectLst/>
                        </a:rPr>
                        <a:t>Period of use of the Motor Vehicle </a:t>
                      </a:r>
                      <a:endParaRPr lang="ru-RU" sz="1600" b="1" i="0" u="none" strike="noStrike" dirty="0">
                        <a:solidFill>
                          <a:schemeClr val="tx2"/>
                        </a:solidFill>
                        <a:effectLst/>
                        <a:latin typeface="Times New Roman"/>
                      </a:endParaRPr>
                    </a:p>
                  </a:txBody>
                  <a:tcPr marL="9525" marR="9525" marT="9525" marB="0" anchor="ctr"/>
                </a:tc>
                <a:tc>
                  <a:txBody>
                    <a:bodyPr/>
                    <a:lstStyle/>
                    <a:p>
                      <a:pPr algn="ctr" rtl="0" fontAlgn="ctr"/>
                      <a:r>
                        <a:rPr lang="en-US" sz="1600" b="1" u="none" strike="noStrike" dirty="0" smtClean="0">
                          <a:solidFill>
                            <a:schemeClr val="tx2"/>
                          </a:solidFill>
                          <a:effectLst/>
                        </a:rPr>
                        <a:t>Assessment </a:t>
                      </a:r>
                    </a:p>
                    <a:p>
                      <a:pPr algn="ctr" rtl="0" fontAlgn="ctr"/>
                      <a:r>
                        <a:rPr lang="ru-RU" sz="1600" b="1" u="none" strike="noStrike" dirty="0" smtClean="0">
                          <a:solidFill>
                            <a:schemeClr val="tx2"/>
                          </a:solidFill>
                          <a:effectLst/>
                        </a:rPr>
                        <a:t> </a:t>
                      </a:r>
                      <a:r>
                        <a:rPr lang="ru-RU" sz="1600" b="1" u="none" strike="noStrike" dirty="0" smtClean="0">
                          <a:solidFill>
                            <a:srgbClr val="C00000"/>
                          </a:solidFill>
                          <a:effectLst/>
                        </a:rPr>
                        <a:t>К</a:t>
                      </a:r>
                      <a:r>
                        <a:rPr lang="en-US" sz="1600" b="1" u="none" strike="noStrike" dirty="0" smtClean="0">
                          <a:solidFill>
                            <a:srgbClr val="C00000"/>
                          </a:solidFill>
                          <a:effectLst/>
                        </a:rPr>
                        <a:t>S</a:t>
                      </a:r>
                      <a:endParaRPr lang="ru-RU" sz="1600" b="1" i="0" u="none" strike="noStrike" dirty="0">
                        <a:solidFill>
                          <a:srgbClr val="C00000"/>
                        </a:solidFill>
                        <a:effectLst/>
                        <a:latin typeface="Times New Roman"/>
                      </a:endParaRPr>
                    </a:p>
                  </a:txBody>
                  <a:tcPr marL="9525" marR="9525" marT="9525" marB="0" anchor="ctr"/>
                </a:tc>
                <a:tc>
                  <a:txBody>
                    <a:bodyPr/>
                    <a:lstStyle/>
                    <a:p>
                      <a:pPr algn="ctr" rtl="0" fontAlgn="ctr"/>
                      <a:r>
                        <a:rPr lang="en-US" sz="1600" b="1" u="none" strike="noStrike" dirty="0" smtClean="0">
                          <a:solidFill>
                            <a:schemeClr val="tx2"/>
                          </a:solidFill>
                          <a:effectLst/>
                        </a:rPr>
                        <a:t>Current</a:t>
                      </a:r>
                      <a:r>
                        <a:rPr lang="ru-RU" sz="1600" b="1" u="none" strike="noStrike" dirty="0" smtClean="0">
                          <a:solidFill>
                            <a:schemeClr val="tx2"/>
                          </a:solidFill>
                          <a:effectLst/>
                        </a:rPr>
                        <a:t> </a:t>
                      </a:r>
                      <a:r>
                        <a:rPr lang="ru-RU" sz="1600" b="1" u="none" strike="noStrike" dirty="0" smtClean="0">
                          <a:solidFill>
                            <a:srgbClr val="C00000"/>
                          </a:solidFill>
                          <a:effectLst/>
                        </a:rPr>
                        <a:t>К</a:t>
                      </a:r>
                      <a:r>
                        <a:rPr lang="en-US" sz="1600" b="1" u="none" strike="noStrike" dirty="0" smtClean="0">
                          <a:solidFill>
                            <a:srgbClr val="C00000"/>
                          </a:solidFill>
                          <a:effectLst/>
                        </a:rPr>
                        <a:t>S</a:t>
                      </a:r>
                      <a:endParaRPr lang="ru-RU" sz="1600" b="1" i="0" u="none" strike="noStrike" dirty="0">
                        <a:solidFill>
                          <a:srgbClr val="C00000"/>
                        </a:solidFill>
                        <a:effectLst/>
                        <a:latin typeface="Times New Roman"/>
                      </a:endParaRPr>
                    </a:p>
                  </a:txBody>
                  <a:tcPr marL="9525" marR="9525" marT="9525" marB="0" anchor="ctr"/>
                </a:tc>
              </a:tr>
              <a:tr h="245521">
                <a:tc>
                  <a:txBody>
                    <a:bodyPr/>
                    <a:lstStyle/>
                    <a:p>
                      <a:pPr algn="ctr" rtl="0" fontAlgn="ctr"/>
                      <a:r>
                        <a:rPr lang="ru-RU" sz="1600" b="1" u="none" strike="noStrike" dirty="0">
                          <a:solidFill>
                            <a:schemeClr val="tx2"/>
                          </a:solidFill>
                          <a:effectLst/>
                        </a:rPr>
                        <a:t>3 </a:t>
                      </a:r>
                      <a:r>
                        <a:rPr lang="en-US" sz="1600" b="1" u="none" strike="noStrike" dirty="0" smtClean="0">
                          <a:solidFill>
                            <a:schemeClr val="tx2"/>
                          </a:solidFill>
                          <a:effectLst/>
                        </a:rPr>
                        <a:t>months</a:t>
                      </a:r>
                      <a:endParaRPr lang="ru-RU" sz="1600" b="1" i="0" u="none" strike="noStrike" dirty="0">
                        <a:solidFill>
                          <a:schemeClr val="tx2"/>
                        </a:solidFill>
                        <a:effectLst/>
                        <a:latin typeface="Times New Roman"/>
                      </a:endParaRPr>
                    </a:p>
                  </a:txBody>
                  <a:tcPr marL="9525" marR="9525" marT="9525" marB="0" anchor="ctr"/>
                </a:tc>
                <a:tc>
                  <a:txBody>
                    <a:bodyPr/>
                    <a:lstStyle/>
                    <a:p>
                      <a:pPr algn="ctr" rtl="0" fontAlgn="ctr"/>
                      <a:r>
                        <a:rPr lang="ru-RU" sz="1800" u="none" strike="noStrike" dirty="0">
                          <a:solidFill>
                            <a:schemeClr val="tx2"/>
                          </a:solidFill>
                          <a:effectLst/>
                        </a:rPr>
                        <a:t>0.65</a:t>
                      </a:r>
                      <a:endParaRPr lang="ru-RU" sz="1800" b="0" i="0" u="none" strike="noStrike" dirty="0">
                        <a:solidFill>
                          <a:schemeClr val="tx2"/>
                        </a:solidFill>
                        <a:effectLst/>
                        <a:latin typeface="Times New Roman"/>
                      </a:endParaRPr>
                    </a:p>
                  </a:txBody>
                  <a:tcPr marL="9525" marR="9525" marT="9525" marB="0" anchor="ctr"/>
                </a:tc>
                <a:tc>
                  <a:txBody>
                    <a:bodyPr/>
                    <a:lstStyle/>
                    <a:p>
                      <a:pPr algn="ctr" rtl="0" fontAlgn="ctr"/>
                      <a:r>
                        <a:rPr lang="ru-RU" sz="1800" u="none" strike="noStrike" dirty="0">
                          <a:solidFill>
                            <a:schemeClr val="tx2"/>
                          </a:solidFill>
                          <a:effectLst/>
                        </a:rPr>
                        <a:t>0.50</a:t>
                      </a:r>
                      <a:endParaRPr lang="ru-RU" sz="1800" b="0" i="0" u="none" strike="noStrike" dirty="0">
                        <a:solidFill>
                          <a:schemeClr val="tx2"/>
                        </a:solidFill>
                        <a:effectLst/>
                        <a:latin typeface="Times New Roman"/>
                      </a:endParaRPr>
                    </a:p>
                  </a:txBody>
                  <a:tcPr marL="9525" marR="9525" marT="9525" marB="0" anchor="ctr"/>
                </a:tc>
              </a:tr>
              <a:tr h="261387">
                <a:tc>
                  <a:txBody>
                    <a:bodyPr/>
                    <a:lstStyle/>
                    <a:p>
                      <a:pPr algn="ctr" rtl="0" fontAlgn="ctr"/>
                      <a:r>
                        <a:rPr lang="ru-RU" sz="1600" b="1" u="none" strike="noStrike" dirty="0">
                          <a:solidFill>
                            <a:schemeClr val="tx2"/>
                          </a:solidFill>
                          <a:effectLst/>
                        </a:rPr>
                        <a:t>4 </a:t>
                      </a:r>
                      <a:r>
                        <a:rPr lang="en-US" sz="1600" b="1" u="none" strike="noStrike" dirty="0" smtClean="0">
                          <a:solidFill>
                            <a:schemeClr val="tx2"/>
                          </a:solidFill>
                          <a:effectLst/>
                        </a:rPr>
                        <a:t>months</a:t>
                      </a:r>
                      <a:endParaRPr lang="ru-RU" sz="1600" b="1" i="0" u="none" strike="noStrike" dirty="0">
                        <a:solidFill>
                          <a:schemeClr val="tx2"/>
                        </a:solidFill>
                        <a:effectLst/>
                        <a:latin typeface="Times New Roman"/>
                      </a:endParaRPr>
                    </a:p>
                  </a:txBody>
                  <a:tcPr marL="9525" marR="9525" marT="9525" marB="0" anchor="ctr"/>
                </a:tc>
                <a:tc>
                  <a:txBody>
                    <a:bodyPr/>
                    <a:lstStyle/>
                    <a:p>
                      <a:pPr algn="ctr" rtl="0" fontAlgn="ctr"/>
                      <a:r>
                        <a:rPr lang="ru-RU" sz="1800" u="none" strike="noStrike" dirty="0">
                          <a:solidFill>
                            <a:schemeClr val="tx2"/>
                          </a:solidFill>
                          <a:effectLst/>
                        </a:rPr>
                        <a:t>0.70</a:t>
                      </a:r>
                      <a:endParaRPr lang="ru-RU" sz="1800" b="0" i="0" u="none" strike="noStrike" dirty="0">
                        <a:solidFill>
                          <a:schemeClr val="tx2"/>
                        </a:solidFill>
                        <a:effectLst/>
                        <a:latin typeface="Times New Roman"/>
                      </a:endParaRPr>
                    </a:p>
                  </a:txBody>
                  <a:tcPr marL="9525" marR="9525" marT="9525" marB="0" anchor="ctr"/>
                </a:tc>
                <a:tc>
                  <a:txBody>
                    <a:bodyPr/>
                    <a:lstStyle/>
                    <a:p>
                      <a:pPr algn="ctr" rtl="0" fontAlgn="ctr"/>
                      <a:r>
                        <a:rPr lang="ru-RU" sz="1800" u="none" strike="noStrike" dirty="0">
                          <a:solidFill>
                            <a:schemeClr val="tx2"/>
                          </a:solidFill>
                          <a:effectLst/>
                        </a:rPr>
                        <a:t>0.60</a:t>
                      </a:r>
                      <a:endParaRPr lang="ru-RU" sz="1800" b="0" i="0" u="none" strike="noStrike" dirty="0">
                        <a:solidFill>
                          <a:schemeClr val="tx2"/>
                        </a:solidFill>
                        <a:effectLst/>
                        <a:latin typeface="Times New Roman"/>
                      </a:endParaRPr>
                    </a:p>
                  </a:txBody>
                  <a:tcPr marL="9525" marR="9525" marT="9525" marB="0" anchor="ctr"/>
                </a:tc>
              </a:tr>
              <a:tr h="245521">
                <a:tc>
                  <a:txBody>
                    <a:bodyPr/>
                    <a:lstStyle/>
                    <a:p>
                      <a:pPr algn="ctr" rtl="0" fontAlgn="ctr"/>
                      <a:r>
                        <a:rPr lang="ru-RU" sz="1600" b="1" u="none" strike="noStrike" dirty="0">
                          <a:solidFill>
                            <a:schemeClr val="tx2"/>
                          </a:solidFill>
                          <a:effectLst/>
                        </a:rPr>
                        <a:t>5 </a:t>
                      </a:r>
                      <a:r>
                        <a:rPr lang="en-US" sz="1600" b="1" u="none" strike="noStrike" dirty="0" smtClean="0">
                          <a:solidFill>
                            <a:schemeClr val="tx2"/>
                          </a:solidFill>
                          <a:effectLst/>
                        </a:rPr>
                        <a:t>months</a:t>
                      </a:r>
                      <a:endParaRPr lang="ru-RU" sz="1600" b="1" i="0" u="none" strike="noStrike" dirty="0">
                        <a:solidFill>
                          <a:schemeClr val="tx2"/>
                        </a:solidFill>
                        <a:effectLst/>
                        <a:latin typeface="Times New Roman"/>
                      </a:endParaRPr>
                    </a:p>
                  </a:txBody>
                  <a:tcPr marL="9525" marR="9525" marT="9525" marB="0" anchor="ctr"/>
                </a:tc>
                <a:tc>
                  <a:txBody>
                    <a:bodyPr/>
                    <a:lstStyle/>
                    <a:p>
                      <a:pPr algn="ctr" rtl="0" fontAlgn="ctr"/>
                      <a:r>
                        <a:rPr lang="ru-RU" sz="1800" u="none" strike="noStrike">
                          <a:solidFill>
                            <a:schemeClr val="tx2"/>
                          </a:solidFill>
                          <a:effectLst/>
                        </a:rPr>
                        <a:t>0.75</a:t>
                      </a:r>
                      <a:endParaRPr lang="ru-RU" sz="1800" b="0" i="0" u="none" strike="noStrike">
                        <a:solidFill>
                          <a:schemeClr val="tx2"/>
                        </a:solidFill>
                        <a:effectLst/>
                        <a:latin typeface="Times New Roman"/>
                      </a:endParaRPr>
                    </a:p>
                  </a:txBody>
                  <a:tcPr marL="9525" marR="9525" marT="9525" marB="0" anchor="ctr"/>
                </a:tc>
                <a:tc>
                  <a:txBody>
                    <a:bodyPr/>
                    <a:lstStyle/>
                    <a:p>
                      <a:pPr algn="ctr" rtl="0" fontAlgn="ctr"/>
                      <a:r>
                        <a:rPr lang="ru-RU" sz="1800" u="none" strike="noStrike" dirty="0">
                          <a:solidFill>
                            <a:schemeClr val="tx2"/>
                          </a:solidFill>
                          <a:effectLst/>
                        </a:rPr>
                        <a:t>0.65</a:t>
                      </a:r>
                      <a:endParaRPr lang="ru-RU" sz="1800" b="0" i="0" u="none" strike="noStrike" dirty="0">
                        <a:solidFill>
                          <a:schemeClr val="tx2"/>
                        </a:solidFill>
                        <a:effectLst/>
                        <a:latin typeface="Times New Roman"/>
                      </a:endParaRPr>
                    </a:p>
                  </a:txBody>
                  <a:tcPr marL="9525" marR="9525" marT="9525" marB="0" anchor="ctr"/>
                </a:tc>
              </a:tr>
              <a:tr h="245521">
                <a:tc>
                  <a:txBody>
                    <a:bodyPr/>
                    <a:lstStyle/>
                    <a:p>
                      <a:pPr algn="ctr" rtl="0" fontAlgn="ctr"/>
                      <a:r>
                        <a:rPr lang="ru-RU" sz="1600" b="1" u="none" strike="noStrike" dirty="0">
                          <a:solidFill>
                            <a:schemeClr val="tx2"/>
                          </a:solidFill>
                          <a:effectLst/>
                        </a:rPr>
                        <a:t>6 </a:t>
                      </a:r>
                      <a:r>
                        <a:rPr lang="en-US" sz="1600" b="1" u="none" strike="noStrike" dirty="0" smtClean="0">
                          <a:solidFill>
                            <a:schemeClr val="tx2"/>
                          </a:solidFill>
                          <a:effectLst/>
                        </a:rPr>
                        <a:t>months</a:t>
                      </a:r>
                      <a:endParaRPr lang="ru-RU" sz="1600" b="1" i="0" u="none" strike="noStrike" dirty="0">
                        <a:solidFill>
                          <a:schemeClr val="tx2"/>
                        </a:solidFill>
                        <a:effectLst/>
                        <a:latin typeface="Times New Roman"/>
                      </a:endParaRPr>
                    </a:p>
                  </a:txBody>
                  <a:tcPr marL="9525" marR="9525" marT="9525" marB="0" anchor="ctr"/>
                </a:tc>
                <a:tc>
                  <a:txBody>
                    <a:bodyPr/>
                    <a:lstStyle/>
                    <a:p>
                      <a:pPr algn="ctr" rtl="0" fontAlgn="ctr"/>
                      <a:r>
                        <a:rPr lang="ru-RU" sz="1800" u="none" strike="noStrike" dirty="0">
                          <a:solidFill>
                            <a:schemeClr val="tx2"/>
                          </a:solidFill>
                          <a:effectLst/>
                        </a:rPr>
                        <a:t>0.80</a:t>
                      </a:r>
                      <a:endParaRPr lang="ru-RU" sz="1800" b="0" i="0" u="none" strike="noStrike" dirty="0">
                        <a:solidFill>
                          <a:schemeClr val="tx2"/>
                        </a:solidFill>
                        <a:effectLst/>
                        <a:latin typeface="Times New Roman"/>
                      </a:endParaRPr>
                    </a:p>
                  </a:txBody>
                  <a:tcPr marL="9525" marR="9525" marT="9525" marB="0" anchor="ctr"/>
                </a:tc>
                <a:tc>
                  <a:txBody>
                    <a:bodyPr/>
                    <a:lstStyle/>
                    <a:p>
                      <a:pPr algn="ctr" rtl="0" fontAlgn="ctr"/>
                      <a:r>
                        <a:rPr lang="ru-RU" sz="1800" u="none" strike="noStrike" dirty="0">
                          <a:solidFill>
                            <a:schemeClr val="tx2"/>
                          </a:solidFill>
                          <a:effectLst/>
                        </a:rPr>
                        <a:t>0.70</a:t>
                      </a:r>
                      <a:endParaRPr lang="ru-RU" sz="1800" b="0" i="0" u="none" strike="noStrike" dirty="0">
                        <a:solidFill>
                          <a:schemeClr val="tx2"/>
                        </a:solidFill>
                        <a:effectLst/>
                        <a:latin typeface="Times New Roman"/>
                      </a:endParaRPr>
                    </a:p>
                  </a:txBody>
                  <a:tcPr marL="9525" marR="9525" marT="9525" marB="0" anchor="ctr"/>
                </a:tc>
              </a:tr>
              <a:tr h="245521">
                <a:tc>
                  <a:txBody>
                    <a:bodyPr/>
                    <a:lstStyle/>
                    <a:p>
                      <a:pPr algn="ctr" rtl="0" fontAlgn="ctr"/>
                      <a:r>
                        <a:rPr lang="ru-RU" sz="1600" b="1" u="none" strike="noStrike" dirty="0">
                          <a:solidFill>
                            <a:schemeClr val="tx2"/>
                          </a:solidFill>
                          <a:effectLst/>
                        </a:rPr>
                        <a:t>7 </a:t>
                      </a:r>
                      <a:r>
                        <a:rPr lang="en-US" sz="1600" b="1" u="none" strike="noStrike" dirty="0" smtClean="0">
                          <a:solidFill>
                            <a:schemeClr val="tx2"/>
                          </a:solidFill>
                          <a:effectLst/>
                        </a:rPr>
                        <a:t>months</a:t>
                      </a:r>
                      <a:endParaRPr lang="ru-RU" sz="1600" b="1" i="0" u="none" strike="noStrike" dirty="0">
                        <a:solidFill>
                          <a:schemeClr val="tx2"/>
                        </a:solidFill>
                        <a:effectLst/>
                        <a:latin typeface="Times New Roman"/>
                      </a:endParaRPr>
                    </a:p>
                  </a:txBody>
                  <a:tcPr marL="9525" marR="9525" marT="9525" marB="0" anchor="ctr"/>
                </a:tc>
                <a:tc>
                  <a:txBody>
                    <a:bodyPr/>
                    <a:lstStyle/>
                    <a:p>
                      <a:pPr algn="ctr" rtl="0" fontAlgn="ctr"/>
                      <a:r>
                        <a:rPr lang="ru-RU" sz="1800" u="none" strike="noStrike" dirty="0">
                          <a:solidFill>
                            <a:schemeClr val="tx2"/>
                          </a:solidFill>
                          <a:effectLst/>
                        </a:rPr>
                        <a:t>0.85</a:t>
                      </a:r>
                      <a:endParaRPr lang="ru-RU" sz="1800" b="0" i="0" u="none" strike="noStrike" dirty="0">
                        <a:solidFill>
                          <a:schemeClr val="tx2"/>
                        </a:solidFill>
                        <a:effectLst/>
                        <a:latin typeface="Times New Roman"/>
                      </a:endParaRPr>
                    </a:p>
                  </a:txBody>
                  <a:tcPr marL="9525" marR="9525" marT="9525" marB="0" anchor="ctr"/>
                </a:tc>
                <a:tc>
                  <a:txBody>
                    <a:bodyPr/>
                    <a:lstStyle/>
                    <a:p>
                      <a:pPr algn="ctr" rtl="0" fontAlgn="ctr"/>
                      <a:r>
                        <a:rPr lang="ru-RU" sz="1800" u="none" strike="noStrike" dirty="0">
                          <a:solidFill>
                            <a:schemeClr val="tx2"/>
                          </a:solidFill>
                          <a:effectLst/>
                        </a:rPr>
                        <a:t>0.80</a:t>
                      </a:r>
                      <a:endParaRPr lang="ru-RU" sz="1800" b="0" i="0" u="none" strike="noStrike" dirty="0">
                        <a:solidFill>
                          <a:schemeClr val="tx2"/>
                        </a:solidFill>
                        <a:effectLst/>
                        <a:latin typeface="Times New Roman"/>
                      </a:endParaRPr>
                    </a:p>
                  </a:txBody>
                  <a:tcPr marL="9525" marR="9525" marT="9525" marB="0" anchor="ctr"/>
                </a:tc>
              </a:tr>
              <a:tr h="245521">
                <a:tc>
                  <a:txBody>
                    <a:bodyPr/>
                    <a:lstStyle/>
                    <a:p>
                      <a:pPr algn="ctr" rtl="0" fontAlgn="ctr"/>
                      <a:r>
                        <a:rPr lang="ru-RU" sz="1600" b="1" u="none" strike="noStrike" dirty="0">
                          <a:solidFill>
                            <a:schemeClr val="tx2"/>
                          </a:solidFill>
                          <a:effectLst/>
                        </a:rPr>
                        <a:t>8 </a:t>
                      </a:r>
                      <a:r>
                        <a:rPr lang="en-US" sz="1600" b="1" u="none" strike="noStrike" dirty="0" smtClean="0">
                          <a:solidFill>
                            <a:schemeClr val="tx2"/>
                          </a:solidFill>
                          <a:effectLst/>
                        </a:rPr>
                        <a:t>months</a:t>
                      </a:r>
                      <a:endParaRPr lang="ru-RU" sz="1600" b="1" i="0" u="none" strike="noStrike" dirty="0">
                        <a:solidFill>
                          <a:schemeClr val="tx2"/>
                        </a:solidFill>
                        <a:effectLst/>
                        <a:latin typeface="Times New Roman"/>
                      </a:endParaRPr>
                    </a:p>
                  </a:txBody>
                  <a:tcPr marL="9525" marR="9525" marT="9525" marB="0" anchor="ctr"/>
                </a:tc>
                <a:tc>
                  <a:txBody>
                    <a:bodyPr/>
                    <a:lstStyle/>
                    <a:p>
                      <a:pPr algn="ctr" rtl="0" fontAlgn="ctr"/>
                      <a:r>
                        <a:rPr lang="ru-RU" sz="1800" u="none" strike="noStrike">
                          <a:solidFill>
                            <a:schemeClr val="tx2"/>
                          </a:solidFill>
                          <a:effectLst/>
                        </a:rPr>
                        <a:t>0.90</a:t>
                      </a:r>
                      <a:endParaRPr lang="ru-RU" sz="1800" b="0" i="0" u="none" strike="noStrike">
                        <a:solidFill>
                          <a:schemeClr val="tx2"/>
                        </a:solidFill>
                        <a:effectLst/>
                        <a:latin typeface="Times New Roman"/>
                      </a:endParaRPr>
                    </a:p>
                  </a:txBody>
                  <a:tcPr marL="9525" marR="9525" marT="9525" marB="0" anchor="ctr"/>
                </a:tc>
                <a:tc>
                  <a:txBody>
                    <a:bodyPr/>
                    <a:lstStyle/>
                    <a:p>
                      <a:pPr algn="ctr" rtl="0" fontAlgn="ctr"/>
                      <a:r>
                        <a:rPr lang="ru-RU" sz="1800" u="none" strike="noStrike" dirty="0">
                          <a:solidFill>
                            <a:schemeClr val="tx2"/>
                          </a:solidFill>
                          <a:effectLst/>
                        </a:rPr>
                        <a:t>0.90</a:t>
                      </a:r>
                      <a:endParaRPr lang="ru-RU" sz="1800" b="0" i="0" u="none" strike="noStrike" dirty="0">
                        <a:solidFill>
                          <a:schemeClr val="tx2"/>
                        </a:solidFill>
                        <a:effectLst/>
                        <a:latin typeface="Times New Roman"/>
                      </a:endParaRPr>
                    </a:p>
                  </a:txBody>
                  <a:tcPr marL="9525" marR="9525" marT="9525" marB="0" anchor="ctr"/>
                </a:tc>
              </a:tr>
              <a:tr h="245521">
                <a:tc>
                  <a:txBody>
                    <a:bodyPr/>
                    <a:lstStyle/>
                    <a:p>
                      <a:pPr algn="ctr" rtl="0" fontAlgn="ctr"/>
                      <a:r>
                        <a:rPr lang="ru-RU" sz="1600" b="1" u="none" strike="noStrike" dirty="0">
                          <a:solidFill>
                            <a:schemeClr val="tx2"/>
                          </a:solidFill>
                          <a:effectLst/>
                        </a:rPr>
                        <a:t>9 </a:t>
                      </a:r>
                      <a:r>
                        <a:rPr lang="en-US" sz="1600" b="1" u="none" strike="noStrike" dirty="0" smtClean="0">
                          <a:solidFill>
                            <a:schemeClr val="tx2"/>
                          </a:solidFill>
                          <a:effectLst/>
                        </a:rPr>
                        <a:t>months</a:t>
                      </a:r>
                      <a:endParaRPr lang="ru-RU" sz="1600" b="1" i="0" u="none" strike="noStrike" dirty="0">
                        <a:solidFill>
                          <a:schemeClr val="tx2"/>
                        </a:solidFill>
                        <a:effectLst/>
                        <a:latin typeface="Times New Roman"/>
                      </a:endParaRPr>
                    </a:p>
                  </a:txBody>
                  <a:tcPr marL="9525" marR="9525" marT="9525" marB="0" anchor="ctr"/>
                </a:tc>
                <a:tc>
                  <a:txBody>
                    <a:bodyPr/>
                    <a:lstStyle/>
                    <a:p>
                      <a:pPr algn="ctr" rtl="0" fontAlgn="ctr"/>
                      <a:r>
                        <a:rPr lang="ru-RU" sz="1800" u="none" strike="noStrike" dirty="0">
                          <a:solidFill>
                            <a:schemeClr val="tx2"/>
                          </a:solidFill>
                          <a:effectLst/>
                        </a:rPr>
                        <a:t>0.95</a:t>
                      </a:r>
                      <a:endParaRPr lang="ru-RU" sz="1800" b="0" i="0" u="none" strike="noStrike" dirty="0">
                        <a:solidFill>
                          <a:schemeClr val="tx2"/>
                        </a:solidFill>
                        <a:effectLst/>
                        <a:latin typeface="Times New Roman"/>
                      </a:endParaRPr>
                    </a:p>
                  </a:txBody>
                  <a:tcPr marL="9525" marR="9525" marT="9525" marB="0" anchor="ctr"/>
                </a:tc>
                <a:tc>
                  <a:txBody>
                    <a:bodyPr/>
                    <a:lstStyle/>
                    <a:p>
                      <a:pPr algn="ctr" rtl="0" fontAlgn="ctr"/>
                      <a:r>
                        <a:rPr lang="ru-RU" sz="1800" u="none" strike="noStrike" dirty="0">
                          <a:solidFill>
                            <a:schemeClr val="tx2"/>
                          </a:solidFill>
                          <a:effectLst/>
                        </a:rPr>
                        <a:t>0.95</a:t>
                      </a:r>
                      <a:endParaRPr lang="ru-RU" sz="1800" b="0" i="0" u="none" strike="noStrike" dirty="0">
                        <a:solidFill>
                          <a:schemeClr val="tx2"/>
                        </a:solidFill>
                        <a:effectLst/>
                        <a:latin typeface="Times New Roman"/>
                      </a:endParaRPr>
                    </a:p>
                  </a:txBody>
                  <a:tcPr marL="9525" marR="9525" marT="9525" marB="0" anchor="ctr"/>
                </a:tc>
              </a:tr>
              <a:tr h="245521">
                <a:tc>
                  <a:txBody>
                    <a:bodyPr/>
                    <a:lstStyle/>
                    <a:p>
                      <a:pPr algn="ctr" rtl="0" fontAlgn="ctr"/>
                      <a:r>
                        <a:rPr lang="en-US" sz="1600" b="1" u="none" strike="noStrike" dirty="0" smtClean="0">
                          <a:solidFill>
                            <a:schemeClr val="tx2"/>
                          </a:solidFill>
                          <a:effectLst/>
                        </a:rPr>
                        <a:t>10 months or more</a:t>
                      </a:r>
                      <a:endParaRPr lang="ru-RU" sz="1600" b="1" i="0" u="none" strike="noStrike" dirty="0">
                        <a:solidFill>
                          <a:schemeClr val="tx2"/>
                        </a:solidFill>
                        <a:effectLst/>
                        <a:latin typeface="Times New Roman"/>
                      </a:endParaRPr>
                    </a:p>
                  </a:txBody>
                  <a:tcPr marL="9525" marR="9525" marT="9525" marB="0" anchor="ctr"/>
                </a:tc>
                <a:tc>
                  <a:txBody>
                    <a:bodyPr/>
                    <a:lstStyle/>
                    <a:p>
                      <a:pPr algn="ctr" rtl="0" fontAlgn="ctr"/>
                      <a:r>
                        <a:rPr lang="ru-RU" sz="1800" u="none" strike="noStrike">
                          <a:solidFill>
                            <a:schemeClr val="tx2"/>
                          </a:solidFill>
                          <a:effectLst/>
                        </a:rPr>
                        <a:t>1.00</a:t>
                      </a:r>
                      <a:endParaRPr lang="ru-RU" sz="1800" b="0" i="0" u="none" strike="noStrike">
                        <a:solidFill>
                          <a:schemeClr val="tx2"/>
                        </a:solidFill>
                        <a:effectLst/>
                        <a:latin typeface="Times New Roman"/>
                      </a:endParaRPr>
                    </a:p>
                  </a:txBody>
                  <a:tcPr marL="9525" marR="9525" marT="9525" marB="0" anchor="ctr"/>
                </a:tc>
                <a:tc>
                  <a:txBody>
                    <a:bodyPr/>
                    <a:lstStyle/>
                    <a:p>
                      <a:pPr algn="ctr" rtl="0" fontAlgn="ctr"/>
                      <a:r>
                        <a:rPr lang="ru-RU" sz="1800" u="none" strike="noStrike" dirty="0">
                          <a:solidFill>
                            <a:schemeClr val="tx2"/>
                          </a:solidFill>
                          <a:effectLst/>
                        </a:rPr>
                        <a:t>1.00</a:t>
                      </a:r>
                      <a:endParaRPr lang="ru-RU" sz="1800" b="0" i="0" u="none" strike="noStrike" dirty="0">
                        <a:solidFill>
                          <a:schemeClr val="tx2"/>
                        </a:solidFill>
                        <a:effectLst/>
                        <a:latin typeface="Times New Roman"/>
                      </a:endParaRPr>
                    </a:p>
                  </a:txBody>
                  <a:tcPr marL="9525" marR="9525" marT="9525" marB="0" anchor="ctr"/>
                </a:tc>
              </a:tr>
            </a:tbl>
          </a:graphicData>
        </a:graphic>
      </p:graphicFrame>
    </p:spTree>
    <p:extLst>
      <p:ext uri="{BB962C8B-B14F-4D97-AF65-F5344CB8AC3E}">
        <p14:creationId xmlns:p14="http://schemas.microsoft.com/office/powerpoint/2010/main" val="1589638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061D77C1-5318-4DA7-AB08-31B38823C64A}" type="slidenum">
              <a:rPr lang="ru-RU" smtClean="0"/>
              <a:pPr>
                <a:defRPr/>
              </a:pPr>
              <a:t>8</a:t>
            </a:fld>
            <a:endParaRPr lang="ru-RU" dirty="0"/>
          </a:p>
        </p:txBody>
      </p:sp>
      <p:sp>
        <p:nvSpPr>
          <p:cNvPr id="4" name="Прямоугольник 3"/>
          <p:cNvSpPr/>
          <p:nvPr/>
        </p:nvSpPr>
        <p:spPr>
          <a:xfrm>
            <a:off x="416251" y="764704"/>
            <a:ext cx="8260205" cy="1554272"/>
          </a:xfrm>
          <a:prstGeom prst="rect">
            <a:avLst/>
          </a:prstGeom>
        </p:spPr>
        <p:txBody>
          <a:bodyPr wrap="square">
            <a:spAutoFit/>
          </a:bodyPr>
          <a:lstStyle/>
          <a:p>
            <a:pPr lvl="0" algn="just" eaLnBrk="0" hangingPunct="0">
              <a:spcBef>
                <a:spcPts val="0"/>
              </a:spcBef>
              <a:spcAft>
                <a:spcPts val="600"/>
              </a:spcAft>
            </a:pPr>
            <a:endParaRPr lang="ru-RU" sz="2000" kern="0" dirty="0">
              <a:solidFill>
                <a:schemeClr val="accent6">
                  <a:lumMod val="50000"/>
                </a:schemeClr>
              </a:solidFill>
              <a:latin typeface="Times New Roman"/>
            </a:endParaRPr>
          </a:p>
          <a:p>
            <a:pPr lvl="0" algn="just" eaLnBrk="0" hangingPunct="0">
              <a:spcBef>
                <a:spcPts val="0"/>
              </a:spcBef>
              <a:spcAft>
                <a:spcPts val="600"/>
              </a:spcAft>
            </a:pPr>
            <a:endParaRPr lang="ru-RU" sz="2000" kern="0" dirty="0">
              <a:solidFill>
                <a:schemeClr val="accent6">
                  <a:lumMod val="50000"/>
                </a:schemeClr>
              </a:solidFill>
              <a:latin typeface="Times New Roman"/>
            </a:endParaRPr>
          </a:p>
          <a:p>
            <a:pPr lvl="0" algn="just" eaLnBrk="0" hangingPunct="0">
              <a:spcBef>
                <a:spcPts val="0"/>
              </a:spcBef>
              <a:spcAft>
                <a:spcPts val="600"/>
              </a:spcAft>
            </a:pPr>
            <a:endParaRPr lang="ru-RU" sz="2000" kern="0" dirty="0" smtClean="0">
              <a:solidFill>
                <a:schemeClr val="accent6">
                  <a:lumMod val="50000"/>
                </a:schemeClr>
              </a:solidFill>
              <a:latin typeface="Times New Roman"/>
            </a:endParaRPr>
          </a:p>
          <a:p>
            <a:pPr lvl="0" eaLnBrk="0" hangingPunct="0">
              <a:spcBef>
                <a:spcPts val="0"/>
              </a:spcBef>
              <a:spcAft>
                <a:spcPts val="600"/>
              </a:spcAft>
            </a:pPr>
            <a:r>
              <a:rPr lang="ru-RU" sz="2000" kern="0" dirty="0" smtClean="0">
                <a:solidFill>
                  <a:schemeClr val="accent6">
                    <a:lumMod val="50000"/>
                  </a:schemeClr>
                </a:solidFill>
                <a:latin typeface="Times New Roman"/>
              </a:rPr>
              <a:t>                     </a:t>
            </a:r>
          </a:p>
        </p:txBody>
      </p:sp>
      <p:sp>
        <p:nvSpPr>
          <p:cNvPr id="6" name="TextBox 5"/>
          <p:cNvSpPr txBox="1"/>
          <p:nvPr/>
        </p:nvSpPr>
        <p:spPr>
          <a:xfrm>
            <a:off x="433795" y="1194834"/>
            <a:ext cx="8404221" cy="2585323"/>
          </a:xfrm>
          <a:prstGeom prst="rect">
            <a:avLst/>
          </a:prstGeom>
          <a:noFill/>
        </p:spPr>
        <p:txBody>
          <a:bodyPr wrap="square" rtlCol="0">
            <a:spAutoFit/>
          </a:bodyPr>
          <a:lstStyle/>
          <a:p>
            <a:pPr lvl="0" algn="just"/>
            <a:endParaRPr lang="ru-RU" sz="2000" dirty="0" smtClean="0">
              <a:solidFill>
                <a:srgbClr val="002060"/>
              </a:solidFill>
            </a:endParaRPr>
          </a:p>
          <a:p>
            <a:pPr lvl="0" algn="just"/>
            <a:endParaRPr lang="ru-RU" sz="2000" b="1" dirty="0" smtClean="0">
              <a:solidFill>
                <a:srgbClr val="C00000"/>
              </a:solidFill>
            </a:endParaRPr>
          </a:p>
          <a:p>
            <a:pPr lvl="0" algn="just"/>
            <a:endParaRPr lang="ru-RU" sz="2000" dirty="0">
              <a:solidFill>
                <a:schemeClr val="accent6">
                  <a:lumMod val="50000"/>
                </a:schemeClr>
              </a:solidFill>
            </a:endParaRPr>
          </a:p>
          <a:p>
            <a:pPr lvl="0" algn="ctr"/>
            <a:endParaRPr lang="ru-RU" sz="6600" b="1" dirty="0">
              <a:solidFill>
                <a:srgbClr val="C00000"/>
              </a:solidFill>
            </a:endParaRPr>
          </a:p>
          <a:p>
            <a:pPr lvl="0" algn="just"/>
            <a:endParaRPr lang="ru-RU" sz="1600" i="1" dirty="0" smtClean="0">
              <a:solidFill>
                <a:schemeClr val="accent6">
                  <a:lumMod val="50000"/>
                </a:schemeClr>
              </a:solidFill>
            </a:endParaRPr>
          </a:p>
          <a:p>
            <a:pPr algn="just"/>
            <a:endParaRPr lang="ru-RU" sz="2000" dirty="0">
              <a:solidFill>
                <a:srgbClr val="000099"/>
              </a:solidFill>
            </a:endParaRPr>
          </a:p>
        </p:txBody>
      </p:sp>
      <p:sp>
        <p:nvSpPr>
          <p:cNvPr id="8" name="Заголовок 1"/>
          <p:cNvSpPr>
            <a:spLocks noGrp="1"/>
          </p:cNvSpPr>
          <p:nvPr>
            <p:ph type="title"/>
          </p:nvPr>
        </p:nvSpPr>
        <p:spPr>
          <a:xfrm>
            <a:off x="2794440" y="274638"/>
            <a:ext cx="5593984" cy="634082"/>
          </a:xfrm>
        </p:spPr>
        <p:txBody>
          <a:bodyPr>
            <a:normAutofit/>
          </a:bodyPr>
          <a:lstStyle/>
          <a:p>
            <a:pPr algn="r"/>
            <a:r>
              <a:rPr lang="en-US" sz="2000" b="1" dirty="0">
                <a:solidFill>
                  <a:srgbClr val="C00000"/>
                </a:solidFill>
                <a:latin typeface="Times New Roman" pitchFamily="18" charset="0"/>
                <a:cs typeface="Times New Roman" pitchFamily="18" charset="0"/>
              </a:rPr>
              <a:t>Assessment of the </a:t>
            </a:r>
            <a:r>
              <a:rPr lang="en-US" sz="2000" b="1" dirty="0" smtClean="0">
                <a:solidFill>
                  <a:srgbClr val="C00000"/>
                </a:solidFill>
                <a:latin typeface="Times New Roman" pitchFamily="18" charset="0"/>
                <a:cs typeface="Times New Roman" pitchFamily="18" charset="0"/>
              </a:rPr>
              <a:t>KT ratios</a:t>
            </a:r>
            <a:endParaRPr lang="ru-RU" sz="2000" b="1" dirty="0">
              <a:solidFill>
                <a:schemeClr val="accent6">
                  <a:lumMod val="50000"/>
                </a:schemeClr>
              </a:solidFill>
              <a:latin typeface="Times New Roman" pitchFamily="18" charset="0"/>
              <a:cs typeface="Times New Roman" pitchFamily="18" charset="0"/>
            </a:endParaRPr>
          </a:p>
        </p:txBody>
      </p:sp>
      <p:graphicFrame>
        <p:nvGraphicFramePr>
          <p:cNvPr id="17" name="Таблица 16"/>
          <p:cNvGraphicFramePr>
            <a:graphicFrameLocks noGrp="1"/>
          </p:cNvGraphicFramePr>
          <p:nvPr>
            <p:extLst>
              <p:ext uri="{D42A27DB-BD31-4B8C-83A1-F6EECF244321}">
                <p14:modId xmlns:p14="http://schemas.microsoft.com/office/powerpoint/2010/main" val="2799851980"/>
              </p:ext>
            </p:extLst>
          </p:nvPr>
        </p:nvGraphicFramePr>
        <p:xfrm>
          <a:off x="395536" y="1196752"/>
          <a:ext cx="3909455" cy="5295900"/>
        </p:xfrm>
        <a:graphic>
          <a:graphicData uri="http://schemas.openxmlformats.org/drawingml/2006/table">
            <a:tbl>
              <a:tblPr>
                <a:tableStyleId>{5C22544A-7EE6-4342-B048-85BDC9FD1C3A}</a:tableStyleId>
              </a:tblPr>
              <a:tblGrid>
                <a:gridCol w="2181263"/>
                <a:gridCol w="504056"/>
                <a:gridCol w="1224136"/>
              </a:tblGrid>
              <a:tr h="200025">
                <a:tc>
                  <a:txBody>
                    <a:bodyPr/>
                    <a:lstStyle/>
                    <a:p>
                      <a:pPr algn="ctr" fontAlgn="ctr"/>
                      <a:r>
                        <a:rPr lang="ru-RU" sz="1700" b="1" kern="1200" dirty="0" err="1" smtClean="0">
                          <a:solidFill>
                            <a:schemeClr val="tx2"/>
                          </a:solidFill>
                          <a:effectLst/>
                          <a:latin typeface="Times New Roman" panose="02020603050405020304" pitchFamily="18" charset="0"/>
                          <a:ea typeface="+mn-ea"/>
                          <a:cs typeface="Times New Roman" panose="02020603050405020304" pitchFamily="18" charset="0"/>
                        </a:rPr>
                        <a:t>Territor</a:t>
                      </a:r>
                      <a:r>
                        <a:rPr lang="en-US" sz="1700" b="1" kern="1200" dirty="0" err="1" smtClean="0">
                          <a:solidFill>
                            <a:schemeClr val="tx2"/>
                          </a:solidFill>
                          <a:effectLst/>
                          <a:latin typeface="Times New Roman" panose="02020603050405020304" pitchFamily="18" charset="0"/>
                          <a:ea typeface="+mn-ea"/>
                          <a:cs typeface="Times New Roman" panose="02020603050405020304" pitchFamily="18" charset="0"/>
                        </a:rPr>
                        <a:t>ies</a:t>
                      </a:r>
                      <a:endParaRPr lang="ru-RU" sz="17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en-US" sz="1700" b="1" i="0" u="none" strike="noStrike" dirty="0" smtClean="0">
                          <a:solidFill>
                            <a:schemeClr val="tx2"/>
                          </a:solidFill>
                          <a:effectLst/>
                          <a:latin typeface="Times New Roman" panose="02020603050405020304" pitchFamily="18" charset="0"/>
                          <a:cs typeface="Times New Roman" panose="02020603050405020304" pitchFamily="18" charset="0"/>
                        </a:rPr>
                        <a:t>KT</a:t>
                      </a:r>
                      <a:endParaRPr lang="ru-RU" sz="17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en-US" sz="1700" b="1" dirty="0" smtClean="0">
                          <a:solidFill>
                            <a:schemeClr val="tx2"/>
                          </a:solidFill>
                          <a:latin typeface="Times New Roman" pitchFamily="18" charset="0"/>
                          <a:cs typeface="Times New Roman" pitchFamily="18" charset="0"/>
                        </a:rPr>
                        <a:t>Assessment</a:t>
                      </a:r>
                      <a:r>
                        <a:rPr lang="ru-RU" sz="1700" b="1" i="0" u="none" strike="noStrike" baseline="0" dirty="0" smtClean="0">
                          <a:solidFill>
                            <a:schemeClr val="tx2"/>
                          </a:solidFill>
                          <a:effectLst/>
                          <a:latin typeface="Times New Roman" panose="02020603050405020304" pitchFamily="18" charset="0"/>
                          <a:cs typeface="Times New Roman" panose="02020603050405020304" pitchFamily="18" charset="0"/>
                        </a:rPr>
                        <a:t> </a:t>
                      </a:r>
                      <a:r>
                        <a:rPr lang="en-US" sz="1700" b="1" i="0" u="none" strike="noStrike" baseline="0" dirty="0" smtClean="0">
                          <a:solidFill>
                            <a:schemeClr val="tx2"/>
                          </a:solidFill>
                          <a:effectLst/>
                          <a:latin typeface="Times New Roman" panose="02020603050405020304" pitchFamily="18" charset="0"/>
                          <a:cs typeface="Times New Roman" panose="02020603050405020304" pitchFamily="18" charset="0"/>
                        </a:rPr>
                        <a:t>KT</a:t>
                      </a:r>
                      <a:endParaRPr lang="ru-RU" sz="17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r>
              <a:tr h="200025">
                <a:tc>
                  <a:txBody>
                    <a:bodyPr/>
                    <a:lstStyle/>
                    <a:p>
                      <a:pPr algn="l" fontAlgn="ctr"/>
                      <a:r>
                        <a:rPr lang="en-US" sz="1700" u="none" strike="noStrike" dirty="0" err="1" smtClean="0">
                          <a:solidFill>
                            <a:schemeClr val="tx2"/>
                          </a:solidFill>
                          <a:effectLst/>
                          <a:latin typeface="Times New Roman" panose="02020603050405020304" pitchFamily="18" charset="0"/>
                          <a:cs typeface="Times New Roman" panose="02020603050405020304" pitchFamily="18" charset="0"/>
                        </a:rPr>
                        <a:t>Kumertau</a:t>
                      </a:r>
                      <a:r>
                        <a:rPr lang="en-US" sz="1700" u="none" strike="noStrike" dirty="0" smtClean="0">
                          <a:solidFill>
                            <a:schemeClr val="tx2"/>
                          </a:solidFill>
                          <a:effectLst/>
                          <a:latin typeface="Times New Roman" panose="02020603050405020304" pitchFamily="18" charset="0"/>
                          <a:cs typeface="Times New Roman" panose="02020603050405020304" pitchFamily="18" charset="0"/>
                        </a:rPr>
                        <a:t> (Bashkortostan)</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1,10</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2,27</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r>
              <a:tr h="200025">
                <a:tc>
                  <a:txBody>
                    <a:bodyPr/>
                    <a:lstStyle/>
                    <a:p>
                      <a:pPr algn="l" fontAlgn="ctr"/>
                      <a:r>
                        <a:rPr lang="en-US" sz="1700" u="none" strike="noStrike" dirty="0" err="1" smtClean="0">
                          <a:solidFill>
                            <a:schemeClr val="tx2"/>
                          </a:solidFill>
                          <a:effectLst/>
                          <a:latin typeface="Times New Roman" panose="02020603050405020304" pitchFamily="18" charset="0"/>
                          <a:cs typeface="Times New Roman" panose="02020603050405020304" pitchFamily="18" charset="0"/>
                        </a:rPr>
                        <a:t>Tuimazy</a:t>
                      </a:r>
                      <a:r>
                        <a:rPr lang="en-US" sz="1700" u="none" strike="noStrike" dirty="0" smtClean="0">
                          <a:solidFill>
                            <a:schemeClr val="tx2"/>
                          </a:solidFill>
                          <a:effectLst/>
                          <a:latin typeface="Times New Roman" panose="02020603050405020304" pitchFamily="18" charset="0"/>
                          <a:cs typeface="Times New Roman" panose="02020603050405020304" pitchFamily="18" charset="0"/>
                        </a:rPr>
                        <a:t> (Bashkortostan)</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1,30</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2,40</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r>
              <a:tr h="200025">
                <a:tc>
                  <a:txBody>
                    <a:bodyPr/>
                    <a:lstStyle/>
                    <a:p>
                      <a:pPr algn="l" fontAlgn="ctr"/>
                      <a:r>
                        <a:rPr lang="en-US" sz="1700" u="none" strike="noStrike" dirty="0" err="1" smtClean="0">
                          <a:solidFill>
                            <a:schemeClr val="tx2"/>
                          </a:solidFill>
                          <a:effectLst/>
                          <a:latin typeface="Times New Roman" panose="02020603050405020304" pitchFamily="18" charset="0"/>
                          <a:cs typeface="Times New Roman" panose="02020603050405020304" pitchFamily="18" charset="0"/>
                        </a:rPr>
                        <a:t>Zelenodolsk</a:t>
                      </a:r>
                      <a:r>
                        <a:rPr lang="en-US" sz="1700" u="none" strike="noStrike" dirty="0" smtClean="0">
                          <a:solidFill>
                            <a:schemeClr val="tx2"/>
                          </a:solidFill>
                          <a:effectLst/>
                          <a:latin typeface="Times New Roman" panose="02020603050405020304" pitchFamily="18" charset="0"/>
                          <a:cs typeface="Times New Roman" panose="02020603050405020304" pitchFamily="18" charset="0"/>
                        </a:rPr>
                        <a:t> (</a:t>
                      </a:r>
                      <a:r>
                        <a:rPr lang="en-US" sz="1700" u="none" strike="noStrike" dirty="0" err="1" smtClean="0">
                          <a:solidFill>
                            <a:schemeClr val="tx2"/>
                          </a:solidFill>
                          <a:effectLst/>
                          <a:latin typeface="Times New Roman" panose="02020603050405020304" pitchFamily="18" charset="0"/>
                          <a:cs typeface="Times New Roman" panose="02020603050405020304" pitchFamily="18" charset="0"/>
                        </a:rPr>
                        <a:t>Tatarstan</a:t>
                      </a:r>
                      <a:r>
                        <a:rPr lang="en-US" sz="1700" u="none" strike="noStrike" dirty="0" smtClean="0">
                          <a:solidFill>
                            <a:schemeClr val="tx2"/>
                          </a:solidFill>
                          <a:effectLst/>
                          <a:latin typeface="Times New Roman" panose="02020603050405020304" pitchFamily="18" charset="0"/>
                          <a:cs typeface="Times New Roman" panose="02020603050405020304" pitchFamily="18" charset="0"/>
                        </a:rPr>
                        <a:t>)</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1,30</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2,15</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r>
              <a:tr h="200025">
                <a:tc>
                  <a:txBody>
                    <a:bodyPr/>
                    <a:lstStyle/>
                    <a:p>
                      <a:pPr algn="l" fontAlgn="ctr"/>
                      <a:r>
                        <a:rPr lang="en-US" sz="1700" u="none" strike="noStrike" dirty="0" smtClean="0">
                          <a:solidFill>
                            <a:schemeClr val="tx2"/>
                          </a:solidFill>
                          <a:effectLst/>
                          <a:latin typeface="Times New Roman" panose="02020603050405020304" pitchFamily="18" charset="0"/>
                          <a:cs typeface="Times New Roman" panose="02020603050405020304" pitchFamily="18" charset="0"/>
                        </a:rPr>
                        <a:t>Petropavlovsk-Kamchatsky</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1,10</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1,99</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r>
              <a:tr h="200025">
                <a:tc>
                  <a:txBody>
                    <a:bodyPr/>
                    <a:lstStyle/>
                    <a:p>
                      <a:pPr algn="l" fontAlgn="ctr"/>
                      <a:r>
                        <a:rPr lang="en-US" sz="1700" u="none" strike="noStrike" dirty="0" smtClean="0">
                          <a:solidFill>
                            <a:schemeClr val="tx2"/>
                          </a:solidFill>
                          <a:effectLst/>
                          <a:latin typeface="Times New Roman" panose="02020603050405020304" pitchFamily="18" charset="0"/>
                          <a:cs typeface="Times New Roman" panose="02020603050405020304" pitchFamily="18" charset="0"/>
                        </a:rPr>
                        <a:t>Blagoveshchensk (Amur region)</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1,40</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2,56</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r>
              <a:tr h="200025">
                <a:tc>
                  <a:txBody>
                    <a:bodyPr/>
                    <a:lstStyle/>
                    <a:p>
                      <a:pPr algn="l" fontAlgn="ctr"/>
                      <a:r>
                        <a:rPr lang="en-US" sz="1700" u="none" strike="noStrike" dirty="0" smtClean="0">
                          <a:solidFill>
                            <a:schemeClr val="tx2"/>
                          </a:solidFill>
                          <a:effectLst/>
                          <a:latin typeface="Times New Roman" panose="02020603050405020304" pitchFamily="18" charset="0"/>
                          <a:cs typeface="Times New Roman" panose="02020603050405020304" pitchFamily="18" charset="0"/>
                        </a:rPr>
                        <a:t>Arkhangelsk</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1,80</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2,75</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r>
              <a:tr h="200025">
                <a:tc>
                  <a:txBody>
                    <a:bodyPr/>
                    <a:lstStyle/>
                    <a:p>
                      <a:pPr algn="l" fontAlgn="ctr"/>
                      <a:r>
                        <a:rPr lang="en-US" sz="1700" u="none" strike="noStrike" dirty="0" smtClean="0">
                          <a:solidFill>
                            <a:schemeClr val="tx2"/>
                          </a:solidFill>
                          <a:effectLst/>
                          <a:latin typeface="Times New Roman" panose="02020603050405020304" pitchFamily="18" charset="0"/>
                          <a:cs typeface="Times New Roman" panose="02020603050405020304" pitchFamily="18" charset="0"/>
                        </a:rPr>
                        <a:t>Murmansk</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1,70</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3,19</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r>
              <a:tr h="200025">
                <a:tc>
                  <a:txBody>
                    <a:bodyPr/>
                    <a:lstStyle/>
                    <a:p>
                      <a:pPr algn="l" fontAlgn="ctr"/>
                      <a:r>
                        <a:rPr lang="en-US" sz="1700" u="none" strike="noStrike" dirty="0" err="1" smtClean="0">
                          <a:solidFill>
                            <a:schemeClr val="tx2"/>
                          </a:solidFill>
                          <a:effectLst/>
                          <a:latin typeface="Times New Roman" panose="02020603050405020304" pitchFamily="18" charset="0"/>
                          <a:cs typeface="Times New Roman" panose="02020603050405020304" pitchFamily="18" charset="0"/>
                        </a:rPr>
                        <a:t>Severomorsk</a:t>
                      </a:r>
                      <a:r>
                        <a:rPr lang="en-US" sz="1700" u="none" strike="noStrike" dirty="0" smtClean="0">
                          <a:solidFill>
                            <a:schemeClr val="tx2"/>
                          </a:solidFill>
                          <a:effectLst/>
                          <a:latin typeface="Times New Roman" panose="02020603050405020304" pitchFamily="18" charset="0"/>
                          <a:cs typeface="Times New Roman" panose="02020603050405020304" pitchFamily="18" charset="0"/>
                        </a:rPr>
                        <a:t> (Murmansk region)</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1,30</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2,54</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r>
              <a:tr h="200025">
                <a:tc>
                  <a:txBody>
                    <a:bodyPr/>
                    <a:lstStyle/>
                    <a:p>
                      <a:pPr algn="l" fontAlgn="ctr"/>
                      <a:r>
                        <a:rPr lang="en-US" sz="1700" u="none" strike="noStrike" dirty="0" err="1" smtClean="0">
                          <a:solidFill>
                            <a:schemeClr val="tx2"/>
                          </a:solidFill>
                          <a:effectLst/>
                          <a:latin typeface="Times New Roman" panose="02020603050405020304" pitchFamily="18" charset="0"/>
                          <a:cs typeface="Times New Roman" panose="02020603050405020304" pitchFamily="18" charset="0"/>
                        </a:rPr>
                        <a:t>Dzerzhinsk</a:t>
                      </a:r>
                      <a:r>
                        <a:rPr lang="en-US" sz="1700" u="none" strike="noStrike" dirty="0" smtClean="0">
                          <a:solidFill>
                            <a:schemeClr val="tx2"/>
                          </a:solidFill>
                          <a:effectLst/>
                          <a:latin typeface="Times New Roman" panose="02020603050405020304" pitchFamily="18" charset="0"/>
                          <a:cs typeface="Times New Roman" panose="02020603050405020304" pitchFamily="18" charset="0"/>
                        </a:rPr>
                        <a:t> (Nizhny Novgorod region)</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1,30</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2,16</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r>
              <a:tr h="200025">
                <a:tc>
                  <a:txBody>
                    <a:bodyPr/>
                    <a:lstStyle/>
                    <a:p>
                      <a:pPr algn="l" fontAlgn="ctr"/>
                      <a:r>
                        <a:rPr lang="en-US" sz="1700" u="none" strike="noStrike" dirty="0" smtClean="0">
                          <a:solidFill>
                            <a:schemeClr val="tx2"/>
                          </a:solidFill>
                          <a:effectLst/>
                          <a:latin typeface="Times New Roman" panose="02020603050405020304" pitchFamily="18" charset="0"/>
                          <a:cs typeface="Times New Roman" panose="02020603050405020304" pitchFamily="18" charset="0"/>
                        </a:rPr>
                        <a:t>Ulyanovsk</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1,40</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2,97</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r>
              <a:tr h="200025">
                <a:tc>
                  <a:txBody>
                    <a:bodyPr/>
                    <a:lstStyle/>
                    <a:p>
                      <a:pPr algn="l" fontAlgn="ctr"/>
                      <a:r>
                        <a:rPr lang="en-US" sz="1700" u="none" strike="noStrike" dirty="0" err="1" smtClean="0">
                          <a:solidFill>
                            <a:schemeClr val="tx2"/>
                          </a:solidFill>
                          <a:effectLst/>
                          <a:latin typeface="Times New Roman" panose="02020603050405020304" pitchFamily="18" charset="0"/>
                          <a:cs typeface="Times New Roman" panose="02020603050405020304" pitchFamily="18" charset="0"/>
                        </a:rPr>
                        <a:t>Kopejsk</a:t>
                      </a:r>
                      <a:r>
                        <a:rPr lang="en-US" sz="1700" u="none" strike="noStrike" dirty="0" smtClean="0">
                          <a:solidFill>
                            <a:schemeClr val="tx2"/>
                          </a:solidFill>
                          <a:effectLst/>
                          <a:latin typeface="Times New Roman" panose="02020603050405020304" pitchFamily="18" charset="0"/>
                          <a:cs typeface="Times New Roman" panose="02020603050405020304" pitchFamily="18" charset="0"/>
                        </a:rPr>
                        <a:t> (Chelyabinsk region</a:t>
                      </a:r>
                      <a:r>
                        <a:rPr lang="ru-RU" sz="1700" u="none" strike="noStrike" dirty="0" smtClean="0">
                          <a:solidFill>
                            <a:schemeClr val="tx2"/>
                          </a:solidFill>
                          <a:effectLst/>
                          <a:latin typeface="Times New Roman" panose="02020603050405020304" pitchFamily="18" charset="0"/>
                          <a:cs typeface="Times New Roman" panose="02020603050405020304" pitchFamily="18" charset="0"/>
                        </a:rPr>
                        <a:t>)</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1,50</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2,37</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r>
            </a:tbl>
          </a:graphicData>
        </a:graphic>
      </p:graphicFrame>
      <p:graphicFrame>
        <p:nvGraphicFramePr>
          <p:cNvPr id="18" name="Таблица 17"/>
          <p:cNvGraphicFramePr>
            <a:graphicFrameLocks noGrp="1"/>
          </p:cNvGraphicFramePr>
          <p:nvPr>
            <p:extLst>
              <p:ext uri="{D42A27DB-BD31-4B8C-83A1-F6EECF244321}">
                <p14:modId xmlns:p14="http://schemas.microsoft.com/office/powerpoint/2010/main" val="3817688873"/>
              </p:ext>
            </p:extLst>
          </p:nvPr>
        </p:nvGraphicFramePr>
        <p:xfrm>
          <a:off x="4427985" y="764704"/>
          <a:ext cx="4248473" cy="4250055"/>
        </p:xfrm>
        <a:graphic>
          <a:graphicData uri="http://schemas.openxmlformats.org/drawingml/2006/table">
            <a:tbl>
              <a:tblPr>
                <a:tableStyleId>{5C22544A-7EE6-4342-B048-85BDC9FD1C3A}</a:tableStyleId>
              </a:tblPr>
              <a:tblGrid>
                <a:gridCol w="2376265"/>
                <a:gridCol w="576064"/>
                <a:gridCol w="1296144"/>
              </a:tblGrid>
              <a:tr h="200025">
                <a:tc>
                  <a:txBody>
                    <a:bodyPr/>
                    <a:lstStyle/>
                    <a:p>
                      <a:pPr algn="ctr" fontAlgn="ctr"/>
                      <a:r>
                        <a:rPr lang="ru-RU" sz="1700" b="1" kern="1200" dirty="0" err="1" smtClean="0">
                          <a:solidFill>
                            <a:schemeClr val="tx2"/>
                          </a:solidFill>
                          <a:effectLst/>
                          <a:latin typeface="Times New Roman" panose="02020603050405020304" pitchFamily="18" charset="0"/>
                          <a:ea typeface="+mn-ea"/>
                          <a:cs typeface="Times New Roman" panose="02020603050405020304" pitchFamily="18" charset="0"/>
                        </a:rPr>
                        <a:t>Territor</a:t>
                      </a:r>
                      <a:r>
                        <a:rPr lang="en-US" sz="1700" b="1" kern="1200" dirty="0" err="1" smtClean="0">
                          <a:solidFill>
                            <a:schemeClr val="tx2"/>
                          </a:solidFill>
                          <a:effectLst/>
                          <a:latin typeface="Times New Roman" panose="02020603050405020304" pitchFamily="18" charset="0"/>
                          <a:ea typeface="+mn-ea"/>
                          <a:cs typeface="Times New Roman" panose="02020603050405020304" pitchFamily="18" charset="0"/>
                        </a:rPr>
                        <a:t>ies</a:t>
                      </a:r>
                      <a:endParaRPr lang="ru-RU" sz="17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en-US" sz="1700" b="1" i="0" u="none" strike="noStrike" dirty="0" smtClean="0">
                          <a:solidFill>
                            <a:schemeClr val="tx2"/>
                          </a:solidFill>
                          <a:effectLst/>
                          <a:latin typeface="Times New Roman" panose="02020603050405020304" pitchFamily="18" charset="0"/>
                          <a:cs typeface="Times New Roman" panose="02020603050405020304" pitchFamily="18" charset="0"/>
                        </a:rPr>
                        <a:t>KT</a:t>
                      </a:r>
                      <a:endParaRPr lang="ru-RU" sz="17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en-US" sz="1700" b="1" dirty="0" smtClean="0">
                          <a:solidFill>
                            <a:schemeClr val="tx2"/>
                          </a:solidFill>
                          <a:latin typeface="Times New Roman" pitchFamily="18" charset="0"/>
                          <a:cs typeface="Times New Roman" pitchFamily="18" charset="0"/>
                        </a:rPr>
                        <a:t>Assessment</a:t>
                      </a:r>
                      <a:r>
                        <a:rPr lang="ru-RU" sz="1700" b="1" i="0" u="none" strike="noStrike" baseline="0" dirty="0" smtClean="0">
                          <a:solidFill>
                            <a:schemeClr val="tx2"/>
                          </a:solidFill>
                          <a:effectLst/>
                          <a:latin typeface="Times New Roman" panose="02020603050405020304" pitchFamily="18" charset="0"/>
                          <a:cs typeface="Times New Roman" panose="02020603050405020304" pitchFamily="18" charset="0"/>
                        </a:rPr>
                        <a:t> </a:t>
                      </a:r>
                      <a:r>
                        <a:rPr lang="en-US" sz="1700" b="1" i="0" u="none" strike="noStrike" baseline="0" dirty="0" smtClean="0">
                          <a:solidFill>
                            <a:schemeClr val="tx2"/>
                          </a:solidFill>
                          <a:effectLst/>
                          <a:latin typeface="Times New Roman" panose="02020603050405020304" pitchFamily="18" charset="0"/>
                          <a:cs typeface="Times New Roman" panose="02020603050405020304" pitchFamily="18" charset="0"/>
                        </a:rPr>
                        <a:t>KT</a:t>
                      </a:r>
                      <a:endParaRPr lang="ru-RU" sz="17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r>
              <a:tr h="200025">
                <a:tc>
                  <a:txBody>
                    <a:bodyPr/>
                    <a:lstStyle/>
                    <a:p>
                      <a:pPr algn="l" fontAlgn="ctr"/>
                      <a:r>
                        <a:rPr lang="en-US" sz="1700" u="none" strike="noStrike" dirty="0" err="1" smtClean="0">
                          <a:solidFill>
                            <a:schemeClr val="tx2"/>
                          </a:solidFill>
                          <a:effectLst/>
                          <a:latin typeface="Times New Roman" panose="02020603050405020304" pitchFamily="18" charset="0"/>
                          <a:cs typeface="Times New Roman" panose="02020603050405020304" pitchFamily="18" charset="0"/>
                        </a:rPr>
                        <a:t>Khasavyurt</a:t>
                      </a:r>
                      <a:r>
                        <a:rPr lang="en-US" sz="1700" u="none" strike="noStrike" dirty="0" smtClean="0">
                          <a:solidFill>
                            <a:schemeClr val="tx2"/>
                          </a:solidFill>
                          <a:effectLst/>
                          <a:latin typeface="Times New Roman" panose="02020603050405020304" pitchFamily="18" charset="0"/>
                          <a:cs typeface="Times New Roman" panose="02020603050405020304" pitchFamily="18" charset="0"/>
                        </a:rPr>
                        <a:t> (Dagestan)</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1,00</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0,69</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r>
              <a:tr h="200025">
                <a:tc>
                  <a:txBody>
                    <a:bodyPr/>
                    <a:lstStyle/>
                    <a:p>
                      <a:pPr algn="l" fontAlgn="ctr"/>
                      <a:r>
                        <a:rPr lang="en-US" sz="1700" u="none" strike="noStrike" dirty="0" err="1" smtClean="0">
                          <a:solidFill>
                            <a:schemeClr val="tx2"/>
                          </a:solidFill>
                          <a:effectLst/>
                          <a:latin typeface="Times New Roman" panose="02020603050405020304" pitchFamily="18" charset="0"/>
                          <a:cs typeface="Times New Roman" panose="02020603050405020304" pitchFamily="18" charset="0"/>
                        </a:rPr>
                        <a:t>Malgobek</a:t>
                      </a:r>
                      <a:r>
                        <a:rPr lang="en-US" sz="1700" u="none" strike="noStrike" dirty="0" smtClean="0">
                          <a:solidFill>
                            <a:schemeClr val="tx2"/>
                          </a:solidFill>
                          <a:effectLst/>
                          <a:latin typeface="Times New Roman" panose="02020603050405020304" pitchFamily="18" charset="0"/>
                          <a:cs typeface="Times New Roman" panose="02020603050405020304" pitchFamily="18" charset="0"/>
                        </a:rPr>
                        <a:t> (Ingushetia)</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1,20</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0,85</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r>
              <a:tr h="200025">
                <a:tc>
                  <a:txBody>
                    <a:bodyPr/>
                    <a:lstStyle/>
                    <a:p>
                      <a:pPr algn="l" fontAlgn="ctr"/>
                      <a:r>
                        <a:rPr lang="en-US" sz="1700" u="none" strike="noStrike" dirty="0" err="1" smtClean="0">
                          <a:solidFill>
                            <a:schemeClr val="tx2"/>
                          </a:solidFill>
                          <a:effectLst/>
                          <a:latin typeface="Times New Roman" panose="02020603050405020304" pitchFamily="18" charset="0"/>
                          <a:cs typeface="Times New Roman" panose="02020603050405020304" pitchFamily="18" charset="0"/>
                        </a:rPr>
                        <a:t>Prokhladnyj</a:t>
                      </a:r>
                      <a:r>
                        <a:rPr lang="en-US" sz="1700" u="none" strike="noStrike" baseline="0" dirty="0" smtClean="0">
                          <a:solidFill>
                            <a:schemeClr val="tx2"/>
                          </a:solidFill>
                          <a:effectLst/>
                          <a:latin typeface="Times New Roman" panose="02020603050405020304" pitchFamily="18" charset="0"/>
                          <a:cs typeface="Times New Roman" panose="02020603050405020304" pitchFamily="18" charset="0"/>
                        </a:rPr>
                        <a:t> </a:t>
                      </a:r>
                      <a:r>
                        <a:rPr lang="en-US" sz="1700" u="none" strike="noStrike" dirty="0" smtClean="0">
                          <a:solidFill>
                            <a:schemeClr val="tx2"/>
                          </a:solidFill>
                          <a:effectLst/>
                          <a:latin typeface="Times New Roman" panose="02020603050405020304" pitchFamily="18" charset="0"/>
                          <a:cs typeface="Times New Roman" panose="02020603050405020304" pitchFamily="18" charset="0"/>
                        </a:rPr>
                        <a:t>(Kabardino-Balkaria)</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1,00</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0,64</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r>
              <a:tr h="200025">
                <a:tc>
                  <a:txBody>
                    <a:bodyPr/>
                    <a:lstStyle/>
                    <a:p>
                      <a:pPr algn="l" fontAlgn="ctr"/>
                      <a:r>
                        <a:rPr lang="en-US" sz="1700" u="none" strike="noStrike" dirty="0" err="1" smtClean="0">
                          <a:solidFill>
                            <a:schemeClr val="tx2"/>
                          </a:solidFill>
                          <a:effectLst/>
                          <a:latin typeface="Times New Roman" panose="02020603050405020304" pitchFamily="18" charset="0"/>
                          <a:cs typeface="Times New Roman" panose="02020603050405020304" pitchFamily="18" charset="0"/>
                        </a:rPr>
                        <a:t>Neryungri</a:t>
                      </a:r>
                      <a:r>
                        <a:rPr lang="en-US" sz="1700" u="none" strike="noStrike" dirty="0" smtClean="0">
                          <a:solidFill>
                            <a:schemeClr val="tx2"/>
                          </a:solidFill>
                          <a:effectLst/>
                          <a:latin typeface="Times New Roman" panose="02020603050405020304" pitchFamily="18" charset="0"/>
                          <a:cs typeface="Times New Roman" panose="02020603050405020304" pitchFamily="18" charset="0"/>
                        </a:rPr>
                        <a:t> (Yakutia)</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1,30</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0,73</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r>
              <a:tr h="200025">
                <a:tc>
                  <a:txBody>
                    <a:bodyPr/>
                    <a:lstStyle/>
                    <a:p>
                      <a:pPr algn="l" fontAlgn="ctr"/>
                      <a:r>
                        <a:rPr lang="en-US" sz="1700" u="none" strike="noStrike" dirty="0" smtClean="0">
                          <a:solidFill>
                            <a:schemeClr val="tx2"/>
                          </a:solidFill>
                          <a:effectLst/>
                          <a:latin typeface="Times New Roman" panose="02020603050405020304" pitchFamily="18" charset="0"/>
                          <a:cs typeface="Times New Roman" panose="02020603050405020304" pitchFamily="18" charset="0"/>
                        </a:rPr>
                        <a:t>Yakutsk</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2,00</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1,66</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r>
              <a:tr h="200025">
                <a:tc>
                  <a:txBody>
                    <a:bodyPr/>
                    <a:lstStyle/>
                    <a:p>
                      <a:pPr algn="l" fontAlgn="ctr"/>
                      <a:r>
                        <a:rPr lang="en-US" sz="1700" u="none" strike="noStrike" dirty="0" err="1" smtClean="0">
                          <a:solidFill>
                            <a:schemeClr val="tx2"/>
                          </a:solidFill>
                          <a:effectLst/>
                          <a:latin typeface="Times New Roman" panose="02020603050405020304" pitchFamily="18" charset="0"/>
                          <a:cs typeface="Times New Roman" panose="02020603050405020304" pitchFamily="18" charset="0"/>
                        </a:rPr>
                        <a:t>Krasnokamensk</a:t>
                      </a:r>
                      <a:r>
                        <a:rPr lang="en-US" sz="1700" u="none" strike="noStrike" dirty="0" smtClean="0">
                          <a:solidFill>
                            <a:schemeClr val="tx2"/>
                          </a:solidFill>
                          <a:effectLst/>
                          <a:latin typeface="Times New Roman" panose="02020603050405020304" pitchFamily="18" charset="0"/>
                          <a:cs typeface="Times New Roman" panose="02020603050405020304" pitchFamily="18" charset="0"/>
                        </a:rPr>
                        <a:t> (</a:t>
                      </a:r>
                      <a:r>
                        <a:rPr lang="en-US" sz="1700" u="none" strike="noStrike" dirty="0" err="1" smtClean="0">
                          <a:solidFill>
                            <a:schemeClr val="tx2"/>
                          </a:solidFill>
                          <a:effectLst/>
                          <a:latin typeface="Times New Roman" panose="02020603050405020304" pitchFamily="18" charset="0"/>
                          <a:cs typeface="Times New Roman" panose="02020603050405020304" pitchFamily="18" charset="0"/>
                        </a:rPr>
                        <a:t>Zabajkalskij</a:t>
                      </a:r>
                      <a:r>
                        <a:rPr lang="en-US" sz="1700" u="none" strike="noStrike" dirty="0" smtClean="0">
                          <a:solidFill>
                            <a:schemeClr val="tx2"/>
                          </a:solidFill>
                          <a:effectLst/>
                          <a:latin typeface="Times New Roman" panose="02020603050405020304" pitchFamily="18" charset="0"/>
                          <a:cs typeface="Times New Roman" panose="02020603050405020304" pitchFamily="18" charset="0"/>
                        </a:rPr>
                        <a:t> region)</a:t>
                      </a: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1,00</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0,39</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r>
              <a:tr h="200025">
                <a:tc>
                  <a:txBody>
                    <a:bodyPr/>
                    <a:lstStyle/>
                    <a:p>
                      <a:pPr algn="l" fontAlgn="ctr"/>
                      <a:r>
                        <a:rPr lang="en-US" sz="1700" u="none" strike="noStrike" dirty="0" err="1" smtClean="0">
                          <a:solidFill>
                            <a:schemeClr val="tx2"/>
                          </a:solidFill>
                          <a:effectLst/>
                          <a:latin typeface="Times New Roman" panose="02020603050405020304" pitchFamily="18" charset="0"/>
                          <a:cs typeface="Times New Roman" panose="02020603050405020304" pitchFamily="18" charset="0"/>
                        </a:rPr>
                        <a:t>Spassk-Dalnij</a:t>
                      </a:r>
                      <a:r>
                        <a:rPr lang="en-US" sz="1700" u="none" strike="noStrike" dirty="0" smtClean="0">
                          <a:solidFill>
                            <a:schemeClr val="tx2"/>
                          </a:solidFill>
                          <a:effectLst/>
                          <a:latin typeface="Times New Roman" panose="02020603050405020304" pitchFamily="18" charset="0"/>
                          <a:cs typeface="Times New Roman" panose="02020603050405020304" pitchFamily="18" charset="0"/>
                        </a:rPr>
                        <a:t> (</a:t>
                      </a:r>
                      <a:r>
                        <a:rPr lang="en-US" sz="1700" u="none" strike="noStrike" dirty="0" err="1" smtClean="0">
                          <a:solidFill>
                            <a:schemeClr val="tx2"/>
                          </a:solidFill>
                          <a:effectLst/>
                          <a:latin typeface="Times New Roman" panose="02020603050405020304" pitchFamily="18" charset="0"/>
                          <a:cs typeface="Times New Roman" panose="02020603050405020304" pitchFamily="18" charset="0"/>
                        </a:rPr>
                        <a:t>Primorye</a:t>
                      </a:r>
                      <a:r>
                        <a:rPr lang="en-US" sz="1700" u="none" strike="noStrike" dirty="0" smtClean="0">
                          <a:solidFill>
                            <a:schemeClr val="tx2"/>
                          </a:solidFill>
                          <a:effectLst/>
                          <a:latin typeface="Times New Roman" panose="02020603050405020304" pitchFamily="18" charset="0"/>
                          <a:cs typeface="Times New Roman" panose="02020603050405020304" pitchFamily="18" charset="0"/>
                        </a:rPr>
                        <a:t>)</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a:solidFill>
                            <a:schemeClr val="tx2"/>
                          </a:solidFill>
                          <a:effectLst/>
                          <a:latin typeface="Times New Roman" panose="02020603050405020304" pitchFamily="18" charset="0"/>
                          <a:cs typeface="Times New Roman" panose="02020603050405020304" pitchFamily="18" charset="0"/>
                        </a:rPr>
                        <a:t>1,00</a:t>
                      </a:r>
                      <a:endParaRPr lang="ru-RU" sz="17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0,57</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r>
              <a:tr h="200025">
                <a:tc>
                  <a:txBody>
                    <a:bodyPr/>
                    <a:lstStyle/>
                    <a:p>
                      <a:pPr algn="l" fontAlgn="ctr"/>
                      <a:r>
                        <a:rPr lang="en-US" sz="1700" u="none" strike="noStrike" dirty="0" err="1" smtClean="0">
                          <a:solidFill>
                            <a:schemeClr val="tx2"/>
                          </a:solidFill>
                          <a:effectLst/>
                          <a:latin typeface="Times New Roman" panose="02020603050405020304" pitchFamily="18" charset="0"/>
                          <a:cs typeface="Times New Roman" panose="02020603050405020304" pitchFamily="18" charset="0"/>
                        </a:rPr>
                        <a:t>Ust-Kut</a:t>
                      </a:r>
                      <a:r>
                        <a:rPr lang="en-US" sz="1700" u="none" strike="noStrike" dirty="0" smtClean="0">
                          <a:solidFill>
                            <a:schemeClr val="tx2"/>
                          </a:solidFill>
                          <a:effectLst/>
                          <a:latin typeface="Times New Roman" panose="02020603050405020304" pitchFamily="18" charset="0"/>
                          <a:cs typeface="Times New Roman" panose="02020603050405020304" pitchFamily="18" charset="0"/>
                        </a:rPr>
                        <a:t> (Irkutsk region</a:t>
                      </a:r>
                      <a:r>
                        <a:rPr lang="ru-RU" sz="1700" u="none" strike="noStrike" dirty="0" smtClean="0">
                          <a:solidFill>
                            <a:schemeClr val="tx2"/>
                          </a:solidFill>
                          <a:effectLst/>
                          <a:latin typeface="Times New Roman" panose="02020603050405020304" pitchFamily="18" charset="0"/>
                          <a:cs typeface="Times New Roman" panose="02020603050405020304" pitchFamily="18" charset="0"/>
                        </a:rPr>
                        <a:t>)</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a:solidFill>
                            <a:schemeClr val="tx2"/>
                          </a:solidFill>
                          <a:effectLst/>
                          <a:latin typeface="Times New Roman" panose="02020603050405020304" pitchFamily="18" charset="0"/>
                          <a:cs typeface="Times New Roman" panose="02020603050405020304" pitchFamily="18" charset="0"/>
                        </a:rPr>
                        <a:t>1,00</a:t>
                      </a:r>
                      <a:endParaRPr lang="ru-RU" sz="17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0,67</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r>
              <a:tr h="200025">
                <a:tc>
                  <a:txBody>
                    <a:bodyPr/>
                    <a:lstStyle/>
                    <a:p>
                      <a:pPr algn="l" fontAlgn="ctr"/>
                      <a:r>
                        <a:rPr lang="en-US" sz="1700" u="none" strike="noStrike" dirty="0" err="1" smtClean="0">
                          <a:solidFill>
                            <a:schemeClr val="tx2"/>
                          </a:solidFill>
                          <a:effectLst/>
                          <a:latin typeface="Times New Roman" panose="02020603050405020304" pitchFamily="18" charset="0"/>
                          <a:cs typeface="Times New Roman" panose="02020603050405020304" pitchFamily="18" charset="0"/>
                        </a:rPr>
                        <a:t>Salsk</a:t>
                      </a:r>
                      <a:r>
                        <a:rPr lang="en-US" sz="1700" u="none" strike="noStrike" dirty="0" smtClean="0">
                          <a:solidFill>
                            <a:schemeClr val="tx2"/>
                          </a:solidFill>
                          <a:effectLst/>
                          <a:latin typeface="Times New Roman" panose="02020603050405020304" pitchFamily="18" charset="0"/>
                          <a:cs typeface="Times New Roman" panose="02020603050405020304" pitchFamily="18" charset="0"/>
                        </a:rPr>
                        <a:t> (Rostov region)</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a:solidFill>
                            <a:schemeClr val="tx2"/>
                          </a:solidFill>
                          <a:effectLst/>
                          <a:latin typeface="Times New Roman" panose="02020603050405020304" pitchFamily="18" charset="0"/>
                          <a:cs typeface="Times New Roman" panose="02020603050405020304" pitchFamily="18" charset="0"/>
                        </a:rPr>
                        <a:t>1,00</a:t>
                      </a:r>
                      <a:endParaRPr lang="ru-RU" sz="17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0,68</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r>
              <a:tr h="200025">
                <a:tc>
                  <a:txBody>
                    <a:bodyPr/>
                    <a:lstStyle/>
                    <a:p>
                      <a:pPr algn="l" fontAlgn="ctr"/>
                      <a:r>
                        <a:rPr lang="en-US" sz="1700" u="none" strike="noStrike" dirty="0" smtClean="0">
                          <a:solidFill>
                            <a:schemeClr val="tx2"/>
                          </a:solidFill>
                          <a:effectLst/>
                          <a:latin typeface="Times New Roman" panose="02020603050405020304" pitchFamily="18" charset="0"/>
                          <a:cs typeface="Times New Roman" panose="02020603050405020304" pitchFamily="18" charset="0"/>
                        </a:rPr>
                        <a:t>Other cities and towns of the </a:t>
                      </a:r>
                      <a:r>
                        <a:rPr lang="en-US" sz="1700" u="none" strike="noStrike" dirty="0" err="1" smtClean="0">
                          <a:solidFill>
                            <a:schemeClr val="tx2"/>
                          </a:solidFill>
                          <a:effectLst/>
                          <a:latin typeface="Times New Roman" panose="02020603050405020304" pitchFamily="18" charset="0"/>
                          <a:cs typeface="Times New Roman" panose="02020603050405020304" pitchFamily="18" charset="0"/>
                        </a:rPr>
                        <a:t>Yamal</a:t>
                      </a:r>
                      <a:r>
                        <a:rPr lang="en-US" sz="1700" u="none" strike="noStrike" dirty="0" smtClean="0">
                          <a:solidFill>
                            <a:schemeClr val="tx2"/>
                          </a:solidFill>
                          <a:effectLst/>
                          <a:latin typeface="Times New Roman" panose="02020603050405020304" pitchFamily="18" charset="0"/>
                          <a:cs typeface="Times New Roman" panose="02020603050405020304" pitchFamily="18" charset="0"/>
                        </a:rPr>
                        <a:t>-Nenets Autonomous Area</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1,10</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u="none" strike="noStrike" dirty="0">
                          <a:solidFill>
                            <a:schemeClr val="tx2"/>
                          </a:solidFill>
                          <a:effectLst/>
                          <a:latin typeface="Times New Roman" panose="02020603050405020304" pitchFamily="18" charset="0"/>
                          <a:cs typeface="Times New Roman" panose="02020603050405020304" pitchFamily="18" charset="0"/>
                        </a:rPr>
                        <a:t>0,77</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r>
            </a:tbl>
          </a:graphicData>
        </a:graphic>
      </p:graphicFrame>
      <p:graphicFrame>
        <p:nvGraphicFramePr>
          <p:cNvPr id="19" name="Таблица 18"/>
          <p:cNvGraphicFramePr>
            <a:graphicFrameLocks noGrp="1"/>
          </p:cNvGraphicFramePr>
          <p:nvPr>
            <p:extLst>
              <p:ext uri="{D42A27DB-BD31-4B8C-83A1-F6EECF244321}">
                <p14:modId xmlns:p14="http://schemas.microsoft.com/office/powerpoint/2010/main" val="3153001687"/>
              </p:ext>
            </p:extLst>
          </p:nvPr>
        </p:nvGraphicFramePr>
        <p:xfrm>
          <a:off x="4427983" y="5085184"/>
          <a:ext cx="4248473" cy="1602105"/>
        </p:xfrm>
        <a:graphic>
          <a:graphicData uri="http://schemas.openxmlformats.org/drawingml/2006/table">
            <a:tbl>
              <a:tblPr>
                <a:tableStyleId>{5C22544A-7EE6-4342-B048-85BDC9FD1C3A}</a:tableStyleId>
              </a:tblPr>
              <a:tblGrid>
                <a:gridCol w="2376265"/>
                <a:gridCol w="576064"/>
                <a:gridCol w="1296144"/>
              </a:tblGrid>
              <a:tr h="200025">
                <a:tc>
                  <a:txBody>
                    <a:bodyPr/>
                    <a:lstStyle/>
                    <a:p>
                      <a:pPr algn="ctr" fontAlgn="ctr"/>
                      <a:r>
                        <a:rPr lang="ru-RU" sz="1700" b="1" kern="1200" dirty="0" err="1" smtClean="0">
                          <a:solidFill>
                            <a:schemeClr val="tx2"/>
                          </a:solidFill>
                          <a:effectLst/>
                          <a:latin typeface="Times New Roman" panose="02020603050405020304" pitchFamily="18" charset="0"/>
                          <a:ea typeface="+mn-ea"/>
                          <a:cs typeface="Times New Roman" panose="02020603050405020304" pitchFamily="18" charset="0"/>
                        </a:rPr>
                        <a:t>Territor</a:t>
                      </a:r>
                      <a:r>
                        <a:rPr lang="en-US" sz="1700" b="1" kern="1200" dirty="0" err="1" smtClean="0">
                          <a:solidFill>
                            <a:schemeClr val="tx2"/>
                          </a:solidFill>
                          <a:effectLst/>
                          <a:latin typeface="Times New Roman" panose="02020603050405020304" pitchFamily="18" charset="0"/>
                          <a:ea typeface="+mn-ea"/>
                          <a:cs typeface="Times New Roman" panose="02020603050405020304" pitchFamily="18" charset="0"/>
                        </a:rPr>
                        <a:t>ies</a:t>
                      </a:r>
                      <a:endParaRPr lang="ru-RU" sz="17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en-US" sz="1700" b="1" i="0" u="none" strike="noStrike" dirty="0" smtClean="0">
                          <a:solidFill>
                            <a:schemeClr val="tx2"/>
                          </a:solidFill>
                          <a:effectLst/>
                          <a:latin typeface="Times New Roman" panose="02020603050405020304" pitchFamily="18" charset="0"/>
                          <a:cs typeface="Times New Roman" panose="02020603050405020304" pitchFamily="18" charset="0"/>
                        </a:rPr>
                        <a:t>KT</a:t>
                      </a:r>
                      <a:endParaRPr lang="ru-RU" sz="17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en-US" sz="1700" b="1" dirty="0" smtClean="0">
                          <a:solidFill>
                            <a:schemeClr val="tx2"/>
                          </a:solidFill>
                          <a:latin typeface="Times New Roman" pitchFamily="18" charset="0"/>
                          <a:cs typeface="Times New Roman" pitchFamily="18" charset="0"/>
                        </a:rPr>
                        <a:t>Assessment</a:t>
                      </a:r>
                      <a:r>
                        <a:rPr lang="ru-RU" sz="1700" b="1" i="0" u="none" strike="noStrike" baseline="0" dirty="0" smtClean="0">
                          <a:solidFill>
                            <a:schemeClr val="tx2"/>
                          </a:solidFill>
                          <a:effectLst/>
                          <a:latin typeface="Times New Roman" panose="02020603050405020304" pitchFamily="18" charset="0"/>
                          <a:cs typeface="Times New Roman" panose="02020603050405020304" pitchFamily="18" charset="0"/>
                        </a:rPr>
                        <a:t> </a:t>
                      </a:r>
                      <a:r>
                        <a:rPr lang="en-US" sz="1700" b="1" i="0" u="none" strike="noStrike" baseline="0" dirty="0" smtClean="0">
                          <a:solidFill>
                            <a:schemeClr val="tx2"/>
                          </a:solidFill>
                          <a:effectLst/>
                          <a:latin typeface="Times New Roman" panose="02020603050405020304" pitchFamily="18" charset="0"/>
                          <a:cs typeface="Times New Roman" panose="02020603050405020304" pitchFamily="18" charset="0"/>
                        </a:rPr>
                        <a:t>KT</a:t>
                      </a:r>
                      <a:endParaRPr lang="ru-RU" sz="17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r>
              <a:tr h="200025">
                <a:tc>
                  <a:txBody>
                    <a:bodyPr/>
                    <a:lstStyle/>
                    <a:p>
                      <a:pPr algn="l" fontAlgn="ctr"/>
                      <a:r>
                        <a:rPr lang="en-US" sz="1700" u="none" strike="noStrike" dirty="0" smtClean="0">
                          <a:solidFill>
                            <a:schemeClr val="tx2"/>
                          </a:solidFill>
                          <a:effectLst/>
                          <a:latin typeface="Times New Roman" panose="02020603050405020304" pitchFamily="18" charset="0"/>
                          <a:cs typeface="Times New Roman" panose="02020603050405020304" pitchFamily="18" charset="0"/>
                        </a:rPr>
                        <a:t>Moscow</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b="0" i="0" u="none" strike="noStrike" dirty="0" smtClean="0">
                          <a:solidFill>
                            <a:schemeClr val="tx2"/>
                          </a:solidFill>
                          <a:effectLst/>
                          <a:latin typeface="Times New Roman" panose="02020603050405020304" pitchFamily="18" charset="0"/>
                          <a:cs typeface="Times New Roman" panose="02020603050405020304" pitchFamily="18" charset="0"/>
                        </a:rPr>
                        <a:t>2,00</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b="0" i="0" u="none" strike="noStrike" dirty="0" smtClean="0">
                          <a:solidFill>
                            <a:schemeClr val="tx2"/>
                          </a:solidFill>
                          <a:effectLst/>
                          <a:latin typeface="Times New Roman" panose="02020603050405020304" pitchFamily="18" charset="0"/>
                          <a:cs typeface="Times New Roman" panose="02020603050405020304" pitchFamily="18" charset="0"/>
                        </a:rPr>
                        <a:t>1,94</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r>
              <a:tr h="200025">
                <a:tc>
                  <a:txBody>
                    <a:bodyPr/>
                    <a:lstStyle/>
                    <a:p>
                      <a:pPr algn="l" fontAlgn="ctr"/>
                      <a:r>
                        <a:rPr lang="en-US" sz="1700" b="0" i="0" u="none" strike="noStrike" dirty="0" smtClean="0">
                          <a:solidFill>
                            <a:schemeClr val="tx2"/>
                          </a:solidFill>
                          <a:effectLst/>
                          <a:latin typeface="Times New Roman" panose="02020603050405020304" pitchFamily="18" charset="0"/>
                          <a:cs typeface="Times New Roman" panose="02020603050405020304" pitchFamily="18" charset="0"/>
                        </a:rPr>
                        <a:t>Moscow region</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b="0" i="0" u="none" strike="noStrike" dirty="0" smtClean="0">
                          <a:solidFill>
                            <a:schemeClr val="tx2"/>
                          </a:solidFill>
                          <a:effectLst/>
                          <a:latin typeface="Times New Roman" panose="02020603050405020304" pitchFamily="18" charset="0"/>
                          <a:cs typeface="Times New Roman" panose="02020603050405020304" pitchFamily="18" charset="0"/>
                        </a:rPr>
                        <a:t>1,70</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b="0" i="0" u="none" strike="noStrike" dirty="0" smtClean="0">
                          <a:solidFill>
                            <a:schemeClr val="tx2"/>
                          </a:solidFill>
                          <a:effectLst/>
                          <a:latin typeface="Times New Roman" panose="02020603050405020304" pitchFamily="18" charset="0"/>
                          <a:cs typeface="Times New Roman" panose="02020603050405020304" pitchFamily="18" charset="0"/>
                        </a:rPr>
                        <a:t>1,66</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r>
              <a:tr h="200025">
                <a:tc>
                  <a:txBody>
                    <a:bodyPr/>
                    <a:lstStyle/>
                    <a:p>
                      <a:pPr algn="l" fontAlgn="ctr"/>
                      <a:r>
                        <a:rPr lang="en-US" sz="1700" b="0" i="0" u="none" strike="noStrike" dirty="0" smtClean="0">
                          <a:solidFill>
                            <a:schemeClr val="tx2"/>
                          </a:solidFill>
                          <a:effectLst/>
                          <a:latin typeface="Times New Roman" panose="02020603050405020304" pitchFamily="18" charset="0"/>
                          <a:cs typeface="Times New Roman" panose="02020603050405020304" pitchFamily="18" charset="0"/>
                        </a:rPr>
                        <a:t>Leningrad Region</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b="0" i="0" u="none" strike="noStrike" dirty="0" smtClean="0">
                          <a:solidFill>
                            <a:schemeClr val="tx2"/>
                          </a:solidFill>
                          <a:effectLst/>
                          <a:latin typeface="Times New Roman" panose="02020603050405020304" pitchFamily="18" charset="0"/>
                          <a:cs typeface="Times New Roman" panose="02020603050405020304" pitchFamily="18" charset="0"/>
                        </a:rPr>
                        <a:t>1,60</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b="0" i="0" u="none" strike="noStrike" dirty="0" smtClean="0">
                          <a:solidFill>
                            <a:schemeClr val="tx2"/>
                          </a:solidFill>
                          <a:effectLst/>
                          <a:latin typeface="Times New Roman" panose="02020603050405020304" pitchFamily="18" charset="0"/>
                          <a:cs typeface="Times New Roman" panose="02020603050405020304" pitchFamily="18" charset="0"/>
                        </a:rPr>
                        <a:t>1,45</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r>
              <a:tr h="200025">
                <a:tc>
                  <a:txBody>
                    <a:bodyPr/>
                    <a:lstStyle/>
                    <a:p>
                      <a:pPr algn="l" fontAlgn="ctr"/>
                      <a:r>
                        <a:rPr lang="en-US" sz="1700" u="none" strike="noStrike" dirty="0" smtClean="0">
                          <a:solidFill>
                            <a:schemeClr val="tx2"/>
                          </a:solidFill>
                          <a:effectLst/>
                          <a:latin typeface="Times New Roman" panose="02020603050405020304" pitchFamily="18" charset="0"/>
                          <a:cs typeface="Times New Roman" panose="02020603050405020304" pitchFamily="18" charset="0"/>
                        </a:rPr>
                        <a:t>St. Petersburg</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b="0" i="0" u="none" strike="noStrike" dirty="0" smtClean="0">
                          <a:solidFill>
                            <a:schemeClr val="tx2"/>
                          </a:solidFill>
                          <a:effectLst/>
                          <a:latin typeface="Times New Roman" panose="02020603050405020304" pitchFamily="18" charset="0"/>
                          <a:cs typeface="Times New Roman" panose="02020603050405020304" pitchFamily="18" charset="0"/>
                        </a:rPr>
                        <a:t>1,80</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700" b="0" i="0" u="none" strike="noStrike" dirty="0" smtClean="0">
                          <a:solidFill>
                            <a:schemeClr val="tx2"/>
                          </a:solidFill>
                          <a:effectLst/>
                          <a:latin typeface="Times New Roman" panose="02020603050405020304" pitchFamily="18" charset="0"/>
                          <a:cs typeface="Times New Roman" panose="02020603050405020304" pitchFamily="18" charset="0"/>
                        </a:rPr>
                        <a:t>1,85</a:t>
                      </a:r>
                      <a:endParaRPr lang="ru-RU"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20000"/>
                        <a:lumOff val="80000"/>
                      </a:schemeClr>
                    </a:solidFill>
                  </a:tcPr>
                </a:tc>
              </a:tr>
            </a:tbl>
          </a:graphicData>
        </a:graphic>
      </p:graphicFrame>
      <p:sp>
        <p:nvSpPr>
          <p:cNvPr id="20" name="Стрелка вверх 19"/>
          <p:cNvSpPr/>
          <p:nvPr/>
        </p:nvSpPr>
        <p:spPr>
          <a:xfrm>
            <a:off x="3203848" y="1828855"/>
            <a:ext cx="180020" cy="4696489"/>
          </a:xfrm>
          <a:prstGeom prst="upArrow">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низ 20"/>
          <p:cNvSpPr/>
          <p:nvPr/>
        </p:nvSpPr>
        <p:spPr>
          <a:xfrm>
            <a:off x="7452320" y="1340768"/>
            <a:ext cx="216024" cy="3600400"/>
          </a:xfrm>
          <a:prstGeom prst="downArrow">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6">
                  <a:lumMod val="50000"/>
                </a:schemeClr>
              </a:solidFill>
            </a:endParaRPr>
          </a:p>
        </p:txBody>
      </p:sp>
      <p:sp>
        <p:nvSpPr>
          <p:cNvPr id="32" name="Стрелка вниз 31"/>
          <p:cNvSpPr/>
          <p:nvPr/>
        </p:nvSpPr>
        <p:spPr>
          <a:xfrm>
            <a:off x="7452320" y="5661248"/>
            <a:ext cx="216024" cy="720080"/>
          </a:xfrm>
          <a:prstGeom prst="downArrow">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6">
                  <a:lumMod val="50000"/>
                </a:schemeClr>
              </a:solidFill>
            </a:endParaRPr>
          </a:p>
        </p:txBody>
      </p:sp>
      <p:sp>
        <p:nvSpPr>
          <p:cNvPr id="33" name="Стрелка вверх 32"/>
          <p:cNvSpPr/>
          <p:nvPr/>
        </p:nvSpPr>
        <p:spPr>
          <a:xfrm>
            <a:off x="7452320" y="6469305"/>
            <a:ext cx="252028" cy="200055"/>
          </a:xfrm>
          <a:prstGeom prst="upArrow">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1027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Заголовок 1"/>
          <p:cNvSpPr>
            <a:spLocks noGrp="1"/>
          </p:cNvSpPr>
          <p:nvPr>
            <p:ph type="title"/>
          </p:nvPr>
        </p:nvSpPr>
        <p:spPr>
          <a:xfrm>
            <a:off x="2700338" y="260350"/>
            <a:ext cx="5903912" cy="590550"/>
          </a:xfrm>
        </p:spPr>
        <p:txBody>
          <a:bodyPr/>
          <a:lstStyle/>
          <a:p>
            <a:pPr algn="r"/>
            <a:r>
              <a:rPr lang="en-US" altLang="ru-RU" sz="2200" b="1" dirty="0" smtClean="0">
                <a:solidFill>
                  <a:srgbClr val="C00000"/>
                </a:solidFill>
              </a:rPr>
              <a:t>“Tariffs corridor”</a:t>
            </a:r>
            <a:endParaRPr lang="ru-RU" altLang="ru-RU" sz="2200" b="1" dirty="0" smtClean="0">
              <a:solidFill>
                <a:srgbClr val="C00000"/>
              </a:solidFill>
            </a:endParaRPr>
          </a:p>
        </p:txBody>
      </p:sp>
      <p:sp>
        <p:nvSpPr>
          <p:cNvPr id="22532" name="Прямоугольник 4"/>
          <p:cNvSpPr>
            <a:spLocks noChangeArrowheads="1"/>
          </p:cNvSpPr>
          <p:nvPr/>
        </p:nvSpPr>
        <p:spPr bwMode="auto">
          <a:xfrm>
            <a:off x="395536" y="1307413"/>
            <a:ext cx="8280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defRPr/>
            </a:pPr>
            <a:r>
              <a:rPr lang="en-US" altLang="ru-RU" sz="2000" b="1" dirty="0" smtClean="0">
                <a:solidFill>
                  <a:srgbClr val="002060"/>
                </a:solidFill>
              </a:rPr>
              <a:t>IMPLEMENTATION “TARIFFS CORRIDOR”</a:t>
            </a:r>
            <a:endParaRPr lang="ru-RU" altLang="ru-RU" sz="2200" dirty="0" smtClean="0">
              <a:solidFill>
                <a:srgbClr val="002060"/>
              </a:solidFill>
            </a:endParaRPr>
          </a:p>
        </p:txBody>
      </p:sp>
      <p:graphicFrame>
        <p:nvGraphicFramePr>
          <p:cNvPr id="3" name="Схема 2"/>
          <p:cNvGraphicFramePr/>
          <p:nvPr>
            <p:extLst>
              <p:ext uri="{D42A27DB-BD31-4B8C-83A1-F6EECF244321}">
                <p14:modId xmlns:p14="http://schemas.microsoft.com/office/powerpoint/2010/main" val="2045439840"/>
              </p:ext>
            </p:extLst>
          </p:nvPr>
        </p:nvGraphicFramePr>
        <p:xfrm>
          <a:off x="683568" y="4293096"/>
          <a:ext cx="7776864"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трелка вниз 3"/>
          <p:cNvSpPr/>
          <p:nvPr/>
        </p:nvSpPr>
        <p:spPr>
          <a:xfrm>
            <a:off x="3995936" y="3916362"/>
            <a:ext cx="1264047" cy="288032"/>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grpSp>
        <p:nvGrpSpPr>
          <p:cNvPr id="11" name="Группа 10"/>
          <p:cNvGrpSpPr/>
          <p:nvPr/>
        </p:nvGrpSpPr>
        <p:grpSpPr>
          <a:xfrm>
            <a:off x="693093" y="2174820"/>
            <a:ext cx="7776864" cy="652572"/>
            <a:chOff x="0" y="0"/>
            <a:chExt cx="7776864" cy="652572"/>
          </a:xfrm>
        </p:grpSpPr>
        <p:sp>
          <p:nvSpPr>
            <p:cNvPr id="12" name="Скругленный прямоугольник 11"/>
            <p:cNvSpPr/>
            <p:nvPr/>
          </p:nvSpPr>
          <p:spPr>
            <a:xfrm>
              <a:off x="0" y="0"/>
              <a:ext cx="7776864" cy="652572"/>
            </a:xfrm>
            <a:prstGeom prst="roundRect">
              <a:avLst>
                <a:gd name="adj" fmla="val 10000"/>
              </a:avLst>
            </a:prstGeom>
            <a:solidFill>
              <a:srgbClr val="82000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3" name="Скругленный прямоугольник 4"/>
            <p:cNvSpPr/>
            <p:nvPr/>
          </p:nvSpPr>
          <p:spPr>
            <a:xfrm>
              <a:off x="1214610" y="0"/>
              <a:ext cx="6562253" cy="6525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spcBef>
                  <a:spcPct val="0"/>
                </a:spcBef>
                <a:defRPr/>
              </a:pPr>
              <a:r>
                <a:rPr lang="en-US" altLang="ru-RU" dirty="0" smtClean="0">
                  <a:solidFill>
                    <a:schemeClr val="bg1"/>
                  </a:solidFill>
                </a:rPr>
                <a:t>Risk </a:t>
              </a:r>
              <a:r>
                <a:rPr lang="en-US" altLang="ru-RU" dirty="0">
                  <a:solidFill>
                    <a:schemeClr val="bg1"/>
                  </a:solidFill>
                </a:rPr>
                <a:t>of </a:t>
              </a:r>
              <a:r>
                <a:rPr lang="en-US" altLang="ru-RU" dirty="0" smtClean="0">
                  <a:solidFill>
                    <a:schemeClr val="bg1"/>
                  </a:solidFill>
                </a:rPr>
                <a:t>the mass </a:t>
              </a:r>
              <a:r>
                <a:rPr lang="en-US" altLang="ru-RU" dirty="0">
                  <a:solidFill>
                    <a:schemeClr val="bg1"/>
                  </a:solidFill>
                </a:rPr>
                <a:t>insolvency </a:t>
              </a:r>
              <a:r>
                <a:rPr lang="en-US" altLang="ru-RU" dirty="0" smtClean="0">
                  <a:solidFill>
                    <a:schemeClr val="bg1"/>
                  </a:solidFill>
                </a:rPr>
                <a:t>of insurers if a min rate is lower rate then a calculated gross-rate</a:t>
              </a:r>
              <a:endParaRPr lang="ru-RU" altLang="ru-RU" dirty="0">
                <a:solidFill>
                  <a:schemeClr val="bg1"/>
                </a:solidFill>
              </a:endParaRPr>
            </a:p>
          </p:txBody>
        </p:sp>
      </p:grpSp>
      <p:grpSp>
        <p:nvGrpSpPr>
          <p:cNvPr id="14" name="Группа 13"/>
          <p:cNvGrpSpPr/>
          <p:nvPr/>
        </p:nvGrpSpPr>
        <p:grpSpPr>
          <a:xfrm>
            <a:off x="570533" y="3155992"/>
            <a:ext cx="7930405" cy="691438"/>
            <a:chOff x="-153541" y="-38866"/>
            <a:chExt cx="7930405" cy="691438"/>
          </a:xfrm>
        </p:grpSpPr>
        <p:sp>
          <p:nvSpPr>
            <p:cNvPr id="15" name="Скругленный прямоугольник 14"/>
            <p:cNvSpPr/>
            <p:nvPr/>
          </p:nvSpPr>
          <p:spPr>
            <a:xfrm>
              <a:off x="-153541" y="-38866"/>
              <a:ext cx="7776864" cy="652572"/>
            </a:xfrm>
            <a:prstGeom prst="roundRect">
              <a:avLst>
                <a:gd name="adj" fmla="val 10000"/>
              </a:avLst>
            </a:prstGeom>
            <a:solidFill>
              <a:schemeClr val="accent3">
                <a:lumMod val="75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8" name="Скругленный прямоугольник 4"/>
            <p:cNvSpPr/>
            <p:nvPr/>
          </p:nvSpPr>
          <p:spPr>
            <a:xfrm>
              <a:off x="1070596" y="0"/>
              <a:ext cx="6706268" cy="6525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spcBef>
                  <a:spcPct val="0"/>
                </a:spcBef>
                <a:defRPr/>
              </a:pPr>
              <a:r>
                <a:rPr lang="en-US" altLang="ru-RU" dirty="0" smtClean="0">
                  <a:solidFill>
                    <a:schemeClr val="bg1"/>
                  </a:solidFill>
                </a:rPr>
                <a:t>                 Min rate  should tally with gross rate</a:t>
              </a:r>
              <a:endParaRPr lang="ru-RU" altLang="ru-RU" dirty="0">
                <a:solidFill>
                  <a:schemeClr val="bg1"/>
                </a:solidFill>
              </a:endParaRPr>
            </a:p>
          </p:txBody>
        </p:sp>
      </p:grpSp>
      <p:sp>
        <p:nvSpPr>
          <p:cNvPr id="19" name="Стрелка вниз 18"/>
          <p:cNvSpPr/>
          <p:nvPr/>
        </p:nvSpPr>
        <p:spPr>
          <a:xfrm>
            <a:off x="3979168" y="1807944"/>
            <a:ext cx="1264047" cy="28803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20" name="Стрелка вниз 19"/>
          <p:cNvSpPr/>
          <p:nvPr/>
        </p:nvSpPr>
        <p:spPr>
          <a:xfrm>
            <a:off x="3995936" y="2859160"/>
            <a:ext cx="1264047" cy="28803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pic>
        <p:nvPicPr>
          <p:cNvPr id="5" name="Рисунок 4"/>
          <p:cNvPicPr>
            <a:picLocks noChangeAspect="1"/>
          </p:cNvPicPr>
          <p:nvPr/>
        </p:nvPicPr>
        <p:blipFill>
          <a:blip r:embed="rId7"/>
          <a:stretch>
            <a:fillRect/>
          </a:stretch>
        </p:blipFill>
        <p:spPr>
          <a:xfrm>
            <a:off x="755576" y="2233175"/>
            <a:ext cx="1081462" cy="532579"/>
          </a:xfrm>
          <a:prstGeom prst="rect">
            <a:avLst/>
          </a:prstGeom>
        </p:spPr>
      </p:pic>
      <p:pic>
        <p:nvPicPr>
          <p:cNvPr id="7" name="Рисунок 6"/>
          <p:cNvPicPr>
            <a:picLocks noChangeAspect="1"/>
          </p:cNvPicPr>
          <p:nvPr/>
        </p:nvPicPr>
        <p:blipFill>
          <a:blip r:embed="rId8"/>
          <a:stretch>
            <a:fillRect/>
          </a:stretch>
        </p:blipFill>
        <p:spPr>
          <a:xfrm>
            <a:off x="744749" y="3246852"/>
            <a:ext cx="1084051" cy="509719"/>
          </a:xfrm>
          <a:prstGeom prst="rect">
            <a:avLst/>
          </a:prstGeom>
        </p:spPr>
      </p:pic>
      <p:sp>
        <p:nvSpPr>
          <p:cNvPr id="2" name="Номер слайда 1"/>
          <p:cNvSpPr>
            <a:spLocks noGrp="1"/>
          </p:cNvSpPr>
          <p:nvPr>
            <p:ph type="sldNum" sz="quarter" idx="12"/>
          </p:nvPr>
        </p:nvSpPr>
        <p:spPr/>
        <p:txBody>
          <a:bodyPr/>
          <a:lstStyle/>
          <a:p>
            <a:fld id="{05F6C808-05D0-47F4-B1A1-27471850F27D}" type="slidenum">
              <a:rPr lang="ru-RU" smtClean="0"/>
              <a:t>9</a:t>
            </a:fld>
            <a:endParaRPr lang="ru-RU"/>
          </a:p>
        </p:txBody>
      </p:sp>
    </p:spTree>
    <p:extLst>
      <p:ext uri="{BB962C8B-B14F-4D97-AF65-F5344CB8AC3E}">
        <p14:creationId xmlns:p14="http://schemas.microsoft.com/office/powerpoint/2010/main" val="18798580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3317</TotalTime>
  <Words>2481</Words>
  <Application>Microsoft Macintosh PowerPoint</Application>
  <PresentationFormat>Экран (4:3)</PresentationFormat>
  <Paragraphs>537</Paragraphs>
  <Slides>24</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 </vt:lpstr>
      <vt:lpstr>Russian Association of Motor Insurers</vt:lpstr>
      <vt:lpstr>Презентация PowerPoint</vt:lpstr>
      <vt:lpstr>Презентация PowerPoint</vt:lpstr>
      <vt:lpstr>CMTPL Problems</vt:lpstr>
      <vt:lpstr>Calculation of basic insurance rate</vt:lpstr>
      <vt:lpstr>Assessment of the Ratios of Insurance Rates   (КVS, КО, КМ, КS)</vt:lpstr>
      <vt:lpstr>Assessment of the KT ratios</vt:lpstr>
      <vt:lpstr>“Tariffs corridor”</vt:lpstr>
      <vt:lpstr> Increase cover limits</vt:lpstr>
      <vt:lpstr>Презентация PowerPoint</vt:lpstr>
      <vt:lpstr>Consumer Protection Law  covers only segments of CMTPL </vt:lpstr>
      <vt:lpstr>  </vt:lpstr>
      <vt:lpstr>Презентация PowerPoint</vt:lpstr>
      <vt:lpstr>Презентация PowerPoint</vt:lpstr>
      <vt:lpstr>Презентация PowerPoint</vt:lpstr>
      <vt:lpstr>Презентация PowerPoint</vt:lpstr>
      <vt:lpstr>  </vt:lpstr>
      <vt:lpstr>Презентация PowerPoint</vt:lpstr>
      <vt:lpstr>Classes of carriers</vt:lpstr>
      <vt:lpstr>Презентация PowerPoint</vt:lpstr>
      <vt:lpstr>Презентация PowerPoint</vt:lpstr>
      <vt:lpstr>Презентация PowerPoint</vt:lpstr>
      <vt:lpstr>Презентация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Гусар Светлана Викторовна</dc:creator>
  <cp:lastModifiedBy>Elena</cp:lastModifiedBy>
  <cp:revision>281</cp:revision>
  <cp:lastPrinted>2014-07-25T05:22:47Z</cp:lastPrinted>
  <dcterms:created xsi:type="dcterms:W3CDTF">2013-11-26T11:42:06Z</dcterms:created>
  <dcterms:modified xsi:type="dcterms:W3CDTF">2014-07-25T18:53:31Z</dcterms:modified>
</cp:coreProperties>
</file>