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284" r:id="rId2"/>
    <p:sldId id="289" r:id="rId3"/>
    <p:sldId id="296" r:id="rId4"/>
    <p:sldId id="295" r:id="rId5"/>
    <p:sldId id="299" r:id="rId6"/>
    <p:sldId id="298" r:id="rId7"/>
    <p:sldId id="297" r:id="rId8"/>
    <p:sldId id="285" r:id="rId9"/>
    <p:sldId id="287" r:id="rId10"/>
    <p:sldId id="292" r:id="rId11"/>
    <p:sldId id="286" r:id="rId12"/>
  </p:sldIdLst>
  <p:sldSz cx="18219738" cy="10248900"/>
  <p:notesSz cx="6858000" cy="9144000"/>
  <p:embeddedFontLst>
    <p:embeddedFont>
      <p:font typeface="Basis Grotesque Pro Medium" panose="020B0604020202020204" charset="0"/>
      <p:regular r:id="rId14"/>
    </p:embeddedFont>
    <p:embeddedFont>
      <p:font typeface="Verdana" panose="020B0604030504040204" pitchFamily="3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ru-RU"/>
    </a:defPPr>
    <a:lvl1pPr marL="0" algn="l" defTabSz="1366479" rtl="0" eaLnBrk="1" latinLnBrk="0" hangingPunct="1">
      <a:defRPr sz="2690" kern="1200">
        <a:solidFill>
          <a:schemeClr val="tx1"/>
        </a:solidFill>
        <a:latin typeface="+mn-lt"/>
        <a:ea typeface="+mn-ea"/>
        <a:cs typeface="+mn-cs"/>
      </a:defRPr>
    </a:lvl1pPr>
    <a:lvl2pPr marL="683240" algn="l" defTabSz="1366479" rtl="0" eaLnBrk="1" latinLnBrk="0" hangingPunct="1">
      <a:defRPr sz="2690" kern="1200">
        <a:solidFill>
          <a:schemeClr val="tx1"/>
        </a:solidFill>
        <a:latin typeface="+mn-lt"/>
        <a:ea typeface="+mn-ea"/>
        <a:cs typeface="+mn-cs"/>
      </a:defRPr>
    </a:lvl2pPr>
    <a:lvl3pPr marL="1366479" algn="l" defTabSz="1366479" rtl="0" eaLnBrk="1" latinLnBrk="0" hangingPunct="1">
      <a:defRPr sz="2690" kern="1200">
        <a:solidFill>
          <a:schemeClr val="tx1"/>
        </a:solidFill>
        <a:latin typeface="+mn-lt"/>
        <a:ea typeface="+mn-ea"/>
        <a:cs typeface="+mn-cs"/>
      </a:defRPr>
    </a:lvl3pPr>
    <a:lvl4pPr marL="2049719" algn="l" defTabSz="1366479" rtl="0" eaLnBrk="1" latinLnBrk="0" hangingPunct="1">
      <a:defRPr sz="2690" kern="1200">
        <a:solidFill>
          <a:schemeClr val="tx1"/>
        </a:solidFill>
        <a:latin typeface="+mn-lt"/>
        <a:ea typeface="+mn-ea"/>
        <a:cs typeface="+mn-cs"/>
      </a:defRPr>
    </a:lvl4pPr>
    <a:lvl5pPr marL="2732959" algn="l" defTabSz="1366479" rtl="0" eaLnBrk="1" latinLnBrk="0" hangingPunct="1">
      <a:defRPr sz="2690" kern="1200">
        <a:solidFill>
          <a:schemeClr val="tx1"/>
        </a:solidFill>
        <a:latin typeface="+mn-lt"/>
        <a:ea typeface="+mn-ea"/>
        <a:cs typeface="+mn-cs"/>
      </a:defRPr>
    </a:lvl5pPr>
    <a:lvl6pPr marL="3416198" algn="l" defTabSz="1366479" rtl="0" eaLnBrk="1" latinLnBrk="0" hangingPunct="1">
      <a:defRPr sz="2690" kern="1200">
        <a:solidFill>
          <a:schemeClr val="tx1"/>
        </a:solidFill>
        <a:latin typeface="+mn-lt"/>
        <a:ea typeface="+mn-ea"/>
        <a:cs typeface="+mn-cs"/>
      </a:defRPr>
    </a:lvl6pPr>
    <a:lvl7pPr marL="4099438" algn="l" defTabSz="1366479" rtl="0" eaLnBrk="1" latinLnBrk="0" hangingPunct="1">
      <a:defRPr sz="2690" kern="1200">
        <a:solidFill>
          <a:schemeClr val="tx1"/>
        </a:solidFill>
        <a:latin typeface="+mn-lt"/>
        <a:ea typeface="+mn-ea"/>
        <a:cs typeface="+mn-cs"/>
      </a:defRPr>
    </a:lvl7pPr>
    <a:lvl8pPr marL="4782678" algn="l" defTabSz="1366479" rtl="0" eaLnBrk="1" latinLnBrk="0" hangingPunct="1">
      <a:defRPr sz="2690" kern="1200">
        <a:solidFill>
          <a:schemeClr val="tx1"/>
        </a:solidFill>
        <a:latin typeface="+mn-lt"/>
        <a:ea typeface="+mn-ea"/>
        <a:cs typeface="+mn-cs"/>
      </a:defRPr>
    </a:lvl8pPr>
    <a:lvl9pPr marL="5465917" algn="l" defTabSz="1366479" rtl="0" eaLnBrk="1" latinLnBrk="0" hangingPunct="1">
      <a:defRPr sz="269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693" userDrawn="1">
          <p15:clr>
            <a:srgbClr val="A4A3A4"/>
          </p15:clr>
        </p15:guide>
        <p15:guide id="2" orient="horz" pos="32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688A"/>
    <a:srgbClr val="2081D2"/>
    <a:srgbClr val="ECF8DE"/>
    <a:srgbClr val="5CA8E6"/>
    <a:srgbClr val="ECA774"/>
    <a:srgbClr val="EDAC7B"/>
    <a:srgbClr val="FFCE26"/>
    <a:srgbClr val="CCE4F7"/>
    <a:srgbClr val="E8E8E8"/>
    <a:srgbClr val="FBD1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60"/>
  </p:normalViewPr>
  <p:slideViewPr>
    <p:cSldViewPr showGuides="1">
      <p:cViewPr varScale="1">
        <p:scale>
          <a:sx n="71" d="100"/>
          <a:sy n="71" d="100"/>
        </p:scale>
        <p:origin x="714" y="78"/>
      </p:cViewPr>
      <p:guideLst>
        <p:guide pos="5693"/>
        <p:guide orient="horz" pos="32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6DF95-EC1A-4CAB-AD82-2F1DA7715574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DFD6D-3BDF-497C-96A9-A909969B0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45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66479" rtl="0" eaLnBrk="1" latinLnBrk="0" hangingPunct="1">
      <a:defRPr sz="1793" kern="1200">
        <a:solidFill>
          <a:schemeClr val="tx1"/>
        </a:solidFill>
        <a:latin typeface="+mn-lt"/>
        <a:ea typeface="+mn-ea"/>
        <a:cs typeface="+mn-cs"/>
      </a:defRPr>
    </a:lvl1pPr>
    <a:lvl2pPr marL="683240" algn="l" defTabSz="1366479" rtl="0" eaLnBrk="1" latinLnBrk="0" hangingPunct="1">
      <a:defRPr sz="1793" kern="1200">
        <a:solidFill>
          <a:schemeClr val="tx1"/>
        </a:solidFill>
        <a:latin typeface="+mn-lt"/>
        <a:ea typeface="+mn-ea"/>
        <a:cs typeface="+mn-cs"/>
      </a:defRPr>
    </a:lvl2pPr>
    <a:lvl3pPr marL="1366479" algn="l" defTabSz="1366479" rtl="0" eaLnBrk="1" latinLnBrk="0" hangingPunct="1">
      <a:defRPr sz="1793" kern="1200">
        <a:solidFill>
          <a:schemeClr val="tx1"/>
        </a:solidFill>
        <a:latin typeface="+mn-lt"/>
        <a:ea typeface="+mn-ea"/>
        <a:cs typeface="+mn-cs"/>
      </a:defRPr>
    </a:lvl3pPr>
    <a:lvl4pPr marL="2049719" algn="l" defTabSz="1366479" rtl="0" eaLnBrk="1" latinLnBrk="0" hangingPunct="1">
      <a:defRPr sz="1793" kern="1200">
        <a:solidFill>
          <a:schemeClr val="tx1"/>
        </a:solidFill>
        <a:latin typeface="+mn-lt"/>
        <a:ea typeface="+mn-ea"/>
        <a:cs typeface="+mn-cs"/>
      </a:defRPr>
    </a:lvl4pPr>
    <a:lvl5pPr marL="2732959" algn="l" defTabSz="1366479" rtl="0" eaLnBrk="1" latinLnBrk="0" hangingPunct="1">
      <a:defRPr sz="1793" kern="1200">
        <a:solidFill>
          <a:schemeClr val="tx1"/>
        </a:solidFill>
        <a:latin typeface="+mn-lt"/>
        <a:ea typeface="+mn-ea"/>
        <a:cs typeface="+mn-cs"/>
      </a:defRPr>
    </a:lvl5pPr>
    <a:lvl6pPr marL="3416198" algn="l" defTabSz="1366479" rtl="0" eaLnBrk="1" latinLnBrk="0" hangingPunct="1">
      <a:defRPr sz="1793" kern="1200">
        <a:solidFill>
          <a:schemeClr val="tx1"/>
        </a:solidFill>
        <a:latin typeface="+mn-lt"/>
        <a:ea typeface="+mn-ea"/>
        <a:cs typeface="+mn-cs"/>
      </a:defRPr>
    </a:lvl6pPr>
    <a:lvl7pPr marL="4099438" algn="l" defTabSz="1366479" rtl="0" eaLnBrk="1" latinLnBrk="0" hangingPunct="1">
      <a:defRPr sz="1793" kern="1200">
        <a:solidFill>
          <a:schemeClr val="tx1"/>
        </a:solidFill>
        <a:latin typeface="+mn-lt"/>
        <a:ea typeface="+mn-ea"/>
        <a:cs typeface="+mn-cs"/>
      </a:defRPr>
    </a:lvl7pPr>
    <a:lvl8pPr marL="4782678" algn="l" defTabSz="1366479" rtl="0" eaLnBrk="1" latinLnBrk="0" hangingPunct="1">
      <a:defRPr sz="1793" kern="1200">
        <a:solidFill>
          <a:schemeClr val="tx1"/>
        </a:solidFill>
        <a:latin typeface="+mn-lt"/>
        <a:ea typeface="+mn-ea"/>
        <a:cs typeface="+mn-cs"/>
      </a:defRPr>
    </a:lvl8pPr>
    <a:lvl9pPr marL="5465917" algn="l" defTabSz="1366479" rtl="0" eaLnBrk="1" latinLnBrk="0" hangingPunct="1">
      <a:defRPr sz="179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DFD6D-3BDF-497C-96A9-A909969B09C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512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DFD6D-3BDF-497C-96A9-A909969B09C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870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DFD6D-3BDF-497C-96A9-A909969B09C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41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DFD6D-3BDF-497C-96A9-A909969B09C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210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DFD6D-3BDF-497C-96A9-A909969B09C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09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DFD6D-3BDF-497C-96A9-A909969B09C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460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DFD6D-3BDF-497C-96A9-A909969B09C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929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DFD6D-3BDF-497C-96A9-A909969B09C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704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DFD6D-3BDF-497C-96A9-A909969B09C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869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DFD6D-3BDF-497C-96A9-A909969B09C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932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DFD6D-3BDF-497C-96A9-A909969B09C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693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467" y="1677309"/>
            <a:ext cx="13664804" cy="3568136"/>
          </a:xfrm>
        </p:spPr>
        <p:txBody>
          <a:bodyPr anchor="b"/>
          <a:lstStyle>
            <a:lvl1pPr algn="ctr">
              <a:defRPr sz="896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467" y="5383046"/>
            <a:ext cx="13664804" cy="2474444"/>
          </a:xfrm>
        </p:spPr>
        <p:txBody>
          <a:bodyPr/>
          <a:lstStyle>
            <a:lvl1pPr marL="0" indent="0" algn="ctr">
              <a:buNone/>
              <a:defRPr sz="3587"/>
            </a:lvl1pPr>
            <a:lvl2pPr marL="683240" indent="0" algn="ctr">
              <a:buNone/>
              <a:defRPr sz="2989"/>
            </a:lvl2pPr>
            <a:lvl3pPr marL="1366479" indent="0" algn="ctr">
              <a:buNone/>
              <a:defRPr sz="2690"/>
            </a:lvl3pPr>
            <a:lvl4pPr marL="2049719" indent="0" algn="ctr">
              <a:buNone/>
              <a:defRPr sz="2391"/>
            </a:lvl4pPr>
            <a:lvl5pPr marL="2732959" indent="0" algn="ctr">
              <a:buNone/>
              <a:defRPr sz="2391"/>
            </a:lvl5pPr>
            <a:lvl6pPr marL="3416198" indent="0" algn="ctr">
              <a:buNone/>
              <a:defRPr sz="2391"/>
            </a:lvl6pPr>
            <a:lvl7pPr marL="4099438" indent="0" algn="ctr">
              <a:buNone/>
              <a:defRPr sz="2391"/>
            </a:lvl7pPr>
            <a:lvl8pPr marL="4782678" indent="0" algn="ctr">
              <a:buNone/>
              <a:defRPr sz="2391"/>
            </a:lvl8pPr>
            <a:lvl9pPr marL="5465917" indent="0" algn="ctr">
              <a:buNone/>
              <a:defRPr sz="239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EA64-0AB2-40CD-B920-E2EDE21098D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D38-2F77-4E27-8B12-C5F0301CC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90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EA64-0AB2-40CD-B920-E2EDE21098D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D38-2F77-4E27-8B12-C5F0301CC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85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38500" y="545659"/>
            <a:ext cx="3928631" cy="86854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2607" y="545659"/>
            <a:ext cx="11558146" cy="86854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EA64-0AB2-40CD-B920-E2EDE21098D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D38-2F77-4E27-8B12-C5F0301CC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25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EA64-0AB2-40CD-B920-E2EDE21098D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D38-2F77-4E27-8B12-C5F0301CC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31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118" y="2555109"/>
            <a:ext cx="15714524" cy="4263257"/>
          </a:xfrm>
        </p:spPr>
        <p:txBody>
          <a:bodyPr anchor="b"/>
          <a:lstStyle>
            <a:lvl1pPr>
              <a:defRPr sz="896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3118" y="6858698"/>
            <a:ext cx="15714524" cy="2241946"/>
          </a:xfrm>
        </p:spPr>
        <p:txBody>
          <a:bodyPr/>
          <a:lstStyle>
            <a:lvl1pPr marL="0" indent="0">
              <a:buNone/>
              <a:defRPr sz="3587">
                <a:solidFill>
                  <a:schemeClr val="tx1">
                    <a:tint val="75000"/>
                  </a:schemeClr>
                </a:solidFill>
              </a:defRPr>
            </a:lvl1pPr>
            <a:lvl2pPr marL="683240" indent="0">
              <a:buNone/>
              <a:defRPr sz="2989">
                <a:solidFill>
                  <a:schemeClr val="tx1">
                    <a:tint val="75000"/>
                  </a:schemeClr>
                </a:solidFill>
              </a:defRPr>
            </a:lvl2pPr>
            <a:lvl3pPr marL="1366479" indent="0">
              <a:buNone/>
              <a:defRPr sz="2690">
                <a:solidFill>
                  <a:schemeClr val="tx1">
                    <a:tint val="75000"/>
                  </a:schemeClr>
                </a:solidFill>
              </a:defRPr>
            </a:lvl3pPr>
            <a:lvl4pPr marL="2049719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4pPr>
            <a:lvl5pPr marL="2732959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5pPr>
            <a:lvl6pPr marL="3416198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6pPr>
            <a:lvl7pPr marL="4099438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7pPr>
            <a:lvl8pPr marL="4782678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8pPr>
            <a:lvl9pPr marL="5465917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EA64-0AB2-40CD-B920-E2EDE21098D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D38-2F77-4E27-8B12-C5F0301CC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604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2607" y="2728295"/>
            <a:ext cx="7743389" cy="65028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3742" y="2728295"/>
            <a:ext cx="7743389" cy="65028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EA64-0AB2-40CD-B920-E2EDE21098D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D38-2F77-4E27-8B12-C5F0301CC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98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980" y="545660"/>
            <a:ext cx="15714524" cy="19809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4981" y="2512405"/>
            <a:ext cx="7707802" cy="1231291"/>
          </a:xfrm>
        </p:spPr>
        <p:txBody>
          <a:bodyPr anchor="b"/>
          <a:lstStyle>
            <a:lvl1pPr marL="0" indent="0">
              <a:buNone/>
              <a:defRPr sz="3587" b="1"/>
            </a:lvl1pPr>
            <a:lvl2pPr marL="683240" indent="0">
              <a:buNone/>
              <a:defRPr sz="2989" b="1"/>
            </a:lvl2pPr>
            <a:lvl3pPr marL="1366479" indent="0">
              <a:buNone/>
              <a:defRPr sz="2690" b="1"/>
            </a:lvl3pPr>
            <a:lvl4pPr marL="2049719" indent="0">
              <a:buNone/>
              <a:defRPr sz="2391" b="1"/>
            </a:lvl4pPr>
            <a:lvl5pPr marL="2732959" indent="0">
              <a:buNone/>
              <a:defRPr sz="2391" b="1"/>
            </a:lvl5pPr>
            <a:lvl6pPr marL="3416198" indent="0">
              <a:buNone/>
              <a:defRPr sz="2391" b="1"/>
            </a:lvl6pPr>
            <a:lvl7pPr marL="4099438" indent="0">
              <a:buNone/>
              <a:defRPr sz="2391" b="1"/>
            </a:lvl7pPr>
            <a:lvl8pPr marL="4782678" indent="0">
              <a:buNone/>
              <a:defRPr sz="2391" b="1"/>
            </a:lvl8pPr>
            <a:lvl9pPr marL="5465917" indent="0">
              <a:buNone/>
              <a:defRPr sz="239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4981" y="3743695"/>
            <a:ext cx="7707802" cy="5506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23742" y="2512405"/>
            <a:ext cx="7745762" cy="1231291"/>
          </a:xfrm>
        </p:spPr>
        <p:txBody>
          <a:bodyPr anchor="b"/>
          <a:lstStyle>
            <a:lvl1pPr marL="0" indent="0">
              <a:buNone/>
              <a:defRPr sz="3587" b="1"/>
            </a:lvl1pPr>
            <a:lvl2pPr marL="683240" indent="0">
              <a:buNone/>
              <a:defRPr sz="2989" b="1"/>
            </a:lvl2pPr>
            <a:lvl3pPr marL="1366479" indent="0">
              <a:buNone/>
              <a:defRPr sz="2690" b="1"/>
            </a:lvl3pPr>
            <a:lvl4pPr marL="2049719" indent="0">
              <a:buNone/>
              <a:defRPr sz="2391" b="1"/>
            </a:lvl4pPr>
            <a:lvl5pPr marL="2732959" indent="0">
              <a:buNone/>
              <a:defRPr sz="2391" b="1"/>
            </a:lvl5pPr>
            <a:lvl6pPr marL="3416198" indent="0">
              <a:buNone/>
              <a:defRPr sz="2391" b="1"/>
            </a:lvl6pPr>
            <a:lvl7pPr marL="4099438" indent="0">
              <a:buNone/>
              <a:defRPr sz="2391" b="1"/>
            </a:lvl7pPr>
            <a:lvl8pPr marL="4782678" indent="0">
              <a:buNone/>
              <a:defRPr sz="2391" b="1"/>
            </a:lvl8pPr>
            <a:lvl9pPr marL="5465917" indent="0">
              <a:buNone/>
              <a:defRPr sz="239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23742" y="3743695"/>
            <a:ext cx="7745762" cy="5506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EA64-0AB2-40CD-B920-E2EDE21098D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D38-2F77-4E27-8B12-C5F0301CC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19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EA64-0AB2-40CD-B920-E2EDE21098D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D38-2F77-4E27-8B12-C5F0301CC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54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EA64-0AB2-40CD-B920-E2EDE21098D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D38-2F77-4E27-8B12-C5F0301CC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50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981" y="683260"/>
            <a:ext cx="5876339" cy="2391410"/>
          </a:xfrm>
        </p:spPr>
        <p:txBody>
          <a:bodyPr anchor="b"/>
          <a:lstStyle>
            <a:lvl1pPr>
              <a:defRPr sz="478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5762" y="1475652"/>
            <a:ext cx="9223742" cy="7283362"/>
          </a:xfrm>
        </p:spPr>
        <p:txBody>
          <a:bodyPr/>
          <a:lstStyle>
            <a:lvl1pPr>
              <a:defRPr sz="4782"/>
            </a:lvl1pPr>
            <a:lvl2pPr>
              <a:defRPr sz="4184"/>
            </a:lvl2pPr>
            <a:lvl3pPr>
              <a:defRPr sz="3587"/>
            </a:lvl3pPr>
            <a:lvl4pPr>
              <a:defRPr sz="2989"/>
            </a:lvl4pPr>
            <a:lvl5pPr>
              <a:defRPr sz="2989"/>
            </a:lvl5pPr>
            <a:lvl6pPr>
              <a:defRPr sz="2989"/>
            </a:lvl6pPr>
            <a:lvl7pPr>
              <a:defRPr sz="2989"/>
            </a:lvl7pPr>
            <a:lvl8pPr>
              <a:defRPr sz="2989"/>
            </a:lvl8pPr>
            <a:lvl9pPr>
              <a:defRPr sz="298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4981" y="3074670"/>
            <a:ext cx="5876339" cy="5696207"/>
          </a:xfrm>
        </p:spPr>
        <p:txBody>
          <a:bodyPr/>
          <a:lstStyle>
            <a:lvl1pPr marL="0" indent="0">
              <a:buNone/>
              <a:defRPr sz="2391"/>
            </a:lvl1pPr>
            <a:lvl2pPr marL="683240" indent="0">
              <a:buNone/>
              <a:defRPr sz="2092"/>
            </a:lvl2pPr>
            <a:lvl3pPr marL="1366479" indent="0">
              <a:buNone/>
              <a:defRPr sz="1793"/>
            </a:lvl3pPr>
            <a:lvl4pPr marL="2049719" indent="0">
              <a:buNone/>
              <a:defRPr sz="1494"/>
            </a:lvl4pPr>
            <a:lvl5pPr marL="2732959" indent="0">
              <a:buNone/>
              <a:defRPr sz="1494"/>
            </a:lvl5pPr>
            <a:lvl6pPr marL="3416198" indent="0">
              <a:buNone/>
              <a:defRPr sz="1494"/>
            </a:lvl6pPr>
            <a:lvl7pPr marL="4099438" indent="0">
              <a:buNone/>
              <a:defRPr sz="1494"/>
            </a:lvl7pPr>
            <a:lvl8pPr marL="4782678" indent="0">
              <a:buNone/>
              <a:defRPr sz="1494"/>
            </a:lvl8pPr>
            <a:lvl9pPr marL="5465917" indent="0">
              <a:buNone/>
              <a:defRPr sz="149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EA64-0AB2-40CD-B920-E2EDE21098D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D38-2F77-4E27-8B12-C5F0301CC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526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981" y="683260"/>
            <a:ext cx="5876339" cy="2391410"/>
          </a:xfrm>
        </p:spPr>
        <p:txBody>
          <a:bodyPr anchor="b"/>
          <a:lstStyle>
            <a:lvl1pPr>
              <a:defRPr sz="478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45762" y="1475652"/>
            <a:ext cx="9223742" cy="7283362"/>
          </a:xfrm>
        </p:spPr>
        <p:txBody>
          <a:bodyPr anchor="t"/>
          <a:lstStyle>
            <a:lvl1pPr marL="0" indent="0">
              <a:buNone/>
              <a:defRPr sz="4782"/>
            </a:lvl1pPr>
            <a:lvl2pPr marL="683240" indent="0">
              <a:buNone/>
              <a:defRPr sz="4184"/>
            </a:lvl2pPr>
            <a:lvl3pPr marL="1366479" indent="0">
              <a:buNone/>
              <a:defRPr sz="3587"/>
            </a:lvl3pPr>
            <a:lvl4pPr marL="2049719" indent="0">
              <a:buNone/>
              <a:defRPr sz="2989"/>
            </a:lvl4pPr>
            <a:lvl5pPr marL="2732959" indent="0">
              <a:buNone/>
              <a:defRPr sz="2989"/>
            </a:lvl5pPr>
            <a:lvl6pPr marL="3416198" indent="0">
              <a:buNone/>
              <a:defRPr sz="2989"/>
            </a:lvl6pPr>
            <a:lvl7pPr marL="4099438" indent="0">
              <a:buNone/>
              <a:defRPr sz="2989"/>
            </a:lvl7pPr>
            <a:lvl8pPr marL="4782678" indent="0">
              <a:buNone/>
              <a:defRPr sz="2989"/>
            </a:lvl8pPr>
            <a:lvl9pPr marL="5465917" indent="0">
              <a:buNone/>
              <a:defRPr sz="2989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4981" y="3074670"/>
            <a:ext cx="5876339" cy="5696207"/>
          </a:xfrm>
        </p:spPr>
        <p:txBody>
          <a:bodyPr/>
          <a:lstStyle>
            <a:lvl1pPr marL="0" indent="0">
              <a:buNone/>
              <a:defRPr sz="2391"/>
            </a:lvl1pPr>
            <a:lvl2pPr marL="683240" indent="0">
              <a:buNone/>
              <a:defRPr sz="2092"/>
            </a:lvl2pPr>
            <a:lvl3pPr marL="1366479" indent="0">
              <a:buNone/>
              <a:defRPr sz="1793"/>
            </a:lvl3pPr>
            <a:lvl4pPr marL="2049719" indent="0">
              <a:buNone/>
              <a:defRPr sz="1494"/>
            </a:lvl4pPr>
            <a:lvl5pPr marL="2732959" indent="0">
              <a:buNone/>
              <a:defRPr sz="1494"/>
            </a:lvl5pPr>
            <a:lvl6pPr marL="3416198" indent="0">
              <a:buNone/>
              <a:defRPr sz="1494"/>
            </a:lvl6pPr>
            <a:lvl7pPr marL="4099438" indent="0">
              <a:buNone/>
              <a:defRPr sz="1494"/>
            </a:lvl7pPr>
            <a:lvl8pPr marL="4782678" indent="0">
              <a:buNone/>
              <a:defRPr sz="1494"/>
            </a:lvl8pPr>
            <a:lvl9pPr marL="5465917" indent="0">
              <a:buNone/>
              <a:defRPr sz="149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EA64-0AB2-40CD-B920-E2EDE21098D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D38-2F77-4E27-8B12-C5F0301CC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77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2607" y="545660"/>
            <a:ext cx="15714524" cy="1980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2607" y="2728295"/>
            <a:ext cx="15714524" cy="6502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2607" y="9499213"/>
            <a:ext cx="4099441" cy="545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BEA64-0AB2-40CD-B920-E2EDE21098DA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5288" y="9499213"/>
            <a:ext cx="6149162" cy="545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67690" y="9499213"/>
            <a:ext cx="4099441" cy="545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C8D38-2F77-4E27-8B12-C5F0301CC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40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66479" rtl="0" eaLnBrk="1" latinLnBrk="0" hangingPunct="1">
        <a:lnSpc>
          <a:spcPct val="90000"/>
        </a:lnSpc>
        <a:spcBef>
          <a:spcPct val="0"/>
        </a:spcBef>
        <a:buNone/>
        <a:defRPr sz="6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620" indent="-341620" algn="l" defTabSz="1366479" rtl="0" eaLnBrk="1" latinLnBrk="0" hangingPunct="1">
        <a:lnSpc>
          <a:spcPct val="90000"/>
        </a:lnSpc>
        <a:spcBef>
          <a:spcPts val="1494"/>
        </a:spcBef>
        <a:buFont typeface="Arial" panose="020B0604020202020204" pitchFamily="34" charset="0"/>
        <a:buChar char="•"/>
        <a:defRPr sz="4184" kern="1200">
          <a:solidFill>
            <a:schemeClr val="tx1"/>
          </a:solidFill>
          <a:latin typeface="+mn-lt"/>
          <a:ea typeface="+mn-ea"/>
          <a:cs typeface="+mn-cs"/>
        </a:defRPr>
      </a:lvl1pPr>
      <a:lvl2pPr marL="1024860" indent="-341620" algn="l" defTabSz="1366479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3587" kern="1200">
          <a:solidFill>
            <a:schemeClr val="tx1"/>
          </a:solidFill>
          <a:latin typeface="+mn-lt"/>
          <a:ea typeface="+mn-ea"/>
          <a:cs typeface="+mn-cs"/>
        </a:defRPr>
      </a:lvl2pPr>
      <a:lvl3pPr marL="1708099" indent="-341620" algn="l" defTabSz="1366479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989" kern="1200">
          <a:solidFill>
            <a:schemeClr val="tx1"/>
          </a:solidFill>
          <a:latin typeface="+mn-lt"/>
          <a:ea typeface="+mn-ea"/>
          <a:cs typeface="+mn-cs"/>
        </a:defRPr>
      </a:lvl3pPr>
      <a:lvl4pPr marL="2391339" indent="-341620" algn="l" defTabSz="1366479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0" kern="1200">
          <a:solidFill>
            <a:schemeClr val="tx1"/>
          </a:solidFill>
          <a:latin typeface="+mn-lt"/>
          <a:ea typeface="+mn-ea"/>
          <a:cs typeface="+mn-cs"/>
        </a:defRPr>
      </a:lvl4pPr>
      <a:lvl5pPr marL="3074579" indent="-341620" algn="l" defTabSz="1366479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0" kern="1200">
          <a:solidFill>
            <a:schemeClr val="tx1"/>
          </a:solidFill>
          <a:latin typeface="+mn-lt"/>
          <a:ea typeface="+mn-ea"/>
          <a:cs typeface="+mn-cs"/>
        </a:defRPr>
      </a:lvl5pPr>
      <a:lvl6pPr marL="3757818" indent="-341620" algn="l" defTabSz="1366479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0" kern="1200">
          <a:solidFill>
            <a:schemeClr val="tx1"/>
          </a:solidFill>
          <a:latin typeface="+mn-lt"/>
          <a:ea typeface="+mn-ea"/>
          <a:cs typeface="+mn-cs"/>
        </a:defRPr>
      </a:lvl6pPr>
      <a:lvl7pPr marL="4441058" indent="-341620" algn="l" defTabSz="1366479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0" kern="1200">
          <a:solidFill>
            <a:schemeClr val="tx1"/>
          </a:solidFill>
          <a:latin typeface="+mn-lt"/>
          <a:ea typeface="+mn-ea"/>
          <a:cs typeface="+mn-cs"/>
        </a:defRPr>
      </a:lvl7pPr>
      <a:lvl8pPr marL="5124298" indent="-341620" algn="l" defTabSz="1366479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0" kern="1200">
          <a:solidFill>
            <a:schemeClr val="tx1"/>
          </a:solidFill>
          <a:latin typeface="+mn-lt"/>
          <a:ea typeface="+mn-ea"/>
          <a:cs typeface="+mn-cs"/>
        </a:defRPr>
      </a:lvl8pPr>
      <a:lvl9pPr marL="5807537" indent="-341620" algn="l" defTabSz="1366479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6479" rtl="0" eaLnBrk="1" latinLnBrk="0" hangingPunct="1">
        <a:defRPr sz="2690" kern="1200">
          <a:solidFill>
            <a:schemeClr val="tx1"/>
          </a:solidFill>
          <a:latin typeface="+mn-lt"/>
          <a:ea typeface="+mn-ea"/>
          <a:cs typeface="+mn-cs"/>
        </a:defRPr>
      </a:lvl1pPr>
      <a:lvl2pPr marL="683240" algn="l" defTabSz="1366479" rtl="0" eaLnBrk="1" latinLnBrk="0" hangingPunct="1">
        <a:defRPr sz="2690" kern="1200">
          <a:solidFill>
            <a:schemeClr val="tx1"/>
          </a:solidFill>
          <a:latin typeface="+mn-lt"/>
          <a:ea typeface="+mn-ea"/>
          <a:cs typeface="+mn-cs"/>
        </a:defRPr>
      </a:lvl2pPr>
      <a:lvl3pPr marL="1366479" algn="l" defTabSz="1366479" rtl="0" eaLnBrk="1" latinLnBrk="0" hangingPunct="1">
        <a:defRPr sz="2690" kern="1200">
          <a:solidFill>
            <a:schemeClr val="tx1"/>
          </a:solidFill>
          <a:latin typeface="+mn-lt"/>
          <a:ea typeface="+mn-ea"/>
          <a:cs typeface="+mn-cs"/>
        </a:defRPr>
      </a:lvl3pPr>
      <a:lvl4pPr marL="2049719" algn="l" defTabSz="1366479" rtl="0" eaLnBrk="1" latinLnBrk="0" hangingPunct="1">
        <a:defRPr sz="2690" kern="1200">
          <a:solidFill>
            <a:schemeClr val="tx1"/>
          </a:solidFill>
          <a:latin typeface="+mn-lt"/>
          <a:ea typeface="+mn-ea"/>
          <a:cs typeface="+mn-cs"/>
        </a:defRPr>
      </a:lvl4pPr>
      <a:lvl5pPr marL="2732959" algn="l" defTabSz="1366479" rtl="0" eaLnBrk="1" latinLnBrk="0" hangingPunct="1">
        <a:defRPr sz="2690" kern="1200">
          <a:solidFill>
            <a:schemeClr val="tx1"/>
          </a:solidFill>
          <a:latin typeface="+mn-lt"/>
          <a:ea typeface="+mn-ea"/>
          <a:cs typeface="+mn-cs"/>
        </a:defRPr>
      </a:lvl5pPr>
      <a:lvl6pPr marL="3416198" algn="l" defTabSz="1366479" rtl="0" eaLnBrk="1" latinLnBrk="0" hangingPunct="1">
        <a:defRPr sz="2690" kern="1200">
          <a:solidFill>
            <a:schemeClr val="tx1"/>
          </a:solidFill>
          <a:latin typeface="+mn-lt"/>
          <a:ea typeface="+mn-ea"/>
          <a:cs typeface="+mn-cs"/>
        </a:defRPr>
      </a:lvl6pPr>
      <a:lvl7pPr marL="4099438" algn="l" defTabSz="1366479" rtl="0" eaLnBrk="1" latinLnBrk="0" hangingPunct="1">
        <a:defRPr sz="2690" kern="1200">
          <a:solidFill>
            <a:schemeClr val="tx1"/>
          </a:solidFill>
          <a:latin typeface="+mn-lt"/>
          <a:ea typeface="+mn-ea"/>
          <a:cs typeface="+mn-cs"/>
        </a:defRPr>
      </a:lvl7pPr>
      <a:lvl8pPr marL="4782678" algn="l" defTabSz="1366479" rtl="0" eaLnBrk="1" latinLnBrk="0" hangingPunct="1">
        <a:defRPr sz="2690" kern="1200">
          <a:solidFill>
            <a:schemeClr val="tx1"/>
          </a:solidFill>
          <a:latin typeface="+mn-lt"/>
          <a:ea typeface="+mn-ea"/>
          <a:cs typeface="+mn-cs"/>
        </a:defRPr>
      </a:lvl8pPr>
      <a:lvl9pPr marL="5465917" algn="l" defTabSz="1366479" rtl="0" eaLnBrk="1" latinLnBrk="0" hangingPunct="1">
        <a:defRPr sz="2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 rot="17844702">
            <a:off x="4138937" y="6012371"/>
            <a:ext cx="13336013" cy="23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13225" y="4368366"/>
            <a:ext cx="9207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Basis Grotesque Pro Medium" panose="02000603030000020004" pitchFamily="50" charset="0"/>
              </a:rPr>
              <a:t>СПАСИБО ЗА ВНИМАНИЕ</a:t>
            </a:r>
            <a:endParaRPr lang="ru-RU" sz="4400" b="1" dirty="0">
              <a:solidFill>
                <a:schemeClr val="bg1"/>
              </a:solidFill>
              <a:latin typeface="Basis Grotesque Pro Medium" panose="02000603030000020004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936" y="7653256"/>
            <a:ext cx="2236510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asis Grotesque Pro Medium" panose="02000603030000020004" pitchFamily="50" charset="0"/>
              </a:rPr>
              <a:t>Докладчики:</a:t>
            </a:r>
            <a:endParaRPr lang="ru-RU" dirty="0">
              <a:solidFill>
                <a:schemeClr val="bg1"/>
              </a:solidFill>
              <a:latin typeface="Basis Grotesque Pro Medium" panose="02000603030000020004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0994" y="8356607"/>
            <a:ext cx="2671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Basis Grotesque Pro Medium" panose="02000603030000020004" pitchFamily="50" charset="0"/>
              </a:rPr>
              <a:t>Начальник отдела Обучения</a:t>
            </a:r>
          </a:p>
          <a:p>
            <a:endParaRPr lang="ru-RU" sz="1600" dirty="0" smtClean="0">
              <a:solidFill>
                <a:schemeClr val="bg1"/>
              </a:solidFill>
              <a:latin typeface="Basis Grotesque Pro Medium" panose="02000603030000020004" pitchFamily="50" charset="0"/>
            </a:endParaRPr>
          </a:p>
          <a:p>
            <a:endParaRPr lang="ru-RU" sz="1600" dirty="0" smtClean="0">
              <a:solidFill>
                <a:schemeClr val="bg1"/>
              </a:solidFill>
              <a:latin typeface="Basis Grotesque Pro Medium" panose="02000603030000020004" pitchFamily="50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Basis Grotesque Pro Medium" panose="02000603030000020004" pitchFamily="50" charset="0"/>
              </a:rPr>
              <a:t>Ломоносова Полина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Basis Grotesque Pro Medium" panose="02000603030000020004" pitchFamily="50" charset="0"/>
              </a:rPr>
              <a:t>Г. Кострома</a:t>
            </a:r>
            <a:endParaRPr lang="ru-RU" sz="1600" dirty="0">
              <a:solidFill>
                <a:schemeClr val="bg1"/>
              </a:solidFill>
              <a:latin typeface="Basis Grotesque Pro Medium" panose="02000603030000020004" pitchFamily="50" charset="0"/>
            </a:endParaRPr>
          </a:p>
        </p:txBody>
      </p:sp>
      <p:sp>
        <p:nvSpPr>
          <p:cNvPr id="17" name="Трапеция 16"/>
          <p:cNvSpPr/>
          <p:nvPr/>
        </p:nvSpPr>
        <p:spPr>
          <a:xfrm>
            <a:off x="10658042" y="-67978"/>
            <a:ext cx="9077520" cy="10372761"/>
          </a:xfrm>
          <a:prstGeom prst="trapezoid">
            <a:avLst>
              <a:gd name="adj" fmla="val 16695"/>
            </a:avLst>
          </a:prstGeom>
          <a:solidFill>
            <a:srgbClr val="208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" flipH="1">
            <a:off x="11248794" y="-286444"/>
            <a:ext cx="288000" cy="10829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rot="540000" flipH="1">
            <a:off x="11744225" y="-299704"/>
            <a:ext cx="288000" cy="10829680"/>
          </a:xfrm>
          <a:prstGeom prst="rect">
            <a:avLst/>
          </a:prstGeom>
          <a:solidFill>
            <a:srgbClr val="646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4348" y="6128864"/>
            <a:ext cx="10752663" cy="4019431"/>
          </a:xfrm>
          <a:prstGeom prst="parallelogram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Социально-экономические последствия пандемии </a:t>
            </a:r>
            <a:endParaRPr lang="ru-RU" sz="4800" b="1" u="sng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COVID-2019</a:t>
            </a:r>
            <a:r>
              <a:rPr lang="ru-RU" sz="48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4800" b="1" u="sng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</a:t>
            </a:r>
            <a:r>
              <a:rPr lang="ru-RU" sz="48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рынок труда</a:t>
            </a:r>
            <a:endParaRPr lang="ru-RU" sz="4800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36724" y="7262079"/>
            <a:ext cx="6948772" cy="257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</a:t>
            </a:r>
          </a:p>
          <a:p>
            <a:pPr algn="ctr"/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Фетисова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Наталия Эдуардовна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(главный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специалист-эксперт отдела рынка труда и трудовой миграции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труду и социальной защите населения Костромской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32" y="128032"/>
            <a:ext cx="7794386" cy="2906877"/>
          </a:xfrm>
          <a:prstGeom prst="rect">
            <a:avLst/>
          </a:prstGeom>
        </p:spPr>
      </p:pic>
      <p:pic>
        <p:nvPicPr>
          <p:cNvPr id="15" name="Рисунок 14" descr="http://www.trudcontrol.ru/files/editor/images/%D0%9B%D0%BE%D0%B3%D0%BE%D1%82%D0%B8%D0%BF%D1%8B/ilo%20LOGO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65" y="155902"/>
            <a:ext cx="4134943" cy="2351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72467" y="3393393"/>
            <a:ext cx="11291916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ФЕСТИВАЛЬ НАУКИ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«Человек и труд глазами молодых ученых: вызовы новых технологий»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МЕЖВУЗОВСКИЙ КРУГЛЫЙ СТОЛ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«РОССИЙСКИЙ РЫНОК ТРУДА ГЛАЗАМИ МОЛОДЫХ УЧЕНЫХ»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октября 2021 года, г. Москва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Картинки по запросу наука 0+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292" y="2953060"/>
            <a:ext cx="5985718" cy="4134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3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A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1896" y="5664511"/>
            <a:ext cx="18291969" cy="4584390"/>
          </a:xfrm>
          <a:prstGeom prst="rect">
            <a:avLst/>
          </a:prstGeom>
          <a:solidFill>
            <a:srgbClr val="6468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885" y="5730062"/>
            <a:ext cx="1771396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пандемии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коронавируса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рынок труда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трансформация рынка труда;</a:t>
            </a:r>
          </a:p>
          <a:p>
            <a:pPr marL="457200" indent="-457200" algn="ctr">
              <a:buFontTx/>
              <a:buChar char="-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государственного регулирование политики занятости населения;</a:t>
            </a:r>
          </a:p>
          <a:p>
            <a:pPr marL="457200" indent="-457200" algn="ctr">
              <a:buFontTx/>
              <a:buChar char="-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обучение и профессиональное образование стало доступно для всех категорий населения;</a:t>
            </a:r>
          </a:p>
          <a:p>
            <a:pPr marL="457200" indent="-457200" algn="ctr">
              <a:buFontTx/>
              <a:buChar char="-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видов занятости населения (законодательное закрепление «дистанционной занятости»);</a:t>
            </a:r>
          </a:p>
          <a:p>
            <a:pPr marL="457200" indent="-457200" algn="ctr">
              <a:buFontTx/>
              <a:buChar char="-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трудовые мигранты стали постоянными работниками и иные.</a:t>
            </a:r>
          </a:p>
          <a:p>
            <a:pPr marL="457200" indent="-457200">
              <a:buFontTx/>
              <a:buChar char="-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ECF8DE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620" y="-49283"/>
            <a:ext cx="8276556" cy="43683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5" y="2826"/>
            <a:ext cx="7053905" cy="39678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14" y="1976922"/>
            <a:ext cx="5907782" cy="36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rot="19527844" flipV="1">
            <a:off x="8814333" y="-1792408"/>
            <a:ext cx="2076956" cy="14082795"/>
          </a:xfrm>
          <a:prstGeom prst="triangle">
            <a:avLst/>
          </a:prstGeom>
          <a:solidFill>
            <a:srgbClr val="6468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-1015696" y="-7594"/>
            <a:ext cx="14383125" cy="10461870"/>
            <a:chOff x="-146388" y="-106486"/>
            <a:chExt cx="14383125" cy="10461870"/>
          </a:xfrm>
        </p:grpSpPr>
        <p:sp>
          <p:nvSpPr>
            <p:cNvPr id="5" name="Прямоугольный треугольник 4"/>
            <p:cNvSpPr/>
            <p:nvPr/>
          </p:nvSpPr>
          <p:spPr>
            <a:xfrm rot="16200000" flipV="1">
              <a:off x="4966204" y="1084851"/>
              <a:ext cx="10461869" cy="807919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46388" y="-106486"/>
              <a:ext cx="6303927" cy="104618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/>
          <p:cNvSpPr/>
          <p:nvPr/>
        </p:nvSpPr>
        <p:spPr>
          <a:xfrm rot="3610269" flipV="1">
            <a:off x="3723624" y="5000362"/>
            <a:ext cx="13336013" cy="23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-351569" y="4055026"/>
            <a:ext cx="79606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БЛАГОДАРЮ ЗА ВНИМАНИЕ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70" y="767966"/>
            <a:ext cx="10247759" cy="84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A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rot="169704">
            <a:off x="-229549" y="4437227"/>
            <a:ext cx="18646466" cy="1264903"/>
          </a:xfrm>
          <a:prstGeom prst="rect">
            <a:avLst/>
          </a:prstGeom>
          <a:solidFill>
            <a:srgbClr val="6468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7221" y="4954183"/>
            <a:ext cx="18219738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307039" y="443930"/>
            <a:ext cx="10767826" cy="358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Социально-экономические последствия пандемии </a:t>
            </a:r>
          </a:p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COVID-2019 </a:t>
            </a: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глобальный экономический кризис</a:t>
            </a:r>
          </a:p>
          <a:p>
            <a:pPr marL="457200" indent="-457200" algn="ctr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закрытия и простои предприятий во всех странах;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резкое возрастание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спроса (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повседневные продукты, на продуктовую потребительскую корзину);</a:t>
            </a:r>
          </a:p>
          <a:p>
            <a:pPr marL="457200" indent="-457200">
              <a:buFontTx/>
              <a:buChar char="-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249400" y="6024550"/>
            <a:ext cx="101873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повсеместное изменение рыночных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сегментов;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спрос на потребительские товары </a:t>
            </a:r>
          </a:p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(товары для дома и домашнего отдыха), а также на доставку и услуги курьеров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дестабилизация мировых цен на нефть;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глобальные проблемы с логистикой (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сбой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поставок); </a:t>
            </a:r>
          </a:p>
          <a:p>
            <a:pPr marL="457200" indent="-457200" algn="ctr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глобальный обвал фондового рынка 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86" y="6040183"/>
            <a:ext cx="8397898" cy="41989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" y="1"/>
            <a:ext cx="5425538" cy="36134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49" y="2639799"/>
            <a:ext cx="4746033" cy="32354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824" y="3621480"/>
            <a:ext cx="5045478" cy="336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A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rot="169704">
            <a:off x="-229549" y="4437227"/>
            <a:ext cx="18646466" cy="1264903"/>
          </a:xfrm>
          <a:prstGeom prst="rect">
            <a:avLst/>
          </a:prstGeom>
          <a:solidFill>
            <a:srgbClr val="6468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7221" y="4954183"/>
            <a:ext cx="18219738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80877" y="81197"/>
            <a:ext cx="12202959" cy="435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Социально-экономические последствия пандемии </a:t>
            </a:r>
          </a:p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COVID-2019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политические решения</a:t>
            </a:r>
          </a:p>
          <a:p>
            <a:pPr algn="ctr"/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введения в государствах режима ЧС, карантинных мероприятий и даже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локдаунов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жесткие ограничения для отдельных групп населения;</a:t>
            </a:r>
          </a:p>
          <a:p>
            <a:pPr marL="457200" indent="-457200" algn="ctr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закрытие границ;</a:t>
            </a:r>
          </a:p>
          <a:p>
            <a:pPr marL="457200" indent="-457200" algn="ctr">
              <a:buFontTx/>
              <a:buChar char="-"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955881" y="5988546"/>
            <a:ext cx="86409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в нормативных актах </a:t>
            </a:r>
          </a:p>
          <a:p>
            <a:pPr marL="457200" indent="-457200" algn="ctr">
              <a:buFontTx/>
              <a:buChar char="-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в России это Указ Президента, позволявшим иностранным гражданам оставаться на территории России без нарушения законодательства);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борьба с дезинформацией и др.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274" y="0"/>
            <a:ext cx="5662602" cy="37728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1" y="7460659"/>
            <a:ext cx="4464496" cy="2678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04" y="3538139"/>
            <a:ext cx="5524500" cy="4143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1" y="6222958"/>
            <a:ext cx="5384571" cy="403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583" y="3439358"/>
            <a:ext cx="5857118" cy="363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A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rot="169704">
            <a:off x="-229549" y="4437227"/>
            <a:ext cx="18646466" cy="1264903"/>
          </a:xfrm>
          <a:prstGeom prst="rect">
            <a:avLst/>
          </a:prstGeom>
          <a:solidFill>
            <a:srgbClr val="6468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7221" y="4954183"/>
            <a:ext cx="18219738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307039" y="443930"/>
            <a:ext cx="10767826" cy="358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Социально-экономические последствия пандемии </a:t>
            </a:r>
          </a:p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COVID-2019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культурная и спортивная жизнь</a:t>
            </a:r>
          </a:p>
          <a:p>
            <a:pPr marL="457200" indent="-457200" algn="r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закрытие спортивных учреждений (спортзалов </a:t>
            </a:r>
          </a:p>
          <a:p>
            <a:pPr algn="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фитнес-центров);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отмены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переносы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культурных мероприятий </a:t>
            </a:r>
          </a:p>
          <a:p>
            <a:pPr algn="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фестивалей,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концертов, перенос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кинопремьер и т.п.)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319209" y="7694355"/>
            <a:ext cx="60120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изменения интересов населения на карантине (установка спортивных стенок в домах, настольные игры, онлайн-игры, домашние хобби и т.п.)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16"/>
            <a:ext cx="3769514" cy="3769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6" y="5971006"/>
            <a:ext cx="5446880" cy="4269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76" y="1525327"/>
            <a:ext cx="4824536" cy="33722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818" y="6806933"/>
            <a:ext cx="5158920" cy="34419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22" y="4003863"/>
            <a:ext cx="4846510" cy="2969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7" y="4337474"/>
            <a:ext cx="3358344" cy="333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16" y="4954183"/>
            <a:ext cx="5017007" cy="282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3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A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rot="169704">
            <a:off x="-229549" y="4437227"/>
            <a:ext cx="18646466" cy="1264903"/>
          </a:xfrm>
          <a:prstGeom prst="rect">
            <a:avLst/>
          </a:prstGeom>
          <a:solidFill>
            <a:srgbClr val="6468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7221" y="4954183"/>
            <a:ext cx="18219738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13146" y="63412"/>
            <a:ext cx="10767826" cy="339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Социально-экономические последствия пандемии </a:t>
            </a:r>
          </a:p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COVID-2019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образование и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дистанционного обучения;</a:t>
            </a:r>
            <a:b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новых образовательных программ;</a:t>
            </a:r>
          </a:p>
          <a:p>
            <a:pPr marL="457200" indent="-457200" algn="r">
              <a:buFontTx/>
              <a:buChar char="-"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096627" y="7537492"/>
            <a:ext cx="60120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цифровые изменения во всех сферах жизни человека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(начиная от образования, заканчивая работой государственных учреждений)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77" y="2646484"/>
            <a:ext cx="8352928" cy="46985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639" y="5548453"/>
            <a:ext cx="5437331" cy="42918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75" y="47320"/>
            <a:ext cx="7064112" cy="47158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5" y="6976443"/>
            <a:ext cx="5117516" cy="288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A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rot="169704">
            <a:off x="-229549" y="4437227"/>
            <a:ext cx="18646466" cy="1264903"/>
          </a:xfrm>
          <a:prstGeom prst="rect">
            <a:avLst/>
          </a:prstGeom>
          <a:solidFill>
            <a:srgbClr val="6468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7221" y="4954183"/>
            <a:ext cx="18219738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297153" y="73463"/>
            <a:ext cx="10767826" cy="309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Социально-экономические последствия пандемии </a:t>
            </a:r>
          </a:p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COVID-2019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влияние на рынок труда</a:t>
            </a:r>
          </a:p>
          <a:p>
            <a:pPr marL="457200" indent="-457200" algn="ctr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высвобождения и увольнения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работников;</a:t>
            </a:r>
          </a:p>
          <a:p>
            <a:pPr marL="457200" indent="-457200" algn="ctr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работодателями;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дистанционная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занятость сотрудников;</a:t>
            </a:r>
          </a:p>
          <a:p>
            <a:pPr marL="457200" indent="-457200">
              <a:buFontTx/>
              <a:buChar char="-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0538" y="7076077"/>
            <a:ext cx="9571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полное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многих работодателей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в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рост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теневой занятости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ctr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массовое возвращение «зарплат в конвертах»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сокращения и задержки заработной платы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ctr">
              <a:buFontTx/>
              <a:buChar char="-"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онлайн-обучение и переобучение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8" y="16292"/>
            <a:ext cx="7146615" cy="47644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415" y="3294209"/>
            <a:ext cx="6714567" cy="4476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5" y="4656398"/>
            <a:ext cx="3853898" cy="2415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39" y="2814048"/>
            <a:ext cx="5274407" cy="4064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966" y="7472732"/>
            <a:ext cx="4267772" cy="2776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717" y="7562001"/>
            <a:ext cx="3781884" cy="20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7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A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rot="169704">
            <a:off x="-229549" y="4437227"/>
            <a:ext cx="18646466" cy="1264903"/>
          </a:xfrm>
          <a:prstGeom prst="rect">
            <a:avLst/>
          </a:prstGeom>
          <a:solidFill>
            <a:srgbClr val="6468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7221" y="4954183"/>
            <a:ext cx="18219738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307039" y="443930"/>
            <a:ext cx="1076782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9278" y="5617304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950852" y="10600"/>
            <a:ext cx="1962217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06000"/>
              </a:lnSpc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106000"/>
              </a:lnSpc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106000"/>
              </a:lnSpc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106000"/>
              </a:lnSpc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106000"/>
              </a:lnSpc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10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10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10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10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трудоустройству безработных граждан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Костромской области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202495" y="1520752"/>
            <a:ext cx="17675566" cy="8350428"/>
            <a:chOff x="1746300" y="4414547"/>
            <a:chExt cx="8280920" cy="4059587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104908" y="4414547"/>
              <a:ext cx="3915528" cy="269499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Назначение безработным гражданам перерегистраций в центре занятости населения с целью подтверждения нахождения граждан на территории муниципальных образований, где они зарегистрированы в качестве безработных, а также с целью предложения им вариантов подходящей работы</a:t>
              </a:r>
              <a:endPara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746300" y="7291903"/>
              <a:ext cx="8280920" cy="118223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 случае длительной (более месяца) неявки </a:t>
              </a:r>
              <a:r>
                <a:rPr lang="ru-RU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безработных </a:t>
              </a:r>
              <a:r>
                <a:rPr lang="ru-RU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граждан в </a:t>
              </a:r>
              <a:r>
                <a:rPr lang="ru-RU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центры занятости населения выплата пособия по безработице </a:t>
              </a:r>
              <a:r>
                <a:rPr lang="ru-RU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прекращается </a:t>
              </a:r>
              <a:r>
                <a:rPr lang="ru-RU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 одновременным снятием с учета в качестве безработного </a:t>
              </a:r>
            </a:p>
            <a:p>
              <a:pPr algn="ctr"/>
              <a:r>
                <a:rPr lang="ru-RU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(статья 35 Федерального Закона </a:t>
              </a:r>
              <a:r>
                <a:rPr lang="ru-RU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 занятости населения)</a:t>
              </a:r>
              <a:endPara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9" y="1890480"/>
            <a:ext cx="8280138" cy="517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-40796"/>
            <a:ext cx="18219738" cy="1506141"/>
          </a:xfrm>
          <a:prstGeom prst="rect">
            <a:avLst/>
          </a:prstGeom>
          <a:solidFill>
            <a:srgbClr val="646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рапеция 2"/>
          <p:cNvSpPr/>
          <p:nvPr/>
        </p:nvSpPr>
        <p:spPr>
          <a:xfrm rot="16500000">
            <a:off x="7062247" y="-6936356"/>
            <a:ext cx="3677178" cy="1830615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26805" y="975328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17999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00748" y="1748237"/>
            <a:ext cx="1774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5,82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%</a:t>
            </a: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549208" y="2224161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2,2</a:t>
            </a:r>
            <a:endParaRPr lang="ru-RU" sz="48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02051" y="1338889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8669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86612" y="2579234"/>
            <a:ext cx="3372205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ровень безработицы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55356" y="2169886"/>
            <a:ext cx="16504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вакансий</a:t>
            </a:r>
            <a:endParaRPr lang="ru-RU" sz="3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12722" y="1773842"/>
            <a:ext cx="2362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безработных</a:t>
            </a:r>
            <a:endParaRPr lang="ru-RU" sz="3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52835" y="55301"/>
            <a:ext cx="1364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Костромской области по состоянию на 1 октября 2020 года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рапеция 16"/>
          <p:cNvSpPr/>
          <p:nvPr/>
        </p:nvSpPr>
        <p:spPr>
          <a:xfrm rot="16500000">
            <a:off x="6894160" y="-1946436"/>
            <a:ext cx="3879987" cy="1823567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-100105" y="3774719"/>
            <a:ext cx="18219738" cy="1506141"/>
          </a:xfrm>
          <a:prstGeom prst="rect">
            <a:avLst/>
          </a:prstGeom>
          <a:solidFill>
            <a:srgbClr val="646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852835" y="4236244"/>
            <a:ext cx="1315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Костромской области по состоянию на 1 октября 2021 года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57852" y="7463402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0,3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00748" y="6806983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0,8%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61337" y="6461946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9994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6805" y="6126741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2478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404267" y="8398933"/>
            <a:ext cx="2208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незанятых </a:t>
            </a:r>
            <a:br>
              <a:rPr lang="ru-RU" sz="3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вакансию</a:t>
            </a:r>
            <a:endParaRPr lang="ru-RU" sz="3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03315" y="2568408"/>
            <a:ext cx="2208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незанятых </a:t>
            </a:r>
            <a:br>
              <a:rPr lang="ru-RU" sz="3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вакансию</a:t>
            </a:r>
            <a:endParaRPr lang="ru-RU" sz="3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376881" y="7838133"/>
            <a:ext cx="3372205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ровень безработицы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67139" y="7482322"/>
            <a:ext cx="16504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вакансии</a:t>
            </a:r>
            <a:endParaRPr lang="ru-RU" sz="3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9915" y="6957738"/>
            <a:ext cx="2362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безработных</a:t>
            </a:r>
            <a:endParaRPr lang="ru-RU" sz="3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8" y="7534816"/>
            <a:ext cx="4357341" cy="264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A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rot="169704">
            <a:off x="-229549" y="4437227"/>
            <a:ext cx="18646466" cy="1264903"/>
          </a:xfrm>
          <a:prstGeom prst="rect">
            <a:avLst/>
          </a:prstGeom>
          <a:solidFill>
            <a:srgbClr val="6468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7221" y="4954183"/>
            <a:ext cx="18219738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305113" y="159804"/>
            <a:ext cx="13346707" cy="98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06000"/>
              </a:lnSpc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106000"/>
              </a:lnSpc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106000"/>
              </a:lnSpc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106000"/>
              </a:lnSpc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106000"/>
              </a:lnSpc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10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10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10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10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1000"/>
              </a:lnSpc>
              <a:spcBef>
                <a:spcPct val="0"/>
              </a:spcBef>
              <a:buNone/>
            </a:pP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численности занятого населения </a:t>
            </a:r>
          </a:p>
          <a:p>
            <a:pPr algn="ctr" eaLnBrk="1" hangingPunct="1">
              <a:lnSpc>
                <a:spcPct val="81000"/>
              </a:lnSpc>
              <a:spcBef>
                <a:spcPct val="0"/>
              </a:spcBef>
              <a:buNone/>
            </a:pP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Костромской области</a:t>
            </a:r>
            <a:endParaRPr lang="ru-RU" altLang="ru-RU" sz="3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47740" y="1265057"/>
            <a:ext cx="8358887" cy="328264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Распоряжение администрации Костромской области от 29.01.2021 № 16-ра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 утверждении комплекса мер по восстановлению (до уровня 2019 года) численности занятого населения Костромской области к IV кварталу 2021 года»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05383" y="5069678"/>
            <a:ext cx="17346166" cy="5203170"/>
            <a:chOff x="1775520" y="4936990"/>
            <a:chExt cx="9040343" cy="1125554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775520" y="4942972"/>
              <a:ext cx="8280920" cy="111957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Планом мероприятий предусмотрено:</a:t>
              </a:r>
            </a:p>
            <a:p>
              <a:pPr algn="ctr"/>
              <a:endPara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а) </a:t>
              </a:r>
              <a:r>
                <a:rPr lang="ru-RU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при реализации профессионального обучения и дополнительного профессионального образования отдельных категорий граждан в рамках федерального проекта «Содействие занятости» национального проекта «Демография»: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прохождение профессионального обучения и дополнительного профессионального образования 554 чел.;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занятость 415 чел. по итогам прохождения профессионального обучения и дополнительного профессионального образования;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б) </a:t>
              </a:r>
              <a:r>
                <a:rPr lang="ru-RU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при реализации мероприятий по стимулированию найма безработных граждан: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трудоустройство 816 чел. из числа безработных граждан.</a:t>
              </a:r>
              <a:endPara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1784085" y="4939981"/>
              <a:ext cx="8280920" cy="111957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Планом мероприятий предусмотрено:</a:t>
              </a:r>
            </a:p>
            <a:p>
              <a:pPr algn="ctr"/>
              <a:endPara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а) </a:t>
              </a:r>
              <a:r>
                <a:rPr lang="ru-RU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при реализации профессионального обучения и дополнительного профессионального образования отдельных категорий граждан в рамках федерального проекта «Содействие занятости» национального проекта «Демография»: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прохождение профессионального обучения и дополнительного профессионального образования 554 чел.;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занятость 415 чел. по итогам прохождения профессионального обучения и дополнительного профессионального образования;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б) </a:t>
              </a:r>
              <a:r>
                <a:rPr lang="ru-RU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при реализации мероприятий по стимулированию найма безработных граждан: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трудоустройство 816 чел. из числа безработных граждан.</a:t>
              </a:r>
              <a:endPara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1784085" y="4937411"/>
              <a:ext cx="8280920" cy="111957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Планом мероприятий предусмотрено:</a:t>
              </a:r>
            </a:p>
            <a:p>
              <a:pPr algn="ctr"/>
              <a:endPara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а) </a:t>
              </a:r>
              <a:r>
                <a:rPr lang="ru-RU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при реализации профессионального обучения и дополнительного профессионального образования отдельных категорий граждан в рамках федерального проекта «Содействие занятости» национального проекта «Демография»: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прохождение профессионального обучения и дополнительного профессионального образования 554 чел.;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занятость 415 чел. по итогам прохождения профессионального обучения и дополнительного профессионального образования;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б) </a:t>
              </a:r>
              <a:r>
                <a:rPr lang="ru-RU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при реализации мероприятий по стимулированию найма безработных граждан: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трудоустройство 816 чел. из числа безработных граждан.</a:t>
              </a:r>
              <a:endPara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1784085" y="4936990"/>
              <a:ext cx="9031778" cy="111957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План </a:t>
              </a:r>
              <a:r>
                <a:rPr lang="ru-RU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мероприятий </a:t>
              </a:r>
              <a:r>
                <a:rPr lang="ru-RU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предусматривает:</a:t>
              </a:r>
              <a:endPara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а) </a:t>
              </a:r>
              <a:r>
                <a:rPr lang="ru-RU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при реализации профессионального обучения и дополнительного профессионального образования отдельных категорий граждан в рамках федерального проекта «Содействие занятости» национального проекта «Демография»: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прохождение профессионального обучения и дополнительного профессионального образования 554 чел.;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занятость 415 чел. по итогам прохождения профессионального обучения и дополнительного профессионального образования;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б) </a:t>
              </a:r>
              <a:r>
                <a:rPr lang="ru-RU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при реализации мероприятий по стимулированию найма безработных граждан:</a:t>
              </a:r>
            </a:p>
            <a:p>
              <a:pPr algn="just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трудоустройство 816 чел. из числа безработных граждан.</a:t>
              </a:r>
              <a:endPara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293" y="650410"/>
            <a:ext cx="5286224" cy="43570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573"/>
            <a:ext cx="5362546" cy="397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6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1896</TotalTime>
  <Words>732</Words>
  <Application>Microsoft Office PowerPoint</Application>
  <PresentationFormat>Произвольный</PresentationFormat>
  <Paragraphs>132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Basis Grotesque Pro Medium</vt:lpstr>
      <vt:lpstr>Verdana</vt:lpstr>
      <vt:lpstr>Calibri</vt:lpstr>
      <vt:lpstr>Arial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Степанов Сергей Николаевич</dc:creator>
  <cp:lastModifiedBy>TanaI</cp:lastModifiedBy>
  <cp:revision>169</cp:revision>
  <dcterms:created xsi:type="dcterms:W3CDTF">2019-04-04T07:31:10Z</dcterms:created>
  <dcterms:modified xsi:type="dcterms:W3CDTF">2021-10-08T11:19:26Z</dcterms:modified>
</cp:coreProperties>
</file>