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93" r:id="rId3"/>
    <p:sldId id="281" r:id="rId4"/>
    <p:sldId id="274" r:id="rId5"/>
    <p:sldId id="275" r:id="rId6"/>
    <p:sldId id="285" r:id="rId7"/>
    <p:sldId id="282" r:id="rId8"/>
    <p:sldId id="287" r:id="rId9"/>
    <p:sldId id="259" r:id="rId10"/>
    <p:sldId id="260" r:id="rId11"/>
    <p:sldId id="271" r:id="rId12"/>
    <p:sldId id="296" r:id="rId13"/>
    <p:sldId id="278" r:id="rId14"/>
    <p:sldId id="277" r:id="rId15"/>
    <p:sldId id="288" r:id="rId16"/>
    <p:sldId id="279" r:id="rId17"/>
    <p:sldId id="297" r:id="rId18"/>
    <p:sldId id="292" r:id="rId19"/>
    <p:sldId id="290" r:id="rId20"/>
    <p:sldId id="291" r:id="rId21"/>
    <p:sldId id="280" r:id="rId22"/>
    <p:sldId id="298" r:id="rId23"/>
    <p:sldId id="299" r:id="rId24"/>
    <p:sldId id="300" r:id="rId25"/>
    <p:sldId id="286" r:id="rId26"/>
    <p:sldId id="283" r:id="rId27"/>
    <p:sldId id="262" r:id="rId28"/>
    <p:sldId id="263" r:id="rId29"/>
    <p:sldId id="264" r:id="rId30"/>
    <p:sldId id="267" r:id="rId31"/>
    <p:sldId id="268" r:id="rId32"/>
    <p:sldId id="266" r:id="rId33"/>
    <p:sldId id="265" r:id="rId34"/>
    <p:sldId id="30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5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1DFA4-1701-452D-904E-B0C9F8E8964F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63707-04BD-4CAB-B908-0AB36EB1E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63707-04BD-4CAB-B908-0AB36EB1E39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3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0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5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9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8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2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5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8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42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8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F4C05-BEFD-4549-AFCF-69DEEC48579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9F26E-C2FC-438E-A706-CD5B8C3A6A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5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4823"/>
            <a:ext cx="914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Ф.И. Каган, Е.В. Румянцев, А.П. Новикова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УНИВЕРСИТЕТСКИЕ</a:t>
            </a:r>
          </a:p>
          <a:p>
            <a:pPr algn="ctr"/>
            <a:r>
              <a:rPr lang="ru-RU" sz="32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ПРОСТРАНСТВА</a:t>
            </a:r>
          </a:p>
          <a:p>
            <a:pPr algn="ctr"/>
            <a:r>
              <a:rPr lang="ru-RU" sz="32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СРЕДА ДЛЯ ФОРМИРОВАНИЯ</a:t>
            </a:r>
          </a:p>
          <a:p>
            <a:pPr algn="ctr"/>
            <a:r>
              <a:rPr lang="ru-RU" sz="32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тракт. 2021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551"/>
            <a:ext cx="3100489" cy="9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1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212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аудитории базовой кафедры  фирмы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Галтекс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downloader.disk.yandex.ru/preview/dffcc4c2b39451cfa840d24c13bc0f5f536998bffbbb06f9eaea79dfca7c3516/60d4efda/veNdC15bxEUTeTSmf-tSiXWfaZzvJaQ_YKgRu4sHLEAzbRigY4y0exzPpFJ2Ulqdqb-qogNSL180iMbgtxSU_g%3D%3D?uid=0&amp;filename=IMG_9719.CR2&amp;disposition=inline&amp;hash=&amp;limit=0&amp;content_type=image%2Fjpeg&amp;owner_uid=0&amp;tknv=v2&amp;size=1280x88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2" y="0"/>
            <a:ext cx="9162482" cy="60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95536" y="6165304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аудитории базовой кафедры фирмы «ТДЛ Текстиль»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downloader.disk.yandex.ru/preview/1961454a5812632dcda4915a8992237c730a7ea5dbca281f2d9c33e0740b53ee/60d4efda/p2VM2kiFHSE7ZFWQe87XDQ6WYGSQ-18wkWdj8WwX1VUgNNkws2a1TUe7BLfFnIMSrrR5BY-rIaJ44cywi5ZIfQ%3D%3D?uid=0&amp;filename=IMG_9725.CR2&amp;disposition=inline&amp;hash=&amp;limit=0&amp;content_type=image%2Fjpeg&amp;owner_uid=0&amp;tknv=v2&amp;size=1280x8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667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Социокультурные пространства ИВГПУ для формирования профессиональных компетенций студентов и работников отраслей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деятельность в университете «Центра компетенций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текстильной и легкой промышленности» 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создан в УЛК ИВГПУ по предложению отраслевых министерств и при поддержке Правительства Ивановской области в результате существенных реноваций помещений библиотеки.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имеет следующие составляющие:</a:t>
            </a:r>
          </a:p>
          <a:p>
            <a:pPr marL="625475" indent="-269875" algn="just">
              <a:buFont typeface="Wingdings" panose="05000000000000000000" pitchFamily="2" charset="2"/>
              <a:buChar char="§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оворкинг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отрытым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оступом к книжным фондам, с возможностями использования персональных компьютеров и мультимедиа, с отделом редких книг, в том числе и с отраслевой тематикой, которые становятся доступными для читателей.</a:t>
            </a:r>
          </a:p>
          <a:p>
            <a:pPr marL="6254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прядильно-ткацкого производства и Студия цифровой моды с доступом к лицензионным программам для 3D-проектирования одежды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базе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одного из ведущих мировых тренд-бюро.  </a:t>
            </a:r>
          </a:p>
          <a:p>
            <a:pPr marL="6254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fashion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-дизайна и технологий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учебно-производственным участком,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оснащенный самым современным швейным оборудованием, 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-зоной,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демонстрируются ткани ивановских производителей, ключевых партнеров Центра – трикотаж, лен, хлопок, мембранные и смесовые ткани для спецодежды. Здесь же презентуются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модной и стильной одежды, созданные студентами из ивановских тканей и уже внедренные в массовое производство. </a:t>
            </a:r>
          </a:p>
        </p:txBody>
      </p:sp>
    </p:spTree>
    <p:extLst>
      <p:ext uri="{BB962C8B-B14F-4D97-AF65-F5344CB8AC3E}">
        <p14:creationId xmlns:p14="http://schemas.microsoft.com/office/powerpoint/2010/main" val="7504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237312"/>
            <a:ext cx="9144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Беседа ректора со студентами о специфике работы в 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коворкинге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Феликс Иосифович\Downloads\фото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Обсуждение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коворкинге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вышедшей из печати книги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«Ивановский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политех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Истории и судьбы»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9" descr="C:\Users\Феликс Иосифович\Downloads\фото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Фонд редких книг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mhtml:file://C:\Users\Феликс%20Иосифович\Desktop\101.mhtml!https://docviewer.yandex.ru/view/0/htmlimage?id=kchrt-fc8tlwtsomn2vzgice7li7m41kquea5gn0vuevwcphximd6qitkt8pkiardvo6fz8gnhpg7uz04oede2719sf71xmzpoghko1rk&amp;width=960&amp;height=540&amp;name=bg-0.png&amp;dsid=1ddadbc5a8c8577c96d7e8b5626f6a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67" t="21332" r="12844" b="29499"/>
          <a:stretch/>
        </p:blipFill>
        <p:spPr bwMode="auto">
          <a:xfrm>
            <a:off x="0" y="-21838"/>
            <a:ext cx="9143274" cy="62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-36512" y="6165304"/>
            <a:ext cx="9180512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Высокие гости в Центре компетенций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текстильной и легкой промышленности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Феликс Иосифович\Downloads\фото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/>
          <a:stretch/>
        </p:blipFill>
        <p:spPr bwMode="auto">
          <a:xfrm>
            <a:off x="14169" y="0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309320"/>
            <a:ext cx="9144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студии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fashion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-дизайна и технологий </a:t>
            </a:r>
          </a:p>
        </p:txBody>
      </p:sp>
      <p:pic>
        <p:nvPicPr>
          <p:cNvPr id="1026" name="Picture 2" descr="C:\Users\Феликс Иосифович\Desktop\ах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51891" r="52316" b="3450"/>
          <a:stretch/>
        </p:blipFill>
        <p:spPr bwMode="auto">
          <a:xfrm>
            <a:off x="10404" y="0"/>
            <a:ext cx="9170108" cy="62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9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38132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Лаборатория с оборудованием от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МирТекс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43EC5C-AC39-4BDD-BE70-1F7E530D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8" b="4365"/>
          <a:stretch/>
        </p:blipFill>
        <p:spPr>
          <a:xfrm>
            <a:off x="0" y="0"/>
            <a:ext cx="915321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бодисканера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66324E8-DCC1-4DA6-9A53-C4B85C7D0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Социокультурные пространства ИВГПУ для формирования</a:t>
            </a:r>
          </a:p>
          <a:p>
            <a:pPr indent="355600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студентов общепрофессиональных компетенций 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зал с подиумом и мультимедийным комплексом на 250 мест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 корпусе ИВГПУ.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Конференц-зал с мультимедийным комплексом на 100 мест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 корпусе ИВГПУ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Конференц-зал с мультимедийным комплексом на 50 мест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учебно-лабораторном корпусе ИВГПУ.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Демонстрационно-выставочный зал «Синергия»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100 мест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подиумом-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мультимедийным комплексом, выставочным оборудованием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 корпусе ИВГПУ.</a:t>
            </a:r>
          </a:p>
          <a:p>
            <a:pPr marL="342900" indent="-342900"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пространства дают возможности для качественного проведения любых фестивалей, конференций, деловых встреч, тренингов, семинаров, дискуссий, защит проектов и выпускных квалификационных работ, занятий в системе ДПО,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любых иных мероприятий, как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офлайновом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в онлайновом режимах.</a:t>
            </a:r>
          </a:p>
        </p:txBody>
      </p:sp>
    </p:spTree>
    <p:extLst>
      <p:ext uri="{BB962C8B-B14F-4D97-AF65-F5344CB8AC3E}">
        <p14:creationId xmlns:p14="http://schemas.microsoft.com/office/powerpoint/2010/main" val="3642235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Зона для групповых занятий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902FAA-7CAB-4177-85B0-9ACE69335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72"/>
          <a:stretch/>
        </p:blipFill>
        <p:spPr>
          <a:xfrm>
            <a:off x="-1" y="0"/>
            <a:ext cx="9144001" cy="60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30932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Групповое общение студентов в фойе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компетенций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Феликс Иосифович\Downloads\фото\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/>
          <a:stretch/>
        </p:blipFill>
        <p:spPr bwMode="auto">
          <a:xfrm>
            <a:off x="-13982" y="0"/>
            <a:ext cx="919549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пространства ИВГПУ для формирования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общекультурных компетенций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школьников, преподавателей  сотрудников университета через деятельность специализированных центров и студенческих объединений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2438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 структура сложилась в прошлом еще как система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гуманитаризации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образования. Она продолжает развиваться и трансформироваться в настоящее время.</a:t>
            </a:r>
          </a:p>
          <a:p>
            <a:pPr indent="452438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система в ИВГПУ имеет следующие составляющие.</a:t>
            </a: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льтурно-туристский центр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Ювента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 камерным залом на 40 мест, выставочным пространством в 60 кв. м. и мультимедийным комплексом (действует с 1992 года).</a:t>
            </a: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Культурно-исторический центр «Наследие»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 выставочным пространством в 200 кв. м. и мультимедийным комплексом (действует с 2005 г.).</a:t>
            </a: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-демонстрационный центр «Синергия» на 100 мест с подиумом-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мультимедийным комплексом и выставочным пространством в 150 кв. м. (действует с 2015 г.).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Двухзальный спортивный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 (действует с 1985 г.). </a:t>
            </a: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клуб со зрительным залом на 250 мест (действует с 1938 г.).</a:t>
            </a:r>
          </a:p>
          <a:p>
            <a:pPr marL="269875" indent="-269875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волонтерский центр (действует с 2020 г.)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466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4860032" y="5810250"/>
            <a:ext cx="41764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исторической памяти в ИВГПУ. 2018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Феликс Иосифович\Downloads\1918 афиша 1 100х7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Феликс Иосифович\Desktop\С флешки белой\Отчет за 18-19\Проекты 100\Проект И.-В.1918\1918 афиша 70х4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Выставки в Ювенте\Иваново-Вознесенск. 1918\IMG_9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-1"/>
            <a:ext cx="4286248" cy="28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Выставки в Ювенте\Иваново-Вознесенск. 1918\IMG_9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857496"/>
            <a:ext cx="4286248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7752" y="5786454"/>
            <a:ext cx="428624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Ювента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Экспозиция посвященная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городу  Иваново-Вознесенску в 1918 г.,  в переходный период его истории. 2018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apf.mail.ru/cgi-bin/readmsg?id=16245577920802399239;0;9&amp;exif=1&amp;full=1&amp;x-email=fik35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apf.mail.ru/cgi-bin/readmsg?id=16245595971446495303;0;8&amp;exif=1&amp;full=1&amp;x-email=fik35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Феликс Иосифович\Desktop\Юбилейные проекты\75++\75+\фото Светы75\IMG_9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" y="-258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309320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Ювента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Фрагмент экспозиции  к 75-летию Победы. 2020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G_19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6100" cy="5810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0" y="5810250"/>
            <a:ext cx="43561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Культурно-исторический центр «Наследие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Наружная экспозиция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5" descr="D:\Наследие\Экспозиция 4 века\IMGP0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7" descr="D:\Наследие\Экспозиция 4 века\IMGP0133.JPG"/>
          <p:cNvPicPr>
            <a:picLocks noChangeAspect="1" noChangeArrowheads="1"/>
          </p:cNvPicPr>
          <p:nvPr/>
        </p:nvPicPr>
        <p:blipFill>
          <a:blip r:embed="rId4"/>
          <a:srcRect b="6407"/>
          <a:stretch>
            <a:fillRect/>
          </a:stretch>
        </p:blipFill>
        <p:spPr bwMode="auto">
          <a:xfrm>
            <a:off x="4572000" y="0"/>
            <a:ext cx="4597400" cy="3227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8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IMG_1972"/>
          <p:cNvPicPr>
            <a:picLocks noChangeAspect="1" noChangeArrowheads="1"/>
          </p:cNvPicPr>
          <p:nvPr/>
        </p:nvPicPr>
        <p:blipFill>
          <a:blip r:embed="rId2"/>
          <a:srcRect t="4860" b="3819"/>
          <a:stretch>
            <a:fillRect/>
          </a:stretch>
        </p:blipFill>
        <p:spPr bwMode="auto">
          <a:xfrm>
            <a:off x="0" y="0"/>
            <a:ext cx="9144000" cy="62640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63093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Культурно-исторический центр «Наследие». Фрагмент экспозиции по истории вуза.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MG_1978"/>
          <p:cNvPicPr>
            <a:picLocks noChangeAspect="1" noChangeArrowheads="1"/>
          </p:cNvPicPr>
          <p:nvPr/>
        </p:nvPicPr>
        <p:blipFill>
          <a:blip r:embed="rId2"/>
          <a:srcRect t="3798" b="3773"/>
          <a:stretch>
            <a:fillRect/>
          </a:stretch>
        </p:blipFill>
        <p:spPr bwMode="auto">
          <a:xfrm>
            <a:off x="0" y="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Культурно-исторический центр «Наследие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В зале боевой славы.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:\Наследие\Плакаты\ТиФ\Животные в городе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250825"/>
            <a:ext cx="4429125" cy="6264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2" descr="D:\Наследие\Плакаты\ТиФ\мир вещей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260350"/>
            <a:ext cx="4408488" cy="6235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65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Деловое совещание в конференц-зале УЛК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Феликс Иосифович\Downloads\фото\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5"/>
          <a:stretch/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D:\Наследие\Плакаты\ТиФ\ЖЗЛ Кернер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4479925" cy="633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0835" name="Picture 2" descr="D:\Наследие\Плакаты\ТиФ\ЖЗЛ Смирнов 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4625"/>
            <a:ext cx="4500562" cy="636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2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АФИШ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4621213" cy="61658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1859" name="Picture 5" descr="АФИША 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260350"/>
            <a:ext cx="4410075" cy="6310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22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Фрунз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2"/>
            <a:ext cx="4513263" cy="64547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5" descr="D:\Плакат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0" y="188913"/>
            <a:ext cx="4511675" cy="6496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7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:\Наследие\Плакаты\ТиФ\Мигачевы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4460875" cy="6308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Picture 2" descr="D:\Наследие\Лики пяти поколений\ТИФ\Разное\Афиша 54-77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288" y="209550"/>
            <a:ext cx="4425950" cy="6308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Сейчас в работе выставка «Иваново: звездные часы истории», посвященная отмечаемому в этом году 150-летию города Иванова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Студент\Downloads\21-04-2021_16-51-29\IMG_8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564" r="30751" b="7692"/>
          <a:stretch>
            <a:fillRect/>
          </a:stretch>
        </p:blipFill>
        <p:spPr bwMode="auto">
          <a:xfrm>
            <a:off x="142844" y="857255"/>
            <a:ext cx="4143372" cy="2864965"/>
          </a:xfrm>
          <a:prstGeom prst="rect">
            <a:avLst/>
          </a:prstGeom>
          <a:noFill/>
        </p:spPr>
      </p:pic>
      <p:pic>
        <p:nvPicPr>
          <p:cNvPr id="1030" name="Picture 6" descr="C:\Users\Студент\Downloads\21-04-2021_16-51-29\IMG_8772.jpg"/>
          <p:cNvPicPr>
            <a:picLocks noChangeAspect="1" noChangeArrowheads="1"/>
          </p:cNvPicPr>
          <p:nvPr/>
        </p:nvPicPr>
        <p:blipFill>
          <a:blip r:embed="rId4" cstate="print"/>
          <a:srcRect r="6451"/>
          <a:stretch>
            <a:fillRect/>
          </a:stretch>
        </p:blipFill>
        <p:spPr bwMode="auto">
          <a:xfrm>
            <a:off x="142844" y="3762405"/>
            <a:ext cx="4143372" cy="2952743"/>
          </a:xfrm>
          <a:prstGeom prst="rect">
            <a:avLst/>
          </a:prstGeom>
          <a:noFill/>
        </p:spPr>
      </p:pic>
      <p:pic>
        <p:nvPicPr>
          <p:cNvPr id="1031" name="Picture 7" descr="C:\Users\Студент\Downloads\21-04-2021_16-51-29\IMG_87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973" r="6924"/>
          <a:stretch>
            <a:fillRect/>
          </a:stretch>
        </p:blipFill>
        <p:spPr bwMode="auto">
          <a:xfrm rot="16200000">
            <a:off x="3750459" y="1464460"/>
            <a:ext cx="5857892" cy="4643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1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Деловая встреча в конференц-зале главного корпуса ИВГПУ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рамках фестиваля молодых дизайнеров «Мода 4.0»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downloader.disk.yandex.ru/preview/312d3f9dd80cc04b7488dd28e37ee30ab22234ebb2598e0c0d8d11b3b27f2ee4/60d4f72e/E0JvdB7DX_FPyJRussHBvf0x2spdBGEiJcsdjfx1WK3CMQtOCAlm04jV06oPvxC2f_AFTkcKFc0qRx_qdtxQog%3D%3D?uid=0&amp;filename=OhIiJaGXGbo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0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Защита дипломного проекта в актовом зале ИВГПУ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downloader.disk.yandex.ru/preview/1e2483bdf80d6c9374de37314b3d4b1465a480f626cfe73b3c2b769683e028ac/60d4f7f4/2S5j9628nb66Z62JuSKcZMXL-jhi9vmHQtrhW_8KwLgMZ3CnVATfkz37YU5dzNeI5oM8rzDWIOpUnIJGoA8a_w%3D%3D?uid=0&amp;filename=u-mFGkck5No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2" y="0"/>
            <a:ext cx="9148611" cy="61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apf.mail.ru/cgi-bin/readmsg?id=16245577920802399239;0;9&amp;exif=1&amp;full=1&amp;x-email=fik35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C:\Users\Феликс Иосифович\Downloads\03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3" y="-31464"/>
            <a:ext cx="9144000" cy="60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21288"/>
            <a:ext cx="91440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конкурсный отбор моделей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фестиваля «Мода 4.0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Evolution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зале «Синергия»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Заключительный гала-показ моделей  участников фестиваля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Мода 4.0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Evolution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актовом зале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6245577920802399239;0;7&amp;exif=1&amp;full=1&amp;x-email=fik35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5" name="Picture 5" descr="C:\Users\Феликс Иосифович\Downloads\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6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Социокультурные пространства ИВГПУ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формирования профессиональных компетенций студентов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взаимодействие с ведущими предприятиями региона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на работу с ведущими предприятиями реальных секторов экономики Ивановской области.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Проектно-ориентированный подход к организации учебного процесса.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Усилия по выработке методик формирования у студентов гибких компетенций 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skills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университете 11 базовых кафедр:</a:t>
            </a:r>
          </a:p>
          <a:p>
            <a:pPr marL="625475" indent="-269875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 растворов им. Г.А.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Крестова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РАН.</a:t>
            </a:r>
          </a:p>
          <a:p>
            <a:pPr marL="625475" indent="-269875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рупнейшие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 производители х/б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льносодержащих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тканей</a:t>
            </a:r>
          </a:p>
          <a:p>
            <a:pPr marL="625475" indent="-269875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«ТДЛ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Текстиль», «Шуйские ситцы» и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Галтекс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625475" indent="-269875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Выпускающие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спецодежду компании «Исток-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«Бисер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625475" indent="-269875"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рупной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-компании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Инвольта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625475" indent="-269875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компаний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«Евразия Групп», «АКБ Сталь» и «Вент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468313" y="6259513"/>
            <a:ext cx="8289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аудитории базовой кафедры фирмы «Бисер»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downloader.disk.yandex.ru/preview/cfce54442e7d007d2172093863c6dff63c49f14c25f6e8825f1eba89efd820e9/60d4f157/cphZRiQsKjZVU15s7JxNxBNRmP-r-KOs2JX3do1jFwv0asaJtVrlvpJYl_lPB1T9JEErr2K91kEApcqOI05oqw%3D%3D?uid=0&amp;filename=IMG_9741.CR2&amp;disposition=inline&amp;hash=&amp;limit=0&amp;content_type=image%2Fjpeg&amp;owner_uid=0&amp;tknv=v2&amp;size=1280x88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776</Words>
  <Application>Microsoft Office PowerPoint</Application>
  <PresentationFormat>Экран (4:3)</PresentationFormat>
  <Paragraphs>84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Феликс Иосифович</dc:creator>
  <cp:lastModifiedBy>Феликс Иосифович</cp:lastModifiedBy>
  <cp:revision>42</cp:revision>
  <dcterms:created xsi:type="dcterms:W3CDTF">2021-06-22T20:01:03Z</dcterms:created>
  <dcterms:modified xsi:type="dcterms:W3CDTF">2021-06-25T02:39:34Z</dcterms:modified>
</cp:coreProperties>
</file>