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8" r:id="rId2"/>
    <p:sldId id="387" r:id="rId3"/>
    <p:sldId id="375" r:id="rId4"/>
    <p:sldId id="377" r:id="rId5"/>
    <p:sldId id="386" r:id="rId6"/>
    <p:sldId id="312" r:id="rId7"/>
    <p:sldId id="347" r:id="rId8"/>
    <p:sldId id="378" r:id="rId9"/>
    <p:sldId id="359" r:id="rId10"/>
    <p:sldId id="379" r:id="rId11"/>
    <p:sldId id="360" r:id="rId12"/>
    <p:sldId id="390" r:id="rId13"/>
    <p:sldId id="383" r:id="rId14"/>
    <p:sldId id="384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3333"/>
    <a:srgbClr val="4D4D4D"/>
    <a:srgbClr val="5F5F5F"/>
    <a:srgbClr val="993300"/>
    <a:srgbClr val="F6B563"/>
    <a:srgbClr val="547794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25" autoAdjust="0"/>
    <p:restoredTop sz="94664" autoAdjust="0"/>
  </p:normalViewPr>
  <p:slideViewPr>
    <p:cSldViewPr>
      <p:cViewPr varScale="1">
        <p:scale>
          <a:sx n="46" d="100"/>
          <a:sy n="46" d="100"/>
        </p:scale>
        <p:origin x="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0553-B6DC-4721-B3DF-5B3398BD19F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6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0553-B6DC-4721-B3DF-5B3398BD19F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5005-98DD-4B34-8FD0-0BC5B858A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8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0553-B6DC-4721-B3DF-5B3398BD19F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5005-98DD-4B34-8FD0-0BC5B858A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2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50031" y="178594"/>
            <a:ext cx="8643938" cy="1714500"/>
          </a:xfrm>
          <a:prstGeom prst="rect">
            <a:avLst/>
          </a:prstGeom>
        </p:spPr>
        <p:txBody>
          <a:bodyPr/>
          <a:lstStyle>
            <a:lvl1pPr>
              <a:defRPr sz="5062" cap="all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062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250031" y="1919883"/>
            <a:ext cx="4143375" cy="4429125"/>
          </a:xfrm>
          <a:prstGeom prst="rect">
            <a:avLst/>
          </a:prstGeom>
        </p:spPr>
        <p:txBody>
          <a:bodyPr/>
          <a:lstStyle>
            <a:lvl1pPr marL="303599" indent="-303599">
              <a:spcBef>
                <a:spcPts val="2672"/>
              </a:spcBef>
              <a:buSzPct val="82000"/>
              <a:defRPr sz="2672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607197" indent="-303599">
              <a:spcBef>
                <a:spcPts val="2672"/>
              </a:spcBef>
              <a:buSzPct val="82000"/>
              <a:defRPr sz="2672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910796" indent="-303599">
              <a:spcBef>
                <a:spcPts val="2672"/>
              </a:spcBef>
              <a:buSzPct val="82000"/>
              <a:defRPr sz="2672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214394" indent="-303599">
              <a:spcBef>
                <a:spcPts val="2672"/>
              </a:spcBef>
              <a:buSzPct val="82000"/>
              <a:defRPr sz="2672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1517993" indent="-303599">
              <a:spcBef>
                <a:spcPts val="2672"/>
              </a:spcBef>
              <a:buSzPct val="82000"/>
              <a:defRPr sz="2672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72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72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72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72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72">
                <a:solidFill>
                  <a:srgbClr val="535353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74828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0553-B6DC-4721-B3DF-5B3398BD19F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5005-98DD-4B34-8FD0-0BC5B858A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9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0553-B6DC-4721-B3DF-5B3398BD19F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5005-98DD-4B34-8FD0-0BC5B858A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2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0553-B6DC-4721-B3DF-5B3398BD19F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5005-98DD-4B34-8FD0-0BC5B858A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3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0553-B6DC-4721-B3DF-5B3398BD19F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5005-98DD-4B34-8FD0-0BC5B858A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0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0553-B6DC-4721-B3DF-5B3398BD19F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5005-98DD-4B34-8FD0-0BC5B858A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6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0553-B6DC-4721-B3DF-5B3398BD19F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5005-98DD-4B34-8FD0-0BC5B858A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8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0553-B6DC-4721-B3DF-5B3398BD19F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0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0553-B6DC-4721-B3DF-5B3398BD19F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5005-98DD-4B34-8FD0-0BC5B858A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0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3F72-3873-C44C-951E-8BAC7EF95FB4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5005-98DD-4B34-8FD0-0BC5B858A8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YKC logo w Taglin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74"/>
            <a:ext cx="2246376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Insurance and the New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59531"/>
            <a:ext cx="8458200" cy="2590800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 smtClean="0">
                <a:solidFill>
                  <a:schemeClr val="tx1"/>
                </a:solidFill>
              </a:rPr>
              <a:t>Prof. Yehuda Kahane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Tel Aviv University (Emeritus)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COB Reboot &amp; Prosperity Center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kahane@ykcenter.org</a:t>
            </a:r>
            <a:endParaRPr lang="he-IL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APRIA Moscow July 2014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imag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5874338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016" y="990600"/>
            <a:ext cx="8229600" cy="1143000"/>
          </a:xfrm>
        </p:spPr>
        <p:txBody>
          <a:bodyPr/>
          <a:lstStyle/>
          <a:p>
            <a:r>
              <a:rPr lang="en-US" dirty="0" smtClean="0"/>
              <a:t>Insurance – the key for change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77" y="2514600"/>
            <a:ext cx="8229600" cy="4525963"/>
          </a:xfrm>
        </p:spPr>
        <p:txBody>
          <a:bodyPr/>
          <a:lstStyle/>
          <a:p>
            <a:r>
              <a:rPr lang="en-US" dirty="0" smtClean="0"/>
              <a:t>Food Production</a:t>
            </a:r>
          </a:p>
          <a:p>
            <a:r>
              <a:rPr lang="en-US" dirty="0" smtClean="0"/>
              <a:t>Terror and war risks</a:t>
            </a:r>
          </a:p>
          <a:p>
            <a:r>
              <a:rPr lang="en-US" dirty="0" smtClean="0"/>
              <a:t>Mitigation of environmental effects</a:t>
            </a:r>
          </a:p>
          <a:p>
            <a:r>
              <a:rPr lang="en-US" dirty="0" smtClean="0"/>
              <a:t>Monetary systems</a:t>
            </a:r>
          </a:p>
          <a:p>
            <a:r>
              <a:rPr lang="en-US" dirty="0" smtClean="0"/>
              <a:t>Insurers are related to the risks and also in long term investments</a:t>
            </a:r>
            <a:endParaRPr lang="he-IL" dirty="0"/>
          </a:p>
        </p:txBody>
      </p:sp>
      <p:pic>
        <p:nvPicPr>
          <p:cNvPr id="4" name="Picture 2" descr="C:\Users\Kahane\AppData\Local\Microsoft\Windows\Temporary Internet Files\Content.IE5\42BZ1INH\MC90043390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3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143000"/>
            <a:ext cx="2514600" cy="990600"/>
          </a:xfrm>
        </p:spPr>
        <p:txBody>
          <a:bodyPr/>
          <a:lstStyle/>
          <a:p>
            <a:r>
              <a:rPr lang="en-US" dirty="0" smtClean="0"/>
              <a:t>RIO+20</a:t>
            </a:r>
            <a:endParaRPr lang="he-IL" dirty="0"/>
          </a:p>
        </p:txBody>
      </p:sp>
      <p:pic>
        <p:nvPicPr>
          <p:cNvPr id="8" name="Picture 2" descr="C:\Users\Kahane\Documents\AB\KNOLLAN\Pictures\ברזיל IIS RIO20 6-2012\Capture 2182 מבט כללי על האולם והבמה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5562056" cy="3657600"/>
          </a:xfrm>
          <a:prstGeom prst="rect">
            <a:avLst/>
          </a:prstGeom>
          <a:noFill/>
        </p:spPr>
      </p:pic>
      <p:pic>
        <p:nvPicPr>
          <p:cNvPr id="34819" name="Picture 3" descr="C:\Users\Kahane\Documents\AB\KNOLLAN\Pictures\ברזיל IIS RIO20 6-2012\Capture 2190 אני בשולחן ישרא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1447800"/>
            <a:ext cx="3547339" cy="3581400"/>
          </a:xfrm>
          <a:prstGeom prst="rect">
            <a:avLst/>
          </a:prstGeom>
          <a:noFill/>
        </p:spPr>
      </p:pic>
      <p:pic>
        <p:nvPicPr>
          <p:cNvPr id="34821" name="Picture 5" descr="C:\Users\Kahane\Documents\AB\KNOLLAN\Pictures\ברזיל IIS RIO20 6-2012\IMG_2247 אני ובאן קימו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27432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4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“You don’t drown by falling into the water, but by staying too long under the water “ </a:t>
            </a:r>
            <a:r>
              <a:rPr lang="en-US" sz="2000" dirty="0" smtClean="0"/>
              <a:t>    Edwin Louis Cole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4" r="2614"/>
          <a:stretch>
            <a:fillRect/>
          </a:stretch>
        </p:blipFill>
        <p:spPr bwMode="auto">
          <a:xfrm>
            <a:off x="457200" y="1905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80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/>
          </p:cNvSpPr>
          <p:nvPr/>
        </p:nvSpPr>
        <p:spPr bwMode="auto">
          <a:xfrm>
            <a:off x="3733800" y="1066800"/>
            <a:ext cx="4775077" cy="49585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r>
              <a:rPr lang="he-IL" sz="11179" dirty="0">
                <a:solidFill>
                  <a:srgbClr val="000000"/>
                </a:solidFill>
              </a:rPr>
              <a:t>YES</a:t>
            </a:r>
          </a:p>
          <a:p>
            <a:r>
              <a:rPr lang="he-IL" sz="11179" dirty="0">
                <a:solidFill>
                  <a:srgbClr val="000000"/>
                </a:solidFill>
              </a:rPr>
              <a:t>WE </a:t>
            </a:r>
          </a:p>
          <a:p>
            <a:r>
              <a:rPr lang="he-IL" sz="11179" dirty="0">
                <a:solidFill>
                  <a:srgbClr val="000000"/>
                </a:solidFill>
              </a:rPr>
              <a:t>CAN</a:t>
            </a:r>
            <a:r>
              <a:rPr lang="he-IL" sz="11179" dirty="0">
                <a:solidFill>
                  <a:srgbClr val="C13521"/>
                </a:solidFill>
              </a:rPr>
              <a:t>!</a:t>
            </a:r>
            <a:endParaRPr lang="he-IL" sz="1266" dirty="0"/>
          </a:p>
        </p:txBody>
      </p:sp>
    </p:spTree>
    <p:extLst>
      <p:ext uri="{BB962C8B-B14F-4D97-AF65-F5344CB8AC3E}">
        <p14:creationId xmlns:p14="http://schemas.microsoft.com/office/powerpoint/2010/main" val="22472624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27632"/>
            <a:ext cx="4076700" cy="32205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25" y="1553227"/>
            <a:ext cx="38141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/>
              <a:t>Thank you!</a:t>
            </a:r>
            <a:endParaRPr lang="he-IL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24381" y="2667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Prof. Yehuda Kahane</a:t>
            </a:r>
            <a:endParaRPr lang="en-US" sz="3200" b="1" dirty="0"/>
          </a:p>
          <a:p>
            <a:pPr algn="ctr"/>
            <a:r>
              <a:rPr lang="en-US" sz="3200" b="1" dirty="0" err="1"/>
              <a:t>kahane@ykcenter.org</a:t>
            </a:r>
            <a:endParaRPr lang="he-IL" sz="3200" b="1" dirty="0"/>
          </a:p>
        </p:txBody>
      </p:sp>
      <p:pic>
        <p:nvPicPr>
          <p:cNvPr id="13" name="Picture 12" descr="imag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1675"/>
            <a:ext cx="5874338" cy="923925"/>
          </a:xfrm>
          <a:prstGeom prst="rect">
            <a:avLst/>
          </a:prstGeom>
        </p:spPr>
      </p:pic>
      <p:pic>
        <p:nvPicPr>
          <p:cNvPr id="6" name="Picture 2" descr="C:\Users\Kahane\Documents\AB\IIS\חומר לעורכי הסרט\שדות פרחים\IMG_2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81200"/>
            <a:ext cx="4458447" cy="34473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321029" y="857250"/>
            <a:ext cx="2822972" cy="49184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e-IL" sz="4050" b="1" dirty="0">
                <a:solidFill>
                  <a:srgbClr val="003970"/>
                </a:solidFill>
              </a:rPr>
              <a:t/>
            </a:r>
            <a:br>
              <a:rPr lang="en-US" altLang="he-IL" sz="4050" b="1" dirty="0">
                <a:solidFill>
                  <a:srgbClr val="003970"/>
                </a:solidFill>
              </a:rPr>
            </a:br>
            <a:r>
              <a:rPr lang="en-US" altLang="he-IL" sz="4050" b="1" dirty="0">
                <a:solidFill>
                  <a:srgbClr val="003970"/>
                </a:solidFill>
              </a:rPr>
              <a:t/>
            </a:r>
            <a:br>
              <a:rPr lang="en-US" altLang="he-IL" sz="4050" b="1" dirty="0">
                <a:solidFill>
                  <a:srgbClr val="003970"/>
                </a:solidFill>
              </a:rPr>
            </a:br>
            <a:r>
              <a:rPr lang="en-US" altLang="he-IL" sz="4050" b="1" dirty="0" smtClean="0">
                <a:solidFill>
                  <a:srgbClr val="003970"/>
                </a:solidFill>
              </a:rPr>
              <a:t>The Invisible hand</a:t>
            </a:r>
            <a:br>
              <a:rPr lang="en-US" altLang="he-IL" sz="4050" b="1" dirty="0" smtClean="0">
                <a:solidFill>
                  <a:srgbClr val="003970"/>
                </a:solidFill>
              </a:rPr>
            </a:br>
            <a:r>
              <a:rPr lang="en-US" altLang="he-IL" sz="4050" b="1" dirty="0">
                <a:solidFill>
                  <a:srgbClr val="003970"/>
                </a:solidFill>
              </a:rPr>
              <a:t/>
            </a:r>
            <a:br>
              <a:rPr lang="en-US" altLang="he-IL" sz="4050" b="1" dirty="0">
                <a:solidFill>
                  <a:srgbClr val="003970"/>
                </a:solidFill>
              </a:rPr>
            </a:br>
            <a:r>
              <a:rPr lang="en-US" altLang="he-IL" sz="4050" b="1" dirty="0" smtClean="0">
                <a:solidFill>
                  <a:srgbClr val="003970"/>
                </a:solidFill>
              </a:rPr>
              <a:t>Capitalism</a:t>
            </a:r>
            <a:r>
              <a:rPr lang="en-US" altLang="he-IL" sz="4050" b="1" dirty="0"/>
              <a:t/>
            </a:r>
            <a:br>
              <a:rPr lang="en-US" altLang="he-IL" sz="4050" b="1" dirty="0"/>
            </a:br>
            <a:r>
              <a:rPr lang="en-US" altLang="he-IL" sz="4050" b="1" dirty="0"/>
              <a:t/>
            </a:r>
            <a:br>
              <a:rPr lang="en-US" altLang="he-IL" sz="4050" b="1" dirty="0"/>
            </a:br>
            <a:r>
              <a:rPr lang="en-US" altLang="he-IL" sz="2100" dirty="0"/>
              <a:t>M.C. Escher</a:t>
            </a:r>
            <a:r>
              <a:rPr lang="he-IL" altLang="he-IL" sz="4050" b="1" dirty="0">
                <a:cs typeface="Arial" panose="020B0604020202020204" pitchFamily="34" charset="0"/>
              </a:rPr>
              <a:t/>
            </a:r>
            <a:br>
              <a:rPr lang="he-IL" altLang="he-IL" sz="4050" b="1" dirty="0">
                <a:cs typeface="Arial" panose="020B0604020202020204" pitchFamily="34" charset="0"/>
              </a:rPr>
            </a:br>
            <a:endParaRPr lang="he-IL" altLang="he-IL" sz="4050" b="1" dirty="0">
              <a:cs typeface="Arial" panose="020B0604020202020204" pitchFamily="34" charset="0"/>
            </a:endParaRPr>
          </a:p>
        </p:txBody>
      </p:sp>
      <p:sp>
        <p:nvSpPr>
          <p:cNvPr id="11267" name="AutoShape 2" descr="https://mail.google.com/mail/u/0/?ui=2&amp;ik=ecd48f9476&amp;view=att&amp;th=144d617ae2a527a6&amp;attid=0.1.1&amp;disp=emb&amp;zw&amp;atsh=1"/>
          <p:cNvSpPr>
            <a:spLocks noChangeAspect="1" noChangeArrowheads="1"/>
          </p:cNvSpPr>
          <p:nvPr/>
        </p:nvSpPr>
        <p:spPr bwMode="auto">
          <a:xfrm>
            <a:off x="116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350"/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902494"/>
            <a:ext cx="6315075" cy="50339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Post Industrial Economy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Continuous, </a:t>
            </a:r>
            <a:r>
              <a:rPr lang="en-US" dirty="0" smtClean="0"/>
              <a:t>accelerating (exponential)  </a:t>
            </a:r>
            <a:r>
              <a:rPr lang="en-US" dirty="0" smtClean="0"/>
              <a:t>change </a:t>
            </a:r>
            <a:r>
              <a:rPr lang="en-US" dirty="0" smtClean="0"/>
              <a:t>processes</a:t>
            </a:r>
            <a:endParaRPr lang="en-US" dirty="0" smtClean="0"/>
          </a:p>
          <a:p>
            <a:r>
              <a:rPr lang="en-US" dirty="0" smtClean="0"/>
              <a:t>New production Factor – Data &amp; knowledge</a:t>
            </a:r>
            <a:endParaRPr lang="en-US" dirty="0"/>
          </a:p>
          <a:p>
            <a:r>
              <a:rPr lang="en-US" dirty="0" smtClean="0"/>
              <a:t>Population, urbanization, consumption </a:t>
            </a:r>
          </a:p>
          <a:p>
            <a:r>
              <a:rPr lang="en-US" dirty="0" smtClean="0"/>
              <a:t>Age pyramids and life expectancy</a:t>
            </a:r>
          </a:p>
          <a:p>
            <a:r>
              <a:rPr lang="en-US" dirty="0" smtClean="0"/>
              <a:t>Labor market and retirement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The basic economic unit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94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77" y="1066800"/>
            <a:ext cx="93172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where does the invisible hand takes us to?</a:t>
            </a:r>
            <a:endParaRPr lang="en-US" b="1" dirty="0"/>
          </a:p>
        </p:txBody>
      </p:sp>
      <p:pic>
        <p:nvPicPr>
          <p:cNvPr id="4" name="Content Placeholder 5" descr="Photo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590800"/>
            <a:ext cx="6096000" cy="3810000"/>
          </a:xfrm>
        </p:spPr>
      </p:pic>
    </p:spTree>
    <p:extLst>
      <p:ext uri="{BB962C8B-B14F-4D97-AF65-F5344CB8AC3E}">
        <p14:creationId xmlns:p14="http://schemas.microsoft.com/office/powerpoint/2010/main" val="405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058" y="6343778"/>
            <a:ext cx="1951199" cy="42939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7269636" y="6486263"/>
            <a:ext cx="981038" cy="162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5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55"/>
              <a:t>כל הזכויות שמורות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3407497" y="593685"/>
            <a:ext cx="5736504" cy="6193316"/>
            <a:chOff x="-88900" y="-50800"/>
            <a:chExt cx="6775658" cy="6823026"/>
          </a:xfrm>
        </p:grpSpPr>
        <p:pic>
          <p:nvPicPr>
            <p:cNvPr id="68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597859" cy="65817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7" name="Picture 6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88900" y="-50800"/>
              <a:ext cx="6775659" cy="6823027"/>
            </a:xfrm>
            <a:prstGeom prst="rect">
              <a:avLst/>
            </a:prstGeom>
            <a:effectLst/>
          </p:spPr>
        </p:pic>
      </p:grp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64446" y="289901"/>
            <a:ext cx="2706431" cy="5521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2F585F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2800" dirty="0" smtClean="0"/>
              <a:t>Black swans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799532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 ESEC 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15400" cy="9906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en-US" dirty="0" smtClean="0">
                <a:solidFill>
                  <a:srgbClr val="000000"/>
                </a:solidFill>
                <a:cs typeface="+mj-cs"/>
              </a:rPr>
              <a:t>There is a need for a paradigm shift</a:t>
            </a:r>
            <a:endParaRPr lang="he-IL" dirty="0" smtClean="0">
              <a:solidFill>
                <a:srgbClr val="000000"/>
              </a:solidFill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5011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 shall reach the targets we aim </a:t>
            </a:r>
            <a:r>
              <a:rPr lang="en-US" b="1" dirty="0" smtClean="0"/>
              <a:t>to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A new Dashboard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8949" r="-28949"/>
          <a:stretch>
            <a:fillRect/>
          </a:stretch>
        </p:blipFill>
        <p:spPr bwMode="auto">
          <a:xfrm>
            <a:off x="-457200" y="21034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05600" y="5867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</a:rPr>
              <a:t>OECD </a:t>
            </a:r>
          </a:p>
          <a:p>
            <a:r>
              <a:rPr lang="en-US" dirty="0" smtClean="0">
                <a:solidFill>
                  <a:srgbClr val="993300"/>
                </a:solidFill>
              </a:rPr>
              <a:t>Well-Being Indicators</a:t>
            </a:r>
            <a:endParaRPr lang="en-US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Insurance in the New Economy</a:t>
            </a:r>
            <a:endParaRPr lang="he-IL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3048000"/>
            <a:ext cx="8229600" cy="4525963"/>
          </a:xfrm>
        </p:spPr>
        <p:txBody>
          <a:bodyPr/>
          <a:lstStyle/>
          <a:p>
            <a:r>
              <a:rPr lang="en-US" dirty="0" smtClean="0"/>
              <a:t>Importance of insurance in the rich economies</a:t>
            </a:r>
          </a:p>
          <a:p>
            <a:r>
              <a:rPr lang="en-US" dirty="0" smtClean="0"/>
              <a:t>Insurance growth exceeds national </a:t>
            </a:r>
            <a:r>
              <a:rPr lang="en-US" dirty="0" smtClean="0"/>
              <a:t>growth</a:t>
            </a:r>
          </a:p>
          <a:p>
            <a:r>
              <a:rPr lang="en-US" dirty="0" smtClean="0"/>
              <a:t>Insurance and Banking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77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067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Archimedes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Content Placeholder 4" descr="Description: Description: Description: C:\Users\TEST\Pictures\Archimedes lever clear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78113"/>
            <a:ext cx="4724400" cy="387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8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185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Gill Sans Light</vt:lpstr>
      <vt:lpstr>Times New Roman</vt:lpstr>
      <vt:lpstr>Office Theme</vt:lpstr>
      <vt:lpstr>Insurance and the New Economy</vt:lpstr>
      <vt:lpstr>  The Invisible hand  Capitalism  M.C. Escher </vt:lpstr>
      <vt:lpstr>The Post Industrial Economy</vt:lpstr>
      <vt:lpstr> where does the invisible hand takes us to?</vt:lpstr>
      <vt:lpstr>Black swans</vt:lpstr>
      <vt:lpstr> ESEC  </vt:lpstr>
      <vt:lpstr>We shall reach the targets we aim to  A new Dashboard </vt:lpstr>
      <vt:lpstr>Insurance in the New Economy</vt:lpstr>
      <vt:lpstr>Archimedes</vt:lpstr>
      <vt:lpstr>Insurance – the key for change</vt:lpstr>
      <vt:lpstr>RIO+20</vt:lpstr>
      <vt:lpstr>“You don’t drown by falling into the water, but by staying too long under the water “     Edwin Louis Cole</vt:lpstr>
      <vt:lpstr>PowerPoint Presentation</vt:lpstr>
      <vt:lpstr>PowerPoint Presentation</vt:lpstr>
      <vt:lpstr>PowerPoint Presentation</vt:lpstr>
    </vt:vector>
  </TitlesOfParts>
  <Company>Estes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Inga Estes</dc:creator>
  <cp:lastModifiedBy>YEHUDA KAHANE</cp:lastModifiedBy>
  <cp:revision>123</cp:revision>
  <dcterms:created xsi:type="dcterms:W3CDTF">2012-06-11T23:53:07Z</dcterms:created>
  <dcterms:modified xsi:type="dcterms:W3CDTF">2014-07-28T22:51:34Z</dcterms:modified>
</cp:coreProperties>
</file>