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charts/chart1.xml" ContentType="application/vnd.openxmlformats-officedocument.drawingml.chart+xml"/>
  <Override PartName="/ppt/embeddings/oleObject6.bin" ContentType="application/vnd.openxmlformats-officedocument.oleObject"/>
  <Override PartName="/ppt/charts/chart2.xml" ContentType="application/vnd.openxmlformats-officedocument.drawingml.chart+xml"/>
  <Override PartName="/ppt/embeddings/oleObject7.bin" ContentType="application/vnd.openxmlformats-officedocument.oleObject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3" r:id="rId4"/>
    <p:sldId id="297" r:id="rId5"/>
    <p:sldId id="295" r:id="rId6"/>
    <p:sldId id="294" r:id="rId7"/>
    <p:sldId id="296" r:id="rId8"/>
    <p:sldId id="264" r:id="rId9"/>
    <p:sldId id="298" r:id="rId10"/>
    <p:sldId id="299" r:id="rId11"/>
    <p:sldId id="300" r:id="rId12"/>
    <p:sldId id="301" r:id="rId13"/>
    <p:sldId id="303" r:id="rId14"/>
    <p:sldId id="305" r:id="rId15"/>
  </p:sldIdLst>
  <p:sldSz cx="12192000" cy="6858000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436"/>
    <a:srgbClr val="FFC000"/>
    <a:srgbClr val="488E91"/>
    <a:srgbClr val="4E81BC"/>
    <a:srgbClr val="FFE593"/>
    <a:srgbClr val="F3AD91"/>
    <a:srgbClr val="E65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80" y="-80"/>
      </p:cViewPr>
      <p:guideLst>
        <p:guide orient="horz" pos="3984"/>
        <p:guide orient="horz" pos="348"/>
        <p:guide pos="468"/>
        <p:guide pos="3852"/>
        <p:guide pos="7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51499482936918"/>
          <c:y val="0.0403458213256484"/>
          <c:w val="0.886246122026887"/>
          <c:h val="0.7521613832853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'скользящий КВ'!$A$2</c:f>
              <c:strCache>
                <c:ptCount val="1"/>
                <c:pt idx="0">
                  <c:v>Insurance premiums</c:v>
                </c:pt>
              </c:strCache>
            </c:strRef>
          </c:tx>
          <c:spPr>
            <a:solidFill>
              <a:srgbClr val="488E91"/>
            </a:solidFill>
            <a:ln w="11494">
              <a:solidFill>
                <a:srgbClr val="488E91"/>
              </a:solidFill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-0.00245861772846767"/>
                  <c:y val="-0.0021493198408944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 w="25433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'скользящий КВ'!$M$1:$Y$1</c:f>
              <c:strCache>
                <c:ptCount val="13"/>
                <c:pt idx="0">
                  <c:v>2010/4</c:v>
                </c:pt>
                <c:pt idx="1">
                  <c:v>2011/1</c:v>
                </c:pt>
                <c:pt idx="2">
                  <c:v>2011/2</c:v>
                </c:pt>
                <c:pt idx="3">
                  <c:v>2011/3</c:v>
                </c:pt>
                <c:pt idx="4">
                  <c:v>2011/4</c:v>
                </c:pt>
                <c:pt idx="5">
                  <c:v>2012/1</c:v>
                </c:pt>
                <c:pt idx="6">
                  <c:v>2012/2</c:v>
                </c:pt>
                <c:pt idx="7">
                  <c:v>2012/3</c:v>
                </c:pt>
                <c:pt idx="8">
                  <c:v>2012/4</c:v>
                </c:pt>
                <c:pt idx="9">
                  <c:v>2013/1</c:v>
                </c:pt>
                <c:pt idx="10">
                  <c:v>2013/2</c:v>
                </c:pt>
                <c:pt idx="11">
                  <c:v>2013/3</c:v>
                </c:pt>
                <c:pt idx="12">
                  <c:v>2013/4</c:v>
                </c:pt>
              </c:strCache>
            </c:strRef>
          </c:cat>
          <c:val>
            <c:numRef>
              <c:f>'скользящий КВ'!$M$20:$Y$20</c:f>
              <c:numCache>
                <c:formatCode>0.00</c:formatCode>
                <c:ptCount val="13"/>
                <c:pt idx="0">
                  <c:v>0.784200492832276</c:v>
                </c:pt>
                <c:pt idx="1">
                  <c:v>0.682401772837596</c:v>
                </c:pt>
                <c:pt idx="2">
                  <c:v>0.91894086722373</c:v>
                </c:pt>
                <c:pt idx="3">
                  <c:v>0.828232695740562</c:v>
                </c:pt>
                <c:pt idx="4">
                  <c:v>0.987697267681489</c:v>
                </c:pt>
                <c:pt idx="5">
                  <c:v>0.804686274643517</c:v>
                </c:pt>
                <c:pt idx="6">
                  <c:v>1.020815494455601</c:v>
                </c:pt>
                <c:pt idx="7">
                  <c:v>1.038267096636467</c:v>
                </c:pt>
                <c:pt idx="8">
                  <c:v>1.070039871331821</c:v>
                </c:pt>
                <c:pt idx="9">
                  <c:v>0.855762239652033</c:v>
                </c:pt>
                <c:pt idx="10">
                  <c:v>1.109786297349353</c:v>
                </c:pt>
                <c:pt idx="11">
                  <c:v>1.063530488389276</c:v>
                </c:pt>
                <c:pt idx="12">
                  <c:v>1.127433606687606</c:v>
                </c:pt>
              </c:numCache>
            </c:numRef>
          </c:val>
        </c:ser>
        <c:ser>
          <c:idx val="0"/>
          <c:order val="1"/>
          <c:tx>
            <c:strRef>
              <c:f>'скользящий КВ'!$A$3</c:f>
              <c:strCache>
                <c:ptCount val="1"/>
                <c:pt idx="0">
                  <c:v>Benefits</c:v>
                </c:pt>
              </c:strCache>
            </c:strRef>
          </c:tx>
          <c:spPr>
            <a:solidFill>
              <a:srgbClr val="A6C436"/>
            </a:solidFill>
            <a:ln w="11494">
              <a:solidFill>
                <a:srgbClr val="A6C436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124283224525157"/>
                  <c:y val="-0.0118682571018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25078635121137"/>
                  <c:y val="-0.01350360923904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56897830618875"/>
                  <c:y val="-0.02190415263709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26669456313097"/>
                  <c:y val="-0.014526655266517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127464866909076"/>
                  <c:y val="-0.01262476985876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128260277505055"/>
                  <c:y val="-0.01201246374905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08373164833196"/>
                  <c:y val="-0.008986412721464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0988273137952567"/>
                  <c:y val="-0.009476392207790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0996227243912362"/>
                  <c:y val="-0.013582848807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00748458940980223"/>
                  <c:y val="-0.011969040197840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121896068851034"/>
                  <c:y val="-0.0122140299410036"/>
                </c:manualLayout>
              </c:layout>
              <c:tx>
                <c:rich>
                  <a:bodyPr/>
                  <a:lstStyle/>
                  <a:p>
                    <a:r>
                      <a:rPr lang="ru-RU" sz="1300" b="0">
                        <a:solidFill>
                          <a:schemeClr val="tx1"/>
                        </a:solidFill>
                      </a:rPr>
                      <a:t>16,0</a:t>
                    </a:r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0102008956179175"/>
                  <c:y val="-0.020859563082213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0102804366775154"/>
                  <c:y val="-0.02232916504479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65253360910031"/>
                  <c:y val="0.2680115273775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33">
                <a:noFill/>
              </a:ln>
            </c:spPr>
            <c:txPr>
              <a:bodyPr/>
              <a:lstStyle/>
              <a:p>
                <a:pPr>
                  <a:defRPr sz="13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'скользящий КВ'!$M$1:$Y$1</c:f>
              <c:strCache>
                <c:ptCount val="13"/>
                <c:pt idx="0">
                  <c:v>2010/4</c:v>
                </c:pt>
                <c:pt idx="1">
                  <c:v>2011/1</c:v>
                </c:pt>
                <c:pt idx="2">
                  <c:v>2011/2</c:v>
                </c:pt>
                <c:pt idx="3">
                  <c:v>2011/3</c:v>
                </c:pt>
                <c:pt idx="4">
                  <c:v>2011/4</c:v>
                </c:pt>
                <c:pt idx="5">
                  <c:v>2012/1</c:v>
                </c:pt>
                <c:pt idx="6">
                  <c:v>2012/2</c:v>
                </c:pt>
                <c:pt idx="7">
                  <c:v>2012/3</c:v>
                </c:pt>
                <c:pt idx="8">
                  <c:v>2012/4</c:v>
                </c:pt>
                <c:pt idx="9">
                  <c:v>2013/1</c:v>
                </c:pt>
                <c:pt idx="10">
                  <c:v>2013/2</c:v>
                </c:pt>
                <c:pt idx="11">
                  <c:v>2013/3</c:v>
                </c:pt>
                <c:pt idx="12">
                  <c:v>2013/4</c:v>
                </c:pt>
              </c:strCache>
            </c:strRef>
          </c:cat>
          <c:val>
            <c:numRef>
              <c:f>'скользящий КВ'!$M$21:$Y$21</c:f>
              <c:numCache>
                <c:formatCode>0.00</c:formatCode>
                <c:ptCount val="13"/>
                <c:pt idx="0">
                  <c:v>0.505300735967241</c:v>
                </c:pt>
                <c:pt idx="1">
                  <c:v>0.517077631995498</c:v>
                </c:pt>
                <c:pt idx="2">
                  <c:v>0.50221186929669</c:v>
                </c:pt>
                <c:pt idx="3">
                  <c:v>0.392155632452918</c:v>
                </c:pt>
                <c:pt idx="4">
                  <c:v>0.462788971335038</c:v>
                </c:pt>
                <c:pt idx="5">
                  <c:v>0.456898138992506</c:v>
                </c:pt>
                <c:pt idx="6">
                  <c:v>0.469270406406455</c:v>
                </c:pt>
                <c:pt idx="7">
                  <c:v>0.536923171469326</c:v>
                </c:pt>
                <c:pt idx="8">
                  <c:v>0.645316353172421</c:v>
                </c:pt>
                <c:pt idx="9">
                  <c:v>0.579087229839721</c:v>
                </c:pt>
                <c:pt idx="10">
                  <c:v>0.568650830046776</c:v>
                </c:pt>
                <c:pt idx="11">
                  <c:v>0.575048461745365</c:v>
                </c:pt>
                <c:pt idx="12">
                  <c:v>0.678293389389292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525128"/>
        <c:axId val="-2144521768"/>
      </c:barChart>
      <c:catAx>
        <c:axId val="-2144525128"/>
        <c:scaling>
          <c:orientation val="minMax"/>
        </c:scaling>
        <c:delete val="0"/>
        <c:axPos val="b"/>
        <c:numFmt formatCode="\О\с\н\о\в\н\о\й" sourceLinked="1"/>
        <c:majorTickMark val="cross"/>
        <c:minorTickMark val="none"/>
        <c:tickLblPos val="nextTo"/>
        <c:spPr>
          <a:ln w="28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-21445217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445217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3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300" b="0" dirty="0" smtClean="0"/>
                  <a:t>billion dollars</a:t>
                </a:r>
                <a:endParaRPr lang="ru-RU" sz="1300" b="0" dirty="0"/>
              </a:p>
            </c:rich>
          </c:tx>
          <c:layout>
            <c:manualLayout>
              <c:xMode val="edge"/>
              <c:yMode val="edge"/>
              <c:x val="0.0"/>
              <c:y val="0.262247826050498"/>
            </c:manualLayout>
          </c:layout>
          <c:overlay val="0"/>
          <c:spPr>
            <a:noFill/>
            <a:ln w="25433">
              <a:noFill/>
            </a:ln>
          </c:spPr>
        </c:title>
        <c:numFmt formatCode="0.0" sourceLinked="0"/>
        <c:majorTickMark val="cross"/>
        <c:minorTickMark val="none"/>
        <c:tickLblPos val="nextTo"/>
        <c:spPr>
          <a:ln w="28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-2144525128"/>
        <c:crosses val="autoZero"/>
        <c:crossBetween val="between"/>
      </c:valAx>
      <c:spPr>
        <a:noFill/>
        <a:ln w="25433">
          <a:noFill/>
        </a:ln>
      </c:spPr>
    </c:plotArea>
    <c:legend>
      <c:legendPos val="r"/>
      <c:layout>
        <c:manualLayout>
          <c:xMode val="edge"/>
          <c:yMode val="edge"/>
          <c:x val="0.101528384279476"/>
          <c:y val="0.919765166340509"/>
          <c:w val="0.812227074235808"/>
          <c:h val="0.0626223091976517"/>
        </c:manualLayout>
      </c:layout>
      <c:overlay val="0"/>
      <c:spPr>
        <a:noFill/>
        <a:ln w="2874">
          <a:noFill/>
          <a:prstDash val="solid"/>
        </a:ln>
      </c:spPr>
      <c:txPr>
        <a:bodyPr/>
        <a:lstStyle/>
        <a:p>
          <a:pPr>
            <a:defRPr sz="1472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83789197403"/>
          <c:y val="0.037288239178003"/>
          <c:w val="0.89616210802597"/>
          <c:h val="0.7634668375709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жизнь!$A$2</c:f>
              <c:strCache>
                <c:ptCount val="1"/>
                <c:pt idx="0">
                  <c:v>Insurance premiums</c:v>
                </c:pt>
              </c:strCache>
            </c:strRef>
          </c:tx>
          <c:spPr>
            <a:solidFill>
              <a:srgbClr val="488E91"/>
            </a:solidFill>
            <a:ln w="12670">
              <a:solidFill>
                <a:srgbClr val="488E9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0.00670638921843197"/>
                  <c:y val="-0.0123312028823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304761904761905"/>
                  <c:y val="-0.005544005544005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761904761904762"/>
                  <c:y val="-0.0055440055440055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106666666666667"/>
                  <c:y val="0.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 w="25336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жизнь!$C$1:$K$1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жизнь!$C$2:$K$2</c:f>
              <c:numCache>
                <c:formatCode>0.00</c:formatCode>
                <c:ptCount val="9"/>
                <c:pt idx="0">
                  <c:v>0.879006340658386</c:v>
                </c:pt>
                <c:pt idx="1">
                  <c:v>0.607646471283008</c:v>
                </c:pt>
                <c:pt idx="2">
                  <c:v>0.92478672869935</c:v>
                </c:pt>
                <c:pt idx="3">
                  <c:v>0.636478740929327</c:v>
                </c:pt>
                <c:pt idx="4">
                  <c:v>0.522414214956917</c:v>
                </c:pt>
                <c:pt idx="5">
                  <c:v>0.7382640622898</c:v>
                </c:pt>
                <c:pt idx="6">
                  <c:v>1.07777028894804</c:v>
                </c:pt>
                <c:pt idx="7">
                  <c:v>1.77132754085083</c:v>
                </c:pt>
                <c:pt idx="8">
                  <c:v>2.594013908069858</c:v>
                </c:pt>
              </c:numCache>
            </c:numRef>
          </c:val>
        </c:ser>
        <c:ser>
          <c:idx val="2"/>
          <c:order val="1"/>
          <c:tx>
            <c:strRef>
              <c:f>жизнь!$A$3</c:f>
              <c:strCache>
                <c:ptCount val="1"/>
                <c:pt idx="0">
                  <c:v>Benefits</c:v>
                </c:pt>
              </c:strCache>
            </c:strRef>
          </c:tx>
          <c:spPr>
            <a:solidFill>
              <a:srgbClr val="A6C436"/>
            </a:solidFill>
            <a:ln w="12670">
              <a:solidFill>
                <a:srgbClr val="A6C436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17117887826664"/>
                  <c:y val="-0.01089665111575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120099616249563"/>
                  <c:y val="-0.01154546407541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114578440792851"/>
                  <c:y val="-0.01190305744910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612845822518199"/>
                  <c:y val="-0.01369520258941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43738851550157"/>
                  <c:y val="-0.01323167199237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61631752978486"/>
                  <c:y val="-0.012587037304599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0333315342415918"/>
                  <c:y val="-0.01215889187131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109750406939452"/>
                  <c:y val="-0.01959736141180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0104229231482739"/>
                  <c:y val="-0.01165579783861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 w="25336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жизнь!$C$1:$K$1</c:f>
              <c:numCache>
                <c:formatCode>General</c:formatCode>
                <c:ptCount val="9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</c:numCache>
            </c:numRef>
          </c:cat>
          <c:val>
            <c:numRef>
              <c:f>жизнь!$C$3:$K$3</c:f>
              <c:numCache>
                <c:formatCode>0.00</c:formatCode>
                <c:ptCount val="9"/>
                <c:pt idx="0">
                  <c:v>0.868583340571528</c:v>
                </c:pt>
                <c:pt idx="1">
                  <c:v>0.63043321395612</c:v>
                </c:pt>
                <c:pt idx="2">
                  <c:v>0.643684154777522</c:v>
                </c:pt>
                <c:pt idx="3">
                  <c:v>0.204217777838287</c:v>
                </c:pt>
                <c:pt idx="4">
                  <c:v>0.175240211346308</c:v>
                </c:pt>
                <c:pt idx="5">
                  <c:v>0.259212715203974</c:v>
                </c:pt>
                <c:pt idx="6">
                  <c:v>0.239159401293946</c:v>
                </c:pt>
                <c:pt idx="7">
                  <c:v>0.441185670026043</c:v>
                </c:pt>
                <c:pt idx="8">
                  <c:v>0.375811202229202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4926552"/>
        <c:axId val="-2144932104"/>
      </c:barChart>
      <c:catAx>
        <c:axId val="-2144926552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spPr>
          <a:ln w="26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-214493210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449321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billion </a:t>
                </a:r>
                <a:r>
                  <a:rPr lang="en-US" dirty="0"/>
                  <a:t>dollars</a:t>
                </a:r>
              </a:p>
            </c:rich>
          </c:tx>
          <c:layout>
            <c:manualLayout>
              <c:xMode val="edge"/>
              <c:yMode val="edge"/>
              <c:x val="0.0"/>
              <c:y val="0.277966042626414"/>
            </c:manualLayout>
          </c:layout>
          <c:overlay val="0"/>
          <c:spPr>
            <a:noFill/>
            <a:ln w="25336">
              <a:noFill/>
            </a:ln>
          </c:spPr>
        </c:title>
        <c:numFmt formatCode="#,##0.0" sourceLinked="0"/>
        <c:majorTickMark val="cross"/>
        <c:minorTickMark val="none"/>
        <c:tickLblPos val="nextTo"/>
        <c:spPr>
          <a:ln w="260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-2144926552"/>
        <c:crosses val="autoZero"/>
        <c:crossBetween val="between"/>
      </c:valAx>
      <c:spPr>
        <a:noFill/>
        <a:ln w="25405">
          <a:noFill/>
        </a:ln>
      </c:spPr>
    </c:plotArea>
    <c:legend>
      <c:legendPos val="b"/>
      <c:layout>
        <c:manualLayout>
          <c:xMode val="edge"/>
          <c:yMode val="edge"/>
          <c:x val="0.0455580723642421"/>
          <c:y val="0.888198778057307"/>
          <c:w val="0.924829156629394"/>
          <c:h val="0.05797105237364"/>
        </c:manualLayout>
      </c:layout>
      <c:overlay val="0"/>
      <c:spPr>
        <a:noFill/>
        <a:ln w="20821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63284152673"/>
          <c:y val="0.122015915119363"/>
          <c:w val="0.859633224752656"/>
          <c:h val="0.58719140166096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Лист1!$C$47</c:f>
              <c:strCache>
                <c:ptCount val="1"/>
                <c:pt idx="0">
                  <c:v>Уставный капитал</c:v>
                </c:pt>
              </c:strCache>
            </c:strRef>
          </c:tx>
          <c:spPr>
            <a:solidFill>
              <a:srgbClr val="4E81BC"/>
            </a:solidFill>
            <a:ln w="3173">
              <a:solidFill>
                <a:srgbClr val="4E81BC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00200568002867993"/>
                  <c:y val="-0.0232127711846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457273005347703"/>
                  <c:y val="-0.031394331843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130547436065442"/>
                  <c:y val="-0.02438002268271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15389246988825"/>
                  <c:y val="-0.030286315607219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410597472367957"/>
                  <c:y val="-0.017919660782315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Mode val="edge"/>
                  <c:yMode val="edge"/>
                  <c:x val="0.273045507584597"/>
                  <c:y val="0.22015915119363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Mode val="edge"/>
                  <c:yMode val="edge"/>
                  <c:x val="0.302217036172695"/>
                  <c:y val="0.3289124668435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Mode val="edge"/>
                  <c:yMode val="edge"/>
                  <c:x val="0.339556592765461"/>
                  <c:y val="0.233421750663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Mode val="edge"/>
                  <c:yMode val="edge"/>
                  <c:x val="0.385064177362894"/>
                  <c:y val="0.2917771883289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Mode val="edge"/>
                  <c:yMode val="edge"/>
                  <c:x val="0.420070011668611"/>
                  <c:y val="0.17506631299734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Mode val="edge"/>
                  <c:yMode val="edge"/>
                  <c:x val="0.457409568261377"/>
                  <c:y val="0.2944297082228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Mode val="edge"/>
                  <c:yMode val="edge"/>
                  <c:x val="0.492415402567095"/>
                  <c:y val="0.1830238726790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Mode val="edge"/>
                  <c:yMode val="edge"/>
                  <c:x val="0.533255542590432"/>
                  <c:y val="0.2758620689655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Mode val="edge"/>
                  <c:yMode val="edge"/>
                  <c:x val="0.575262543757293"/>
                  <c:y val="0.1326259946949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Mode val="edge"/>
                  <c:yMode val="edge"/>
                  <c:x val="0.610268378063011"/>
                  <c:y val="0.063660477453580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Mode val="edge"/>
                  <c:yMode val="edge"/>
                  <c:x val="0.653442240373396"/>
                  <c:y val="0.0901856763925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Mode val="edge"/>
                  <c:yMode val="edge"/>
                  <c:x val="0.684947491248542"/>
                  <c:y val="0.1856763925729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Mode val="edge"/>
                  <c:yMode val="edge"/>
                  <c:x val="0.721120186697783"/>
                  <c:y val="0.05570291777188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Mode val="edge"/>
                  <c:yMode val="edge"/>
                  <c:x val="0.766627771295216"/>
                  <c:y val="0.17241379310344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380">
                <a:noFill/>
              </a:ln>
            </c:spPr>
            <c:txPr>
              <a:bodyPr/>
              <a:lstStyle/>
              <a:p>
                <a:pPr algn="ctr" rtl="0">
                  <a:defRPr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Лист1!$A$48:$A$52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Лист1!$C$48:$C$52</c:f>
              <c:numCache>
                <c:formatCode>0</c:formatCode>
                <c:ptCount val="5"/>
                <c:pt idx="0">
                  <c:v>29.06342373083103</c:v>
                </c:pt>
                <c:pt idx="1">
                  <c:v>30.77740846345921</c:v>
                </c:pt>
                <c:pt idx="2">
                  <c:v>32.1210990150981</c:v>
                </c:pt>
                <c:pt idx="3">
                  <c:v>37.95509187526955</c:v>
                </c:pt>
                <c:pt idx="4">
                  <c:v>40.19740809430112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42853080"/>
        <c:axId val="-2142857496"/>
      </c:barChart>
      <c:catAx>
        <c:axId val="-2142853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-214285749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-21428574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billion dollars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0"/>
              <c:y val="0.26525198048874"/>
            </c:manualLayout>
          </c:layout>
          <c:overlay val="0"/>
          <c:spPr>
            <a:noFill/>
            <a:ln w="2538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-2142853080"/>
        <c:crosses val="autoZero"/>
        <c:crossBetween val="between"/>
      </c:valAx>
      <c:spPr>
        <a:noFill/>
        <a:ln w="2538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7E3DA-97CD-4B5F-ACB0-FE0496D0498F}" type="datetimeFigureOut">
              <a:rPr lang="ru-RU" smtClean="0"/>
              <a:t>25.07.14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B1D90-0511-4EBC-96DC-9CC79EBD44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2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D55437-EC81-4277-85FC-73F92F00568B}" type="datetimeFigureOut">
              <a:rPr lang="ru-RU"/>
              <a:pPr>
                <a:defRPr/>
              </a:pPr>
              <a:t>25.07.14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377727-F957-4465-A6B8-DEE55ED77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03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67D9A-7364-4BAB-BDC3-2074057EA254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Прослеживается периодическая тенденция спада темпа прироста страховых премий после его стремительного роста.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8029F8-B5B7-474E-93B4-67E2DAA7A4FD}" type="slidenum">
              <a:rPr lang="ru-RU" alt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491ADBE5-1A9E-4342-BB9D-06C0DE44EB45}" type="slidenum">
              <a:rPr lang="ru-RU" altLang="ru-RU" sz="1200"/>
              <a:pPr/>
              <a:t>6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A9FE6969-420D-4B58-ADC0-8E0ABD284EF6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7EE45279-C270-4604-845C-517B69F7D3F8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F6B1-7F8D-4041-BC90-195F7E79F40A}" type="datetime1">
              <a:rPr lang="en-US" smtClean="0"/>
              <a:t>25.07.14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979E-8914-45D1-ADA6-C732B078946F}" type="datetime1">
              <a:rPr lang="en-US" smtClean="0"/>
              <a:t>25.07.14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7CAC-C3A8-4DC0-8015-CA0607F488EF}" type="datetime1">
              <a:rPr lang="en-US" smtClean="0"/>
              <a:t>25.07.14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F989-624C-4CB8-A5A0-FC3D7628D324}" type="datetime1">
              <a:rPr lang="en-US" smtClean="0"/>
              <a:t>25.07.14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>
              <a:defRPr/>
            </a:pPr>
            <a:fld id="{7F58AFC8-1A2E-4605-9507-88729E14ED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C9D59-D0B9-4549-8FE0-C54F3CE243BC}" type="datetime1">
              <a:rPr lang="en-US" smtClean="0"/>
              <a:t>25.07.14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FB388A8C-852E-4BF6-8B90-D29262D5B4F1}" type="datetime1">
              <a:rPr lang="en-US" smtClean="0"/>
              <a:t>25.07.14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516D-524B-4366-9FD8-8368086E00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1B4D-2F02-4343-94DC-8A87649D32BC}" type="datetime1">
              <a:rPr lang="en-US" smtClean="0"/>
              <a:t>25.07.14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B3A7D-D1C6-461F-A42B-D1454236DD35}" type="datetime1">
              <a:rPr lang="en-US" smtClean="0"/>
              <a:t>25.07.14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>
              <a:defRPr/>
            </a:pPr>
            <a:fld id="{40155E92-65B0-4614-B63A-0F427FDF2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21CC-B56B-44B9-A6B0-3D3F388989F3}" type="datetime1">
              <a:rPr lang="en-US" smtClean="0"/>
              <a:t>25.07.14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94C3-F5FB-47E5-9D03-B3E7EDDA1C8E}" type="datetime1">
              <a:rPr lang="en-US" smtClean="0"/>
              <a:t>25.07.14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A2EAE3C-3E0C-4037-A373-217816D1291C}" type="datetime1">
              <a:rPr lang="en-US" smtClean="0"/>
              <a:t>25.07.14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E1C20EA-444B-49D5-BD3B-7FF672CD41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25.07.14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9B84A6-E082-4548-B31F-2940365BCF24}" type="slidenum">
              <a:rPr lang="ru-RU" smtClean="0">
                <a:solidFill>
                  <a:srgbClr val="90C226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_____Microsoft_Excel_97-20046.xls"/><Relationship Id="rId5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_____Microsoft_Excel_97-20047.xls"/><Relationship Id="rId5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_____Microsoft_Excel_97-20041.xls"/><Relationship Id="rId5" Type="http://schemas.openxmlformats.org/officeDocument/2006/relationships/image" Target="../media/image4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_____Microsoft_Excel_97-20042.xls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_____Microsoft_Excel_97-20043.xls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_____Microsoft_Excel_97-20044.xls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_____Microsoft_Excel_97-20045.xls"/><Relationship Id="rId6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3283" y="3273970"/>
            <a:ext cx="9144000" cy="2387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cs typeface="Arial" panose="020B0604020202020204" pitchFamily="34" charset="0"/>
              </a:rPr>
              <a:t>Basic indicators of the </a:t>
            </a:r>
            <a:r>
              <a:rPr lang="en-US" sz="2800" b="1" dirty="0">
                <a:solidFill>
                  <a:schemeClr val="tx1"/>
                </a:solidFill>
              </a:rPr>
              <a:t>insurance</a:t>
            </a:r>
            <a:r>
              <a:rPr lang="en-US" sz="2800" b="1" dirty="0">
                <a:solidFill>
                  <a:schemeClr val="tx1"/>
                </a:solidFill>
                <a:cs typeface="Arial" panose="020B0604020202020204" pitchFamily="34" charset="0"/>
              </a:rPr>
              <a:t> market in the Russian Federation, </a:t>
            </a:r>
            <a:r>
              <a:rPr lang="en-US" sz="2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2013</a:t>
            </a:r>
            <a:r>
              <a:rPr lang="ru-RU" sz="4400" b="1" dirty="0" smtClean="0">
                <a:cs typeface="Arial" panose="020B0604020202020204" pitchFamily="34" charset="0"/>
              </a:rPr>
              <a:t/>
            </a:r>
            <a:br>
              <a:rPr lang="ru-RU" sz="4400" b="1" dirty="0" smtClean="0">
                <a:cs typeface="Arial" panose="020B0604020202020204" pitchFamily="34" charset="0"/>
              </a:rPr>
            </a:br>
            <a:endParaRPr lang="ru-RU" sz="4400" b="1" dirty="0">
              <a:cs typeface="Arial" panose="020B0604020202020204" pitchFamily="34" charset="0"/>
            </a:endParaRPr>
          </a:p>
        </p:txBody>
      </p:sp>
      <p:pic>
        <p:nvPicPr>
          <p:cNvPr id="19459" name="Picture 2" descr="http://images.vector-images.com/104/e219_cb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691565"/>
            <a:ext cx="1905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476250"/>
            <a:ext cx="11544300" cy="841375"/>
          </a:xfrm>
          <a:prstGeom prst="rect">
            <a:avLst/>
          </a:prstGeom>
          <a:extLst/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Dynamics of insurance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premiums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and benefits of accidents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or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illnesses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insurance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91156"/>
              </p:ext>
            </p:extLst>
          </p:nvPr>
        </p:nvGraphicFramePr>
        <p:xfrm>
          <a:off x="742950" y="1565275"/>
          <a:ext cx="10810875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Лист" r:id="rId4" imgW="7619910" imgH="3552930" progId="Excel.Sheet.8">
                  <p:embed/>
                </p:oleObj>
              </mc:Choice>
              <mc:Fallback>
                <p:oleObj name="Лист" r:id="rId4" imgW="7619910" imgH="35529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565275"/>
                        <a:ext cx="10810875" cy="455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5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188913"/>
            <a:ext cx="10953750" cy="928687"/>
          </a:xfrm>
          <a:prstGeom prst="rect">
            <a:avLst/>
          </a:prstGeom>
          <a:extLst/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Dynamics of premiums and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benefits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of life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assurance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9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57838876"/>
              </p:ext>
            </p:extLst>
          </p:nvPr>
        </p:nvGraphicFramePr>
        <p:xfrm>
          <a:off x="285750" y="1584326"/>
          <a:ext cx="11582400" cy="474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45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197644" y="552450"/>
            <a:ext cx="11989594" cy="647700"/>
          </a:xfrm>
          <a:prstGeom prst="rect">
            <a:avLst/>
          </a:prstGeom>
          <a:extLst/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Dynamics of insurance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premiums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and benefits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of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business and financial risks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458480"/>
              </p:ext>
            </p:extLst>
          </p:nvPr>
        </p:nvGraphicFramePr>
        <p:xfrm>
          <a:off x="1085850" y="1527175"/>
          <a:ext cx="10153650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Лист" r:id="rId4" imgW="8210421" imgH="5448330" progId="Excel.Sheet.8">
                  <p:embed/>
                </p:oleObj>
              </mc:Choice>
              <mc:Fallback>
                <p:oleObj name="Лист" r:id="rId4" imgW="8210421" imgH="54483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527175"/>
                        <a:ext cx="10153650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748713" y="6583363"/>
            <a:ext cx="395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ru-RU" altLang="ru-RU" sz="1200" b="1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28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42950" y="475115"/>
            <a:ext cx="11163300" cy="515485"/>
          </a:xfrm>
          <a:prstGeom prst="rect">
            <a:avLst/>
          </a:prstGeom>
          <a:extLst/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The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structure of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reinsurance premiums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and reinsurers’ share in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benefits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3" name="Group 4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88474"/>
              </p:ext>
            </p:extLst>
          </p:nvPr>
        </p:nvGraphicFramePr>
        <p:xfrm>
          <a:off x="742950" y="1112321"/>
          <a:ext cx="10801351" cy="5212270"/>
        </p:xfrm>
        <a:graphic>
          <a:graphicData uri="http://schemas.openxmlformats.org/drawingml/2006/table">
            <a:tbl>
              <a:tblPr/>
              <a:tblGrid>
                <a:gridCol w="4149203"/>
                <a:gridCol w="3326074"/>
                <a:gridCol w="3326074"/>
              </a:tblGrid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reinsurance premiums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Reinsurers’ share in benefits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UNITED KINGDOM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32,11%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25,39%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GERMANY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18,80%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21,77%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SWITZERLAND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9,50%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12,58%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FRANCE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4,77%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10,23%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USA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4,45%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2,58%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KAZAKHSTAN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2,13%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0,68%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NETHERLANDS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2,06%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0,41%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KOREA, REPUBLIC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2,05%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0,55%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JAPAN 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1,50%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0,89%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SPAIN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1,48%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1,09%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QATAR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1,36%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0,93%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BERMUDA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1,36%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2,94%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KUWAIT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1,31%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0,14%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BAHRAIN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1,23%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0,34%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FINLAND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1,21%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2,46%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TUNISIA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1,08%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0,58%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ea typeface="+mn-ea"/>
                          <a:cs typeface="+mn-cs"/>
                        </a:rPr>
                        <a:t>SAINT KITTS AND NEVIS</a:t>
                      </a:r>
                      <a:endParaRPr kumimoji="0" lang="ru-RU" alt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charset="-52"/>
                        <a:ea typeface="+mn-ea"/>
                        <a:cs typeface="+mn-cs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1,07%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0,06%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Other countries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12,52%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16,39%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461"/>
          <p:cNvSpPr txBox="1">
            <a:spLocks noChangeArrowheads="1"/>
          </p:cNvSpPr>
          <p:nvPr/>
        </p:nvSpPr>
        <p:spPr bwMode="auto">
          <a:xfrm>
            <a:off x="10496550" y="6334125"/>
            <a:ext cx="14097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altLang="ru-RU" sz="800" dirty="0"/>
              <a:t>* </a:t>
            </a:r>
            <a:r>
              <a:rPr lang="en-US" altLang="ru-RU" sz="800" dirty="0" smtClean="0"/>
              <a:t>The data for the first 9 months of 2013</a:t>
            </a:r>
            <a:endParaRPr lang="ru-RU" alt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4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444508" y="98425"/>
            <a:ext cx="5341083" cy="908050"/>
          </a:xfrm>
          <a:prstGeom prst="rect">
            <a:avLst/>
          </a:prstGeom>
          <a:extLst/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Dynamics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of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Assets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97350"/>
              </p:ext>
            </p:extLst>
          </p:nvPr>
        </p:nvGraphicFramePr>
        <p:xfrm>
          <a:off x="608257" y="1394061"/>
          <a:ext cx="10698650" cy="5463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09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358070" y="253698"/>
            <a:ext cx="11662480" cy="71941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Dynamics of the number of insurance companies and insurance brokers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90338660"/>
              </p:ext>
            </p:extLst>
          </p:nvPr>
        </p:nvGraphicFramePr>
        <p:xfrm>
          <a:off x="1736721" y="819150"/>
          <a:ext cx="9178929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Лист" r:id="rId4" imgW="9982223" imgH="3743280" progId="Excel.Sheet.8">
                  <p:embed/>
                </p:oleObj>
              </mc:Choice>
              <mc:Fallback>
                <p:oleObj name="Лист" r:id="rId4" imgW="9982223" imgH="374328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1" y="819150"/>
                        <a:ext cx="9178929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379836"/>
              </p:ext>
            </p:extLst>
          </p:nvPr>
        </p:nvGraphicFramePr>
        <p:xfrm>
          <a:off x="1089183" y="3390900"/>
          <a:ext cx="933116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Лист" r:id="rId7" imgW="6724689" imgH="3581280" progId="Excel.Sheet.8">
                  <p:embed/>
                </p:oleObj>
              </mc:Choice>
              <mc:Fallback>
                <p:oleObj name="Лист" r:id="rId7" imgW="6724689" imgH="35812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183" y="3390900"/>
                        <a:ext cx="9331167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462091" y="3876160"/>
            <a:ext cx="5082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 smtClean="0"/>
              <a:t>Share of insurance premiums in GDP</a:t>
            </a:r>
            <a:endParaRPr lang="ru-RU" alt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4618" y="53182"/>
            <a:ext cx="9440863" cy="750859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Dynamics of insurance premiums and benefits</a:t>
            </a:r>
            <a:endParaRPr lang="ru-RU" sz="2800" b="1" i="1" dirty="0">
              <a:solidFill>
                <a:schemeClr val="tx1"/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8255" name="Text Box 7"/>
          <p:cNvSpPr txBox="1">
            <a:spLocks noChangeArrowheads="1"/>
          </p:cNvSpPr>
          <p:nvPr/>
        </p:nvSpPr>
        <p:spPr bwMode="auto">
          <a:xfrm>
            <a:off x="10272713" y="6583363"/>
            <a:ext cx="395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 altLang="ru-RU" sz="1200" b="1"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27776814"/>
              </p:ext>
            </p:extLst>
          </p:nvPr>
        </p:nvGraphicFramePr>
        <p:xfrm>
          <a:off x="228600" y="209550"/>
          <a:ext cx="12150969" cy="683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Лист" r:id="rId4" imgW="4286199" imgH="3581280" progId="Excel.Sheet.8">
                  <p:embed/>
                </p:oleObj>
              </mc:Choice>
              <mc:Fallback>
                <p:oleObj name="Лист" r:id="rId4" imgW="4286199" imgH="3581280" progId="Excel.Sheet.8">
                  <p:embed/>
                  <p:pic>
                    <p:nvPicPr>
                      <p:cNvPr id="0" name="Объект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9550"/>
                        <a:ext cx="12150969" cy="683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1664952" y="6583364"/>
            <a:ext cx="527049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ru-RU" altLang="ru-RU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53402" y="267960"/>
            <a:ext cx="101769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800" b="1" dirty="0">
                <a:latin typeface="+mj-lt"/>
              </a:rPr>
              <a:t>Annual rate of increase of </a:t>
            </a:r>
            <a:r>
              <a:rPr lang="en-US" altLang="ru-RU" sz="2800" b="1" kern="2300" dirty="0">
                <a:latin typeface="+mj-lt"/>
              </a:rPr>
              <a:t>insurance</a:t>
            </a:r>
            <a:r>
              <a:rPr lang="en-US" altLang="ru-RU" sz="2800" b="1" dirty="0">
                <a:latin typeface="+mj-lt"/>
              </a:rPr>
              <a:t> premiums</a:t>
            </a:r>
            <a:endParaRPr lang="ru-RU" altLang="ru-RU" sz="2800" b="1" i="1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4433" y="6442668"/>
            <a:ext cx="390042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altLang="ru-RU" sz="1000" b="1" i="1" dirty="0">
                <a:solidFill>
                  <a:prstClr val="black"/>
                </a:solidFill>
              </a:rPr>
              <a:t>* </a:t>
            </a:r>
            <a:r>
              <a:rPr lang="en-US" altLang="ru-RU" sz="1000" b="1" i="1" dirty="0" smtClean="0">
                <a:solidFill>
                  <a:prstClr val="black"/>
                </a:solidFill>
              </a:rPr>
              <a:t>Observed </a:t>
            </a:r>
            <a:r>
              <a:rPr lang="en-US" altLang="ru-RU" sz="1000" b="1" i="1" dirty="0">
                <a:solidFill>
                  <a:prstClr val="black"/>
                </a:solidFill>
              </a:rPr>
              <a:t>the recession of increase of insurance premiums</a:t>
            </a:r>
            <a:r>
              <a:rPr lang="ru-RU" altLang="ru-RU" sz="1000" b="1" i="1" dirty="0" smtClean="0">
                <a:solidFill>
                  <a:prstClr val="black"/>
                </a:solidFill>
              </a:rPr>
              <a:t> </a:t>
            </a:r>
            <a:endParaRPr lang="ru-RU" altLang="ru-RU" sz="1000" b="1" i="1" dirty="0">
              <a:solidFill>
                <a:prstClr val="black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850724"/>
              </p:ext>
            </p:extLst>
          </p:nvPr>
        </p:nvGraphicFramePr>
        <p:xfrm>
          <a:off x="742950" y="590550"/>
          <a:ext cx="10801350" cy="614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Лист" r:id="rId5" imgW="7162845" imgH="4448250" progId="Excel.Sheet.8">
                  <p:embed/>
                </p:oleObj>
              </mc:Choice>
              <mc:Fallback>
                <p:oleObj name="Лист" r:id="rId5" imgW="7162845" imgH="4448250" progId="Excel.Sheet.8">
                  <p:embed/>
                  <p:pic>
                    <p:nvPicPr>
                      <p:cNvPr id="0" name="Объект 3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590550"/>
                        <a:ext cx="10801350" cy="614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9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816625"/>
              </p:ext>
            </p:extLst>
          </p:nvPr>
        </p:nvGraphicFramePr>
        <p:xfrm>
          <a:off x="756137" y="953474"/>
          <a:ext cx="10616713" cy="5237772"/>
        </p:xfrm>
        <a:graphic>
          <a:graphicData uri="http://schemas.openxmlformats.org/drawingml/2006/table">
            <a:tbl>
              <a:tblPr/>
              <a:tblGrid>
                <a:gridCol w="5573775"/>
                <a:gridCol w="1327089"/>
                <a:gridCol w="1225005"/>
                <a:gridCol w="1122922"/>
                <a:gridCol w="1367922"/>
              </a:tblGrid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Line of business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2012 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2013 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Growth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Auto-hull insurance</a:t>
                      </a:r>
                      <a:endParaRPr kumimoji="0" lang="ru-RU" altLang="ru-RU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0,06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0,93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Obligatory automobile liability insurance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0,09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2,24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Property insurance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5,09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Voluntary health insurance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0,07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1,96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Accidents or illnesses insurance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0,43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17,70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Life assurance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0,82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46,33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Voluntary insurance liability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7,14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Insurance of business and financial risks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0,02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3,08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Cargo insurance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8,45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Agricultural insurance 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0,437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-0,001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2000" b="1" i="0" u="none" strike="noStrike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0,23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48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Total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except obligatory health insurance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1,01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4,14</a:t>
                      </a:r>
                      <a:r>
                        <a:rPr lang="en-US" sz="2000" b="1" i="0" u="none" strike="noStrike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2000" b="1" i="0" u="none" strike="noStrike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0" name="Прямоугольник 2"/>
          <p:cNvSpPr>
            <a:spLocks noChangeArrowheads="1"/>
          </p:cNvSpPr>
          <p:nvPr/>
        </p:nvSpPr>
        <p:spPr bwMode="auto">
          <a:xfrm>
            <a:off x="0" y="260350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ru-RU" sz="2800" b="1" dirty="0">
                <a:latin typeface="+mj-lt"/>
              </a:rPr>
              <a:t>Increase</a:t>
            </a:r>
            <a:r>
              <a:rPr lang="en-US" altLang="ru-RU" sz="2800" b="1" dirty="0" smtClean="0">
                <a:latin typeface="+mj-lt"/>
              </a:rPr>
              <a:t> of insurance premiums by lines of business</a:t>
            </a:r>
            <a:r>
              <a:rPr lang="ru-RU" altLang="ru-RU" sz="2800" b="1" dirty="0" smtClean="0">
                <a:latin typeface="+mj-lt"/>
              </a:rPr>
              <a:t>, </a:t>
            </a:r>
            <a:r>
              <a:rPr lang="en-US" altLang="ru-RU" sz="2800" b="1" dirty="0" smtClean="0">
                <a:latin typeface="+mj-lt"/>
              </a:rPr>
              <a:t>billion dollars</a:t>
            </a:r>
            <a:endParaRPr lang="ru-RU" altLang="ru-RU" sz="2800" b="1" dirty="0">
              <a:latin typeface="+mj-lt"/>
            </a:endParaRPr>
          </a:p>
        </p:txBody>
      </p:sp>
      <p:sp>
        <p:nvSpPr>
          <p:cNvPr id="25681" name="Text Box 75"/>
          <p:cNvSpPr txBox="1">
            <a:spLocks noChangeArrowheads="1"/>
          </p:cNvSpPr>
          <p:nvPr/>
        </p:nvSpPr>
        <p:spPr bwMode="auto">
          <a:xfrm>
            <a:off x="10272713" y="6583363"/>
            <a:ext cx="395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 altLang="ru-RU" sz="1200" b="1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11868150" cy="7048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TOP-10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insurance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companies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17494" name="Group 8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672309"/>
              </p:ext>
            </p:extLst>
          </p:nvPr>
        </p:nvGraphicFramePr>
        <p:xfrm>
          <a:off x="742951" y="723895"/>
          <a:ext cx="11068049" cy="5600705"/>
        </p:xfrm>
        <a:graphic>
          <a:graphicData uri="http://schemas.openxmlformats.org/drawingml/2006/table">
            <a:tbl>
              <a:tblPr/>
              <a:tblGrid>
                <a:gridCol w="6057899"/>
                <a:gridCol w="2152650"/>
                <a:gridCol w="2857500"/>
              </a:tblGrid>
              <a:tr h="76917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Name of insurance company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Insurance premiums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billion dollars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Benefits</a:t>
                      </a: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billion dollars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ROSGOSSTRAKH (RGS) 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SOGAZ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INGOSSTRAKH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RESO-GARANTIA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SOGLASIE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ALFASTRAKHOVANIE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VSK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ALLIANZ 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VTB INSURANCE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RENAISSANCE LIFE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kumimoji="0" lang="en-US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(2013 )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27,57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 </a:t>
                      </a:r>
                      <a:r>
                        <a:rPr kumimoji="0" lang="en-US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2012)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14,10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1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kumimoji="0" lang="ru-RU" altLang="ru-RU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(2012 )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5" name="Object 5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4402247"/>
              </p:ext>
            </p:extLst>
          </p:nvPr>
        </p:nvGraphicFramePr>
        <p:xfrm>
          <a:off x="0" y="74007"/>
          <a:ext cx="10207626" cy="6539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Лист" r:id="rId5" imgW="11791843" imgH="9277470" progId="Excel.Sheet.8">
                  <p:embed/>
                </p:oleObj>
              </mc:Choice>
              <mc:Fallback>
                <p:oleObj name="Лист" r:id="rId5" imgW="11791843" imgH="9277470" progId="Excel.Sheet.8">
                  <p:embed/>
                  <p:pic>
                    <p:nvPicPr>
                      <p:cNvPr id="0" name="Picture 5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4007"/>
                        <a:ext cx="10207626" cy="6539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6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4800" y="188913"/>
            <a:ext cx="11226800" cy="534987"/>
          </a:xfrm>
        </p:spPr>
        <p:txBody>
          <a:bodyPr>
            <a:normAutofit fontScale="90000"/>
          </a:bodyPr>
          <a:lstStyle/>
          <a:p>
            <a:pPr algn="just" eaLnBrk="1" hangingPunct="1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Insurance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premiums by Federal Districts of the Russian Federation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9277" name="Text Box 4"/>
          <p:cNvSpPr txBox="1">
            <a:spLocks noChangeArrowheads="1"/>
          </p:cNvSpPr>
          <p:nvPr/>
        </p:nvSpPr>
        <p:spPr bwMode="auto">
          <a:xfrm>
            <a:off x="3000375" y="6308725"/>
            <a:ext cx="583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400" b="1">
              <a:solidFill>
                <a:srgbClr val="006666"/>
              </a:solidFill>
              <a:latin typeface="Times New Roman" pitchFamily="18" charset="0"/>
            </a:endParaRPr>
          </a:p>
        </p:txBody>
      </p:sp>
      <p:sp>
        <p:nvSpPr>
          <p:cNvPr id="9278" name="Text Box 5"/>
          <p:cNvSpPr txBox="1">
            <a:spLocks noChangeArrowheads="1"/>
          </p:cNvSpPr>
          <p:nvPr/>
        </p:nvSpPr>
        <p:spPr bwMode="auto">
          <a:xfrm>
            <a:off x="5519738" y="1196975"/>
            <a:ext cx="4968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1600" b="1">
              <a:solidFill>
                <a:srgbClr val="006666"/>
              </a:solidFill>
              <a:latin typeface="Times New Roman" pitchFamily="18" charset="0"/>
            </a:endParaRPr>
          </a:p>
        </p:txBody>
      </p:sp>
      <p:graphicFrame>
        <p:nvGraphicFramePr>
          <p:cNvPr id="6451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719271"/>
              </p:ext>
            </p:extLst>
          </p:nvPr>
        </p:nvGraphicFramePr>
        <p:xfrm>
          <a:off x="5765431" y="811822"/>
          <a:ext cx="5702669" cy="4362128"/>
        </p:xfrm>
        <a:graphic>
          <a:graphicData uri="http://schemas.openxmlformats.org/drawingml/2006/table">
            <a:tbl>
              <a:tblPr/>
              <a:tblGrid>
                <a:gridCol w="2410701"/>
                <a:gridCol w="1106182"/>
                <a:gridCol w="934429"/>
                <a:gridCol w="1251357"/>
              </a:tblGrid>
              <a:tr h="37818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Federal District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Central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5,54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Volga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2,70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Northwestern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1,35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30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Ural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2,93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Siberian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0,31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Southern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2,23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4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 Eastern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4,40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5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 Caucasian Federal District</a:t>
                      </a:r>
                      <a:endParaRPr kumimoji="0" lang="ru-RU" altLang="ru-RU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1,63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91868" y="552450"/>
            <a:ext cx="2646363" cy="638175"/>
          </a:xfrm>
        </p:spPr>
        <p:txBody>
          <a:bodyPr/>
          <a:lstStyle/>
          <a:p>
            <a:pPr algn="r" eaLnBrk="1" hangingPunct="1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Concentration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75623"/>
              </p:ext>
            </p:extLst>
          </p:nvPr>
        </p:nvGraphicFramePr>
        <p:xfrm>
          <a:off x="1566863" y="1504949"/>
          <a:ext cx="8705850" cy="4222700"/>
        </p:xfrm>
        <a:graphic>
          <a:graphicData uri="http://schemas.openxmlformats.org/drawingml/2006/table">
            <a:tbl>
              <a:tblPr/>
              <a:tblGrid>
                <a:gridCol w="1564654"/>
                <a:gridCol w="2640889"/>
                <a:gridCol w="2445521"/>
                <a:gridCol w="2054786"/>
              </a:tblGrid>
              <a:tr h="5409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  <a:r>
                        <a:rPr kumimoji="0" lang="en-US" alt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Total</a:t>
                      </a:r>
                      <a:r>
                        <a:rPr kumimoji="0" lang="ru-RU" alt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n-US" alt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except obligatory health insurance</a:t>
                      </a:r>
                      <a:endParaRPr kumimoji="0" lang="ru-RU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2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81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TOP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-10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56,5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57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56,9%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9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TOP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-20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71,6%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79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TOP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-50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84%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87%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86,8%</a:t>
                      </a:r>
                    </a:p>
                  </a:txBody>
                  <a:tcPr marL="90000" marR="90000" marT="46796" marB="467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Text Box 67"/>
          <p:cNvSpPr txBox="1">
            <a:spLocks noChangeArrowheads="1"/>
          </p:cNvSpPr>
          <p:nvPr/>
        </p:nvSpPr>
        <p:spPr bwMode="auto">
          <a:xfrm>
            <a:off x="10272713" y="6583363"/>
            <a:ext cx="395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ru-RU" altLang="ru-RU" sz="1200" b="1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2950" y="119063"/>
            <a:ext cx="10801350" cy="947737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Dynamics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of insurance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premiums and benefits of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o</a:t>
            </a:r>
            <a:r>
              <a:rPr lang="en-US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bligatory automobile liability </a:t>
            </a:r>
            <a:r>
              <a:rPr lang="en-US" alt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ea"/>
                <a:cs typeface="+mn-cs"/>
              </a:rPr>
              <a:t>insurance</a:t>
            </a:r>
            <a:endParaRPr lang="ru-RU" altLang="ru-RU" sz="2800" b="1" dirty="0">
              <a:solidFill>
                <a:schemeClr val="tx1">
                  <a:lumMod val="95000"/>
                  <a:lumOff val="5000"/>
                </a:schemeClr>
              </a:solidFill>
              <a:ea typeface="+mn-ea"/>
              <a:cs typeface="+mn-cs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88041136"/>
              </p:ext>
            </p:extLst>
          </p:nvPr>
        </p:nvGraphicFramePr>
        <p:xfrm>
          <a:off x="291932" y="1277939"/>
          <a:ext cx="11646236" cy="485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7D26B-FE35-4148-8E6A-1AE417AE9CC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7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630</Words>
  <Application>Microsoft Macintosh PowerPoint</Application>
  <PresentationFormat>Другой</PresentationFormat>
  <Paragraphs>293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Официальная</vt:lpstr>
      <vt:lpstr>Лист</vt:lpstr>
      <vt:lpstr>Basic indicators of the insurance market in the Russian Federation, 2013 </vt:lpstr>
      <vt:lpstr>Презентация PowerPoint</vt:lpstr>
      <vt:lpstr>Dynamics of insurance premiums and benefits</vt:lpstr>
      <vt:lpstr>Презентация PowerPoint</vt:lpstr>
      <vt:lpstr>Презентация PowerPoint</vt:lpstr>
      <vt:lpstr>TOP-10 insurance companies</vt:lpstr>
      <vt:lpstr>Insurance premiums by Federal Districts of the Russian Federation</vt:lpstr>
      <vt:lpstr>Concentration</vt:lpstr>
      <vt:lpstr>Dynamics of insurance premiums and benefits of obligatory automobile liability insurance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страхового рынка в Российской Федерации  Задачи мегарегулятора</dc:title>
  <dc:creator>Кудлов</dc:creator>
  <cp:lastModifiedBy>Elena</cp:lastModifiedBy>
  <cp:revision>117</cp:revision>
  <cp:lastPrinted>2014-07-24T10:23:49Z</cp:lastPrinted>
  <dcterms:created xsi:type="dcterms:W3CDTF">2014-04-05T11:24:31Z</dcterms:created>
  <dcterms:modified xsi:type="dcterms:W3CDTF">2014-07-25T19:09:51Z</dcterms:modified>
</cp:coreProperties>
</file>