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xlsx" ContentType="application/vnd.openxmlformats-officedocument.spreadsheetml.sheet"/>
  <Default Extension="vml" ContentType="application/vnd.openxmlformats-officedocument.vmlDrawing"/>
  <Default Extension="xls" ContentType="application/vnd.ms-exce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notesSlides/notesSlide1.xml" ContentType="application/vnd.openxmlformats-officedocument.presentationml.notesSlide+xml"/>
  <Override PartName="/ppt/embeddings/oleObject4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embeddings/oleObject5.bin" ContentType="application/vnd.openxmlformats-officedocument.oleObject"/>
  <Override PartName="/ppt/charts/chart1.xml" ContentType="application/vnd.openxmlformats-officedocument.drawingml.chart+xml"/>
  <Override PartName="/ppt/embeddings/oleObject6.bin" ContentType="application/vnd.openxmlformats-officedocument.oleObject"/>
  <Override PartName="/ppt/charts/chart2.xml" ContentType="application/vnd.openxmlformats-officedocument.drawingml.chart+xml"/>
  <Override PartName="/ppt/embeddings/oleObject7.bin" ContentType="application/vnd.openxmlformats-officedocument.oleObject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3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92" r:id="rId3"/>
    <p:sldId id="293" r:id="rId4"/>
    <p:sldId id="297" r:id="rId5"/>
    <p:sldId id="295" r:id="rId6"/>
    <p:sldId id="294" r:id="rId7"/>
    <p:sldId id="296" r:id="rId8"/>
    <p:sldId id="264" r:id="rId9"/>
    <p:sldId id="298" r:id="rId10"/>
    <p:sldId id="299" r:id="rId11"/>
    <p:sldId id="300" r:id="rId12"/>
    <p:sldId id="301" r:id="rId13"/>
    <p:sldId id="303" r:id="rId14"/>
    <p:sldId id="305" r:id="rId15"/>
  </p:sldIdLst>
  <p:sldSz cx="12192000" cy="6858000"/>
  <p:notesSz cx="6735763" cy="98663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C436"/>
    <a:srgbClr val="FFC000"/>
    <a:srgbClr val="488E91"/>
    <a:srgbClr val="4E81BC"/>
    <a:srgbClr val="FFE593"/>
    <a:srgbClr val="F3AD91"/>
    <a:srgbClr val="E654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7" autoAdjust="0"/>
    <p:restoredTop sz="94660" autoAdjust="0"/>
  </p:normalViewPr>
  <p:slideViewPr>
    <p:cSldViewPr snapToGrid="0">
      <p:cViewPr>
        <p:scale>
          <a:sx n="100" d="100"/>
          <a:sy n="100" d="100"/>
        </p:scale>
        <p:origin x="-80" y="-80"/>
      </p:cViewPr>
      <p:guideLst>
        <p:guide orient="horz" pos="3984"/>
        <p:guide orient="horz" pos="348"/>
        <p:guide pos="468"/>
        <p:guide pos="3852"/>
        <p:guide pos="72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651499482936918"/>
          <c:y val="0.0403458213256484"/>
          <c:w val="0.886246122026887"/>
          <c:h val="0.75216138328530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'скользящий КВ'!$A$2</c:f>
              <c:strCache>
                <c:ptCount val="1"/>
                <c:pt idx="0">
                  <c:v>Insurance premiums</c:v>
                </c:pt>
              </c:strCache>
            </c:strRef>
          </c:tx>
          <c:spPr>
            <a:solidFill>
              <a:srgbClr val="488E91"/>
            </a:solidFill>
            <a:ln w="11494">
              <a:solidFill>
                <a:srgbClr val="488E91"/>
              </a:solidFill>
              <a:prstDash val="solid"/>
            </a:ln>
          </c:spPr>
          <c:invertIfNegative val="0"/>
          <c:dLbls>
            <c:dLbl>
              <c:idx val="10"/>
              <c:layout>
                <c:manualLayout>
                  <c:x val="-0.00245861772846767"/>
                  <c:y val="-0.0021493198408944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0" sourceLinked="0"/>
            <c:spPr>
              <a:noFill/>
              <a:ln w="25433">
                <a:noFill/>
              </a:ln>
            </c:spPr>
            <c:txPr>
              <a:bodyPr/>
              <a:lstStyle/>
              <a:p>
                <a:pPr>
                  <a:defRPr sz="13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'скользящий КВ'!$M$1:$Y$1</c:f>
              <c:strCache>
                <c:ptCount val="13"/>
                <c:pt idx="0">
                  <c:v>2010/4</c:v>
                </c:pt>
                <c:pt idx="1">
                  <c:v>2011/1</c:v>
                </c:pt>
                <c:pt idx="2">
                  <c:v>2011/2</c:v>
                </c:pt>
                <c:pt idx="3">
                  <c:v>2011/3</c:v>
                </c:pt>
                <c:pt idx="4">
                  <c:v>2011/4</c:v>
                </c:pt>
                <c:pt idx="5">
                  <c:v>2012/1</c:v>
                </c:pt>
                <c:pt idx="6">
                  <c:v>2012/2</c:v>
                </c:pt>
                <c:pt idx="7">
                  <c:v>2012/3</c:v>
                </c:pt>
                <c:pt idx="8">
                  <c:v>2012/4</c:v>
                </c:pt>
                <c:pt idx="9">
                  <c:v>2013/1</c:v>
                </c:pt>
                <c:pt idx="10">
                  <c:v>2013/2</c:v>
                </c:pt>
                <c:pt idx="11">
                  <c:v>2013/3</c:v>
                </c:pt>
                <c:pt idx="12">
                  <c:v>2013/4</c:v>
                </c:pt>
              </c:strCache>
            </c:strRef>
          </c:cat>
          <c:val>
            <c:numRef>
              <c:f>'скользящий КВ'!$M$20:$Y$20</c:f>
              <c:numCache>
                <c:formatCode>0.00</c:formatCode>
                <c:ptCount val="13"/>
                <c:pt idx="0">
                  <c:v>0.784200492832276</c:v>
                </c:pt>
                <c:pt idx="1">
                  <c:v>0.682401772837596</c:v>
                </c:pt>
                <c:pt idx="2">
                  <c:v>0.91894086722373</c:v>
                </c:pt>
                <c:pt idx="3">
                  <c:v>0.828232695740562</c:v>
                </c:pt>
                <c:pt idx="4">
                  <c:v>0.987697267681489</c:v>
                </c:pt>
                <c:pt idx="5">
                  <c:v>0.804686274643517</c:v>
                </c:pt>
                <c:pt idx="6">
                  <c:v>1.020815494455601</c:v>
                </c:pt>
                <c:pt idx="7">
                  <c:v>1.038267096636467</c:v>
                </c:pt>
                <c:pt idx="8">
                  <c:v>1.070039871331821</c:v>
                </c:pt>
                <c:pt idx="9">
                  <c:v>0.855762239652033</c:v>
                </c:pt>
                <c:pt idx="10">
                  <c:v>1.109786297349353</c:v>
                </c:pt>
                <c:pt idx="11">
                  <c:v>1.063530488389276</c:v>
                </c:pt>
                <c:pt idx="12">
                  <c:v>1.127433606687606</c:v>
                </c:pt>
              </c:numCache>
            </c:numRef>
          </c:val>
        </c:ser>
        <c:ser>
          <c:idx val="0"/>
          <c:order val="1"/>
          <c:tx>
            <c:strRef>
              <c:f>'скользящий КВ'!$A$3</c:f>
              <c:strCache>
                <c:ptCount val="1"/>
                <c:pt idx="0">
                  <c:v>Benefits</c:v>
                </c:pt>
              </c:strCache>
            </c:strRef>
          </c:tx>
          <c:spPr>
            <a:solidFill>
              <a:srgbClr val="A6C436"/>
            </a:solidFill>
            <a:ln w="11494">
              <a:solidFill>
                <a:srgbClr val="A6C436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0.0124283224525157"/>
                  <c:y val="-0.011868257101868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0125078635121137"/>
                  <c:y val="-0.0135036092390468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0156897830618875"/>
                  <c:y val="-0.021904152637094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0126669456313097"/>
                  <c:y val="-0.0145266552665178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0127464866909076"/>
                  <c:y val="-0.012624769858766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0128260277505055"/>
                  <c:y val="-0.012012463749058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0108373164833196"/>
                  <c:y val="-0.0089864127214646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.00988273137952567"/>
                  <c:y val="-0.0094763922077906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.00996227243912362"/>
                  <c:y val="-0.0135828488076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.00748458940980223"/>
                  <c:y val="-0.011969040197840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.0121896068851034"/>
                  <c:y val="-0.0122140299410036"/>
                </c:manualLayout>
              </c:layout>
              <c:tx>
                <c:rich>
                  <a:bodyPr/>
                  <a:lstStyle/>
                  <a:p>
                    <a:r>
                      <a:rPr lang="ru-RU" sz="1300" b="0">
                        <a:solidFill>
                          <a:schemeClr val="tx1"/>
                        </a:solidFill>
                      </a:rPr>
                      <a:t>16,0</a:t>
                    </a:r>
                    <a:endParaRPr lang="ru-RU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.0102008956179175"/>
                  <c:y val="-0.020859563082213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0.0102804366775154"/>
                  <c:y val="-0.022329165044792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Mode val="edge"/>
                  <c:yMode val="edge"/>
                  <c:x val="0.65253360910031"/>
                  <c:y val="0.26801152737752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33">
                <a:noFill/>
              </a:ln>
            </c:spPr>
            <c:txPr>
              <a:bodyPr/>
              <a:lstStyle/>
              <a:p>
                <a:pPr>
                  <a:defRPr sz="13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'скользящий КВ'!$M$1:$Y$1</c:f>
              <c:strCache>
                <c:ptCount val="13"/>
                <c:pt idx="0">
                  <c:v>2010/4</c:v>
                </c:pt>
                <c:pt idx="1">
                  <c:v>2011/1</c:v>
                </c:pt>
                <c:pt idx="2">
                  <c:v>2011/2</c:v>
                </c:pt>
                <c:pt idx="3">
                  <c:v>2011/3</c:v>
                </c:pt>
                <c:pt idx="4">
                  <c:v>2011/4</c:v>
                </c:pt>
                <c:pt idx="5">
                  <c:v>2012/1</c:v>
                </c:pt>
                <c:pt idx="6">
                  <c:v>2012/2</c:v>
                </c:pt>
                <c:pt idx="7">
                  <c:v>2012/3</c:v>
                </c:pt>
                <c:pt idx="8">
                  <c:v>2012/4</c:v>
                </c:pt>
                <c:pt idx="9">
                  <c:v>2013/1</c:v>
                </c:pt>
                <c:pt idx="10">
                  <c:v>2013/2</c:v>
                </c:pt>
                <c:pt idx="11">
                  <c:v>2013/3</c:v>
                </c:pt>
                <c:pt idx="12">
                  <c:v>2013/4</c:v>
                </c:pt>
              </c:strCache>
            </c:strRef>
          </c:cat>
          <c:val>
            <c:numRef>
              <c:f>'скользящий КВ'!$M$21:$Y$21</c:f>
              <c:numCache>
                <c:formatCode>0.00</c:formatCode>
                <c:ptCount val="13"/>
                <c:pt idx="0">
                  <c:v>0.505300735967241</c:v>
                </c:pt>
                <c:pt idx="1">
                  <c:v>0.517077631995498</c:v>
                </c:pt>
                <c:pt idx="2">
                  <c:v>0.50221186929669</c:v>
                </c:pt>
                <c:pt idx="3">
                  <c:v>0.392155632452918</c:v>
                </c:pt>
                <c:pt idx="4">
                  <c:v>0.462788971335038</c:v>
                </c:pt>
                <c:pt idx="5">
                  <c:v>0.456898138992506</c:v>
                </c:pt>
                <c:pt idx="6">
                  <c:v>0.469270406406455</c:v>
                </c:pt>
                <c:pt idx="7">
                  <c:v>0.536923171469326</c:v>
                </c:pt>
                <c:pt idx="8">
                  <c:v>0.645316353172421</c:v>
                </c:pt>
                <c:pt idx="9">
                  <c:v>0.579087229839721</c:v>
                </c:pt>
                <c:pt idx="10">
                  <c:v>0.568650830046776</c:v>
                </c:pt>
                <c:pt idx="11">
                  <c:v>0.575048461745365</c:v>
                </c:pt>
                <c:pt idx="12">
                  <c:v>0.678293389389292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44525128"/>
        <c:axId val="-2144521768"/>
      </c:barChart>
      <c:catAx>
        <c:axId val="-2144525128"/>
        <c:scaling>
          <c:orientation val="minMax"/>
        </c:scaling>
        <c:delete val="0"/>
        <c:axPos val="b"/>
        <c:numFmt formatCode="\О\с\н\о\в\н\о\й" sourceLinked="1"/>
        <c:majorTickMark val="cross"/>
        <c:minorTickMark val="none"/>
        <c:tickLblPos val="nextTo"/>
        <c:spPr>
          <a:ln w="2874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3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-214452176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-2144521768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3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300" b="0" dirty="0" smtClean="0"/>
                  <a:t>billion dollars</a:t>
                </a:r>
                <a:endParaRPr lang="ru-RU" sz="1300" b="0" dirty="0"/>
              </a:p>
            </c:rich>
          </c:tx>
          <c:layout>
            <c:manualLayout>
              <c:xMode val="edge"/>
              <c:yMode val="edge"/>
              <c:x val="0.0"/>
              <c:y val="0.262247826050498"/>
            </c:manualLayout>
          </c:layout>
          <c:overlay val="0"/>
          <c:spPr>
            <a:noFill/>
            <a:ln w="25433">
              <a:noFill/>
            </a:ln>
          </c:spPr>
        </c:title>
        <c:numFmt formatCode="0.0" sourceLinked="0"/>
        <c:majorTickMark val="cross"/>
        <c:minorTickMark val="none"/>
        <c:tickLblPos val="nextTo"/>
        <c:spPr>
          <a:ln w="2874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2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-2144525128"/>
        <c:crosses val="autoZero"/>
        <c:crossBetween val="between"/>
      </c:valAx>
      <c:spPr>
        <a:noFill/>
        <a:ln w="25433">
          <a:noFill/>
        </a:ln>
      </c:spPr>
    </c:plotArea>
    <c:legend>
      <c:legendPos val="r"/>
      <c:layout>
        <c:manualLayout>
          <c:xMode val="edge"/>
          <c:yMode val="edge"/>
          <c:x val="0.101528384279476"/>
          <c:y val="0.919765166340509"/>
          <c:w val="0.812227074235808"/>
          <c:h val="0.0626223091976517"/>
        </c:manualLayout>
      </c:layout>
      <c:overlay val="0"/>
      <c:spPr>
        <a:noFill/>
        <a:ln w="2874">
          <a:noFill/>
          <a:prstDash val="solid"/>
        </a:ln>
      </c:spPr>
      <c:txPr>
        <a:bodyPr/>
        <a:lstStyle/>
        <a:p>
          <a:pPr>
            <a:defRPr sz="1472" b="0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06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83789197403"/>
          <c:y val="0.037288239178003"/>
          <c:w val="0.89616210802597"/>
          <c:h val="0.7634668375709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жизнь!$A$2</c:f>
              <c:strCache>
                <c:ptCount val="1"/>
                <c:pt idx="0">
                  <c:v>Insurance premiums</c:v>
                </c:pt>
              </c:strCache>
            </c:strRef>
          </c:tx>
          <c:spPr>
            <a:solidFill>
              <a:srgbClr val="488E91"/>
            </a:solidFill>
            <a:ln w="12670">
              <a:solidFill>
                <a:srgbClr val="488E91"/>
              </a:solidFill>
              <a:prstDash val="solid"/>
            </a:ln>
          </c:spPr>
          <c:invertIfNegative val="0"/>
          <c:dLbls>
            <c:dLbl>
              <c:idx val="1"/>
              <c:layout>
                <c:manualLayout>
                  <c:x val="-0.00670638921843197"/>
                  <c:y val="-0.01233120288238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00304761904761905"/>
                  <c:y val="-0.0055440055440055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00761904761904762"/>
                  <c:y val="-0.0055440055440055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0106666666666667"/>
                  <c:y val="0.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0" sourceLinked="0"/>
            <c:spPr>
              <a:noFill/>
              <a:ln w="25336">
                <a:noFill/>
              </a:ln>
            </c:spPr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жизнь!$C$1:$K$1</c:f>
              <c:numCache>
                <c:formatCode>General</c:formatCode>
                <c:ptCount val="9"/>
                <c:pt idx="0">
                  <c:v>2005.0</c:v>
                </c:pt>
                <c:pt idx="1">
                  <c:v>2006.0</c:v>
                </c:pt>
                <c:pt idx="2">
                  <c:v>2007.0</c:v>
                </c:pt>
                <c:pt idx="3">
                  <c:v>2008.0</c:v>
                </c:pt>
                <c:pt idx="4">
                  <c:v>2009.0</c:v>
                </c:pt>
                <c:pt idx="5">
                  <c:v>2010.0</c:v>
                </c:pt>
                <c:pt idx="6">
                  <c:v>2011.0</c:v>
                </c:pt>
                <c:pt idx="7">
                  <c:v>2012.0</c:v>
                </c:pt>
                <c:pt idx="8">
                  <c:v>2013.0</c:v>
                </c:pt>
              </c:numCache>
            </c:numRef>
          </c:cat>
          <c:val>
            <c:numRef>
              <c:f>жизнь!$C$2:$K$2</c:f>
              <c:numCache>
                <c:formatCode>0.00</c:formatCode>
                <c:ptCount val="9"/>
                <c:pt idx="0">
                  <c:v>0.879006340658386</c:v>
                </c:pt>
                <c:pt idx="1">
                  <c:v>0.607646471283008</c:v>
                </c:pt>
                <c:pt idx="2">
                  <c:v>0.92478672869935</c:v>
                </c:pt>
                <c:pt idx="3">
                  <c:v>0.636478740929327</c:v>
                </c:pt>
                <c:pt idx="4">
                  <c:v>0.522414214956917</c:v>
                </c:pt>
                <c:pt idx="5">
                  <c:v>0.7382640622898</c:v>
                </c:pt>
                <c:pt idx="6">
                  <c:v>1.07777028894804</c:v>
                </c:pt>
                <c:pt idx="7">
                  <c:v>1.77132754085083</c:v>
                </c:pt>
                <c:pt idx="8">
                  <c:v>2.594013908069858</c:v>
                </c:pt>
              </c:numCache>
            </c:numRef>
          </c:val>
        </c:ser>
        <c:ser>
          <c:idx val="2"/>
          <c:order val="1"/>
          <c:tx>
            <c:strRef>
              <c:f>жизнь!$A$3</c:f>
              <c:strCache>
                <c:ptCount val="1"/>
                <c:pt idx="0">
                  <c:v>Benefits</c:v>
                </c:pt>
              </c:strCache>
            </c:strRef>
          </c:tx>
          <c:spPr>
            <a:solidFill>
              <a:srgbClr val="A6C436"/>
            </a:solidFill>
            <a:ln w="12670">
              <a:solidFill>
                <a:srgbClr val="A6C436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0.017117887826664"/>
                  <c:y val="-0.010896651115754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0120099616249563"/>
                  <c:y val="-0.011545464075419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0114578440792851"/>
                  <c:y val="-0.011903057449103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00612845822518199"/>
                  <c:y val="-0.013695202589416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00443738851550157"/>
                  <c:y val="-0.013231671992370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0061631752978486"/>
                  <c:y val="-0.012587037304599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00333315342415918"/>
                  <c:y val="-0.012158891871319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.0109750406939452"/>
                  <c:y val="-0.019597361411808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.0104229231482739"/>
                  <c:y val="-0.011655797838611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0" sourceLinked="0"/>
            <c:spPr>
              <a:noFill/>
              <a:ln w="25336">
                <a:noFill/>
              </a:ln>
            </c:spPr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жизнь!$C$1:$K$1</c:f>
              <c:numCache>
                <c:formatCode>General</c:formatCode>
                <c:ptCount val="9"/>
                <c:pt idx="0">
                  <c:v>2005.0</c:v>
                </c:pt>
                <c:pt idx="1">
                  <c:v>2006.0</c:v>
                </c:pt>
                <c:pt idx="2">
                  <c:v>2007.0</c:v>
                </c:pt>
                <c:pt idx="3">
                  <c:v>2008.0</c:v>
                </c:pt>
                <c:pt idx="4">
                  <c:v>2009.0</c:v>
                </c:pt>
                <c:pt idx="5">
                  <c:v>2010.0</c:v>
                </c:pt>
                <c:pt idx="6">
                  <c:v>2011.0</c:v>
                </c:pt>
                <c:pt idx="7">
                  <c:v>2012.0</c:v>
                </c:pt>
                <c:pt idx="8">
                  <c:v>2013.0</c:v>
                </c:pt>
              </c:numCache>
            </c:numRef>
          </c:cat>
          <c:val>
            <c:numRef>
              <c:f>жизнь!$C$3:$K$3</c:f>
              <c:numCache>
                <c:formatCode>0.00</c:formatCode>
                <c:ptCount val="9"/>
                <c:pt idx="0">
                  <c:v>0.868583340571528</c:v>
                </c:pt>
                <c:pt idx="1">
                  <c:v>0.63043321395612</c:v>
                </c:pt>
                <c:pt idx="2">
                  <c:v>0.643684154777522</c:v>
                </c:pt>
                <c:pt idx="3">
                  <c:v>0.204217777838287</c:v>
                </c:pt>
                <c:pt idx="4">
                  <c:v>0.175240211346308</c:v>
                </c:pt>
                <c:pt idx="5">
                  <c:v>0.259212715203974</c:v>
                </c:pt>
                <c:pt idx="6">
                  <c:v>0.239159401293946</c:v>
                </c:pt>
                <c:pt idx="7">
                  <c:v>0.441185670026043</c:v>
                </c:pt>
                <c:pt idx="8">
                  <c:v>0.375811202229202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44926552"/>
        <c:axId val="-2144932104"/>
      </c:barChart>
      <c:catAx>
        <c:axId val="-2144926552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nextTo"/>
        <c:spPr>
          <a:ln w="2604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-2144932104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-214493210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billion </a:t>
                </a:r>
                <a:r>
                  <a:rPr lang="en-US" dirty="0"/>
                  <a:t>dollars</a:t>
                </a:r>
              </a:p>
            </c:rich>
          </c:tx>
          <c:layout>
            <c:manualLayout>
              <c:xMode val="edge"/>
              <c:yMode val="edge"/>
              <c:x val="0.0"/>
              <c:y val="0.277966042626414"/>
            </c:manualLayout>
          </c:layout>
          <c:overlay val="0"/>
          <c:spPr>
            <a:noFill/>
            <a:ln w="25336">
              <a:noFill/>
            </a:ln>
          </c:spPr>
        </c:title>
        <c:numFmt formatCode="#,##0.0" sourceLinked="0"/>
        <c:majorTickMark val="cross"/>
        <c:minorTickMark val="none"/>
        <c:tickLblPos val="nextTo"/>
        <c:spPr>
          <a:ln w="2604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-2144926552"/>
        <c:crosses val="autoZero"/>
        <c:crossBetween val="between"/>
      </c:valAx>
      <c:spPr>
        <a:noFill/>
        <a:ln w="25405">
          <a:noFill/>
        </a:ln>
      </c:spPr>
    </c:plotArea>
    <c:legend>
      <c:legendPos val="b"/>
      <c:layout>
        <c:manualLayout>
          <c:xMode val="edge"/>
          <c:yMode val="edge"/>
          <c:x val="0.0455580723642421"/>
          <c:y val="0.888198778057307"/>
          <c:w val="0.924829156629394"/>
          <c:h val="0.05797105237364"/>
        </c:manualLayout>
      </c:layout>
      <c:overlay val="0"/>
      <c:spPr>
        <a:noFill/>
        <a:ln w="20821">
          <a:noFill/>
        </a:ln>
      </c:sp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363284152673"/>
          <c:y val="0.122015915119363"/>
          <c:w val="0.859633224752656"/>
          <c:h val="0.58719140166096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Лист1!$C$47</c:f>
              <c:strCache>
                <c:ptCount val="1"/>
                <c:pt idx="0">
                  <c:v>Уставный капитал</c:v>
                </c:pt>
              </c:strCache>
            </c:strRef>
          </c:tx>
          <c:spPr>
            <a:solidFill>
              <a:srgbClr val="4E81BC"/>
            </a:solidFill>
            <a:ln w="3173">
              <a:solidFill>
                <a:srgbClr val="4E81BC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0.00200568002867993"/>
                  <c:y val="-0.023212771184620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00457273005347703"/>
                  <c:y val="-0.0313943318436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00130547436065442"/>
                  <c:y val="-0.024380022682719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0015389246988825"/>
                  <c:y val="-0.030286315607219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00410597472367957"/>
                  <c:y val="-0.017919660782315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Mode val="edge"/>
                  <c:yMode val="edge"/>
                  <c:x val="0.273045507584597"/>
                  <c:y val="0.22015915119363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Mode val="edge"/>
                  <c:yMode val="edge"/>
                  <c:x val="0.302217036172695"/>
                  <c:y val="0.32891246684350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Mode val="edge"/>
                  <c:yMode val="edge"/>
                  <c:x val="0.339556592765461"/>
                  <c:y val="0.2334217506631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Mode val="edge"/>
                  <c:yMode val="edge"/>
                  <c:x val="0.385064177362894"/>
                  <c:y val="0.29177718832891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Mode val="edge"/>
                  <c:yMode val="edge"/>
                  <c:x val="0.420070011668611"/>
                  <c:y val="0.17506631299734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Mode val="edge"/>
                  <c:yMode val="edge"/>
                  <c:x val="0.457409568261377"/>
                  <c:y val="0.29442970822281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Mode val="edge"/>
                  <c:yMode val="edge"/>
                  <c:x val="0.492415402567095"/>
                  <c:y val="0.18302387267904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Mode val="edge"/>
                  <c:yMode val="edge"/>
                  <c:x val="0.533255542590432"/>
                  <c:y val="0.2758620689655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Mode val="edge"/>
                  <c:yMode val="edge"/>
                  <c:x val="0.575262543757293"/>
                  <c:y val="0.1326259946949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Mode val="edge"/>
                  <c:yMode val="edge"/>
                  <c:x val="0.610268378063011"/>
                  <c:y val="0.063660477453580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Mode val="edge"/>
                  <c:yMode val="edge"/>
                  <c:x val="0.653442240373396"/>
                  <c:y val="0.09018567639257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Mode val="edge"/>
                  <c:yMode val="edge"/>
                  <c:x val="0.684947491248542"/>
                  <c:y val="0.18567639257294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Mode val="edge"/>
                  <c:yMode val="edge"/>
                  <c:x val="0.721120186697783"/>
                  <c:y val="0.055702917771883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Mode val="edge"/>
                  <c:yMode val="edge"/>
                  <c:x val="0.766627771295216"/>
                  <c:y val="0.172413793103448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pPr>
              <a:noFill/>
              <a:ln w="25380">
                <a:noFill/>
              </a:ln>
            </c:spPr>
            <c:txPr>
              <a:bodyPr/>
              <a:lstStyle/>
              <a:p>
                <a:pPr algn="ctr" rtl="0">
                  <a:defRPr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Лист1!$A$48:$A$52</c:f>
              <c:numCache>
                <c:formatCode>General</c:formatCode>
                <c:ptCount val="5"/>
                <c:pt idx="0">
                  <c:v>2009.0</c:v>
                </c:pt>
                <c:pt idx="1">
                  <c:v>2010.0</c:v>
                </c:pt>
                <c:pt idx="2">
                  <c:v>2011.0</c:v>
                </c:pt>
                <c:pt idx="3">
                  <c:v>2012.0</c:v>
                </c:pt>
                <c:pt idx="4">
                  <c:v>2013.0</c:v>
                </c:pt>
              </c:numCache>
            </c:numRef>
          </c:cat>
          <c:val>
            <c:numRef>
              <c:f>Лист1!$C$48:$C$52</c:f>
              <c:numCache>
                <c:formatCode>0</c:formatCode>
                <c:ptCount val="5"/>
                <c:pt idx="0">
                  <c:v>29.06342373083103</c:v>
                </c:pt>
                <c:pt idx="1">
                  <c:v>30.77740846345921</c:v>
                </c:pt>
                <c:pt idx="2">
                  <c:v>32.1210990150981</c:v>
                </c:pt>
                <c:pt idx="3">
                  <c:v>37.95509187526955</c:v>
                </c:pt>
                <c:pt idx="4">
                  <c:v>40.19740809430112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2142853080"/>
        <c:axId val="-2142857496"/>
      </c:barChart>
      <c:catAx>
        <c:axId val="-2142853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3173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-2142857496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-214285749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billion dollars</a:t>
                </a:r>
                <a:endParaRPr lang="ru-RU" dirty="0"/>
              </a:p>
            </c:rich>
          </c:tx>
          <c:layout>
            <c:manualLayout>
              <c:xMode val="edge"/>
              <c:yMode val="edge"/>
              <c:x val="0.0"/>
              <c:y val="0.26525198048874"/>
            </c:manualLayout>
          </c:layout>
          <c:overlay val="0"/>
          <c:spPr>
            <a:noFill/>
            <a:ln w="25380">
              <a:noFill/>
            </a:ln>
          </c:spPr>
        </c:title>
        <c:numFmt formatCode="#,##0" sourceLinked="0"/>
        <c:majorTickMark val="out"/>
        <c:minorTickMark val="none"/>
        <c:tickLblPos val="nextTo"/>
        <c:spPr>
          <a:ln w="3173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-2142853080"/>
        <c:crosses val="autoZero"/>
        <c:crossBetween val="between"/>
      </c:valAx>
      <c:spPr>
        <a:noFill/>
        <a:ln w="2538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4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Relationship Id="rId2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7E3DA-97CD-4B5F-ACB0-FE0496D0498F}" type="datetimeFigureOut">
              <a:rPr lang="ru-RU" smtClean="0"/>
              <a:t>25.07.14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B1D90-0511-4EBC-96DC-9CC79EBD44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8229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5D55437-EC81-4277-85FC-73F92F00568B}" type="datetimeFigureOut">
              <a:rPr lang="ru-RU"/>
              <a:pPr>
                <a:defRPr/>
              </a:pPr>
              <a:t>25.07.14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7377727-F957-4465-A6B8-DEE55ED778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403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467D9A-7364-4BAB-BDC3-2074057EA254}" type="slidenum">
              <a:rPr lang="ru-RU" altLang="ru-RU">
                <a:solidFill>
                  <a:prstClr val="black"/>
                </a:solidFill>
              </a:rPr>
              <a:pPr/>
              <a:t>4</a:t>
            </a:fld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Прослеживается периодическая тенденция спада темпа прироста страховых премий после его стремительного роста.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28029F8-B5B7-474E-93B4-67E2DAA7A4FD}" type="slidenum">
              <a:rPr lang="ru-RU" altLang="ru-RU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 altLang="ru-RU" smtClean="0">
              <a:latin typeface="Arial" charset="0"/>
            </a:endParaRPr>
          </a:p>
        </p:txBody>
      </p:sp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7652" name="Номер слайда 3"/>
          <p:cNvSpPr txBox="1">
            <a:spLocks noGrp="1"/>
          </p:cNvSpPr>
          <p:nvPr/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491ADBE5-1A9E-4342-BB9D-06C0DE44EB45}" type="slidenum">
              <a:rPr lang="ru-RU" altLang="ru-RU" sz="1200"/>
              <a:pPr/>
              <a:t>6</a:t>
            </a:fld>
            <a:endParaRPr lang="ru-RU" altLang="ru-RU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 txBox="1">
            <a:spLocks noGrp="1" noChangeArrowheads="1"/>
          </p:cNvSpPr>
          <p:nvPr/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A9FE6969-420D-4B58-ADC0-8E0ABD284EF6}" type="slidenum">
              <a:rPr lang="ru-RU" altLang="ru-RU" sz="1200"/>
              <a:pPr/>
              <a:t>7</a:t>
            </a:fld>
            <a:endParaRPr lang="ru-RU" altLang="ru-RU" sz="1200"/>
          </a:p>
        </p:txBody>
      </p:sp>
      <p:sp>
        <p:nvSpPr>
          <p:cNvPr id="30722" name="Rectangle 7"/>
          <p:cNvSpPr txBox="1">
            <a:spLocks noGrp="1" noChangeArrowheads="1"/>
          </p:cNvSpPr>
          <p:nvPr/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7EE45279-C270-4604-845C-517B69F7D3F8}" type="slidenum">
              <a:rPr lang="ru-RU" altLang="ru-RU" sz="1200"/>
              <a:pPr/>
              <a:t>7</a:t>
            </a:fld>
            <a:endParaRPr lang="ru-RU" altLang="ru-RU" sz="12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3F6B1-7F8D-4041-BC90-195F7E79F40A}" type="datetime1">
              <a:rPr lang="en-US" smtClean="0"/>
              <a:t>25.07.14</a:t>
            </a:fld>
            <a:endParaRPr lang="en-US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59B84A6-E082-4548-B31F-2940365BCF24}" type="slidenum">
              <a:rPr lang="ru-RU" smtClean="0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0C226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979E-8914-45D1-ADA6-C732B078946F}" type="datetime1">
              <a:rPr lang="en-US" smtClean="0"/>
              <a:t>25.07.14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9B84A6-E082-4548-B31F-2940365BCF24}" type="slidenum">
              <a:rPr lang="ru-RU" smtClean="0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221216" y="3009902"/>
            <a:ext cx="609600" cy="441325"/>
          </a:xfrm>
        </p:spPr>
        <p:txBody>
          <a:bodyPr/>
          <a:lstStyle/>
          <a:p>
            <a:pPr>
              <a:defRPr/>
            </a:pPr>
            <a:fld id="{D59B84A6-E082-4548-B31F-2940365BCF24}" type="slidenum">
              <a:rPr lang="ru-RU" smtClean="0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0C226"/>
              </a:solidFill>
            </a:endParaRP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C7CAC-C3A8-4DC0-8015-CA0607F488EF}" type="datetime1">
              <a:rPr lang="en-US" smtClean="0"/>
              <a:t>25.07.14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855200" y="304801"/>
            <a:ext cx="1930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2F989-624C-4CB8-A5A0-FC3D7628D324}" type="datetime1">
              <a:rPr lang="en-US" smtClean="0"/>
              <a:t>25.07.14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815584" y="1026372"/>
            <a:ext cx="609600" cy="441325"/>
          </a:xfrm>
        </p:spPr>
        <p:txBody>
          <a:bodyPr/>
          <a:lstStyle/>
          <a:p>
            <a:pPr>
              <a:defRPr/>
            </a:pPr>
            <a:fld id="{7F58AFC8-1A2E-4605-9507-88729E14EDE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C9D59-D0B9-4549-8FE0-C54F3CE243BC}" type="datetime1">
              <a:rPr lang="en-US" smtClean="0"/>
              <a:t>25.07.14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59B84A6-E082-4548-B31F-2940365BCF24}" type="slidenum">
              <a:rPr lang="ru-RU" smtClean="0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0C226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FB388A8C-852E-4BF6-8B90-D29262D5B4F1}" type="datetime1">
              <a:rPr lang="en-US" smtClean="0"/>
              <a:t>25.07.14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2A516D-524B-4366-9FD8-8368086E00B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6084107" y="1575652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41B4D-2F02-4343-94DC-8A87649D32BC}" type="datetime1">
              <a:rPr lang="en-US" smtClean="0"/>
              <a:t>25.07.14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5791200" y="1042417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59B84A6-E082-4548-B31F-2940365BCF24}" type="slidenum">
              <a:rPr lang="ru-RU" smtClean="0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0C226"/>
              </a:solidFill>
            </a:endParaRPr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B3A7D-D1C6-461F-A42B-D1454236DD35}" type="datetime1">
              <a:rPr lang="en-US" smtClean="0"/>
              <a:t>25.07.14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5791200" y="1036021"/>
            <a:ext cx="609600" cy="441325"/>
          </a:xfrm>
        </p:spPr>
        <p:txBody>
          <a:bodyPr/>
          <a:lstStyle/>
          <a:p>
            <a:pPr>
              <a:defRPr/>
            </a:pPr>
            <a:fld id="{40155E92-65B0-4614-B63A-0F427FDF2B7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C21CC-B56B-44B9-A6B0-3D3F388989F3}" type="datetime1">
              <a:rPr lang="en-US" smtClean="0"/>
              <a:t>25.07.14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FE7D26B-FE35-4148-8E6A-1AE417AE9CC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59B84A6-E082-4548-B31F-2940365BCF24}" type="slidenum">
              <a:rPr lang="ru-RU" smtClean="0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0C226"/>
              </a:solidFill>
            </a:endParaRPr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94C3-F5FB-47E5-9D03-B3E7EDDA1C8E}" type="datetime1">
              <a:rPr lang="en-US" smtClean="0"/>
              <a:t>25.07.14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/>
          <a:p>
            <a:pPr>
              <a:defRPr/>
            </a:pPr>
            <a:fld id="{D59B84A6-E082-4548-B31F-2940365BCF24}" type="slidenum">
              <a:rPr lang="ru-RU" smtClean="0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0C226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FA2EAE3C-3E0C-4037-A373-217816D1291C}" type="datetime1">
              <a:rPr lang="en-US" smtClean="0"/>
              <a:t>25.07.14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1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E1C20EA-444B-49D5-BD3B-7FF672CD41A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25.07.14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5791200" y="1040174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59B84A6-E082-4548-B31F-2940365BCF24}" type="slidenum">
              <a:rPr lang="ru-RU" smtClean="0">
                <a:solidFill>
                  <a:srgbClr val="90C22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0C226"/>
              </a:solidFill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8" r:id="rId1"/>
    <p:sldLayoutId id="2147484359" r:id="rId2"/>
    <p:sldLayoutId id="2147484360" r:id="rId3"/>
    <p:sldLayoutId id="2147484361" r:id="rId4"/>
    <p:sldLayoutId id="2147484362" r:id="rId5"/>
    <p:sldLayoutId id="2147484363" r:id="rId6"/>
    <p:sldLayoutId id="2147484364" r:id="rId7"/>
    <p:sldLayoutId id="2147484365" r:id="rId8"/>
    <p:sldLayoutId id="2147484366" r:id="rId9"/>
    <p:sldLayoutId id="2147484367" r:id="rId10"/>
    <p:sldLayoutId id="2147484368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oleObject" Target="../embeddings/_____Microsoft_Excel_97-20046.xls"/><Relationship Id="rId5" Type="http://schemas.openxmlformats.org/officeDocument/2006/relationships/image" Target="../media/image9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oleObject" Target="../embeddings/_____Microsoft_Excel_97-20047.xls"/><Relationship Id="rId5" Type="http://schemas.openxmlformats.org/officeDocument/2006/relationships/image" Target="../media/image10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oleObject" Target="../embeddings/_____Microsoft_Excel_97-20041.xls"/><Relationship Id="rId5" Type="http://schemas.openxmlformats.org/officeDocument/2006/relationships/image" Target="../media/image4.emf"/><Relationship Id="rId6" Type="http://schemas.openxmlformats.org/officeDocument/2006/relationships/oleObject" Target="../embeddings/oleObject2.bin"/><Relationship Id="rId7" Type="http://schemas.openxmlformats.org/officeDocument/2006/relationships/oleObject" Target="../embeddings/_____Microsoft_Excel_97-20042.xls"/><Relationship Id="rId8" Type="http://schemas.openxmlformats.org/officeDocument/2006/relationships/image" Target="../media/image5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oleObject" Target="../embeddings/_____Microsoft_Excel_97-20043.xls"/><Relationship Id="rId5" Type="http://schemas.openxmlformats.org/officeDocument/2006/relationships/image" Target="../media/image6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4.bin"/><Relationship Id="rId5" Type="http://schemas.openxmlformats.org/officeDocument/2006/relationships/oleObject" Target="../embeddings/_____Microsoft_Excel_97-20044.xls"/><Relationship Id="rId6" Type="http://schemas.openxmlformats.org/officeDocument/2006/relationships/image" Target="../media/image7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5.bin"/><Relationship Id="rId5" Type="http://schemas.openxmlformats.org/officeDocument/2006/relationships/oleObject" Target="../embeddings/_____Microsoft_Excel_97-20045.xls"/><Relationship Id="rId6" Type="http://schemas.openxmlformats.org/officeDocument/2006/relationships/image" Target="../media/image8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03283" y="3273970"/>
            <a:ext cx="9144000" cy="2387600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1"/>
                </a:solidFill>
                <a:cs typeface="Arial" panose="020B0604020202020204" pitchFamily="34" charset="0"/>
              </a:rPr>
              <a:t>Basic indicators of the </a:t>
            </a:r>
            <a:r>
              <a:rPr lang="en-US" sz="2800" b="1" dirty="0">
                <a:solidFill>
                  <a:schemeClr val="tx1"/>
                </a:solidFill>
              </a:rPr>
              <a:t>insurance</a:t>
            </a:r>
            <a:r>
              <a:rPr lang="en-US" sz="2800" b="1" dirty="0">
                <a:solidFill>
                  <a:schemeClr val="tx1"/>
                </a:solidFill>
                <a:cs typeface="Arial" panose="020B0604020202020204" pitchFamily="34" charset="0"/>
              </a:rPr>
              <a:t> market in the Russian Federation, </a:t>
            </a:r>
            <a:r>
              <a:rPr lang="en-US" sz="2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2013</a:t>
            </a:r>
            <a:r>
              <a:rPr lang="ru-RU" sz="4400" b="1" dirty="0" smtClean="0">
                <a:cs typeface="Arial" panose="020B0604020202020204" pitchFamily="34" charset="0"/>
              </a:rPr>
              <a:t/>
            </a:r>
            <a:br>
              <a:rPr lang="ru-RU" sz="4400" b="1" dirty="0" smtClean="0">
                <a:cs typeface="Arial" panose="020B0604020202020204" pitchFamily="34" charset="0"/>
              </a:rPr>
            </a:br>
            <a:endParaRPr lang="ru-RU" sz="4400" b="1" dirty="0">
              <a:cs typeface="Arial" panose="020B0604020202020204" pitchFamily="34" charset="0"/>
            </a:endParaRPr>
          </a:p>
        </p:txBody>
      </p:sp>
      <p:pic>
        <p:nvPicPr>
          <p:cNvPr id="19459" name="Picture 2" descr="http://images.vector-images.com/104/e219_cbr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0" y="1691565"/>
            <a:ext cx="19050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476250"/>
            <a:ext cx="11544300" cy="841375"/>
          </a:xfrm>
          <a:prstGeom prst="rect">
            <a:avLst/>
          </a:prstGeom>
          <a:extLst/>
        </p:spPr>
        <p:txBody>
          <a:bodyPr vert="horz" anchor="b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fontAlgn="auto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+mn-cs"/>
              </a:rPr>
              <a:t>Dynamics of insurance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+mn-cs"/>
              </a:rPr>
              <a:t>premiums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+mn-cs"/>
              </a:rPr>
              <a:t>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+mn-cs"/>
              </a:rPr>
              <a:t>and benefits of accidents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+mn-cs"/>
              </a:rPr>
              <a:t>or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+mn-cs"/>
              </a:rPr>
              <a:t>illnesses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+mn-cs"/>
              </a:rPr>
              <a:t>insurance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  <a:ea typeface="+mn-ea"/>
              <a:cs typeface="+mn-cs"/>
            </a:endParaRPr>
          </a:p>
        </p:txBody>
      </p:sp>
      <p:graphicFrame>
        <p:nvGraphicFramePr>
          <p:cNvPr id="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191156"/>
              </p:ext>
            </p:extLst>
          </p:nvPr>
        </p:nvGraphicFramePr>
        <p:xfrm>
          <a:off x="742950" y="1565275"/>
          <a:ext cx="10810875" cy="455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name="Лист" r:id="rId4" imgW="7619910" imgH="3552930" progId="Excel.Sheet.8">
                  <p:embed/>
                </p:oleObj>
              </mc:Choice>
              <mc:Fallback>
                <p:oleObj name="Лист" r:id="rId4" imgW="7619910" imgH="355293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0" y="1565275"/>
                        <a:ext cx="10810875" cy="455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7D26B-FE35-4148-8E6A-1AE417AE9CC7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153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914400" y="188913"/>
            <a:ext cx="10953750" cy="928687"/>
          </a:xfrm>
          <a:prstGeom prst="rect">
            <a:avLst/>
          </a:prstGeom>
          <a:extLst/>
        </p:spPr>
        <p:txBody>
          <a:bodyPr vert="horz" anchor="b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+mn-cs"/>
              </a:rPr>
              <a:t>Dynamics of premiums and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+mn-cs"/>
              </a:rPr>
              <a:t>benefits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+mn-cs"/>
              </a:rPr>
              <a:t>of life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+mn-cs"/>
              </a:rPr>
              <a:t>assurance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  <a:ea typeface="+mn-ea"/>
              <a:cs typeface="+mn-cs"/>
            </a:endParaRPr>
          </a:p>
        </p:txBody>
      </p:sp>
      <p:graphicFrame>
        <p:nvGraphicFramePr>
          <p:cNvPr id="9" name="Объект 7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257838876"/>
              </p:ext>
            </p:extLst>
          </p:nvPr>
        </p:nvGraphicFramePr>
        <p:xfrm>
          <a:off x="285750" y="1584326"/>
          <a:ext cx="11582400" cy="4740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7D26B-FE35-4148-8E6A-1AE417AE9CC7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451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-197644" y="552450"/>
            <a:ext cx="11989594" cy="647700"/>
          </a:xfrm>
          <a:prstGeom prst="rect">
            <a:avLst/>
          </a:prstGeom>
          <a:extLst/>
        </p:spPr>
        <p:txBody>
          <a:bodyPr vert="horz" anchor="b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fontAlgn="auto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+mn-cs"/>
              </a:rPr>
              <a:t>Dynamics of insurance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+mn-cs"/>
              </a:rPr>
              <a:t>premiums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+mn-cs"/>
              </a:rPr>
              <a:t>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+mn-cs"/>
              </a:rPr>
              <a:t>and benefits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+mn-cs"/>
              </a:rPr>
              <a:t>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+mn-cs"/>
              </a:rPr>
              <a:t>of 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+mn-cs"/>
              </a:rPr>
              <a:t>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+mn-cs"/>
              </a:rPr>
              <a:t>business and financial risks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  <a:ea typeface="+mn-ea"/>
              <a:cs typeface="+mn-cs"/>
            </a:endParaRPr>
          </a:p>
        </p:txBody>
      </p:sp>
      <p:graphicFrame>
        <p:nvGraphicFramePr>
          <p:cNvPr id="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4458480"/>
              </p:ext>
            </p:extLst>
          </p:nvPr>
        </p:nvGraphicFramePr>
        <p:xfrm>
          <a:off x="1085850" y="1527175"/>
          <a:ext cx="10153650" cy="453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" name="Лист" r:id="rId4" imgW="8210421" imgH="5448330" progId="Excel.Sheet.8">
                  <p:embed/>
                </p:oleObj>
              </mc:Choice>
              <mc:Fallback>
                <p:oleObj name="Лист" r:id="rId4" imgW="8210421" imgH="544833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5850" y="1527175"/>
                        <a:ext cx="10153650" cy="453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8748713" y="6583363"/>
            <a:ext cx="3952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ru-RU" altLang="ru-RU" sz="1200" b="1">
              <a:latin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7D26B-FE35-4148-8E6A-1AE417AE9CC7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7428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742950" y="475115"/>
            <a:ext cx="11163300" cy="515485"/>
          </a:xfrm>
          <a:prstGeom prst="rect">
            <a:avLst/>
          </a:prstGeom>
          <a:extLst/>
        </p:spPr>
        <p:txBody>
          <a:bodyPr vert="horz" anchor="b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2800" b="1" dirty="0" smtClean="0">
              <a:solidFill>
                <a:schemeClr val="tx1">
                  <a:lumMod val="95000"/>
                  <a:lumOff val="5000"/>
                </a:schemeClr>
              </a:solidFill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defRPr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defRPr/>
            </a:pPr>
            <a:endParaRPr lang="en-US" sz="2800" b="1" dirty="0" smtClean="0">
              <a:solidFill>
                <a:schemeClr val="tx1">
                  <a:lumMod val="95000"/>
                  <a:lumOff val="5000"/>
                </a:schemeClr>
              </a:solidFill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defRPr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defRPr/>
            </a:pPr>
            <a:endParaRPr lang="en-US" sz="2800" b="1" dirty="0" smtClean="0">
              <a:solidFill>
                <a:schemeClr val="tx1">
                  <a:lumMod val="95000"/>
                  <a:lumOff val="5000"/>
                </a:schemeClr>
              </a:solidFill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defRPr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defRPr/>
            </a:pPr>
            <a:endParaRPr lang="en-US" sz="2800" b="1" dirty="0" smtClean="0">
              <a:solidFill>
                <a:schemeClr val="tx1">
                  <a:lumMod val="95000"/>
                  <a:lumOff val="5000"/>
                </a:schemeClr>
              </a:solidFill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+mn-cs"/>
              </a:rPr>
              <a:t>The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+mn-cs"/>
              </a:rPr>
              <a:t>structure of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+mn-cs"/>
              </a:rPr>
              <a:t>reinsurance premiums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+mn-cs"/>
              </a:rPr>
              <a:t>and reinsurers’ share in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+mn-cs"/>
              </a:rPr>
              <a:t>benefits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  <a:ea typeface="+mn-ea"/>
              <a:cs typeface="+mn-cs"/>
            </a:endParaRPr>
          </a:p>
        </p:txBody>
      </p:sp>
      <p:graphicFrame>
        <p:nvGraphicFramePr>
          <p:cNvPr id="3" name="Group 4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788474"/>
              </p:ext>
            </p:extLst>
          </p:nvPr>
        </p:nvGraphicFramePr>
        <p:xfrm>
          <a:off x="742950" y="1112321"/>
          <a:ext cx="10801351" cy="5212270"/>
        </p:xfrm>
        <a:graphic>
          <a:graphicData uri="http://schemas.openxmlformats.org/drawingml/2006/table">
            <a:tbl>
              <a:tblPr/>
              <a:tblGrid>
                <a:gridCol w="4149203"/>
                <a:gridCol w="3326074"/>
                <a:gridCol w="3326074"/>
              </a:tblGrid>
              <a:tr h="271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reinsurance premiums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ea typeface="+mn-ea"/>
                          <a:cs typeface="+mn-cs"/>
                        </a:rPr>
                        <a:t>Reinsurers’ share in benefits </a:t>
                      </a:r>
                      <a:endParaRPr kumimoji="0" lang="ru-RU" altLang="ru-R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  <a:ea typeface="+mn-ea"/>
                        <a:cs typeface="+mn-cs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ea typeface="+mn-ea"/>
                          <a:cs typeface="+mn-cs"/>
                        </a:rPr>
                        <a:t>UNITED KINGDOM </a:t>
                      </a:r>
                      <a:endParaRPr kumimoji="0" lang="ru-RU" altLang="ru-R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  <a:ea typeface="+mn-ea"/>
                        <a:cs typeface="+mn-cs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32,11%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25,39%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ea typeface="+mn-ea"/>
                          <a:cs typeface="+mn-cs"/>
                        </a:rPr>
                        <a:t>GERMANY </a:t>
                      </a:r>
                      <a:endParaRPr kumimoji="0" lang="ru-RU" altLang="ru-R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  <a:ea typeface="+mn-ea"/>
                        <a:cs typeface="+mn-cs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18,80%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21,77%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ea typeface="+mn-ea"/>
                          <a:cs typeface="+mn-cs"/>
                        </a:rPr>
                        <a:t>SWITZERLAND </a:t>
                      </a:r>
                      <a:endParaRPr kumimoji="0" lang="ru-RU" altLang="ru-R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  <a:ea typeface="+mn-ea"/>
                        <a:cs typeface="+mn-cs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9,50%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12,58%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ea typeface="+mn-ea"/>
                          <a:cs typeface="+mn-cs"/>
                        </a:rPr>
                        <a:t>FRANCE </a:t>
                      </a:r>
                      <a:endParaRPr kumimoji="0" lang="ru-RU" altLang="ru-R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  <a:ea typeface="+mn-ea"/>
                        <a:cs typeface="+mn-cs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4,77%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10,23%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ea typeface="+mn-ea"/>
                          <a:cs typeface="+mn-cs"/>
                        </a:rPr>
                        <a:t>USA </a:t>
                      </a:r>
                      <a:endParaRPr kumimoji="0" lang="ru-RU" altLang="ru-R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  <a:ea typeface="+mn-ea"/>
                        <a:cs typeface="+mn-cs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4,45%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2,58%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ea typeface="+mn-ea"/>
                          <a:cs typeface="+mn-cs"/>
                        </a:rPr>
                        <a:t>KAZAKHSTAN </a:t>
                      </a:r>
                      <a:endParaRPr kumimoji="0" lang="ru-RU" altLang="ru-R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  <a:ea typeface="+mn-ea"/>
                        <a:cs typeface="+mn-cs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2,13%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0,68%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ea typeface="+mn-ea"/>
                          <a:cs typeface="+mn-cs"/>
                        </a:rPr>
                        <a:t>NETHERLANDS </a:t>
                      </a:r>
                      <a:endParaRPr kumimoji="0" lang="ru-RU" altLang="ru-R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  <a:ea typeface="+mn-ea"/>
                        <a:cs typeface="+mn-cs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2,06%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0,41%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ea typeface="+mn-ea"/>
                          <a:cs typeface="+mn-cs"/>
                        </a:rPr>
                        <a:t>KOREA, REPUBLIC</a:t>
                      </a:r>
                      <a:endParaRPr kumimoji="0" lang="ru-RU" altLang="ru-R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  <a:ea typeface="+mn-ea"/>
                        <a:cs typeface="+mn-cs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2,05%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0,55%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ea typeface="+mn-ea"/>
                          <a:cs typeface="+mn-cs"/>
                        </a:rPr>
                        <a:t>JAPAN </a:t>
                      </a:r>
                      <a:endParaRPr kumimoji="0" lang="ru-RU" altLang="ru-R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  <a:ea typeface="+mn-ea"/>
                        <a:cs typeface="+mn-cs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1,50%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0,89%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ea typeface="+mn-ea"/>
                          <a:cs typeface="+mn-cs"/>
                        </a:rPr>
                        <a:t>SPAIN</a:t>
                      </a:r>
                      <a:endParaRPr kumimoji="0" lang="ru-RU" altLang="ru-R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  <a:ea typeface="+mn-ea"/>
                        <a:cs typeface="+mn-cs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1,48%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1,09%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ea typeface="+mn-ea"/>
                          <a:cs typeface="+mn-cs"/>
                        </a:rPr>
                        <a:t>QATAR</a:t>
                      </a:r>
                      <a:endParaRPr kumimoji="0" lang="ru-RU" altLang="ru-R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  <a:ea typeface="+mn-ea"/>
                        <a:cs typeface="+mn-cs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1,36%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0,93%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ea typeface="+mn-ea"/>
                          <a:cs typeface="+mn-cs"/>
                        </a:rPr>
                        <a:t>BERMUDA</a:t>
                      </a:r>
                      <a:endParaRPr kumimoji="0" lang="ru-RU" altLang="ru-R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  <a:ea typeface="+mn-ea"/>
                        <a:cs typeface="+mn-cs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1,36%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2,94%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ea typeface="+mn-ea"/>
                          <a:cs typeface="+mn-cs"/>
                        </a:rPr>
                        <a:t>KUWAIT</a:t>
                      </a:r>
                      <a:endParaRPr kumimoji="0" lang="ru-RU" altLang="ru-R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  <a:ea typeface="+mn-ea"/>
                        <a:cs typeface="+mn-cs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1,31%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0,14%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ea typeface="+mn-ea"/>
                          <a:cs typeface="+mn-cs"/>
                        </a:rPr>
                        <a:t>BAHRAIN</a:t>
                      </a:r>
                      <a:endParaRPr kumimoji="0" lang="ru-RU" altLang="ru-R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  <a:ea typeface="+mn-ea"/>
                        <a:cs typeface="+mn-cs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1,23%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0,34%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ea typeface="+mn-ea"/>
                          <a:cs typeface="+mn-cs"/>
                        </a:rPr>
                        <a:t>FINLAND</a:t>
                      </a:r>
                      <a:endParaRPr kumimoji="0" lang="ru-RU" altLang="ru-R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  <a:ea typeface="+mn-ea"/>
                        <a:cs typeface="+mn-cs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1,21%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2,46%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ea typeface="+mn-ea"/>
                          <a:cs typeface="+mn-cs"/>
                        </a:rPr>
                        <a:t>TUNISIA</a:t>
                      </a:r>
                      <a:endParaRPr kumimoji="0" lang="ru-RU" altLang="ru-R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  <a:ea typeface="+mn-ea"/>
                        <a:cs typeface="+mn-cs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1,08%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0,58%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ea typeface="+mn-ea"/>
                          <a:cs typeface="+mn-cs"/>
                        </a:rPr>
                        <a:t>SAINT KITTS AND NEVIS</a:t>
                      </a:r>
                      <a:endParaRPr kumimoji="0" lang="ru-RU" altLang="ru-R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  <a:ea typeface="+mn-ea"/>
                        <a:cs typeface="+mn-cs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1,07%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0,06%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Other countries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12,52%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16,39%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ext Box 461"/>
          <p:cNvSpPr txBox="1">
            <a:spLocks noChangeArrowheads="1"/>
          </p:cNvSpPr>
          <p:nvPr/>
        </p:nvSpPr>
        <p:spPr bwMode="auto">
          <a:xfrm>
            <a:off x="10496550" y="6334125"/>
            <a:ext cx="14097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ru-RU" altLang="ru-RU" sz="800" dirty="0"/>
              <a:t>* </a:t>
            </a:r>
            <a:r>
              <a:rPr lang="en-US" altLang="ru-RU" sz="800" dirty="0" smtClean="0"/>
              <a:t>The data for the first 9 months of 2013</a:t>
            </a:r>
            <a:endParaRPr lang="ru-RU" altLang="ru-RU" sz="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7D26B-FE35-4148-8E6A-1AE417AE9CC7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349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444508" y="98425"/>
            <a:ext cx="5341083" cy="908050"/>
          </a:xfrm>
          <a:prstGeom prst="rect">
            <a:avLst/>
          </a:prstGeom>
          <a:extLst/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+mn-cs"/>
              </a:rPr>
              <a:t>Dynamics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+mn-cs"/>
              </a:rPr>
              <a:t>of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+mn-cs"/>
              </a:rPr>
              <a:t>Assets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0097350"/>
              </p:ext>
            </p:extLst>
          </p:nvPr>
        </p:nvGraphicFramePr>
        <p:xfrm>
          <a:off x="608257" y="1394061"/>
          <a:ext cx="10698650" cy="54639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7D26B-FE35-4148-8E6A-1AE417AE9CC7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091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2"/>
          <p:cNvSpPr txBox="1">
            <a:spLocks/>
          </p:cNvSpPr>
          <p:nvPr/>
        </p:nvSpPr>
        <p:spPr>
          <a:xfrm>
            <a:off x="358070" y="253698"/>
            <a:ext cx="11662480" cy="71941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en-US" sz="2800" b="1" dirty="0" smtClean="0">
                <a:solidFill>
                  <a:schemeClr val="tx1"/>
                </a:solidFill>
              </a:rPr>
              <a:t>Dynamics of the number of insurance companies and insurance brokers</a:t>
            </a:r>
            <a:endParaRPr lang="ru-RU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890338660"/>
              </p:ext>
            </p:extLst>
          </p:nvPr>
        </p:nvGraphicFramePr>
        <p:xfrm>
          <a:off x="1736721" y="819150"/>
          <a:ext cx="9178929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1" name="Лист" r:id="rId4" imgW="9982223" imgH="3743280" progId="Excel.Sheet.8">
                  <p:embed/>
                </p:oleObj>
              </mc:Choice>
              <mc:Fallback>
                <p:oleObj name="Лист" r:id="rId4" imgW="9982223" imgH="3743280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6721" y="819150"/>
                        <a:ext cx="9178929" cy="266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5379836"/>
              </p:ext>
            </p:extLst>
          </p:nvPr>
        </p:nvGraphicFramePr>
        <p:xfrm>
          <a:off x="1089183" y="3390900"/>
          <a:ext cx="9331167" cy="346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2" name="Лист" r:id="rId7" imgW="6724689" imgH="3581280" progId="Excel.Sheet.8">
                  <p:embed/>
                </p:oleObj>
              </mc:Choice>
              <mc:Fallback>
                <p:oleObj name="Лист" r:id="rId7" imgW="6724689" imgH="358128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9183" y="3390900"/>
                        <a:ext cx="9331167" cy="346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28"/>
          <p:cNvSpPr txBox="1">
            <a:spLocks noChangeArrowheads="1"/>
          </p:cNvSpPr>
          <p:nvPr/>
        </p:nvSpPr>
        <p:spPr bwMode="auto">
          <a:xfrm>
            <a:off x="6462091" y="3876160"/>
            <a:ext cx="508220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dirty="0" smtClean="0"/>
              <a:t>Share of insurance premiums in GDP</a:t>
            </a:r>
            <a:endParaRPr lang="ru-RU" alt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7D26B-FE35-4148-8E6A-1AE417AE9CC7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94618" y="53182"/>
            <a:ext cx="9440863" cy="750859"/>
          </a:xfrm>
        </p:spPr>
        <p:txBody>
          <a:bodyPr/>
          <a:lstStyle/>
          <a:p>
            <a:r>
              <a:rPr lang="en-US" sz="2800" b="1" dirty="0">
                <a:solidFill>
                  <a:schemeClr val="tx1"/>
                </a:solidFill>
              </a:rPr>
              <a:t>Dynamics of insurance premiums and benefits</a:t>
            </a:r>
            <a:endParaRPr lang="ru-RU" sz="2800" b="1" i="1" dirty="0">
              <a:solidFill>
                <a:schemeClr val="tx1"/>
              </a:solidFill>
              <a:latin typeface="Candara" pitchFamily="34" charset="0"/>
              <a:ea typeface="+mn-ea"/>
              <a:cs typeface="+mn-cs"/>
            </a:endParaRPr>
          </a:p>
        </p:txBody>
      </p:sp>
      <p:sp>
        <p:nvSpPr>
          <p:cNvPr id="8255" name="Text Box 7"/>
          <p:cNvSpPr txBox="1">
            <a:spLocks noChangeArrowheads="1"/>
          </p:cNvSpPr>
          <p:nvPr/>
        </p:nvSpPr>
        <p:spPr bwMode="auto">
          <a:xfrm>
            <a:off x="10272713" y="6583363"/>
            <a:ext cx="3952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ru-RU" altLang="ru-RU" sz="1200" b="1">
              <a:latin typeface="Times New Roman" pitchFamily="18" charset="0"/>
            </a:endParaRPr>
          </a:p>
        </p:txBody>
      </p:sp>
      <p:graphicFrame>
        <p:nvGraphicFramePr>
          <p:cNvPr id="2" name="Объект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327776814"/>
              </p:ext>
            </p:extLst>
          </p:nvPr>
        </p:nvGraphicFramePr>
        <p:xfrm>
          <a:off x="228600" y="209550"/>
          <a:ext cx="12150969" cy="683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6" name="Лист" r:id="rId4" imgW="4286199" imgH="3581280" progId="Excel.Sheet.8">
                  <p:embed/>
                </p:oleObj>
              </mc:Choice>
              <mc:Fallback>
                <p:oleObj name="Лист" r:id="rId4" imgW="4286199" imgH="3581280" progId="Excel.Sheet.8">
                  <p:embed/>
                  <p:pic>
                    <p:nvPicPr>
                      <p:cNvPr id="0" name="Объект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09550"/>
                        <a:ext cx="12150969" cy="683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7D26B-FE35-4148-8E6A-1AE417AE9CC7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11664952" y="6583364"/>
            <a:ext cx="527049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endParaRPr lang="ru-RU" altLang="ru-RU" sz="1200" b="1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853402" y="267960"/>
            <a:ext cx="1017693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ru-RU" sz="2800" b="1" dirty="0">
                <a:latin typeface="+mj-lt"/>
              </a:rPr>
              <a:t>Annual rate of increase of </a:t>
            </a:r>
            <a:r>
              <a:rPr lang="en-US" altLang="ru-RU" sz="2800" b="1" kern="2300" dirty="0">
                <a:latin typeface="+mj-lt"/>
              </a:rPr>
              <a:t>insurance</a:t>
            </a:r>
            <a:r>
              <a:rPr lang="en-US" altLang="ru-RU" sz="2800" b="1" dirty="0">
                <a:latin typeface="+mj-lt"/>
              </a:rPr>
              <a:t> premiums</a:t>
            </a:r>
            <a:endParaRPr lang="ru-RU" altLang="ru-RU" sz="2800" b="1" i="1" dirty="0">
              <a:solidFill>
                <a:srgbClr val="336699"/>
              </a:solidFill>
              <a:latin typeface="+mj-lt"/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334433" y="6442668"/>
            <a:ext cx="390042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ru-RU" altLang="ru-RU" sz="1000" b="1" i="1" dirty="0">
                <a:solidFill>
                  <a:prstClr val="black"/>
                </a:solidFill>
              </a:rPr>
              <a:t>* </a:t>
            </a:r>
            <a:r>
              <a:rPr lang="en-US" altLang="ru-RU" sz="1000" b="1" i="1" dirty="0" smtClean="0">
                <a:solidFill>
                  <a:prstClr val="black"/>
                </a:solidFill>
              </a:rPr>
              <a:t>Observed </a:t>
            </a:r>
            <a:r>
              <a:rPr lang="en-US" altLang="ru-RU" sz="1000" b="1" i="1" dirty="0">
                <a:solidFill>
                  <a:prstClr val="black"/>
                </a:solidFill>
              </a:rPr>
              <a:t>the recession of increase of insurance premiums</a:t>
            </a:r>
            <a:r>
              <a:rPr lang="ru-RU" altLang="ru-RU" sz="1000" b="1" i="1" dirty="0" smtClean="0">
                <a:solidFill>
                  <a:prstClr val="black"/>
                </a:solidFill>
              </a:rPr>
              <a:t> </a:t>
            </a:r>
            <a:endParaRPr lang="ru-RU" altLang="ru-RU" sz="1000" b="1" i="1" dirty="0">
              <a:solidFill>
                <a:prstClr val="black"/>
              </a:solidFill>
            </a:endParaRPr>
          </a:p>
        </p:txBody>
      </p:sp>
      <p:graphicFrame>
        <p:nvGraphicFramePr>
          <p:cNvPr id="2" name="Объект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8850724"/>
              </p:ext>
            </p:extLst>
          </p:nvPr>
        </p:nvGraphicFramePr>
        <p:xfrm>
          <a:off x="742950" y="590550"/>
          <a:ext cx="10801350" cy="614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2" name="Лист" r:id="rId5" imgW="7162845" imgH="4448250" progId="Excel.Sheet.8">
                  <p:embed/>
                </p:oleObj>
              </mc:Choice>
              <mc:Fallback>
                <p:oleObj name="Лист" r:id="rId5" imgW="7162845" imgH="4448250" progId="Excel.Sheet.8">
                  <p:embed/>
                  <p:pic>
                    <p:nvPicPr>
                      <p:cNvPr id="0" name="Объект 3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0" y="590550"/>
                        <a:ext cx="10801350" cy="614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7D26B-FE35-4148-8E6A-1AE417AE9CC7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799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490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816625"/>
              </p:ext>
            </p:extLst>
          </p:nvPr>
        </p:nvGraphicFramePr>
        <p:xfrm>
          <a:off x="756137" y="953474"/>
          <a:ext cx="10616713" cy="5237772"/>
        </p:xfrm>
        <a:graphic>
          <a:graphicData uri="http://schemas.openxmlformats.org/drawingml/2006/table">
            <a:tbl>
              <a:tblPr/>
              <a:tblGrid>
                <a:gridCol w="5573775"/>
                <a:gridCol w="1327089"/>
                <a:gridCol w="1225005"/>
                <a:gridCol w="1122922"/>
                <a:gridCol w="1367922"/>
              </a:tblGrid>
              <a:tr h="43648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Line of business</a:t>
                      </a:r>
                      <a:endParaRPr kumimoji="0" lang="ru-RU" alt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2012 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2013 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Growth</a:t>
                      </a:r>
                      <a:endParaRPr kumimoji="0" lang="ru-RU" alt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48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Auto-hull insurance</a:t>
                      </a:r>
                      <a:endParaRPr kumimoji="0" lang="ru-RU" altLang="ru-RU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6,43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1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6,49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+</a:t>
                      </a:r>
                      <a:r>
                        <a:rPr lang="ru-RU" sz="20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0,06</a:t>
                      </a:r>
                      <a:endParaRPr lang="ru-RU" sz="20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2000" b="1" i="0" u="none" strike="noStrike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+</a:t>
                      </a:r>
                      <a:r>
                        <a:rPr lang="ru-RU" sz="2000" b="1" i="0" u="none" strike="noStrike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0,93</a:t>
                      </a:r>
                      <a:r>
                        <a:rPr lang="en-US" sz="2000" b="1" i="0" u="none" strike="noStrike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2000" b="1" i="0" u="none" strike="noStrike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48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Obligatory automobile liability insurance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4,01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1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4,10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+</a:t>
                      </a:r>
                      <a:r>
                        <a:rPr lang="ru-RU" sz="20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0,09</a:t>
                      </a:r>
                      <a:endParaRPr lang="ru-RU" sz="20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2000" b="1" i="0" u="none" strike="noStrike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+</a:t>
                      </a:r>
                      <a:r>
                        <a:rPr lang="ru-RU" sz="2000" b="1" i="0" u="none" strike="noStrike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2,24</a:t>
                      </a:r>
                      <a:r>
                        <a:rPr lang="en-US" sz="2000" b="1" i="0" u="none" strike="noStrike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2000" b="1" i="0" u="none" strike="noStrike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48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Property insurance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4,32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1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4,10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-0,22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2000" b="1" i="0" u="none" strike="no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2000" b="1" i="0" u="none" strike="noStrike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5,09</a:t>
                      </a:r>
                      <a:r>
                        <a:rPr lang="en-US" sz="2000" b="1" i="0" u="none" strike="noStrike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2000" b="1" i="0" u="none" strike="noStrike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48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Voluntary health insurance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3,58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1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3,51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20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0,07</a:t>
                      </a:r>
                      <a:endParaRPr lang="ru-RU" sz="20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2000" b="1" i="0" u="none" strike="no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2000" b="1" i="0" u="none" strike="noStrike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1,96</a:t>
                      </a:r>
                      <a:r>
                        <a:rPr lang="en-US" sz="2000" b="1" i="0" u="none" strike="noStrike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2000" b="1" i="0" u="none" strike="noStrike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48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Accidents or illnesses insurance 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2,43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2,86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+</a:t>
                      </a:r>
                      <a:r>
                        <a:rPr lang="ru-RU" sz="20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0,43</a:t>
                      </a:r>
                      <a:endParaRPr lang="ru-RU" sz="20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2000" b="1" i="0" u="none" strike="noStrike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+</a:t>
                      </a:r>
                      <a:r>
                        <a:rPr lang="ru-RU" sz="2000" b="1" i="0" u="none" strike="noStrike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17,70</a:t>
                      </a:r>
                      <a:r>
                        <a:rPr lang="en-US" sz="2000" b="1" i="0" u="none" strike="noStrike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2000" b="1" i="0" u="none" strike="noStrike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48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Life assurance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1,77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2,59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+</a:t>
                      </a:r>
                      <a:r>
                        <a:rPr lang="ru-RU" sz="20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0,82</a:t>
                      </a:r>
                      <a:endParaRPr lang="ru-RU" sz="20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2000" b="1" i="0" u="none" strike="noStrike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+</a:t>
                      </a:r>
                      <a:r>
                        <a:rPr lang="ru-RU" sz="2000" b="1" i="0" u="none" strike="noStrike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46,33</a:t>
                      </a:r>
                      <a:r>
                        <a:rPr lang="en-US" sz="2000" b="1" i="0" u="none" strike="noStrike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2000" b="1" i="0" u="none" strike="noStrike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48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Voluntary insurance liability </a:t>
                      </a: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en-US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total</a:t>
                      </a: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0,98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1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0,91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-0,07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2000" b="1" i="0" u="none" strike="no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2000" b="1" i="0" u="none" strike="noStrike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7,14</a:t>
                      </a:r>
                      <a:r>
                        <a:rPr lang="en-US" sz="2000" b="1" i="0" u="none" strike="noStrike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2000" b="1" i="0" u="none" strike="noStrike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48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Insurance of business and financial risks 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0,65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0,67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+</a:t>
                      </a:r>
                      <a:r>
                        <a:rPr lang="ru-RU" sz="20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0,02</a:t>
                      </a:r>
                      <a:endParaRPr lang="ru-RU" sz="20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2000" b="1" i="0" u="none" strike="noStrike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+</a:t>
                      </a:r>
                      <a:r>
                        <a:rPr lang="ru-RU" sz="2000" b="1" i="0" u="none" strike="noStrike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3,08</a:t>
                      </a:r>
                      <a:r>
                        <a:rPr lang="en-US" sz="2000" b="1" i="0" u="none" strike="noStrike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2000" b="1" i="0" u="none" strike="noStrike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48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Cargo insurance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0,71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1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0,65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-0,06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2000" b="1" i="0" u="none" strike="no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2000" b="1" i="0" u="none" strike="noStrike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8,45</a:t>
                      </a:r>
                      <a:r>
                        <a:rPr lang="en-US" sz="2000" b="1" i="0" u="none" strike="noStrike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2000" b="1" i="0" u="none" strike="noStrike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48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Agricultural insurance 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0,438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1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0,437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-0,001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2000" b="1" i="0" u="none" strike="no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2000" b="1" i="0" u="none" strike="noStrike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0,23</a:t>
                      </a:r>
                      <a:r>
                        <a:rPr lang="en-US" sz="2000" b="1" i="0" u="none" strike="noStrike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2000" b="1" i="0" u="none" strike="noStrike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48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Total</a:t>
                      </a: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except obligatory health insurance</a:t>
                      </a:r>
                      <a:endParaRPr kumimoji="0" lang="ru-RU" alt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26,6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1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27,7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+</a:t>
                      </a:r>
                      <a:r>
                        <a:rPr lang="ru-RU" sz="20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1,01</a:t>
                      </a:r>
                      <a:endParaRPr lang="ru-RU" sz="20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2000" b="1" i="0" u="none" strike="noStrike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+</a:t>
                      </a:r>
                      <a:r>
                        <a:rPr lang="ru-RU" sz="2000" b="1" i="0" u="none" strike="noStrike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4,14</a:t>
                      </a:r>
                      <a:r>
                        <a:rPr lang="en-US" sz="2000" b="1" i="0" u="none" strike="noStrike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2000" b="1" i="0" u="none" strike="noStrike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80" name="Прямоугольник 2"/>
          <p:cNvSpPr>
            <a:spLocks noChangeArrowheads="1"/>
          </p:cNvSpPr>
          <p:nvPr/>
        </p:nvSpPr>
        <p:spPr bwMode="auto">
          <a:xfrm>
            <a:off x="0" y="260350"/>
            <a:ext cx="1219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ru-RU" sz="2800" b="1" dirty="0">
                <a:latin typeface="+mj-lt"/>
              </a:rPr>
              <a:t>Increase</a:t>
            </a:r>
            <a:r>
              <a:rPr lang="en-US" altLang="ru-RU" sz="2800" b="1" dirty="0" smtClean="0">
                <a:latin typeface="+mj-lt"/>
              </a:rPr>
              <a:t> of insurance premiums by lines of business</a:t>
            </a:r>
            <a:r>
              <a:rPr lang="ru-RU" altLang="ru-RU" sz="2800" b="1" dirty="0" smtClean="0">
                <a:latin typeface="+mj-lt"/>
              </a:rPr>
              <a:t>, </a:t>
            </a:r>
            <a:r>
              <a:rPr lang="en-US" altLang="ru-RU" sz="2800" b="1" dirty="0" smtClean="0">
                <a:latin typeface="+mj-lt"/>
              </a:rPr>
              <a:t>billion dollars</a:t>
            </a:r>
            <a:endParaRPr lang="ru-RU" altLang="ru-RU" sz="2800" b="1" dirty="0">
              <a:latin typeface="+mj-lt"/>
            </a:endParaRPr>
          </a:p>
        </p:txBody>
      </p:sp>
      <p:sp>
        <p:nvSpPr>
          <p:cNvPr id="25681" name="Text Box 75"/>
          <p:cNvSpPr txBox="1">
            <a:spLocks noChangeArrowheads="1"/>
          </p:cNvSpPr>
          <p:nvPr/>
        </p:nvSpPr>
        <p:spPr bwMode="auto">
          <a:xfrm>
            <a:off x="10272713" y="6583363"/>
            <a:ext cx="3952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ru-RU" altLang="ru-RU" sz="1200" b="1">
              <a:latin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7D26B-FE35-4148-8E6A-1AE417AE9CC7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11868150" cy="704850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+mn-cs"/>
              </a:rPr>
              <a:t>TOP-10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+mn-cs"/>
              </a:rPr>
              <a:t>insurance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+mn-cs"/>
              </a:rPr>
              <a:t>companies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  <a:ea typeface="+mn-ea"/>
              <a:cs typeface="+mn-cs"/>
            </a:endParaRPr>
          </a:p>
        </p:txBody>
      </p:sp>
      <p:graphicFrame>
        <p:nvGraphicFramePr>
          <p:cNvPr id="17494" name="Group 8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50672309"/>
              </p:ext>
            </p:extLst>
          </p:nvPr>
        </p:nvGraphicFramePr>
        <p:xfrm>
          <a:off x="742951" y="723895"/>
          <a:ext cx="11068049" cy="5600705"/>
        </p:xfrm>
        <a:graphic>
          <a:graphicData uri="http://schemas.openxmlformats.org/drawingml/2006/table">
            <a:tbl>
              <a:tblPr/>
              <a:tblGrid>
                <a:gridCol w="6057899"/>
                <a:gridCol w="2152650"/>
                <a:gridCol w="2857500"/>
              </a:tblGrid>
              <a:tr h="76917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Name of insurance company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Insurance premiums</a:t>
                      </a: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billion dollars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Benefits</a:t>
                      </a: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kumimoji="0" lang="en-US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billion dollars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510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ROSGOSSTRAKH (RGS) </a:t>
                      </a:r>
                      <a:endParaRPr kumimoji="0" lang="ru-RU" altLang="ru-RU" sz="15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3,05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1,44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510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SOGAZ</a:t>
                      </a:r>
                      <a:endParaRPr kumimoji="0" lang="ru-RU" altLang="ru-RU" sz="15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1,19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510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INGOSSTRAKH</a:t>
                      </a:r>
                      <a:endParaRPr kumimoji="0" lang="ru-RU" altLang="ru-RU" sz="15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1,38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510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r>
                        <a:rPr kumimoji="0" lang="en-US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RESO-GARANTIA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1,75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1,03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510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SOGLASIE</a:t>
                      </a:r>
                      <a:endParaRPr kumimoji="0" lang="ru-RU" altLang="ru-RU" sz="15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1,28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510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ALFASTRAKHOVANIE</a:t>
                      </a:r>
                      <a:endParaRPr kumimoji="0" lang="ru-RU" altLang="ru-RU" sz="15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1,24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510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VSK</a:t>
                      </a:r>
                      <a:endParaRPr kumimoji="0" lang="ru-RU" altLang="ru-RU" sz="15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1,15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510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ALLIANZ </a:t>
                      </a:r>
                      <a:endParaRPr kumimoji="0" lang="ru-RU" altLang="ru-RU" sz="15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1,01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510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VTB INSURANCE</a:t>
                      </a:r>
                      <a:endParaRPr kumimoji="0" lang="ru-RU" altLang="ru-RU" sz="15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510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RENAISSANCE LIFE</a:t>
                      </a:r>
                      <a:endParaRPr kumimoji="0" lang="ru-RU" altLang="ru-RU" sz="15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510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Total </a:t>
                      </a:r>
                      <a:r>
                        <a:rPr kumimoji="0" lang="ru-RU" alt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kumimoji="0" lang="en-US" alt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top</a:t>
                      </a:r>
                      <a:r>
                        <a:rPr kumimoji="0" lang="ru-RU" alt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10)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15,70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7,84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510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Total </a:t>
                      </a:r>
                      <a:r>
                        <a:rPr kumimoji="0" lang="ru-RU" alt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(2013 )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27,57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12,42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510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Total </a:t>
                      </a:r>
                      <a:r>
                        <a:rPr kumimoji="0" lang="ru-RU" altLang="ru-RU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</a:t>
                      </a:r>
                      <a:r>
                        <a:rPr kumimoji="0" lang="en-US" altLang="ru-RU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top</a:t>
                      </a:r>
                      <a:r>
                        <a:rPr kumimoji="0" lang="ru-RU" altLang="ru-RU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10 </a:t>
                      </a:r>
                      <a:r>
                        <a:rPr kumimoji="0" lang="en-US" altLang="ru-RU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</a:t>
                      </a:r>
                      <a:r>
                        <a:rPr kumimoji="0" lang="ru-RU" altLang="ru-RU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2012)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14,10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7,09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510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  <a:r>
                        <a:rPr kumimoji="0" lang="ru-RU" altLang="ru-RU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(2012 )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24,72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11,29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7D26B-FE35-4148-8E6A-1AE417AE9CC7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75" name="Object 59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504402247"/>
              </p:ext>
            </p:extLst>
          </p:nvPr>
        </p:nvGraphicFramePr>
        <p:xfrm>
          <a:off x="0" y="74007"/>
          <a:ext cx="10207626" cy="65395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6" name="Лист" r:id="rId5" imgW="11791843" imgH="9277470" progId="Excel.Sheet.8">
                  <p:embed/>
                </p:oleObj>
              </mc:Choice>
              <mc:Fallback>
                <p:oleObj name="Лист" r:id="rId5" imgW="11791843" imgH="9277470" progId="Excel.Sheet.8">
                  <p:embed/>
                  <p:pic>
                    <p:nvPicPr>
                      <p:cNvPr id="0" name="Picture 5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74007"/>
                        <a:ext cx="10207626" cy="65395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76" name="Rectangle 3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304800" y="188913"/>
            <a:ext cx="11226800" cy="534987"/>
          </a:xfrm>
        </p:spPr>
        <p:txBody>
          <a:bodyPr>
            <a:normAutofit fontScale="90000"/>
          </a:bodyPr>
          <a:lstStyle/>
          <a:p>
            <a:pPr algn="just" eaLnBrk="1" hangingPunct="1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+mn-cs"/>
              </a:rPr>
              <a:t>Insurance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+mn-cs"/>
              </a:rPr>
              <a:t>premiums by Federal Districts of the Russian Federation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9277" name="Text Box 4"/>
          <p:cNvSpPr txBox="1">
            <a:spLocks noChangeArrowheads="1"/>
          </p:cNvSpPr>
          <p:nvPr/>
        </p:nvSpPr>
        <p:spPr bwMode="auto">
          <a:xfrm>
            <a:off x="3000375" y="6308725"/>
            <a:ext cx="5832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 sz="1400" b="1">
              <a:solidFill>
                <a:srgbClr val="006666"/>
              </a:solidFill>
              <a:latin typeface="Times New Roman" pitchFamily="18" charset="0"/>
            </a:endParaRPr>
          </a:p>
        </p:txBody>
      </p:sp>
      <p:sp>
        <p:nvSpPr>
          <p:cNvPr id="9278" name="Text Box 5"/>
          <p:cNvSpPr txBox="1">
            <a:spLocks noChangeArrowheads="1"/>
          </p:cNvSpPr>
          <p:nvPr/>
        </p:nvSpPr>
        <p:spPr bwMode="auto">
          <a:xfrm>
            <a:off x="5519738" y="1196975"/>
            <a:ext cx="4968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 altLang="ru-RU" sz="1600" b="1">
              <a:solidFill>
                <a:srgbClr val="006666"/>
              </a:solidFill>
              <a:latin typeface="Times New Roman" pitchFamily="18" charset="0"/>
            </a:endParaRPr>
          </a:p>
        </p:txBody>
      </p:sp>
      <p:graphicFrame>
        <p:nvGraphicFramePr>
          <p:cNvPr id="64518" name="Group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719271"/>
              </p:ext>
            </p:extLst>
          </p:nvPr>
        </p:nvGraphicFramePr>
        <p:xfrm>
          <a:off x="5765431" y="811822"/>
          <a:ext cx="5702669" cy="4362128"/>
        </p:xfrm>
        <a:graphic>
          <a:graphicData uri="http://schemas.openxmlformats.org/drawingml/2006/table">
            <a:tbl>
              <a:tblPr/>
              <a:tblGrid>
                <a:gridCol w="2410701"/>
                <a:gridCol w="1106182"/>
                <a:gridCol w="934429"/>
                <a:gridCol w="1251357"/>
              </a:tblGrid>
              <a:tr h="37818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Federal District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Growth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49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Central Federal District</a:t>
                      </a:r>
                      <a:endParaRPr kumimoji="0" lang="ru-RU" altLang="ru-RU" sz="15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15,01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15,84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</a:t>
                      </a: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5,54</a:t>
                      </a: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kumimoji="0" lang="ru-RU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49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Volga Federal District</a:t>
                      </a:r>
                      <a:endParaRPr kumimoji="0" lang="ru-RU" altLang="ru-RU" sz="15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</a:t>
                      </a: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2,70</a:t>
                      </a: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kumimoji="0" lang="ru-RU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49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Northwestern Federal District</a:t>
                      </a:r>
                      <a:endParaRPr kumimoji="0" lang="ru-RU" altLang="ru-RU" sz="15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</a:t>
                      </a: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1,35</a:t>
                      </a: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kumimoji="0" lang="ru-RU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830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Ural Federal District</a:t>
                      </a:r>
                      <a:endParaRPr kumimoji="0" lang="ru-RU" altLang="ru-RU" sz="15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2,93</a:t>
                      </a: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kumimoji="0" lang="ru-RU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49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Siberian Federal District</a:t>
                      </a:r>
                      <a:endParaRPr kumimoji="0" lang="ru-RU" altLang="ru-RU" sz="15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0,31</a:t>
                      </a: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kumimoji="0" lang="ru-RU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49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Southern Federal District</a:t>
                      </a:r>
                      <a:endParaRPr kumimoji="0" lang="ru-RU" altLang="ru-RU" sz="15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</a:t>
                      </a: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2,23</a:t>
                      </a: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kumimoji="0" lang="ru-RU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49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Far Eastern Federal District</a:t>
                      </a:r>
                      <a:endParaRPr kumimoji="0" lang="ru-RU" altLang="ru-RU" sz="15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</a:t>
                      </a: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4,40</a:t>
                      </a: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kumimoji="0" lang="ru-RU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51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North Caucasian Federal District</a:t>
                      </a:r>
                      <a:endParaRPr kumimoji="0" lang="ru-RU" altLang="ru-RU" sz="15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1,63</a:t>
                      </a: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kumimoji="0" lang="ru-RU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7D26B-FE35-4148-8E6A-1AE417AE9CC7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791868" y="552450"/>
            <a:ext cx="2646363" cy="638175"/>
          </a:xfrm>
        </p:spPr>
        <p:txBody>
          <a:bodyPr/>
          <a:lstStyle/>
          <a:p>
            <a:pPr algn="r" eaLnBrk="1" hangingPunct="1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+mn-cs"/>
              </a:rPr>
              <a:t>Concentration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  <a:ea typeface="+mn-ea"/>
              <a:cs typeface="+mn-cs"/>
            </a:endParaRPr>
          </a:p>
        </p:txBody>
      </p:sp>
      <p:graphicFrame>
        <p:nvGraphicFramePr>
          <p:cNvPr id="1024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275623"/>
              </p:ext>
            </p:extLst>
          </p:nvPr>
        </p:nvGraphicFramePr>
        <p:xfrm>
          <a:off x="1566863" y="1504949"/>
          <a:ext cx="8705850" cy="4222700"/>
        </p:xfrm>
        <a:graphic>
          <a:graphicData uri="http://schemas.openxmlformats.org/drawingml/2006/table">
            <a:tbl>
              <a:tblPr/>
              <a:tblGrid>
                <a:gridCol w="1564654"/>
                <a:gridCol w="2640889"/>
                <a:gridCol w="2445521"/>
                <a:gridCol w="2054786"/>
              </a:tblGrid>
              <a:tr h="54090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0000" marR="90000" marT="46796" marB="4679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r>
                        <a:rPr kumimoji="0" lang="en-US" altLang="ru-RU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Total</a:t>
                      </a:r>
                      <a:r>
                        <a:rPr kumimoji="0" lang="ru-RU" altLang="ru-RU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kumimoji="0" lang="en-US" altLang="ru-RU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except obligatory health insurance</a:t>
                      </a:r>
                      <a:endParaRPr kumimoji="0" lang="ru-RU" sz="2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0000" marR="90000" marT="46796" marB="4679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528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0000" marR="90000" marT="46796" marB="4679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0000" marR="90000" marT="46796" marB="4679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2013</a:t>
                      </a:r>
                    </a:p>
                  </a:txBody>
                  <a:tcPr marL="90000" marR="90000" marT="46796" marB="4679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818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TOP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-10</a:t>
                      </a:r>
                    </a:p>
                  </a:txBody>
                  <a:tcPr marL="90000" marR="90000" marT="46796" marB="4679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56,5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0000" marR="90000" marT="46796" marB="4679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57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0000" marR="90000" marT="46796" marB="4679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56,9%</a:t>
                      </a:r>
                    </a:p>
                  </a:txBody>
                  <a:tcPr marL="90000" marR="90000" marT="46796" marB="4679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594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TOP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-20</a:t>
                      </a:r>
                    </a:p>
                  </a:txBody>
                  <a:tcPr marL="90000" marR="90000" marT="46796" marB="4679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70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0000" marR="90000" marT="46796" marB="4679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7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0000" marR="90000" marT="46796" marB="4679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71,6%</a:t>
                      </a:r>
                    </a:p>
                  </a:txBody>
                  <a:tcPr marL="90000" marR="90000" marT="46796" marB="4679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679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TOP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-50</a:t>
                      </a:r>
                    </a:p>
                  </a:txBody>
                  <a:tcPr marL="90000" marR="90000" marT="46796" marB="4679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84%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0000" marR="90000" marT="46796" marB="4679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87%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0000" marR="90000" marT="46796" marB="4679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86,8%</a:t>
                      </a:r>
                    </a:p>
                  </a:txBody>
                  <a:tcPr marL="90000" marR="90000" marT="46796" marB="4679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775" name="Text Box 67"/>
          <p:cNvSpPr txBox="1">
            <a:spLocks noChangeArrowheads="1"/>
          </p:cNvSpPr>
          <p:nvPr/>
        </p:nvSpPr>
        <p:spPr bwMode="auto">
          <a:xfrm>
            <a:off x="10272713" y="6583363"/>
            <a:ext cx="3952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ru-RU" altLang="ru-RU" sz="1200" b="1">
              <a:latin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7D26B-FE35-4148-8E6A-1AE417AE9CC7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42950" y="119063"/>
            <a:ext cx="10801350" cy="947737"/>
          </a:xfrm>
        </p:spPr>
        <p:txBody>
          <a:bodyPr>
            <a:noAutofit/>
          </a:bodyPr>
          <a:lstStyle/>
          <a:p>
            <a:pPr lvl="0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+mn-cs"/>
              </a:rPr>
              <a:t>Dynamics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+mn-cs"/>
              </a:rPr>
              <a:t>of insurance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+mn-cs"/>
              </a:rPr>
              <a:t>premiums and benefits of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+mn-cs"/>
              </a:rPr>
              <a:t>o</a:t>
            </a:r>
            <a:r>
              <a:rPr lang="en-US" alt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+mn-cs"/>
              </a:rPr>
              <a:t>bligatory automobile liability </a:t>
            </a:r>
            <a:r>
              <a:rPr lang="en-US" alt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+mn-cs"/>
              </a:rPr>
              <a:t>insurance</a:t>
            </a:r>
            <a:endParaRPr lang="ru-RU" altLang="ru-RU" sz="2800" b="1" dirty="0">
              <a:solidFill>
                <a:schemeClr val="tx1">
                  <a:lumMod val="95000"/>
                  <a:lumOff val="5000"/>
                </a:schemeClr>
              </a:solidFill>
              <a:ea typeface="+mn-ea"/>
              <a:cs typeface="+mn-cs"/>
            </a:endParaRP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188041136"/>
              </p:ext>
            </p:extLst>
          </p:nvPr>
        </p:nvGraphicFramePr>
        <p:xfrm>
          <a:off x="291932" y="1277939"/>
          <a:ext cx="11646236" cy="4856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7D26B-FE35-4148-8E6A-1AE417AE9CC7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571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1133</TotalTime>
  <Words>630</Words>
  <Application>Microsoft Macintosh PowerPoint</Application>
  <PresentationFormat>Другой</PresentationFormat>
  <Paragraphs>293</Paragraphs>
  <Slides>14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Официальная</vt:lpstr>
      <vt:lpstr>Лист</vt:lpstr>
      <vt:lpstr>Basic indicators of the insurance market in the Russian Federation, 2013 </vt:lpstr>
      <vt:lpstr>Презентация PowerPoint</vt:lpstr>
      <vt:lpstr>Dynamics of insurance premiums and benefits</vt:lpstr>
      <vt:lpstr>Презентация PowerPoint</vt:lpstr>
      <vt:lpstr>Презентация PowerPoint</vt:lpstr>
      <vt:lpstr>TOP-10 insurance companies</vt:lpstr>
      <vt:lpstr>Insurance premiums by Federal Districts of the Russian Federation</vt:lpstr>
      <vt:lpstr>Concentration</vt:lpstr>
      <vt:lpstr>Dynamics of insurance premiums and benefits of obligatory automobile liability insurance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Состояние и перспективы страхового рынка в Российской Федерации  Задачи мегарегулятора</dc:title>
  <dc:creator>Кудлов</dc:creator>
  <cp:lastModifiedBy>Elena</cp:lastModifiedBy>
  <cp:revision>117</cp:revision>
  <cp:lastPrinted>2014-07-24T10:23:49Z</cp:lastPrinted>
  <dcterms:created xsi:type="dcterms:W3CDTF">2014-04-05T11:24:31Z</dcterms:created>
  <dcterms:modified xsi:type="dcterms:W3CDTF">2014-07-25T19:09:51Z</dcterms:modified>
</cp:coreProperties>
</file>