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5334000" cy="7562850"/>
  <p:notesSz cx="5334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344" autoAdjust="0"/>
    <p:restoredTop sz="94660"/>
  </p:normalViewPr>
  <p:slideViewPr>
    <p:cSldViewPr>
      <p:cViewPr varScale="1">
        <p:scale>
          <a:sx n="98" d="100"/>
          <a:sy n="98" d="100"/>
        </p:scale>
        <p:origin x="39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9573" y="2344483"/>
            <a:ext cx="4528502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99147" y="4235196"/>
            <a:ext cx="372935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382" y="1739455"/>
            <a:ext cx="231752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3739" y="1739455"/>
            <a:ext cx="231752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7655" y="1682673"/>
            <a:ext cx="3112338" cy="622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382" y="1739455"/>
            <a:ext cx="479488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1401" y="7033450"/>
            <a:ext cx="170484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382" y="7033450"/>
            <a:ext cx="122535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78785" y="6968235"/>
            <a:ext cx="19050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326379" cy="7557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0208" y="516890"/>
            <a:ext cx="410146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175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Кругооборот денежного капитала. </a:t>
            </a: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стадии, три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формы</a:t>
            </a:r>
            <a:endParaRPr sz="1000">
              <a:latin typeface="Times New Roman"/>
              <a:cs typeface="Times New Roman"/>
            </a:endParaRPr>
          </a:p>
          <a:p>
            <a:pPr marL="38100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три </a:t>
            </a:r>
            <a:r>
              <a:rPr sz="1000" spc="-5" dirty="0">
                <a:latin typeface="Times New Roman"/>
                <a:cs typeface="Times New Roman"/>
              </a:rPr>
              <a:t>функции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132</a:t>
            </a:r>
            <a:endParaRPr sz="10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Промышленный капитал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134</a:t>
            </a:r>
            <a:endParaRPr sz="1000">
              <a:latin typeface="Times New Roman"/>
              <a:cs typeface="Times New Roman"/>
            </a:endParaRPr>
          </a:p>
          <a:p>
            <a:pPr marL="381000" marR="31115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Выведение трех фигур кругооборота. Кругооборот денежного,  производительного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товарного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134</a:t>
            </a:r>
            <a:endParaRPr sz="10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  <a:spcBef>
                <a:spcPts val="215"/>
              </a:spcBef>
            </a:pPr>
            <a:r>
              <a:rPr sz="1000" spc="-5" dirty="0">
                <a:latin typeface="Times New Roman"/>
                <a:cs typeface="Times New Roman"/>
              </a:rPr>
              <a:t>Действительный кругооборот промышленного капитала </a:t>
            </a:r>
            <a:r>
              <a:rPr sz="1000" dirty="0">
                <a:latin typeface="Times New Roman"/>
                <a:cs typeface="Times New Roman"/>
              </a:rPr>
              <a:t>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135</a:t>
            </a:r>
            <a:endParaRPr sz="1000">
              <a:latin typeface="Times New Roman"/>
              <a:cs typeface="Times New Roman"/>
            </a:endParaRPr>
          </a:p>
          <a:p>
            <a:pPr marL="558800" marR="31115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Определение денежных, материальных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товарных потоков  </a:t>
            </a:r>
            <a:r>
              <a:rPr sz="1000" dirty="0">
                <a:latin typeface="Times New Roman"/>
                <a:cs typeface="Times New Roman"/>
              </a:rPr>
              <a:t>логистики.....................................................................................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136</a:t>
            </a:r>
            <a:endParaRPr sz="1000">
              <a:latin typeface="Times New Roman"/>
              <a:cs typeface="Times New Roman"/>
            </a:endParaRPr>
          </a:p>
          <a:p>
            <a:pPr marL="381635" marR="31115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Категории «время производства»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«время обращения»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их  практическое применение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136</a:t>
            </a:r>
            <a:endParaRPr sz="1000">
              <a:latin typeface="Times New Roman"/>
              <a:cs typeface="Times New Roman"/>
            </a:endParaRPr>
          </a:p>
          <a:p>
            <a:pPr marL="381635" marR="30480" indent="-127635">
              <a:lnSpc>
                <a:spcPts val="145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Оборот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</a:t>
            </a:r>
            <a:r>
              <a:rPr sz="1000" spc="-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138  Основной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оборотный </a:t>
            </a:r>
            <a:r>
              <a:rPr sz="1000" dirty="0">
                <a:latin typeface="Times New Roman"/>
                <a:cs typeface="Times New Roman"/>
              </a:rPr>
              <a:t>капитал......................................................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138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  <a:spcBef>
                <a:spcPts val="160"/>
              </a:spcBef>
            </a:pPr>
            <a:r>
              <a:rPr sz="1000" spc="-5" dirty="0">
                <a:latin typeface="Times New Roman"/>
                <a:cs typeface="Times New Roman"/>
              </a:rPr>
              <a:t>Особенности оборота основного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140</a:t>
            </a:r>
            <a:endParaRPr sz="1000">
              <a:latin typeface="Times New Roman"/>
              <a:cs typeface="Times New Roman"/>
            </a:endParaRPr>
          </a:p>
          <a:p>
            <a:pPr marL="381635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Физический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моральный износ основного капитала </a:t>
            </a:r>
            <a:r>
              <a:rPr sz="1000" dirty="0">
                <a:latin typeface="Times New Roman"/>
                <a:cs typeface="Times New Roman"/>
              </a:rPr>
              <a:t>...................</a:t>
            </a:r>
            <a:r>
              <a:rPr sz="1000" spc="-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142</a:t>
            </a:r>
            <a:endParaRPr sz="1000">
              <a:latin typeface="Times New Roman"/>
              <a:cs typeface="Times New Roman"/>
            </a:endParaRPr>
          </a:p>
          <a:p>
            <a:pPr marL="254635" marR="214629" indent="-635">
              <a:lnSpc>
                <a:spcPts val="1150"/>
              </a:lnSpc>
              <a:spcBef>
                <a:spcPts val="325"/>
              </a:spcBef>
            </a:pPr>
            <a:r>
              <a:rPr sz="1000" spc="-20" dirty="0">
                <a:latin typeface="Times New Roman"/>
                <a:cs typeface="Times New Roman"/>
              </a:rPr>
              <a:t>Категории </a:t>
            </a:r>
            <a:r>
              <a:rPr sz="1000" spc="-15" dirty="0">
                <a:latin typeface="Times New Roman"/>
                <a:cs typeface="Times New Roman"/>
              </a:rPr>
              <a:t>оборота капитала: </a:t>
            </a:r>
            <a:r>
              <a:rPr sz="1000" spc="-20" dirty="0">
                <a:latin typeface="Times New Roman"/>
                <a:cs typeface="Times New Roman"/>
              </a:rPr>
              <a:t>конкретизация. Основные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15" dirty="0">
                <a:latin typeface="Times New Roman"/>
                <a:cs typeface="Times New Roman"/>
              </a:rPr>
              <a:t>оборотные  фонды </a:t>
            </a:r>
            <a:r>
              <a:rPr sz="1000" spc="-20" dirty="0">
                <a:latin typeface="Times New Roman"/>
                <a:cs typeface="Times New Roman"/>
              </a:rPr>
              <a:t>остаточная стоимость, амортизационные начисления, фонд  амортизации, первоначальная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20" dirty="0">
                <a:latin typeface="Times New Roman"/>
                <a:cs typeface="Times New Roman"/>
              </a:rPr>
              <a:t>восстановительная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стоимость.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ts val="1120"/>
              </a:lnSpc>
            </a:pPr>
            <a:r>
              <a:rPr sz="1000" spc="-20" dirty="0">
                <a:latin typeface="Times New Roman"/>
                <a:cs typeface="Times New Roman"/>
              </a:rPr>
              <a:t>Описания 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определения.......................................................................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143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Оборот оборотного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145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Общий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реальный оборот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147</a:t>
            </a:r>
            <a:endParaRPr sz="1000">
              <a:latin typeface="Times New Roman"/>
              <a:cs typeface="Times New Roman"/>
            </a:endParaRPr>
          </a:p>
          <a:p>
            <a:pPr marL="38100" marR="30480">
              <a:lnSpc>
                <a:spcPct val="9590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Глава 11. Воспроизводство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обращение всего общественного капитала.  Конкретизация определений макроэкономических категорий. Основной  психологический закон Кейнса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закон роста сбережений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сокращения  потребления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.................................................................................................</a:t>
            </a:r>
            <a:r>
              <a:rPr sz="1000" spc="-1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148</a:t>
            </a:r>
            <a:endParaRPr sz="1000">
              <a:latin typeface="Times New Roman"/>
              <a:cs typeface="Times New Roman"/>
            </a:endParaRPr>
          </a:p>
          <a:p>
            <a:pPr marL="260985" marR="327660" indent="-1270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Годовой общественный продукт. Структура стоимости годового  продукта </a:t>
            </a:r>
            <a:r>
              <a:rPr sz="1000" dirty="0">
                <a:latin typeface="Times New Roman"/>
                <a:cs typeface="Times New Roman"/>
              </a:rPr>
              <a:t>та </a:t>
            </a:r>
            <a:r>
              <a:rPr sz="1000" spc="-5" dirty="0">
                <a:latin typeface="Times New Roman"/>
                <a:cs typeface="Times New Roman"/>
              </a:rPr>
              <a:t>же, что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отдельного товара (СТ</a:t>
            </a:r>
            <a:r>
              <a:rPr sz="975" spc="-7" baseline="-12820" dirty="0">
                <a:latin typeface="Times New Roman"/>
                <a:cs typeface="Times New Roman"/>
              </a:rPr>
              <a:t>СОП </a:t>
            </a:r>
            <a:r>
              <a:rPr sz="1000" dirty="0">
                <a:latin typeface="Times New Roman"/>
                <a:cs typeface="Times New Roman"/>
              </a:rPr>
              <a:t>= C + V +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M).</a:t>
            </a:r>
            <a:endParaRPr sz="1000">
              <a:latin typeface="Times New Roman"/>
              <a:cs typeface="Times New Roman"/>
            </a:endParaRPr>
          </a:p>
          <a:p>
            <a:pPr marL="227965">
              <a:lnSpc>
                <a:spcPts val="1115"/>
              </a:lnSpc>
            </a:pPr>
            <a:r>
              <a:rPr sz="1000" spc="-5" dirty="0">
                <a:latin typeface="Times New Roman"/>
                <a:cs typeface="Times New Roman"/>
              </a:rPr>
              <a:t>Догма Смита (СТ</a:t>
            </a:r>
            <a:r>
              <a:rPr sz="975" spc="-7" baseline="-12820" dirty="0">
                <a:latin typeface="Times New Roman"/>
                <a:cs typeface="Times New Roman"/>
              </a:rPr>
              <a:t>СОП  </a:t>
            </a:r>
            <a:r>
              <a:rPr sz="1000" dirty="0">
                <a:latin typeface="Times New Roman"/>
                <a:cs typeface="Times New Roman"/>
              </a:rPr>
              <a:t>= V + </a:t>
            </a:r>
            <a:r>
              <a:rPr sz="1000" spc="-5" dirty="0">
                <a:latin typeface="Times New Roman"/>
                <a:cs typeface="Times New Roman"/>
              </a:rPr>
              <a:t>M)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</a:t>
            </a:r>
            <a:r>
              <a:rPr sz="1000" spc="-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148</a:t>
            </a:r>
            <a:endParaRPr sz="1000">
              <a:latin typeface="Times New Roman"/>
              <a:cs typeface="Times New Roman"/>
            </a:endParaRPr>
          </a:p>
          <a:p>
            <a:pPr marL="254000" marR="31115" indent="-635">
              <a:lnSpc>
                <a:spcPct val="9580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Структура потребительной стоимости продукта. </a:t>
            </a:r>
            <a:r>
              <a:rPr sz="1000" dirty="0">
                <a:latin typeface="Times New Roman"/>
                <a:cs typeface="Times New Roman"/>
              </a:rPr>
              <a:t>Два </a:t>
            </a:r>
            <a:r>
              <a:rPr sz="1000" spc="-5" dirty="0">
                <a:latin typeface="Times New Roman"/>
                <a:cs typeface="Times New Roman"/>
              </a:rPr>
              <a:t>подразделения  годового общественного продукта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два подразделения  общественного производства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149</a:t>
            </a:r>
            <a:endParaRPr sz="10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Простое воспроизводство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150</a:t>
            </a:r>
            <a:endParaRPr sz="1000">
              <a:latin typeface="Times New Roman"/>
              <a:cs typeface="Times New Roman"/>
            </a:endParaRPr>
          </a:p>
          <a:p>
            <a:pPr marL="381635" marR="31115" indent="-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Схема простого воспроизводства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151  </a:t>
            </a: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условия простого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153</a:t>
            </a:r>
            <a:endParaRPr sz="1000">
              <a:latin typeface="Times New Roman"/>
              <a:cs typeface="Times New Roman"/>
            </a:endParaRPr>
          </a:p>
          <a:p>
            <a:pPr marL="381635" marR="31115" indent="-635">
              <a:lnSpc>
                <a:spcPts val="115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Результаты годового обращения. Процесс простого 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целом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</a:t>
            </a:r>
            <a:r>
              <a:rPr sz="1000" spc="-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154</a:t>
            </a:r>
            <a:endParaRPr sz="1000">
              <a:latin typeface="Times New Roman"/>
              <a:cs typeface="Times New Roman"/>
            </a:endParaRPr>
          </a:p>
          <a:p>
            <a:pPr marL="381635" marR="31115" indent="-127635">
              <a:lnSpc>
                <a:spcPts val="145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Накопление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расширенное воспроизводство капитала </a:t>
            </a:r>
            <a:r>
              <a:rPr sz="1000" dirty="0">
                <a:latin typeface="Times New Roman"/>
                <a:cs typeface="Times New Roman"/>
              </a:rPr>
              <a:t>................... </a:t>
            </a:r>
            <a:r>
              <a:rPr sz="1000" spc="-5" dirty="0">
                <a:latin typeface="Times New Roman"/>
                <a:cs typeface="Times New Roman"/>
              </a:rPr>
              <a:t>155  Схема расширенного воспроизводства </a:t>
            </a:r>
            <a:r>
              <a:rPr sz="1000" dirty="0">
                <a:latin typeface="Times New Roman"/>
                <a:cs typeface="Times New Roman"/>
              </a:rPr>
              <a:t>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155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02391" y="516890"/>
            <a:ext cx="4140200" cy="62623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18465" marR="32384">
              <a:lnSpc>
                <a:spcPts val="1150"/>
              </a:lnSpc>
              <a:spcBef>
                <a:spcPts val="180"/>
              </a:spcBef>
            </a:pP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условия расширенного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общей  экономике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макроэкономической записи </a:t>
            </a:r>
            <a:r>
              <a:rPr sz="1000" dirty="0">
                <a:latin typeface="Times New Roman"/>
                <a:cs typeface="Times New Roman"/>
              </a:rPr>
              <a:t>.....................................</a:t>
            </a:r>
            <a:r>
              <a:rPr sz="1000" spc="-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156</a:t>
            </a:r>
            <a:endParaRPr sz="1000">
              <a:latin typeface="Times New Roman"/>
              <a:cs typeface="Times New Roman"/>
            </a:endParaRPr>
          </a:p>
          <a:p>
            <a:pPr marL="291465" marR="267335" indent="-635">
              <a:lnSpc>
                <a:spcPts val="1150"/>
              </a:lnSpc>
              <a:spcBef>
                <a:spcPts val="300"/>
              </a:spcBef>
            </a:pP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неравновесия </a:t>
            </a:r>
            <a:r>
              <a:rPr sz="1000" i="1" dirty="0">
                <a:latin typeface="Times New Roman"/>
                <a:cs typeface="Times New Roman"/>
              </a:rPr>
              <a:t>S </a:t>
            </a:r>
            <a:r>
              <a:rPr sz="1000" dirty="0">
                <a:latin typeface="Times New Roman"/>
                <a:cs typeface="Times New Roman"/>
              </a:rPr>
              <a:t>&lt; </a:t>
            </a:r>
            <a:r>
              <a:rPr sz="1000" i="1" dirty="0">
                <a:latin typeface="Times New Roman"/>
                <a:cs typeface="Times New Roman"/>
              </a:rPr>
              <a:t>I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i="1" spc="-5" dirty="0">
                <a:latin typeface="Times New Roman"/>
                <a:cs typeface="Times New Roman"/>
              </a:rPr>
              <a:t>C</a:t>
            </a:r>
            <a:r>
              <a:rPr sz="975" spc="-7" baseline="38461" dirty="0">
                <a:latin typeface="Times New Roman"/>
                <a:cs typeface="Times New Roman"/>
              </a:rPr>
              <a:t>Д </a:t>
            </a:r>
            <a:r>
              <a:rPr sz="1000" dirty="0">
                <a:latin typeface="Times New Roman"/>
                <a:cs typeface="Times New Roman"/>
              </a:rPr>
              <a:t>&gt;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975" spc="-7" baseline="38461" dirty="0">
                <a:latin typeface="Times New Roman"/>
                <a:cs typeface="Times New Roman"/>
              </a:rPr>
              <a:t>Т </a:t>
            </a:r>
            <a:r>
              <a:rPr sz="1000" spc="-5" dirty="0">
                <a:latin typeface="Times New Roman"/>
                <a:cs typeface="Times New Roman"/>
              </a:rPr>
              <a:t>(сбережения больше инвестиций,  потребление как часть денежного дохода больше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потребления</a:t>
            </a:r>
            <a:endParaRPr sz="1000">
              <a:latin typeface="Times New Roman"/>
              <a:cs typeface="Times New Roman"/>
            </a:endParaRPr>
          </a:p>
          <a:p>
            <a:pPr marL="291465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как суммы цен потребительских товаров) </a:t>
            </a:r>
            <a:r>
              <a:rPr sz="1000" dirty="0">
                <a:latin typeface="Times New Roman"/>
                <a:cs typeface="Times New Roman"/>
              </a:rPr>
              <a:t>к </a:t>
            </a:r>
            <a:r>
              <a:rPr sz="1000" spc="-5" dirty="0">
                <a:latin typeface="Times New Roman"/>
                <a:cs typeface="Times New Roman"/>
              </a:rPr>
              <a:t>равновесию </a:t>
            </a:r>
            <a:r>
              <a:rPr sz="1000" dirty="0">
                <a:latin typeface="Times New Roman"/>
                <a:cs typeface="Times New Roman"/>
              </a:rPr>
              <a:t>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157</a:t>
            </a:r>
            <a:endParaRPr sz="1000">
              <a:latin typeface="Times New Roman"/>
              <a:cs typeface="Times New Roman"/>
            </a:endParaRPr>
          </a:p>
          <a:p>
            <a:pPr marL="291465" marR="31750" indent="-63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Отражение выводов анализа расширенного воспроизводства капитала 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макроэкономической теории Кейнса</a:t>
            </a:r>
            <a:r>
              <a:rPr sz="1000" spc="-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159</a:t>
            </a:r>
            <a:endParaRPr sz="1000">
              <a:latin typeface="Times New Roman"/>
              <a:cs typeface="Times New Roman"/>
            </a:endParaRPr>
          </a:p>
          <a:p>
            <a:pPr marL="38100" marR="32384">
              <a:lnSpc>
                <a:spcPts val="115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Третий блок общей модели рыночной экономики: процесс  капиталистического производства, взятый </a:t>
            </a:r>
            <a:r>
              <a:rPr sz="1000" dirty="0">
                <a:latin typeface="Times New Roman"/>
                <a:cs typeface="Times New Roman"/>
              </a:rPr>
              <a:t>в целом..................................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161</a:t>
            </a:r>
            <a:endParaRPr sz="1000">
              <a:latin typeface="Times New Roman"/>
              <a:cs typeface="Times New Roman"/>
            </a:endParaRPr>
          </a:p>
          <a:p>
            <a:pPr marL="291465" marR="31750" indent="-217804">
              <a:lnSpc>
                <a:spcPts val="14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Глава 12. Издержки производства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прибыль </a:t>
            </a:r>
            <a:r>
              <a:rPr sz="1000" dirty="0">
                <a:latin typeface="Times New Roman"/>
                <a:cs typeface="Times New Roman"/>
              </a:rPr>
              <a:t>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161  Что такое издержки производства товаров? Это не затрата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денег</a:t>
            </a:r>
            <a:endParaRPr sz="1000">
              <a:latin typeface="Times New Roman"/>
              <a:cs typeface="Times New Roman"/>
            </a:endParaRPr>
          </a:p>
          <a:p>
            <a:pPr marL="291465">
              <a:lnSpc>
                <a:spcPts val="1035"/>
              </a:lnSpc>
            </a:pPr>
            <a:r>
              <a:rPr sz="1000" spc="-5" dirty="0">
                <a:latin typeface="Times New Roman"/>
                <a:cs typeface="Times New Roman"/>
              </a:rPr>
              <a:t>на элементы производства товаров, </a:t>
            </a:r>
            <a:r>
              <a:rPr sz="1000" dirty="0">
                <a:latin typeface="Times New Roman"/>
                <a:cs typeface="Times New Roman"/>
              </a:rPr>
              <a:t>а </a:t>
            </a:r>
            <a:r>
              <a:rPr sz="1000" spc="-5" dirty="0">
                <a:latin typeface="Times New Roman"/>
                <a:cs typeface="Times New Roman"/>
              </a:rPr>
              <a:t>обособившаяся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часть</a:t>
            </a:r>
            <a:endParaRPr sz="1000">
              <a:latin typeface="Times New Roman"/>
              <a:cs typeface="Times New Roman"/>
            </a:endParaRPr>
          </a:p>
          <a:p>
            <a:pPr marL="29210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стоимости уже произведенных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товаров</a:t>
            </a:r>
            <a:endParaRPr sz="1000">
              <a:latin typeface="Times New Roman"/>
              <a:cs typeface="Times New Roman"/>
            </a:endParaRPr>
          </a:p>
          <a:p>
            <a:pPr marL="2921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(складированной продукции)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</a:t>
            </a:r>
            <a:r>
              <a:rPr sz="1000" spc="-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161</a:t>
            </a:r>
            <a:endParaRPr sz="1000">
              <a:latin typeface="Times New Roman"/>
              <a:cs typeface="Times New Roman"/>
            </a:endParaRPr>
          </a:p>
          <a:p>
            <a:pPr marL="419100" marR="31750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Обстоятельства обособления издержек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структуре товарной  стоимости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</a:t>
            </a:r>
            <a:r>
              <a:rPr sz="1000" spc="-1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164</a:t>
            </a:r>
            <a:endParaRPr sz="1000">
              <a:latin typeface="Times New Roman"/>
              <a:cs typeface="Times New Roman"/>
            </a:endParaRPr>
          </a:p>
          <a:p>
            <a:pPr marL="419100" marR="31750">
              <a:lnSpc>
                <a:spcPts val="115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Стоимость всегда больше издержек производства товаров  (себестоимости)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</a:t>
            </a:r>
            <a:r>
              <a:rPr sz="1000" spc="-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164</a:t>
            </a:r>
            <a:endParaRPr sz="1000">
              <a:latin typeface="Times New Roman"/>
              <a:cs typeface="Times New Roman"/>
            </a:endParaRPr>
          </a:p>
          <a:p>
            <a:pPr marL="596900">
              <a:lnSpc>
                <a:spcPts val="1175"/>
              </a:lnSpc>
              <a:spcBef>
                <a:spcPts val="220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определения стоимости.</a:t>
            </a:r>
            <a:endParaRPr sz="1000">
              <a:latin typeface="Times New Roman"/>
              <a:cs typeface="Times New Roman"/>
            </a:endParaRPr>
          </a:p>
          <a:p>
            <a:pPr marL="59690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«СТ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spc="-5" dirty="0">
                <a:latin typeface="Times New Roman"/>
                <a:cs typeface="Times New Roman"/>
              </a:rPr>
              <a:t>C+V+M» </a:t>
            </a:r>
            <a:r>
              <a:rPr sz="1000" dirty="0">
                <a:latin typeface="Times New Roman"/>
                <a:cs typeface="Times New Roman"/>
              </a:rPr>
              <a:t>к </a:t>
            </a:r>
            <a:r>
              <a:rPr sz="1000" spc="-5" dirty="0">
                <a:latin typeface="Times New Roman"/>
                <a:cs typeface="Times New Roman"/>
              </a:rPr>
              <a:t>«СТ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spc="-5" dirty="0">
                <a:latin typeface="Times New Roman"/>
                <a:cs typeface="Times New Roman"/>
              </a:rPr>
              <a:t>+М». </a:t>
            </a:r>
            <a:r>
              <a:rPr sz="1000" dirty="0">
                <a:latin typeface="Times New Roman"/>
                <a:cs typeface="Times New Roman"/>
              </a:rPr>
              <a:t>...........................................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164</a:t>
            </a:r>
            <a:endParaRPr sz="1000">
              <a:latin typeface="Times New Roman"/>
              <a:cs typeface="Times New Roman"/>
            </a:endParaRPr>
          </a:p>
          <a:p>
            <a:pPr marL="419734" marR="3111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Влияние изменения издержек производства на стоимость. </a:t>
            </a:r>
            <a:r>
              <a:rPr sz="1000" dirty="0">
                <a:latin typeface="Times New Roman"/>
                <a:cs typeface="Times New Roman"/>
              </a:rPr>
              <a:t>......... </a:t>
            </a:r>
            <a:r>
              <a:rPr sz="1000" spc="-5" dirty="0">
                <a:latin typeface="Times New Roman"/>
                <a:cs typeface="Times New Roman"/>
              </a:rPr>
              <a:t>165  Определение издержек производства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(себестоимости)</a:t>
            </a:r>
            <a:endParaRPr sz="1000">
              <a:latin typeface="Times New Roman"/>
              <a:cs typeface="Times New Roman"/>
            </a:endParaRPr>
          </a:p>
          <a:p>
            <a:pPr marL="419734">
              <a:lnSpc>
                <a:spcPts val="1060"/>
              </a:lnSpc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практике бизнеса. Затраты </a:t>
            </a:r>
            <a:r>
              <a:rPr sz="1000" dirty="0">
                <a:latin typeface="Times New Roman"/>
                <a:cs typeface="Times New Roman"/>
              </a:rPr>
              <a:t>и расходы..........................................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165</a:t>
            </a:r>
            <a:endParaRPr sz="1000">
              <a:latin typeface="Times New Roman"/>
              <a:cs typeface="Times New Roman"/>
            </a:endParaRPr>
          </a:p>
          <a:p>
            <a:pPr marL="298450" marR="193675" indent="-635">
              <a:lnSpc>
                <a:spcPct val="959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Что такое прибыль? Прибыль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это прибавочная стоимость  представленная как порождение (математический процент от)  всего авансированного капитала. Формула </a:t>
            </a:r>
            <a:r>
              <a:rPr sz="1000" dirty="0">
                <a:latin typeface="Times New Roman"/>
                <a:cs typeface="Times New Roman"/>
              </a:rPr>
              <a:t>π = </a:t>
            </a:r>
            <a:r>
              <a:rPr sz="1000" i="1" dirty="0">
                <a:latin typeface="Times New Roman"/>
                <a:cs typeface="Times New Roman"/>
              </a:rPr>
              <a:t>TR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i="1" dirty="0">
                <a:latin typeface="Times New Roman"/>
                <a:cs typeface="Times New Roman"/>
              </a:rPr>
              <a:t>TC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описание,  </a:t>
            </a:r>
            <a:r>
              <a:rPr sz="1000" dirty="0">
                <a:latin typeface="Times New Roman"/>
                <a:cs typeface="Times New Roman"/>
              </a:rPr>
              <a:t>а </a:t>
            </a:r>
            <a:r>
              <a:rPr sz="1000" spc="-5" dirty="0">
                <a:latin typeface="Times New Roman"/>
                <a:cs typeface="Times New Roman"/>
              </a:rPr>
              <a:t>не определение прибыли. Норма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масса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прибыли.</a:t>
            </a:r>
            <a:endParaRPr sz="1000">
              <a:latin typeface="Times New Roman"/>
              <a:cs typeface="Times New Roman"/>
            </a:endParaRPr>
          </a:p>
          <a:p>
            <a:pPr marL="299085" marR="205104">
              <a:lnSpc>
                <a:spcPct val="958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стоимости: «стоимость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spc="-5" dirty="0">
                <a:latin typeface="Times New Roman"/>
                <a:cs typeface="Times New Roman"/>
              </a:rPr>
              <a:t>издержки производства </a:t>
            </a:r>
            <a:r>
              <a:rPr sz="1000" dirty="0">
                <a:latin typeface="Times New Roman"/>
                <a:cs typeface="Times New Roman"/>
              </a:rPr>
              <a:t>+  </a:t>
            </a:r>
            <a:r>
              <a:rPr sz="1000" spc="-5" dirty="0">
                <a:latin typeface="Times New Roman"/>
                <a:cs typeface="Times New Roman"/>
              </a:rPr>
              <a:t>прибыль».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практике бизнеса прибыль получают не на издержки  производства, </a:t>
            </a:r>
            <a:r>
              <a:rPr sz="1000" dirty="0">
                <a:latin typeface="Times New Roman"/>
                <a:cs typeface="Times New Roman"/>
              </a:rPr>
              <a:t>а </a:t>
            </a:r>
            <a:r>
              <a:rPr sz="1000" spc="-5" dirty="0">
                <a:latin typeface="Times New Roman"/>
                <a:cs typeface="Times New Roman"/>
              </a:rPr>
              <a:t>на капитал. Прибыль получают по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норме</a:t>
            </a:r>
            <a:endParaRPr sz="1000">
              <a:latin typeface="Times New Roman"/>
              <a:cs typeface="Times New Roman"/>
            </a:endParaRPr>
          </a:p>
          <a:p>
            <a:pPr marL="299085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прибыли на капитал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166</a:t>
            </a:r>
            <a:endParaRPr sz="1000">
              <a:latin typeface="Times New Roman"/>
              <a:cs typeface="Times New Roman"/>
            </a:endParaRPr>
          </a:p>
          <a:p>
            <a:pPr marL="420370" marR="31686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товарной стоимости </a:t>
            </a: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5" dirty="0">
                <a:latin typeface="Times New Roman"/>
                <a:cs typeface="Times New Roman"/>
              </a:rPr>
              <a:t>учетом нормы прибыли: 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СТ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dirty="0">
                <a:latin typeface="Times New Roman"/>
                <a:cs typeface="Times New Roman"/>
              </a:rPr>
              <a:t>+ M </a:t>
            </a:r>
            <a:r>
              <a:rPr sz="1000" spc="-5" dirty="0">
                <a:latin typeface="Times New Roman"/>
                <a:cs typeface="Times New Roman"/>
              </a:rPr>
              <a:t>(где </a:t>
            </a:r>
            <a:r>
              <a:rPr sz="1000" dirty="0">
                <a:latin typeface="Times New Roman"/>
                <a:cs typeface="Times New Roman"/>
              </a:rPr>
              <a:t>M = </a:t>
            </a:r>
            <a:r>
              <a:rPr sz="1000" spc="-5" dirty="0">
                <a:latin typeface="Times New Roman"/>
                <a:cs typeface="Times New Roman"/>
              </a:rPr>
              <a:t>Kv</a:t>
            </a:r>
            <a:r>
              <a:rPr sz="1000" spc="-5" dirty="0">
                <a:latin typeface="Wingdings"/>
                <a:cs typeface="Wingdings"/>
              </a:rPr>
              <a:t></a:t>
            </a:r>
            <a:r>
              <a:rPr sz="1000" i="1" spc="-5" dirty="0">
                <a:latin typeface="Times New Roman"/>
                <a:cs typeface="Times New Roman"/>
              </a:rPr>
              <a:t>m</a:t>
            </a:r>
            <a:r>
              <a:rPr sz="1000" spc="-5" dirty="0">
                <a:latin typeface="Times New Roman"/>
                <a:cs typeface="Times New Roman"/>
              </a:rPr>
              <a:t>') </a:t>
            </a:r>
            <a:r>
              <a:rPr sz="1000" dirty="0">
                <a:latin typeface="Times New Roman"/>
                <a:cs typeface="Times New Roman"/>
              </a:rPr>
              <a:t>к </a:t>
            </a:r>
            <a:r>
              <a:rPr sz="1000" spc="-5" dirty="0">
                <a:latin typeface="Times New Roman"/>
                <a:cs typeface="Times New Roman"/>
              </a:rPr>
              <a:t>СТ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dirty="0">
                <a:latin typeface="Times New Roman"/>
                <a:cs typeface="Times New Roman"/>
              </a:rPr>
              <a:t>+ </a:t>
            </a:r>
            <a:r>
              <a:rPr sz="1000" i="1" dirty="0">
                <a:latin typeface="Times New Roman"/>
                <a:cs typeface="Times New Roman"/>
              </a:rPr>
              <a:t>р</a:t>
            </a:r>
            <a:r>
              <a:rPr sz="1000" dirty="0">
                <a:latin typeface="Times New Roman"/>
                <a:cs typeface="Times New Roman"/>
              </a:rPr>
              <a:t>, </a:t>
            </a:r>
            <a:r>
              <a:rPr sz="1000" spc="-5" dirty="0">
                <a:latin typeface="Times New Roman"/>
                <a:cs typeface="Times New Roman"/>
              </a:rPr>
              <a:t>(где </a:t>
            </a:r>
            <a:r>
              <a:rPr sz="1000" dirty="0">
                <a:latin typeface="Times New Roman"/>
                <a:cs typeface="Times New Roman"/>
              </a:rPr>
              <a:t>р =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К∙</a:t>
            </a:r>
            <a:r>
              <a:rPr sz="1000" i="1" spc="-5" dirty="0">
                <a:latin typeface="Times New Roman"/>
                <a:cs typeface="Times New Roman"/>
              </a:rPr>
              <a:t>p</a:t>
            </a:r>
            <a:r>
              <a:rPr sz="1000" spc="-5" dirty="0">
                <a:latin typeface="Times New Roman"/>
                <a:cs typeface="Times New Roman"/>
              </a:rPr>
              <a:t>').</a:t>
            </a:r>
            <a:endParaRPr sz="1000">
              <a:latin typeface="Times New Roman"/>
              <a:cs typeface="Times New Roman"/>
            </a:endParaRPr>
          </a:p>
          <a:p>
            <a:pPr marL="420370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Стоимость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spc="-5" dirty="0">
                <a:latin typeface="Times New Roman"/>
                <a:cs typeface="Times New Roman"/>
              </a:rPr>
              <a:t>издержки производства </a:t>
            </a:r>
            <a:r>
              <a:rPr sz="1000" dirty="0">
                <a:latin typeface="Times New Roman"/>
                <a:cs typeface="Times New Roman"/>
              </a:rPr>
              <a:t>+ </a:t>
            </a:r>
            <a:r>
              <a:rPr sz="1000" spc="-5" dirty="0">
                <a:latin typeface="Times New Roman"/>
                <a:cs typeface="Times New Roman"/>
              </a:rPr>
              <a:t>прибыль </a:t>
            </a:r>
            <a:r>
              <a:rPr sz="1000" dirty="0">
                <a:latin typeface="Times New Roman"/>
                <a:cs typeface="Times New Roman"/>
              </a:rPr>
              <a:t>..........................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168</a:t>
            </a:r>
            <a:endParaRPr sz="1000">
              <a:latin typeface="Times New Roman"/>
              <a:cs typeface="Times New Roman"/>
            </a:endParaRPr>
          </a:p>
          <a:p>
            <a:pPr marL="421005" marR="30480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Модификация формулы капиталистического процесса  производства, или стоимостной «производственной </a:t>
            </a:r>
            <a:r>
              <a:rPr sz="1000" spc="5" dirty="0">
                <a:latin typeface="Times New Roman"/>
                <a:cs typeface="Times New Roman"/>
              </a:rPr>
              <a:t>функции»..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169</a:t>
            </a: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ts val="1175"/>
              </a:lnSpc>
              <a:spcBef>
                <a:spcPts val="225"/>
              </a:spcBef>
            </a:pPr>
            <a:r>
              <a:rPr sz="1000" spc="-5" dirty="0">
                <a:latin typeface="Times New Roman"/>
                <a:cs typeface="Times New Roman"/>
              </a:rPr>
              <a:t>Глава 13. Превращение прибыли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среднюю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прибыль.</a:t>
            </a: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«Голландская болезнь», или неравенство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отраслевых</a:t>
            </a: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норм прибыли. Межотраслевая конкуренция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выравнивание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8733" y="516890"/>
            <a:ext cx="4102100" cy="61569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 marR="31115">
              <a:lnSpc>
                <a:spcPts val="1150"/>
              </a:lnSpc>
              <a:spcBef>
                <a:spcPts val="180"/>
              </a:spcBef>
            </a:pPr>
            <a:r>
              <a:rPr sz="1000" spc="-5" dirty="0">
                <a:latin typeface="Times New Roman"/>
                <a:cs typeface="Times New Roman"/>
              </a:rPr>
              <a:t>норм прибыли. Почему цена на нефть должна понижаться?  Внутриотраслевая конкуренция. Добавочная </a:t>
            </a:r>
            <a:r>
              <a:rPr sz="1000" dirty="0">
                <a:latin typeface="Times New Roman"/>
                <a:cs typeface="Times New Roman"/>
              </a:rPr>
              <a:t>прибыль...........................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170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  <a:spcBef>
                <a:spcPts val="220"/>
              </a:spcBef>
            </a:pPr>
            <a:r>
              <a:rPr sz="1000" spc="-5" dirty="0">
                <a:latin typeface="Times New Roman"/>
                <a:cs typeface="Times New Roman"/>
              </a:rPr>
              <a:t>Различие отраслевых норм прибыли при реализации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товаров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по (произведенной) </a:t>
            </a:r>
            <a:r>
              <a:rPr sz="1000" dirty="0">
                <a:latin typeface="Times New Roman"/>
                <a:cs typeface="Times New Roman"/>
              </a:rPr>
              <a:t>стоимости............................................................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170</a:t>
            </a:r>
            <a:endParaRPr sz="1000">
              <a:latin typeface="Times New Roman"/>
              <a:cs typeface="Times New Roman"/>
            </a:endParaRPr>
          </a:p>
          <a:p>
            <a:pPr marL="382270" marR="30480" indent="-635">
              <a:lnSpc>
                <a:spcPct val="1205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Характеристика отраслей по органическому строению </a:t>
            </a:r>
            <a:r>
              <a:rPr sz="1000" dirty="0">
                <a:latin typeface="Times New Roman"/>
                <a:cs typeface="Times New Roman"/>
              </a:rPr>
              <a:t>............... </a:t>
            </a:r>
            <a:r>
              <a:rPr sz="1000" spc="-5" dirty="0">
                <a:latin typeface="Times New Roman"/>
                <a:cs typeface="Times New Roman"/>
              </a:rPr>
              <a:t>171  Противоречия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нежизнеспособность экономики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50"/>
              </a:lnSpc>
            </a:pP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5" dirty="0">
                <a:latin typeface="Times New Roman"/>
                <a:cs typeface="Times New Roman"/>
              </a:rPr>
              <a:t>различными отраслевыми нормами прибыли </a:t>
            </a:r>
            <a:r>
              <a:rPr sz="1000" dirty="0">
                <a:latin typeface="Times New Roman"/>
                <a:cs typeface="Times New Roman"/>
              </a:rPr>
              <a:t>.............................</a:t>
            </a:r>
            <a:r>
              <a:rPr sz="1000" spc="-1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171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Феномен деиндустриализации, или «голландская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болезнь».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«Голландская болезнь»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России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172</a:t>
            </a:r>
            <a:endParaRPr sz="1000">
              <a:latin typeface="Times New Roman"/>
              <a:cs typeface="Times New Roman"/>
            </a:endParaRPr>
          </a:p>
          <a:p>
            <a:pPr marL="255270" marR="30480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Образование общей (средней) нормы прибыли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превращение  стоимости товаров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цену производства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173</a:t>
            </a:r>
            <a:endParaRPr sz="1000">
              <a:latin typeface="Times New Roman"/>
              <a:cs typeface="Times New Roman"/>
            </a:endParaRPr>
          </a:p>
          <a:p>
            <a:pPr marL="560705" marR="711200" indent="-635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стоимости: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стоимости СТ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dirty="0">
                <a:latin typeface="Times New Roman"/>
                <a:cs typeface="Times New Roman"/>
              </a:rPr>
              <a:t>+ </a:t>
            </a:r>
            <a:r>
              <a:rPr sz="1000" i="1" dirty="0">
                <a:latin typeface="Times New Roman"/>
                <a:cs typeface="Times New Roman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,  </a:t>
            </a:r>
            <a:r>
              <a:rPr sz="1000" spc="-5" dirty="0">
                <a:latin typeface="Times New Roman"/>
                <a:cs typeface="Times New Roman"/>
              </a:rPr>
              <a:t>где </a:t>
            </a:r>
            <a:r>
              <a:rPr sz="1000" dirty="0">
                <a:latin typeface="Times New Roman"/>
                <a:cs typeface="Times New Roman"/>
              </a:rPr>
              <a:t>p = M к </a:t>
            </a:r>
            <a:r>
              <a:rPr sz="1000" spc="-5" dirty="0">
                <a:latin typeface="Times New Roman"/>
                <a:cs typeface="Times New Roman"/>
              </a:rPr>
              <a:t>цене производства ЦП </a:t>
            </a:r>
            <a:r>
              <a:rPr sz="1000" dirty="0">
                <a:latin typeface="Times New Roman"/>
                <a:cs typeface="Times New Roman"/>
              </a:rPr>
              <a:t>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dirty="0">
                <a:latin typeface="Times New Roman"/>
                <a:cs typeface="Times New Roman"/>
              </a:rPr>
              <a:t>+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p</a:t>
            </a:r>
            <a:r>
              <a:rPr sz="975" spc="-7" baseline="-12820" dirty="0">
                <a:latin typeface="Times New Roman"/>
                <a:cs typeface="Times New Roman"/>
              </a:rPr>
              <a:t>ср</a:t>
            </a:r>
            <a:r>
              <a:rPr sz="1000" spc="-5" dirty="0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56007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или </a:t>
            </a:r>
            <a:r>
              <a:rPr sz="1000" dirty="0">
                <a:latin typeface="Times New Roman"/>
                <a:cs typeface="Times New Roman"/>
              </a:rPr>
              <a:t>ЦП = </a:t>
            </a:r>
            <a:r>
              <a:rPr sz="1000" i="1" dirty="0">
                <a:latin typeface="Times New Roman"/>
                <a:cs typeface="Times New Roman"/>
              </a:rPr>
              <a:t>k </a:t>
            </a:r>
            <a:r>
              <a:rPr sz="1000" dirty="0">
                <a:latin typeface="Times New Roman"/>
                <a:cs typeface="Times New Roman"/>
              </a:rPr>
              <a:t>+ </a:t>
            </a:r>
            <a:r>
              <a:rPr sz="1000" spc="-5" dirty="0">
                <a:latin typeface="Times New Roman"/>
                <a:cs typeface="Times New Roman"/>
              </a:rPr>
              <a:t>К</a:t>
            </a:r>
            <a:r>
              <a:rPr sz="1000" spc="-5" dirty="0">
                <a:latin typeface="Cambria Math"/>
                <a:cs typeface="Cambria Math"/>
              </a:rPr>
              <a:t>𝑝′</a:t>
            </a:r>
            <a:r>
              <a:rPr sz="1000" spc="-5" dirty="0">
                <a:latin typeface="Times New Roman"/>
                <a:cs typeface="Times New Roman"/>
              </a:rPr>
              <a:t>, где </a:t>
            </a:r>
            <a:r>
              <a:rPr sz="1000" spc="-5" dirty="0">
                <a:latin typeface="Cambria Math"/>
                <a:cs typeface="Cambria Math"/>
              </a:rPr>
              <a:t>𝑝′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общая (средняя) норма </a:t>
            </a:r>
            <a:r>
              <a:rPr sz="1000" dirty="0">
                <a:latin typeface="Times New Roman"/>
                <a:cs typeface="Times New Roman"/>
              </a:rPr>
              <a:t>прибыли...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175</a:t>
            </a:r>
            <a:endParaRPr sz="1000">
              <a:latin typeface="Times New Roman"/>
              <a:cs typeface="Times New Roman"/>
            </a:endParaRPr>
          </a:p>
          <a:p>
            <a:pPr marL="382270" marR="3111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выравнивания нормы прибыли: межотраслевая  конкуренция, миграция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иммиграция </a:t>
            </a:r>
            <a:r>
              <a:rPr sz="1000" dirty="0">
                <a:latin typeface="Times New Roman"/>
                <a:cs typeface="Times New Roman"/>
              </a:rPr>
              <a:t>капитала........................... </a:t>
            </a:r>
            <a:r>
              <a:rPr sz="1000" spc="-5" dirty="0">
                <a:latin typeface="Times New Roman"/>
                <a:cs typeface="Times New Roman"/>
              </a:rPr>
              <a:t>176</a:t>
            </a:r>
            <a:endParaRPr sz="1000">
              <a:latin typeface="Times New Roman"/>
              <a:cs typeface="Times New Roman"/>
            </a:endParaRPr>
          </a:p>
          <a:p>
            <a:pPr marL="382270" marR="30480" indent="-635">
              <a:lnSpc>
                <a:spcPts val="145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выравнивания нормы прибыли </a:t>
            </a:r>
            <a:r>
              <a:rPr sz="1000" dirty="0">
                <a:latin typeface="Times New Roman"/>
                <a:cs typeface="Times New Roman"/>
              </a:rPr>
              <a:t>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176  Выравнивание нормы прибыли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отдельной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стране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03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на мировом рынке. Почему цены на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нефть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должны понижаться?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179</a:t>
            </a:r>
            <a:endParaRPr sz="1000">
              <a:latin typeface="Times New Roman"/>
              <a:cs typeface="Times New Roman"/>
            </a:endParaRPr>
          </a:p>
          <a:p>
            <a:pPr marL="255270" marR="30480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Рыночные цены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рыночные стоимости. Внутриотраслевая  </a:t>
            </a:r>
            <a:r>
              <a:rPr sz="1000" dirty="0">
                <a:latin typeface="Times New Roman"/>
                <a:cs typeface="Times New Roman"/>
              </a:rPr>
              <a:t>конкуренция..........................................................................................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181</a:t>
            </a:r>
            <a:endParaRPr sz="1000">
              <a:latin typeface="Times New Roman"/>
              <a:cs typeface="Times New Roman"/>
            </a:endParaRPr>
          </a:p>
          <a:p>
            <a:pPr marL="382905" marR="30480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Первый момент, рыночная стоимость как средняя стоимость  товаров. Совершенная </a:t>
            </a:r>
            <a:r>
              <a:rPr sz="1000" dirty="0">
                <a:latin typeface="Times New Roman"/>
                <a:cs typeface="Times New Roman"/>
              </a:rPr>
              <a:t>конкуренция...............................................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184</a:t>
            </a:r>
            <a:endParaRPr sz="1000">
              <a:latin typeface="Times New Roman"/>
              <a:cs typeface="Times New Roman"/>
            </a:endParaRPr>
          </a:p>
          <a:p>
            <a:pPr marL="382905" marR="568960" indent="-635">
              <a:lnSpc>
                <a:spcPct val="95700"/>
              </a:lnSpc>
              <a:spcBef>
                <a:spcPts val="275"/>
              </a:spcBef>
            </a:pPr>
            <a:r>
              <a:rPr sz="1000" spc="-5" dirty="0">
                <a:latin typeface="Times New Roman"/>
                <a:cs typeface="Times New Roman"/>
              </a:rPr>
              <a:t>Второй момент, рыночная стоимость как индивидуальная  стоимость товаров, которые производятся при средних  условиях данной сферы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которые составляют  значительную массу продуктов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последней.</a:t>
            </a:r>
            <a:endParaRPr sz="1000">
              <a:latin typeface="Times New Roman"/>
              <a:cs typeface="Times New Roman"/>
            </a:endParaRPr>
          </a:p>
          <a:p>
            <a:pPr marL="414655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Монополия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олигополия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184</a:t>
            </a:r>
            <a:endParaRPr sz="1000">
              <a:latin typeface="Times New Roman"/>
              <a:cs typeface="Times New Roman"/>
            </a:endParaRPr>
          </a:p>
          <a:p>
            <a:pPr marL="382905" marR="959485" indent="-635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Третий момент определения рыночной стоимости:  соответствие товара платежеспособной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общественной потребности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</a:t>
            </a:r>
            <a:r>
              <a:rPr sz="1000" spc="-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186</a:t>
            </a:r>
            <a:endParaRPr sz="1000">
              <a:latin typeface="Times New Roman"/>
              <a:cs typeface="Times New Roman"/>
            </a:endParaRPr>
          </a:p>
          <a:p>
            <a:pPr marL="287655" marR="509905" indent="-32384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Особенности монополии: как получить добавочную прибыль 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условиях, когда понижение индивидуальной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стоимости</a:t>
            </a:r>
            <a:endParaRPr sz="1000">
              <a:latin typeface="Times New Roman"/>
              <a:cs typeface="Times New Roman"/>
            </a:endParaRPr>
          </a:p>
          <a:p>
            <a:pPr marL="255904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приводит </a:t>
            </a:r>
            <a:r>
              <a:rPr sz="1000" dirty="0">
                <a:latin typeface="Times New Roman"/>
                <a:cs typeface="Times New Roman"/>
              </a:rPr>
              <a:t>к </a:t>
            </a:r>
            <a:r>
              <a:rPr sz="1000" spc="-5" dirty="0">
                <a:latin typeface="Times New Roman"/>
                <a:cs typeface="Times New Roman"/>
              </a:rPr>
              <a:t>понижению </a:t>
            </a:r>
            <a:r>
              <a:rPr sz="1000" dirty="0">
                <a:latin typeface="Times New Roman"/>
                <a:cs typeface="Times New Roman"/>
              </a:rPr>
              <a:t>общественной?.............................................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187</a:t>
            </a:r>
            <a:endParaRPr sz="1000">
              <a:latin typeface="Times New Roman"/>
              <a:cs typeface="Times New Roman"/>
            </a:endParaRPr>
          </a:p>
          <a:p>
            <a:pPr marL="3873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Глава 14. Закон тенденции нормы прибыли </a:t>
            </a:r>
            <a:r>
              <a:rPr sz="1000" dirty="0">
                <a:latin typeface="Times New Roman"/>
                <a:cs typeface="Times New Roman"/>
              </a:rPr>
              <a:t>к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понижению.</a:t>
            </a:r>
            <a:endParaRPr sz="1000">
              <a:latin typeface="Times New Roman"/>
              <a:cs typeface="Times New Roman"/>
            </a:endParaRPr>
          </a:p>
          <a:p>
            <a:pPr marL="38735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Почему рыночная экономика периодически входит </a:t>
            </a: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кризис</a:t>
            </a:r>
            <a:endParaRPr sz="1000">
              <a:latin typeface="Times New Roman"/>
              <a:cs typeface="Times New Roman"/>
            </a:endParaRPr>
          </a:p>
          <a:p>
            <a:pPr marL="38735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каковы пути выхода из кризиса. Алгоритм прогноза </a:t>
            </a:r>
            <a:r>
              <a:rPr sz="1000" dirty="0">
                <a:latin typeface="Times New Roman"/>
                <a:cs typeface="Times New Roman"/>
              </a:rPr>
              <a:t>кризисов...........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189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8811" y="516890"/>
            <a:ext cx="4102100" cy="61918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96850" marR="648970" indent="31115">
              <a:lnSpc>
                <a:spcPts val="1150"/>
              </a:lnSpc>
              <a:spcBef>
                <a:spcPts val="180"/>
              </a:spcBef>
            </a:pPr>
            <a:r>
              <a:rPr sz="1000" spc="-5" dirty="0">
                <a:latin typeface="Times New Roman"/>
                <a:cs typeface="Times New Roman"/>
              </a:rPr>
              <a:t>Понижение нормы прибыли, включающей промышленную  прибыль (</a:t>
            </a:r>
            <a:r>
              <a:rPr sz="1000" i="1" spc="-5" dirty="0">
                <a:latin typeface="Times New Roman"/>
                <a:cs typeface="Times New Roman"/>
              </a:rPr>
              <a:t>p</a:t>
            </a:r>
            <a:r>
              <a:rPr sz="975" spc="-7" baseline="-12820" dirty="0">
                <a:latin typeface="Times New Roman"/>
                <a:cs typeface="Times New Roman"/>
              </a:rPr>
              <a:t>пр</a:t>
            </a:r>
            <a:r>
              <a:rPr sz="1000" spc="-5" dirty="0">
                <a:latin typeface="Times New Roman"/>
                <a:cs typeface="Times New Roman"/>
              </a:rPr>
              <a:t>), процент (</a:t>
            </a:r>
            <a:r>
              <a:rPr sz="1000" i="1" spc="-5" dirty="0">
                <a:latin typeface="Times New Roman"/>
                <a:cs typeface="Times New Roman"/>
              </a:rPr>
              <a:t>z</a:t>
            </a:r>
            <a:r>
              <a:rPr sz="1000" spc="-5" dirty="0">
                <a:latin typeface="Times New Roman"/>
                <a:cs typeface="Times New Roman"/>
              </a:rPr>
              <a:t>)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ренту (</a:t>
            </a:r>
            <a:r>
              <a:rPr sz="1000" i="1" spc="-5" dirty="0">
                <a:latin typeface="Times New Roman"/>
                <a:cs typeface="Times New Roman"/>
              </a:rPr>
              <a:t>r</a:t>
            </a:r>
            <a:r>
              <a:rPr sz="1000" spc="-5" dirty="0">
                <a:latin typeface="Times New Roman"/>
                <a:cs typeface="Times New Roman"/>
              </a:rPr>
              <a:t>). Пример </a:t>
            </a:r>
            <a:r>
              <a:rPr sz="1000" dirty="0">
                <a:latin typeface="Times New Roman"/>
                <a:cs typeface="Times New Roman"/>
              </a:rPr>
              <a:t>с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процентом</a:t>
            </a:r>
            <a:endParaRPr sz="1000">
              <a:latin typeface="Times New Roman"/>
              <a:cs typeface="Times New Roman"/>
            </a:endParaRPr>
          </a:p>
          <a:p>
            <a:pPr marL="22860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на банковский </a:t>
            </a:r>
            <a:r>
              <a:rPr sz="1000" dirty="0">
                <a:latin typeface="Times New Roman"/>
                <a:cs typeface="Times New Roman"/>
              </a:rPr>
              <a:t>депозит..........................................................................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189</a:t>
            </a:r>
            <a:endParaRPr sz="1000">
              <a:latin typeface="Times New Roman"/>
              <a:cs typeface="Times New Roman"/>
            </a:endParaRPr>
          </a:p>
          <a:p>
            <a:pPr marL="382270" marR="31115" indent="-127635">
              <a:lnSpc>
                <a:spcPct val="121000"/>
              </a:lnSpc>
            </a:pPr>
            <a:r>
              <a:rPr sz="1000" spc="-5" dirty="0">
                <a:latin typeface="Times New Roman"/>
                <a:cs typeface="Times New Roman"/>
              </a:rPr>
              <a:t>Закон тенденции </a:t>
            </a:r>
            <a:r>
              <a:rPr sz="1000" dirty="0">
                <a:latin typeface="Times New Roman"/>
                <a:cs typeface="Times New Roman"/>
              </a:rPr>
              <a:t>нормы </a:t>
            </a:r>
            <a:r>
              <a:rPr sz="1000" spc="-5" dirty="0">
                <a:latin typeface="Times New Roman"/>
                <a:cs typeface="Times New Roman"/>
              </a:rPr>
              <a:t>прибыли </a:t>
            </a:r>
            <a:r>
              <a:rPr sz="1000" dirty="0">
                <a:latin typeface="Times New Roman"/>
                <a:cs typeface="Times New Roman"/>
              </a:rPr>
              <a:t>к </a:t>
            </a:r>
            <a:r>
              <a:rPr sz="1000" spc="-5" dirty="0">
                <a:latin typeface="Times New Roman"/>
                <a:cs typeface="Times New Roman"/>
              </a:rPr>
              <a:t>понижению. </a:t>
            </a:r>
            <a:r>
              <a:rPr sz="1000" dirty="0">
                <a:latin typeface="Times New Roman"/>
                <a:cs typeface="Times New Roman"/>
              </a:rPr>
              <a:t>Кризис................. </a:t>
            </a:r>
            <a:r>
              <a:rPr sz="1000" spc="-5" dirty="0">
                <a:latin typeface="Times New Roman"/>
                <a:cs typeface="Times New Roman"/>
              </a:rPr>
              <a:t>190  Предпосылки кризиса. Избыточный капитал </a:t>
            </a:r>
            <a:r>
              <a:rPr sz="1000" dirty="0">
                <a:latin typeface="Times New Roman"/>
                <a:cs typeface="Times New Roman"/>
              </a:rPr>
              <a:t>................................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190</a:t>
            </a:r>
            <a:endParaRPr sz="1000">
              <a:latin typeface="Times New Roman"/>
              <a:cs typeface="Times New Roman"/>
            </a:endParaRPr>
          </a:p>
          <a:p>
            <a:pPr marL="382270" marR="31432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Предкризисный период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его отражение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статистике:  одновременный (1) резкий рост инвестиций (2) рост занятости  более медленными темпами, чем рост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инвестиций.</a:t>
            </a:r>
            <a:endParaRPr sz="1000">
              <a:latin typeface="Times New Roman"/>
              <a:cs typeface="Times New Roman"/>
            </a:endParaRPr>
          </a:p>
          <a:p>
            <a:pPr marL="382270" marR="31115">
              <a:lnSpc>
                <a:spcPts val="1150"/>
              </a:lnSpc>
            </a:pPr>
            <a:r>
              <a:rPr sz="1000" dirty="0">
                <a:latin typeface="Times New Roman"/>
                <a:cs typeface="Times New Roman"/>
              </a:rPr>
              <a:t>3) </a:t>
            </a:r>
            <a:r>
              <a:rPr sz="1000" spc="-5" dirty="0">
                <a:latin typeface="Times New Roman"/>
                <a:cs typeface="Times New Roman"/>
              </a:rPr>
              <a:t>резкое сокращение безработицы (4) резкое повышение  заработной платы.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191</a:t>
            </a:r>
            <a:endParaRPr sz="1000">
              <a:latin typeface="Times New Roman"/>
              <a:cs typeface="Times New Roman"/>
            </a:endParaRPr>
          </a:p>
          <a:p>
            <a:pPr marL="382270" marR="987425">
              <a:lnSpc>
                <a:spcPts val="115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Начало кризиса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сильное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внезапное понижение  общей нормы прибыли как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результат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перенакопления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192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Ход кризиса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выход из кризиса. Обесценение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капитала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форме денежного, производительного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товарного </a:t>
            </a:r>
            <a:r>
              <a:rPr sz="1000" dirty="0">
                <a:latin typeface="Times New Roman"/>
                <a:cs typeface="Times New Roman"/>
              </a:rPr>
              <a:t>капитала...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192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выхода из кризиса. Его отражение </a:t>
            </a: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статистике: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(1) сокращение инвестиций, (2) сокращение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занятости,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(3) рост безработицы, (4) понижение заработной платы </a:t>
            </a:r>
            <a:r>
              <a:rPr sz="1000" dirty="0">
                <a:latin typeface="Times New Roman"/>
                <a:cs typeface="Times New Roman"/>
              </a:rPr>
              <a:t>..............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195</a:t>
            </a:r>
            <a:endParaRPr sz="1000">
              <a:latin typeface="Times New Roman"/>
              <a:cs typeface="Times New Roman"/>
            </a:endParaRPr>
          </a:p>
          <a:p>
            <a:pPr marL="22796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Пример прогноза кризиса 2008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года</a:t>
            </a:r>
            <a:endParaRPr sz="1000">
              <a:latin typeface="Times New Roman"/>
              <a:cs typeface="Times New Roman"/>
            </a:endParaRPr>
          </a:p>
          <a:p>
            <a:pPr marL="2292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по общедоступным статистическим </a:t>
            </a:r>
            <a:r>
              <a:rPr sz="1000" dirty="0">
                <a:latin typeface="Times New Roman"/>
                <a:cs typeface="Times New Roman"/>
              </a:rPr>
              <a:t>данным......................................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195</a:t>
            </a:r>
            <a:endParaRPr sz="1000">
              <a:latin typeface="Times New Roman"/>
              <a:cs typeface="Times New Roman"/>
            </a:endParaRPr>
          </a:p>
          <a:p>
            <a:pPr marL="38100" marR="462280" indent="-63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Глава 15. Превращение товарного капитала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денежного капитала 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товарно-торговый капитал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денежно-торговый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капитал.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Оптовые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розничные цены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199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Товарно-торговый, или коммерческий капитал.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Структура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200</a:t>
            </a:r>
            <a:endParaRPr sz="10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Образование торговой прибыли (</a:t>
            </a:r>
            <a:r>
              <a:rPr sz="1000" i="1" spc="-5" dirty="0">
                <a:latin typeface="Times New Roman"/>
                <a:cs typeface="Times New Roman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</a:t>
            </a:r>
            <a:r>
              <a:rPr sz="1000" spc="-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201</a:t>
            </a:r>
            <a:endParaRPr sz="1000">
              <a:latin typeface="Times New Roman"/>
              <a:cs typeface="Times New Roman"/>
            </a:endParaRPr>
          </a:p>
          <a:p>
            <a:pPr marL="229235" marR="30480">
              <a:lnSpc>
                <a:spcPct val="121000"/>
              </a:lnSpc>
            </a:pPr>
            <a:r>
              <a:rPr sz="1000" spc="-5" dirty="0">
                <a:latin typeface="Times New Roman"/>
                <a:cs typeface="Times New Roman"/>
              </a:rPr>
              <a:t>Возмещение собственно торгового капитала </a:t>
            </a:r>
            <a:r>
              <a:rPr sz="1000" dirty="0">
                <a:latin typeface="Times New Roman"/>
                <a:cs typeface="Times New Roman"/>
              </a:rPr>
              <a:t>(</a:t>
            </a:r>
            <a:r>
              <a:rPr sz="1000" i="1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) ............................... </a:t>
            </a:r>
            <a:r>
              <a:rPr sz="1000" spc="-5" dirty="0">
                <a:latin typeface="Times New Roman"/>
                <a:cs typeface="Times New Roman"/>
              </a:rPr>
              <a:t>202  Возмещение торгового капитала,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авансированного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на дополнительные издержки обращения (</a:t>
            </a:r>
            <a:r>
              <a:rPr sz="1000" i="1" spc="-5" dirty="0">
                <a:latin typeface="Times New Roman"/>
                <a:cs typeface="Times New Roman"/>
              </a:rPr>
              <a:t>C</a:t>
            </a:r>
            <a:r>
              <a:rPr sz="1000" spc="-5" dirty="0">
                <a:latin typeface="Times New Roman"/>
                <a:cs typeface="Times New Roman"/>
              </a:rPr>
              <a:t>)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прибыль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на </a:t>
            </a:r>
            <a:r>
              <a:rPr sz="1000" dirty="0">
                <a:latin typeface="Times New Roman"/>
                <a:cs typeface="Times New Roman"/>
              </a:rPr>
              <a:t>эту </a:t>
            </a:r>
            <a:r>
              <a:rPr sz="1000" spc="-5" dirty="0">
                <a:latin typeface="Times New Roman"/>
                <a:cs typeface="Times New Roman"/>
              </a:rPr>
              <a:t>часть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</a:t>
            </a:r>
            <a:r>
              <a:rPr sz="1000" spc="-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202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Возмещение капитала, авансированного на чистые издержки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</a:t>
            </a:r>
            <a:r>
              <a:rPr sz="1000" i="1" spc="-5" dirty="0">
                <a:latin typeface="Times New Roman"/>
                <a:cs typeface="Times New Roman"/>
              </a:rPr>
              <a:t>В</a:t>
            </a:r>
            <a:r>
              <a:rPr sz="1000"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прибыль на </a:t>
            </a:r>
            <a:r>
              <a:rPr sz="1000" dirty="0">
                <a:latin typeface="Times New Roman"/>
                <a:cs typeface="Times New Roman"/>
              </a:rPr>
              <a:t>эту </a:t>
            </a:r>
            <a:r>
              <a:rPr sz="1000" spc="-5" dirty="0">
                <a:latin typeface="Times New Roman"/>
                <a:cs typeface="Times New Roman"/>
              </a:rPr>
              <a:t>часть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203</a:t>
            </a:r>
            <a:endParaRPr sz="1000">
              <a:latin typeface="Times New Roman"/>
              <a:cs typeface="Times New Roman"/>
            </a:endParaRPr>
          </a:p>
          <a:p>
            <a:pPr marL="255270" marR="30480">
              <a:lnSpc>
                <a:spcPct val="121000"/>
              </a:lnSpc>
            </a:pPr>
            <a:r>
              <a:rPr sz="1000" spc="-5" dirty="0">
                <a:latin typeface="Times New Roman"/>
                <a:cs typeface="Times New Roman"/>
              </a:rPr>
              <a:t>Оптовая цена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розничная цена: определения </a:t>
            </a:r>
            <a:r>
              <a:rPr sz="1000" dirty="0">
                <a:latin typeface="Times New Roman"/>
                <a:cs typeface="Times New Roman"/>
              </a:rPr>
              <a:t>...................................</a:t>
            </a:r>
            <a:r>
              <a:rPr sz="1000" spc="-1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204  Торговля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это не «надувательство». Роль торгового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капитала</a:t>
            </a:r>
            <a:endParaRPr sz="1000">
              <a:latin typeface="Times New Roman"/>
              <a:cs typeface="Times New Roman"/>
            </a:endParaRPr>
          </a:p>
          <a:p>
            <a:pPr marL="255270" marR="30480">
              <a:lnSpc>
                <a:spcPts val="1150"/>
              </a:lnSpc>
              <a:spcBef>
                <a:spcPts val="25"/>
              </a:spcBef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экономике. Структура действительной цены  производства/розничной цены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204</a:t>
            </a:r>
            <a:endParaRPr sz="1000">
              <a:latin typeface="Times New Roman"/>
              <a:cs typeface="Times New Roman"/>
            </a:endParaRPr>
          </a:p>
          <a:p>
            <a:pPr marL="255904">
              <a:lnSpc>
                <a:spcPts val="1175"/>
              </a:lnSpc>
              <a:spcBef>
                <a:spcPts val="225"/>
              </a:spcBef>
            </a:pPr>
            <a:r>
              <a:rPr sz="1000" spc="-5" dirty="0">
                <a:latin typeface="Times New Roman"/>
                <a:cs typeface="Times New Roman"/>
              </a:rPr>
              <a:t>Завершение анализа общей нормы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прибыли</a:t>
            </a:r>
            <a:endParaRPr sz="1000">
              <a:latin typeface="Times New Roman"/>
              <a:cs typeface="Times New Roman"/>
            </a:endParaRPr>
          </a:p>
          <a:p>
            <a:pPr marL="255904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цены производства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</a:t>
            </a:r>
            <a:r>
              <a:rPr sz="1000" spc="-1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207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4133" y="516890"/>
            <a:ext cx="4052570" cy="630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Глава 16. </a:t>
            </a:r>
            <a:r>
              <a:rPr sz="1000" spc="-20" dirty="0">
                <a:latin typeface="Times New Roman"/>
                <a:cs typeface="Times New Roman"/>
              </a:rPr>
              <a:t>Распадение прибыли </a:t>
            </a:r>
            <a:r>
              <a:rPr sz="1000" spc="-10" dirty="0">
                <a:latin typeface="Times New Roman"/>
                <a:cs typeface="Times New Roman"/>
              </a:rPr>
              <a:t>на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процент</a:t>
            </a:r>
            <a:endParaRPr sz="1000">
              <a:latin typeface="Times New Roman"/>
              <a:cs typeface="Times New Roman"/>
            </a:endParaRPr>
          </a:p>
          <a:p>
            <a:pPr marL="12700" marR="468630">
              <a:lnSpc>
                <a:spcPct val="95800"/>
              </a:lnSpc>
              <a:spcBef>
                <a:spcPts val="25"/>
              </a:spcBef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20" dirty="0">
                <a:latin typeface="Times New Roman"/>
                <a:cs typeface="Times New Roman"/>
              </a:rPr>
              <a:t>предпринимательский </a:t>
            </a:r>
            <a:r>
              <a:rPr sz="1000" dirty="0">
                <a:latin typeface="Times New Roman"/>
                <a:cs typeface="Times New Roman"/>
              </a:rPr>
              <a:t>доход. </a:t>
            </a:r>
            <a:r>
              <a:rPr sz="1000" spc="-5" dirty="0">
                <a:latin typeface="Times New Roman"/>
                <a:cs typeface="Times New Roman"/>
              </a:rPr>
              <a:t>Капитал, приносящий проценты.  (Зарплата топ-менеджеров. Образование акционерного общества.  Акции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курс акций. Рыночная капитализация.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Рынок ценных бумаг. Первичное размещение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акций.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Нормальная </a:t>
            </a:r>
            <a:r>
              <a:rPr sz="1000" dirty="0">
                <a:latin typeface="Times New Roman"/>
                <a:cs typeface="Times New Roman"/>
              </a:rPr>
              <a:t>прибыль).................................................................................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208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Капитал, приносящий проценты.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Определение процента,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денежного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функционирующего капиталиста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208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Формула капитала, приносящего проценты </a:t>
            </a:r>
            <a:r>
              <a:rPr sz="1000" dirty="0">
                <a:latin typeface="Times New Roman"/>
                <a:cs typeface="Times New Roman"/>
              </a:rPr>
              <a:t>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209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ct val="100000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Процент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непосредственном наблюдении </a:t>
            </a:r>
            <a:r>
              <a:rPr sz="1000" dirty="0">
                <a:latin typeface="Times New Roman"/>
                <a:cs typeface="Times New Roman"/>
              </a:rPr>
              <a:t>........................................</a:t>
            </a:r>
            <a:r>
              <a:rPr sz="1000" spc="-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210</a:t>
            </a:r>
            <a:endParaRPr sz="1000">
              <a:latin typeface="Times New Roman"/>
              <a:cs typeface="Times New Roman"/>
            </a:endParaRPr>
          </a:p>
          <a:p>
            <a:pPr marL="229870" marR="6350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Отсутствие «естественной нормы процента». </a:t>
            </a:r>
            <a:r>
              <a:rPr sz="1000" dirty="0">
                <a:latin typeface="Times New Roman"/>
                <a:cs typeface="Times New Roman"/>
              </a:rPr>
              <a:t>................................... </a:t>
            </a:r>
            <a:r>
              <a:rPr sz="1000" spc="-5" dirty="0">
                <a:latin typeface="Times New Roman"/>
                <a:cs typeface="Times New Roman"/>
              </a:rPr>
              <a:t>210  Распадение прибыли на процент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предпринимательский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доход.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065"/>
              </a:lnSpc>
            </a:pPr>
            <a:r>
              <a:rPr sz="1000" spc="-5" dirty="0">
                <a:latin typeface="Times New Roman"/>
                <a:cs typeface="Times New Roman"/>
              </a:rPr>
              <a:t>Предприниматель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функционирующий </a:t>
            </a:r>
            <a:r>
              <a:rPr sz="1000" dirty="0">
                <a:latin typeface="Times New Roman"/>
                <a:cs typeface="Times New Roman"/>
              </a:rPr>
              <a:t>капиталист........................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212</a:t>
            </a:r>
            <a:endParaRPr sz="1000">
              <a:latin typeface="Times New Roman"/>
              <a:cs typeface="Times New Roman"/>
            </a:endParaRPr>
          </a:p>
          <a:p>
            <a:pPr marL="229870" marR="6350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Деление прибыли на процент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заработную плату менеджера.  Функционирующий капиталист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менеджер </a:t>
            </a:r>
            <a:r>
              <a:rPr sz="1000" dirty="0">
                <a:latin typeface="Times New Roman"/>
                <a:cs typeface="Times New Roman"/>
              </a:rPr>
              <a:t>.....................................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213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25"/>
              </a:spcBef>
            </a:pPr>
            <a:r>
              <a:rPr sz="1000" spc="-5" dirty="0">
                <a:latin typeface="Times New Roman"/>
                <a:cs typeface="Times New Roman"/>
              </a:rPr>
              <a:t>Описание средней прибыли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микроэкономике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(«нормальная прибыль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альтернативные издержки») </a:t>
            </a:r>
            <a:r>
              <a:rPr sz="1000" dirty="0">
                <a:latin typeface="Times New Roman"/>
                <a:cs typeface="Times New Roman"/>
              </a:rPr>
              <a:t>.....................</a:t>
            </a:r>
            <a:r>
              <a:rPr sz="1000" spc="-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215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Возможность государственного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регулирования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ставки процента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</a:t>
            </a:r>
            <a:r>
              <a:rPr sz="1000" spc="-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217</a:t>
            </a:r>
            <a:endParaRPr sz="1000">
              <a:latin typeface="Times New Roman"/>
              <a:cs typeface="Times New Roman"/>
            </a:endParaRPr>
          </a:p>
          <a:p>
            <a:pPr marL="230504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Обоснование модели </a:t>
            </a:r>
            <a:r>
              <a:rPr sz="1000" i="1" spc="-5" dirty="0">
                <a:latin typeface="Times New Roman"/>
                <a:cs typeface="Times New Roman"/>
              </a:rPr>
              <a:t>IS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i="1" spc="-5" dirty="0">
                <a:latin typeface="Times New Roman"/>
                <a:cs typeface="Times New Roman"/>
              </a:rPr>
              <a:t>LM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219</a:t>
            </a:r>
            <a:endParaRPr sz="1000">
              <a:latin typeface="Times New Roman"/>
              <a:cs typeface="Times New Roman"/>
            </a:endParaRPr>
          </a:p>
          <a:p>
            <a:pPr marL="230504" marR="5715" indent="-635">
              <a:lnSpc>
                <a:spcPct val="1205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Коммерческий, банковский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общественный кредит </a:t>
            </a:r>
            <a:r>
              <a:rPr sz="1000" dirty="0">
                <a:latin typeface="Times New Roman"/>
                <a:cs typeface="Times New Roman"/>
              </a:rPr>
              <a:t>....................... </a:t>
            </a:r>
            <a:r>
              <a:rPr sz="1000" spc="-5" dirty="0">
                <a:latin typeface="Times New Roman"/>
                <a:cs typeface="Times New Roman"/>
              </a:rPr>
              <a:t>220  Общественный кредит. Образование акционерного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общества.</a:t>
            </a:r>
            <a:endParaRPr sz="1000">
              <a:latin typeface="Times New Roman"/>
              <a:cs typeface="Times New Roman"/>
            </a:endParaRPr>
          </a:p>
          <a:p>
            <a:pPr marL="230504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Курс акций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............................................................................................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222</a:t>
            </a:r>
            <a:endParaRPr sz="1000">
              <a:latin typeface="Times New Roman"/>
              <a:cs typeface="Times New Roman"/>
            </a:endParaRPr>
          </a:p>
          <a:p>
            <a:pPr marL="230504" marR="5715" indent="-635">
              <a:lnSpc>
                <a:spcPct val="1205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Рыночная капитализация (market capitalization) компании </a:t>
            </a:r>
            <a:r>
              <a:rPr sz="1000" dirty="0">
                <a:latin typeface="Times New Roman"/>
                <a:cs typeface="Times New Roman"/>
              </a:rPr>
              <a:t>.............. </a:t>
            </a:r>
            <a:r>
              <a:rPr sz="1000" spc="-5" dirty="0">
                <a:latin typeface="Times New Roman"/>
                <a:cs typeface="Times New Roman"/>
              </a:rPr>
              <a:t>224  Был </a:t>
            </a:r>
            <a:r>
              <a:rPr sz="1000" dirty="0">
                <a:latin typeface="Times New Roman"/>
                <a:cs typeface="Times New Roman"/>
              </a:rPr>
              <a:t>бы </a:t>
            </a:r>
            <a:r>
              <a:rPr sz="1000" spc="-5" dirty="0">
                <a:latin typeface="Times New Roman"/>
                <a:cs typeface="Times New Roman"/>
              </a:rPr>
              <a:t>доход, </a:t>
            </a:r>
            <a:r>
              <a:rPr sz="1000" dirty="0">
                <a:latin typeface="Times New Roman"/>
                <a:cs typeface="Times New Roman"/>
              </a:rPr>
              <a:t>а </a:t>
            </a:r>
            <a:r>
              <a:rPr sz="1000" spc="-5" dirty="0">
                <a:latin typeface="Times New Roman"/>
                <a:cs typeface="Times New Roman"/>
              </a:rPr>
              <a:t>капитал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найдется…</a:t>
            </a:r>
            <a:endParaRPr sz="1000">
              <a:latin typeface="Times New Roman"/>
              <a:cs typeface="Times New Roman"/>
            </a:endParaRPr>
          </a:p>
          <a:p>
            <a:pPr marL="230504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Капитал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то, </a:t>
            </a:r>
            <a:r>
              <a:rPr sz="1000" dirty="0">
                <a:latin typeface="Times New Roman"/>
                <a:cs typeface="Times New Roman"/>
              </a:rPr>
              <a:t>что </a:t>
            </a:r>
            <a:r>
              <a:rPr sz="1000" spc="-5" dirty="0">
                <a:latin typeface="Times New Roman"/>
                <a:cs typeface="Times New Roman"/>
              </a:rPr>
              <a:t>приносит </a:t>
            </a:r>
            <a:r>
              <a:rPr sz="1000" dirty="0">
                <a:latin typeface="Times New Roman"/>
                <a:cs typeface="Times New Roman"/>
              </a:rPr>
              <a:t>доход ......................................................</a:t>
            </a:r>
            <a:r>
              <a:rPr sz="1000" spc="-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225</a:t>
            </a:r>
            <a:endParaRPr sz="1000">
              <a:latin typeface="Times New Roman"/>
              <a:cs typeface="Times New Roman"/>
            </a:endParaRPr>
          </a:p>
          <a:p>
            <a:pPr marL="23114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Облигации</a:t>
            </a:r>
            <a:r>
              <a:rPr sz="1000" spc="-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226</a:t>
            </a:r>
            <a:endParaRPr sz="1000">
              <a:latin typeface="Times New Roman"/>
              <a:cs typeface="Times New Roman"/>
            </a:endParaRPr>
          </a:p>
          <a:p>
            <a:pPr marL="13970" marR="5080" indent="217170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Является ли фиктивный капитал фикцией? </a:t>
            </a:r>
            <a:r>
              <a:rPr sz="1000" dirty="0">
                <a:latin typeface="Times New Roman"/>
                <a:cs typeface="Times New Roman"/>
              </a:rPr>
              <a:t>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227  Глава 17. Превращение добавочной прибыли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земельную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ренту.</a:t>
            </a:r>
            <a:endParaRPr sz="1000">
              <a:latin typeface="Times New Roman"/>
              <a:cs typeface="Times New Roman"/>
            </a:endParaRPr>
          </a:p>
          <a:p>
            <a:pPr marL="13970" algn="just">
              <a:lnSpc>
                <a:spcPts val="1065"/>
              </a:lnSpc>
            </a:pPr>
            <a:r>
              <a:rPr sz="1000" spc="-5" dirty="0">
                <a:latin typeface="Times New Roman"/>
                <a:cs typeface="Times New Roman"/>
              </a:rPr>
              <a:t>Цена земли. Дифференциальная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абсолютная </a:t>
            </a:r>
            <a:r>
              <a:rPr sz="1000" dirty="0">
                <a:latin typeface="Times New Roman"/>
                <a:cs typeface="Times New Roman"/>
              </a:rPr>
              <a:t>рента..............................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228</a:t>
            </a:r>
            <a:endParaRPr sz="1000">
              <a:latin typeface="Times New Roman"/>
              <a:cs typeface="Times New Roman"/>
            </a:endParaRPr>
          </a:p>
          <a:p>
            <a:pPr marL="231140" marR="5080" indent="-635" algn="just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Цена земли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как капитализированная </a:t>
            </a:r>
            <a:r>
              <a:rPr sz="1000" dirty="0">
                <a:latin typeface="Times New Roman"/>
                <a:cs typeface="Times New Roman"/>
              </a:rPr>
              <a:t>рента.....................................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228  Дифференциальная земельная рента, общее </a:t>
            </a:r>
            <a:r>
              <a:rPr sz="1000" dirty="0">
                <a:latin typeface="Times New Roman"/>
                <a:cs typeface="Times New Roman"/>
              </a:rPr>
              <a:t>понятие....................... </a:t>
            </a:r>
            <a:r>
              <a:rPr sz="1000" spc="-5" dirty="0">
                <a:latin typeface="Times New Roman"/>
                <a:cs typeface="Times New Roman"/>
              </a:rPr>
              <a:t>229  </a:t>
            </a:r>
            <a:r>
              <a:rPr sz="1000" dirty="0">
                <a:latin typeface="Times New Roman"/>
                <a:cs typeface="Times New Roman"/>
              </a:rPr>
              <a:t>Две </a:t>
            </a:r>
            <a:r>
              <a:rPr sz="1000" spc="-5" dirty="0">
                <a:latin typeface="Times New Roman"/>
                <a:cs typeface="Times New Roman"/>
              </a:rPr>
              <a:t>формы дифференциальной ренты.</a:t>
            </a:r>
            <a:endParaRPr sz="1000">
              <a:latin typeface="Times New Roman"/>
              <a:cs typeface="Times New Roman"/>
            </a:endParaRPr>
          </a:p>
          <a:p>
            <a:pPr marL="231140">
              <a:lnSpc>
                <a:spcPts val="1035"/>
              </a:lnSpc>
            </a:pPr>
            <a:r>
              <a:rPr sz="1000" spc="-5" dirty="0">
                <a:latin typeface="Times New Roman"/>
                <a:cs typeface="Times New Roman"/>
              </a:rPr>
              <a:t>Дифференциальная рента </a:t>
            </a:r>
            <a:r>
              <a:rPr sz="1000" dirty="0">
                <a:latin typeface="Times New Roman"/>
                <a:cs typeface="Times New Roman"/>
              </a:rPr>
              <a:t>I </a:t>
            </a:r>
            <a:r>
              <a:rPr sz="1000" spc="-5" dirty="0">
                <a:latin typeface="Times New Roman"/>
                <a:cs typeface="Times New Roman"/>
              </a:rPr>
              <a:t>по плодородию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местоположению.</a:t>
            </a:r>
            <a:endParaRPr sz="1000">
              <a:latin typeface="Times New Roman"/>
              <a:cs typeface="Times New Roman"/>
            </a:endParaRPr>
          </a:p>
          <a:p>
            <a:pPr marL="231140" marR="403860" indent="-635">
              <a:lnSpc>
                <a:spcPts val="115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Дифференциальная рента </a:t>
            </a:r>
            <a:r>
              <a:rPr sz="1000" dirty="0">
                <a:latin typeface="Times New Roman"/>
                <a:cs typeface="Times New Roman"/>
              </a:rPr>
              <a:t>II – </a:t>
            </a:r>
            <a:r>
              <a:rPr sz="1000" spc="-5" dirty="0">
                <a:latin typeface="Times New Roman"/>
                <a:cs typeface="Times New Roman"/>
              </a:rPr>
              <a:t>различная отдача, которую дают  равные капиталовложения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земельные участки</a:t>
            </a:r>
            <a:endParaRPr sz="1000">
              <a:latin typeface="Times New Roman"/>
              <a:cs typeface="Times New Roman"/>
            </a:endParaRPr>
          </a:p>
          <a:p>
            <a:pPr marL="231140">
              <a:lnSpc>
                <a:spcPts val="1120"/>
              </a:lnSpc>
            </a:pP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5" dirty="0">
                <a:latin typeface="Times New Roman"/>
                <a:cs typeface="Times New Roman"/>
              </a:rPr>
              <a:t>различным </a:t>
            </a:r>
            <a:r>
              <a:rPr sz="1000" dirty="0">
                <a:latin typeface="Times New Roman"/>
                <a:cs typeface="Times New Roman"/>
              </a:rPr>
              <a:t>плодородием...................................................................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229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618" y="485204"/>
            <a:ext cx="4096385" cy="226758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R="12700" algn="r">
              <a:lnSpc>
                <a:spcPct val="100000"/>
              </a:lnSpc>
              <a:spcBef>
                <a:spcPts val="350"/>
              </a:spcBef>
            </a:pPr>
            <a:r>
              <a:rPr sz="1000" spc="-5" dirty="0">
                <a:latin typeface="Times New Roman"/>
                <a:cs typeface="Times New Roman"/>
              </a:rPr>
              <a:t>Абсолютная рента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232</a:t>
            </a:r>
            <a:endParaRPr sz="1000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Рента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непосредственном наблюдении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</a:t>
            </a:r>
            <a:r>
              <a:rPr sz="1000" spc="-1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233</a:t>
            </a:r>
            <a:endParaRPr sz="1000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Глава 18. Доходы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их источники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235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Триединая формула представлений экономических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агентов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о </a:t>
            </a:r>
            <a:r>
              <a:rPr sz="1000" spc="-5" dirty="0">
                <a:latin typeface="Times New Roman"/>
                <a:cs typeface="Times New Roman"/>
              </a:rPr>
              <a:t>доходах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их источниках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235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Отражение триединой формулы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кольцевой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диаграмме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основных экономических </a:t>
            </a:r>
            <a:r>
              <a:rPr sz="1000" dirty="0">
                <a:latin typeface="Times New Roman"/>
                <a:cs typeface="Times New Roman"/>
              </a:rPr>
              <a:t>потоков......................................................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235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структуры совокупного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продукта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50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выяснение условий воспроизводства трех больших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классов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как завершение модели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</a:t>
            </a:r>
            <a:r>
              <a:rPr sz="1000" spc="-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237</a:t>
            </a:r>
            <a:endParaRPr sz="1000">
              <a:latin typeface="Times New Roman"/>
              <a:cs typeface="Times New Roman"/>
            </a:endParaRPr>
          </a:p>
          <a:p>
            <a:pPr marL="12700" marR="5080" indent="254635">
              <a:lnSpc>
                <a:spcPct val="1205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Несостоятельности, или «антагонизмы» рынка </a:t>
            </a:r>
            <a:r>
              <a:rPr sz="1000" dirty="0">
                <a:latin typeface="Times New Roman"/>
                <a:cs typeface="Times New Roman"/>
              </a:rPr>
              <a:t>................................ </a:t>
            </a:r>
            <a:r>
              <a:rPr sz="1000" spc="-5" dirty="0">
                <a:latin typeface="Times New Roman"/>
                <a:cs typeface="Times New Roman"/>
              </a:rPr>
              <a:t>239  Список сокращений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240</a:t>
            </a:r>
            <a:endParaRPr sz="1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50"/>
              </a:spcBef>
            </a:pPr>
            <a:r>
              <a:rPr sz="1000" spc="-20" dirty="0">
                <a:latin typeface="Times New Roman"/>
                <a:cs typeface="Times New Roman"/>
              </a:rPr>
              <a:t>Сведения </a:t>
            </a:r>
            <a:r>
              <a:rPr sz="1000" spc="-10" dirty="0">
                <a:latin typeface="Times New Roman"/>
                <a:cs typeface="Times New Roman"/>
              </a:rPr>
              <a:t>об </a:t>
            </a:r>
            <a:r>
              <a:rPr sz="1000" spc="-15" dirty="0">
                <a:latin typeface="Times New Roman"/>
                <a:cs typeface="Times New Roman"/>
              </a:rPr>
              <a:t>авторе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241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286" y="516127"/>
            <a:ext cx="4506595" cy="6332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1645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Введение.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spc="-5" dirty="0">
                <a:latin typeface="Times New Roman"/>
                <a:cs typeface="Times New Roman"/>
              </a:rPr>
              <a:t>Предмет и метод общей модели рыночной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экономики</a:t>
            </a:r>
            <a:endParaRPr sz="1400">
              <a:latin typeface="Times New Roman"/>
              <a:cs typeface="Times New Roman"/>
            </a:endParaRPr>
          </a:p>
          <a:p>
            <a:pPr marL="219710" marR="210185" indent="215265" algn="just">
              <a:lnSpc>
                <a:spcPct val="95700"/>
              </a:lnSpc>
              <a:spcBef>
                <a:spcPts val="1200"/>
              </a:spcBef>
            </a:pPr>
            <a:r>
              <a:rPr sz="1100" b="1" spc="-5" dirty="0">
                <a:latin typeface="Times New Roman"/>
                <a:cs typeface="Times New Roman"/>
              </a:rPr>
              <a:t>Предмет экономической науки вообще </a:t>
            </a:r>
            <a:r>
              <a:rPr sz="1100" spc="-5" dirty="0">
                <a:latin typeface="Times New Roman"/>
                <a:cs typeface="Times New Roman"/>
              </a:rPr>
              <a:t>(определение) – </a:t>
            </a:r>
            <a:r>
              <a:rPr sz="1100" dirty="0">
                <a:latin typeface="Times New Roman"/>
                <a:cs typeface="Times New Roman"/>
              </a:rPr>
              <a:t>от-  </a:t>
            </a:r>
            <a:r>
              <a:rPr sz="1100" spc="-5" dirty="0">
                <a:latin typeface="Times New Roman"/>
                <a:cs typeface="Times New Roman"/>
              </a:rPr>
              <a:t>ношения, в которые вступают люди в общественном производстве  своей материальной жизни, или производственные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отношения.</a:t>
            </a:r>
            <a:endParaRPr sz="1100">
              <a:latin typeface="Times New Roman"/>
              <a:cs typeface="Times New Roman"/>
            </a:endParaRPr>
          </a:p>
          <a:p>
            <a:pPr marL="219075" marR="209550" indent="215265" algn="just">
              <a:lnSpc>
                <a:spcPct val="95800"/>
              </a:lnSpc>
            </a:pPr>
            <a:r>
              <a:rPr sz="1100" b="1" spc="-5" dirty="0">
                <a:latin typeface="Times New Roman"/>
                <a:cs typeface="Times New Roman"/>
              </a:rPr>
              <a:t>Предмет экономической науки вообще </a:t>
            </a:r>
            <a:r>
              <a:rPr sz="1100" spc="-5" dirty="0">
                <a:latin typeface="Times New Roman"/>
                <a:cs typeface="Times New Roman"/>
              </a:rPr>
              <a:t>(прежние представле-  ния) – отношения материального производства (обмена, распреде-  ления, потребления) вещей, а не производства материальной жизни  людей. Определение было выдвинуто и разрабатывалось Жаном  Батистом Сэем (1803), Джеймсом Миллем (1821) и другими авто-  рами первой половины XIX века, оно было принято в российской  политической экономии. У Маркса другое определение: «В обще-  ственном </a:t>
            </a:r>
            <a:r>
              <a:rPr sz="1100" b="1" spc="-5" dirty="0">
                <a:latin typeface="Times New Roman"/>
                <a:cs typeface="Times New Roman"/>
              </a:rPr>
              <a:t>производстве </a:t>
            </a:r>
            <a:r>
              <a:rPr sz="1100" spc="-5" dirty="0">
                <a:latin typeface="Times New Roman"/>
                <a:cs typeface="Times New Roman"/>
              </a:rPr>
              <a:t>своей </a:t>
            </a:r>
            <a:r>
              <a:rPr sz="1100" b="1" spc="-5" dirty="0">
                <a:latin typeface="Times New Roman"/>
                <a:cs typeface="Times New Roman"/>
              </a:rPr>
              <a:t>жизни </a:t>
            </a:r>
            <a:r>
              <a:rPr sz="1100" spc="-5" dirty="0">
                <a:latin typeface="Times New Roman"/>
                <a:cs typeface="Times New Roman"/>
              </a:rPr>
              <a:t>люди вступают в определен-  ные, необходимые, от </a:t>
            </a:r>
            <a:r>
              <a:rPr sz="1100" dirty="0">
                <a:latin typeface="Times New Roman"/>
                <a:cs typeface="Times New Roman"/>
              </a:rPr>
              <a:t>их </a:t>
            </a:r>
            <a:r>
              <a:rPr sz="1100" spc="-5" dirty="0">
                <a:latin typeface="Times New Roman"/>
                <a:cs typeface="Times New Roman"/>
              </a:rPr>
              <a:t>воли не зависящие отношения – </a:t>
            </a:r>
            <a:r>
              <a:rPr sz="1100" b="1" spc="-5" dirty="0">
                <a:latin typeface="Times New Roman"/>
                <a:cs typeface="Times New Roman"/>
              </a:rPr>
              <a:t>произ-  водственные отношения</a:t>
            </a:r>
            <a:r>
              <a:rPr sz="1100" spc="-5" dirty="0">
                <a:latin typeface="Times New Roman"/>
                <a:cs typeface="Times New Roman"/>
              </a:rPr>
              <a:t>, которые соответствуют определенной  ступени развития их материальных производительных сил. </a:t>
            </a:r>
            <a:r>
              <a:rPr sz="1100" dirty="0">
                <a:latin typeface="Times New Roman"/>
                <a:cs typeface="Times New Roman"/>
              </a:rPr>
              <a:t>Сово-  </a:t>
            </a:r>
            <a:r>
              <a:rPr sz="1100" spc="-5" dirty="0">
                <a:latin typeface="Times New Roman"/>
                <a:cs typeface="Times New Roman"/>
              </a:rPr>
              <a:t>купность этих производственных отношений составляет экономи-  ческую структуру общества, реальный базис, на котором  возвышается юридическая и политическая надстройка и которому  соответствуют определенные формы общественного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сознания.</a:t>
            </a:r>
            <a:endParaRPr sz="1100">
              <a:latin typeface="Times New Roman"/>
              <a:cs typeface="Times New Roman"/>
            </a:endParaRPr>
          </a:p>
          <a:p>
            <a:pPr marL="219075" marR="211454" indent="215265" algn="just">
              <a:lnSpc>
                <a:spcPts val="1270"/>
              </a:lnSpc>
              <a:spcBef>
                <a:spcPts val="25"/>
              </a:spcBef>
            </a:pPr>
            <a:r>
              <a:rPr sz="1100" b="1" spc="-5" dirty="0">
                <a:latin typeface="Times New Roman"/>
                <a:cs typeface="Times New Roman"/>
              </a:rPr>
              <a:t>Способ производства материальной жизни </a:t>
            </a:r>
            <a:r>
              <a:rPr sz="1100" spc="-5" dirty="0">
                <a:latin typeface="Times New Roman"/>
                <a:cs typeface="Times New Roman"/>
              </a:rPr>
              <a:t>обусловливает  социальный, политический и духовный процессы жизни </a:t>
            </a:r>
            <a:r>
              <a:rPr sz="1100" spc="5" dirty="0">
                <a:latin typeface="Times New Roman"/>
                <a:cs typeface="Times New Roman"/>
              </a:rPr>
              <a:t>вообще»</a:t>
            </a:r>
            <a:r>
              <a:rPr sz="1050" spc="7" baseline="39682" dirty="0"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100" spc="5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434975" algn="just">
              <a:lnSpc>
                <a:spcPts val="1200"/>
              </a:lnSpc>
            </a:pPr>
            <a:r>
              <a:rPr sz="1100" b="1" spc="-5" dirty="0">
                <a:latin typeface="Times New Roman"/>
                <a:cs typeface="Times New Roman"/>
              </a:rPr>
              <a:t>Способ производства  жизни </a:t>
            </a:r>
            <a:r>
              <a:rPr sz="1100" spc="-5" dirty="0">
                <a:latin typeface="Times New Roman"/>
                <a:cs typeface="Times New Roman"/>
              </a:rPr>
              <a:t>(определение) – особая  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конкрет-</a:t>
            </a:r>
            <a:endParaRPr sz="1100">
              <a:latin typeface="Times New Roman"/>
              <a:cs typeface="Times New Roman"/>
            </a:endParaRPr>
          </a:p>
          <a:p>
            <a:pPr marL="219710" marR="210820" algn="just">
              <a:lnSpc>
                <a:spcPct val="9580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но-историческая совокупность производственных отношений. Спо-  собы производства жизни многообразны. Выделяются первобытно-  общинный, рабовладельческий, феодальный, капиталистический,  социалистический способы производства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жизни.</a:t>
            </a:r>
            <a:endParaRPr sz="1100">
              <a:latin typeface="Times New Roman"/>
              <a:cs typeface="Times New Roman"/>
            </a:endParaRPr>
          </a:p>
          <a:p>
            <a:pPr marL="219710" marR="211454" indent="215265">
              <a:lnSpc>
                <a:spcPts val="1270"/>
              </a:lnSpc>
              <a:spcBef>
                <a:spcPts val="30"/>
              </a:spcBef>
            </a:pPr>
            <a:r>
              <a:rPr sz="1100" b="1" spc="-5" dirty="0">
                <a:latin typeface="Times New Roman"/>
                <a:cs typeface="Times New Roman"/>
              </a:rPr>
              <a:t>Рыночная экономика – </a:t>
            </a:r>
            <a:r>
              <a:rPr sz="1100" spc="-5" dirty="0">
                <a:latin typeface="Times New Roman"/>
                <a:cs typeface="Times New Roman"/>
              </a:rPr>
              <a:t>название капиталистического способа  производства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жизни.</a:t>
            </a:r>
            <a:endParaRPr sz="1100">
              <a:latin typeface="Times New Roman"/>
              <a:cs typeface="Times New Roman"/>
            </a:endParaRPr>
          </a:p>
          <a:p>
            <a:pPr marL="434975">
              <a:lnSpc>
                <a:spcPts val="1170"/>
              </a:lnSpc>
            </a:pPr>
            <a:r>
              <a:rPr sz="1100" b="1" spc="-5" dirty="0">
                <a:latin typeface="Times New Roman"/>
                <a:cs typeface="Times New Roman"/>
              </a:rPr>
              <a:t>Предмет</a:t>
            </a:r>
            <a:r>
              <a:rPr sz="1100" b="1" spc="15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науки</a:t>
            </a:r>
            <a:r>
              <a:rPr sz="1100" b="1" spc="15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о</a:t>
            </a:r>
            <a:r>
              <a:rPr sz="1100" b="1" spc="15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рыночной</a:t>
            </a:r>
            <a:r>
              <a:rPr sz="1100" b="1" spc="15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экономике </a:t>
            </a:r>
            <a:r>
              <a:rPr sz="1100" spc="-5" dirty="0">
                <a:latin typeface="Times New Roman"/>
                <a:cs typeface="Times New Roman"/>
              </a:rPr>
              <a:t>–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капиталистический</a:t>
            </a:r>
            <a:endParaRPr sz="1100">
              <a:latin typeface="Times New Roman"/>
              <a:cs typeface="Times New Roman"/>
            </a:endParaRPr>
          </a:p>
          <a:p>
            <a:pPr marL="219710" marR="210185">
              <a:lnSpc>
                <a:spcPts val="1240"/>
              </a:lnSpc>
              <a:spcBef>
                <a:spcPts val="65"/>
              </a:spcBef>
              <a:tabLst>
                <a:tab pos="1492250" algn="l"/>
                <a:tab pos="2400300" algn="l"/>
                <a:tab pos="2771140" algn="l"/>
                <a:tab pos="3772535" algn="l"/>
              </a:tabLst>
            </a:pPr>
            <a:r>
              <a:rPr sz="1100" spc="-5" dirty="0">
                <a:latin typeface="Times New Roman"/>
                <a:cs typeface="Times New Roman"/>
              </a:rPr>
              <a:t>способ производства жизни (конкретно-историческая совокупность  </a:t>
            </a:r>
            <a:r>
              <a:rPr sz="1100" spc="-10" dirty="0">
                <a:latin typeface="Times New Roman"/>
                <a:cs typeface="Times New Roman"/>
              </a:rPr>
              <a:t>п</a:t>
            </a:r>
            <a:r>
              <a:rPr sz="1100" spc="-5" dirty="0">
                <a:latin typeface="Times New Roman"/>
                <a:cs typeface="Times New Roman"/>
              </a:rPr>
              <a:t>ро</a:t>
            </a:r>
            <a:r>
              <a:rPr sz="1100" spc="-10" dirty="0">
                <a:latin typeface="Times New Roman"/>
                <a:cs typeface="Times New Roman"/>
              </a:rPr>
              <a:t>изв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spc="-10" dirty="0">
                <a:latin typeface="Times New Roman"/>
                <a:cs typeface="Times New Roman"/>
              </a:rPr>
              <a:t>дс</a:t>
            </a:r>
            <a:r>
              <a:rPr sz="110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в</a:t>
            </a:r>
            <a:r>
              <a:rPr sz="1100" spc="-10" dirty="0">
                <a:latin typeface="Times New Roman"/>
                <a:cs typeface="Times New Roman"/>
              </a:rPr>
              <a:t>енны</a:t>
            </a:r>
            <a:r>
              <a:rPr sz="1100" spc="-5" dirty="0">
                <a:latin typeface="Times New Roman"/>
                <a:cs typeface="Times New Roman"/>
              </a:rPr>
              <a:t>х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Times New Roman"/>
                <a:cs typeface="Times New Roman"/>
              </a:rPr>
              <a:t>отнош</a:t>
            </a:r>
            <a:r>
              <a:rPr sz="1100" spc="-10" dirty="0">
                <a:latin typeface="Times New Roman"/>
                <a:cs typeface="Times New Roman"/>
              </a:rPr>
              <a:t>ени</a:t>
            </a:r>
            <a:r>
              <a:rPr sz="1100" spc="-5" dirty="0">
                <a:latin typeface="Times New Roman"/>
                <a:cs typeface="Times New Roman"/>
              </a:rPr>
              <a:t>й).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spc="-10" dirty="0">
                <a:latin typeface="Times New Roman"/>
                <a:cs typeface="Times New Roman"/>
              </a:rPr>
              <a:t>г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spc="-10" dirty="0">
                <a:latin typeface="Times New Roman"/>
                <a:cs typeface="Times New Roman"/>
              </a:rPr>
              <a:t>с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spc="-10" dirty="0">
                <a:latin typeface="Times New Roman"/>
                <a:cs typeface="Times New Roman"/>
              </a:rPr>
              <a:t>бе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spc="-10" dirty="0">
                <a:latin typeface="Times New Roman"/>
                <a:cs typeface="Times New Roman"/>
              </a:rPr>
              <a:t>н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spc="-10" dirty="0">
                <a:latin typeface="Times New Roman"/>
                <a:cs typeface="Times New Roman"/>
              </a:rPr>
              <a:t>с</a:t>
            </a:r>
            <a:r>
              <a:rPr sz="1100" spc="-5" dirty="0">
                <a:latin typeface="Times New Roman"/>
                <a:cs typeface="Times New Roman"/>
              </a:rPr>
              <a:t>т</a:t>
            </a:r>
            <a:r>
              <a:rPr sz="1100" spc="-10" dirty="0">
                <a:latin typeface="Times New Roman"/>
                <a:cs typeface="Times New Roman"/>
              </a:rPr>
              <a:t>ь</a:t>
            </a:r>
            <a:r>
              <a:rPr sz="1100" spc="-5" dirty="0">
                <a:latin typeface="Times New Roman"/>
                <a:cs typeface="Times New Roman"/>
              </a:rPr>
              <a:t>ю</a:t>
            </a:r>
            <a:r>
              <a:rPr sz="1100" dirty="0">
                <a:latin typeface="Times New Roman"/>
                <a:cs typeface="Times New Roman"/>
              </a:rPr>
              <a:t>	я</a:t>
            </a:r>
            <a:r>
              <a:rPr sz="1100" spc="-5" dirty="0">
                <a:latin typeface="Times New Roman"/>
                <a:cs typeface="Times New Roman"/>
              </a:rPr>
              <a:t>в</a:t>
            </a:r>
            <a:r>
              <a:rPr sz="1100" spc="-10" dirty="0">
                <a:latin typeface="Times New Roman"/>
                <a:cs typeface="Times New Roman"/>
              </a:rPr>
              <a:t>ляе</a:t>
            </a:r>
            <a:r>
              <a:rPr sz="1100" dirty="0">
                <a:latin typeface="Times New Roman"/>
                <a:cs typeface="Times New Roman"/>
              </a:rPr>
              <a:t>т</a:t>
            </a:r>
            <a:r>
              <a:rPr sz="1100" spc="-10" dirty="0">
                <a:latin typeface="Times New Roman"/>
                <a:cs typeface="Times New Roman"/>
              </a:rPr>
              <a:t>с</a:t>
            </a:r>
            <a:r>
              <a:rPr sz="1100" spc="-5" dirty="0">
                <a:latin typeface="Times New Roman"/>
                <a:cs typeface="Times New Roman"/>
              </a:rPr>
              <a:t>я</a:t>
            </a:r>
            <a:endParaRPr sz="1100">
              <a:latin typeface="Times New Roman"/>
              <a:cs typeface="Times New Roman"/>
            </a:endParaRPr>
          </a:p>
          <a:p>
            <a:pPr marL="219710">
              <a:lnSpc>
                <a:spcPts val="1170"/>
              </a:lnSpc>
            </a:pPr>
            <a:r>
              <a:rPr sz="1100" spc="-5" dirty="0">
                <a:latin typeface="Times New Roman"/>
                <a:cs typeface="Times New Roman"/>
              </a:rPr>
              <a:t>«фетишизм»:   носителем   отношений   между   людьми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становится</a:t>
            </a:r>
            <a:endParaRPr sz="1100">
              <a:latin typeface="Times New Roman"/>
              <a:cs typeface="Times New Roman"/>
            </a:endParaRPr>
          </a:p>
          <a:p>
            <a:pPr marL="219710" marR="210820">
              <a:lnSpc>
                <a:spcPts val="1240"/>
              </a:lnSpc>
              <a:spcBef>
                <a:spcPts val="70"/>
              </a:spcBef>
            </a:pPr>
            <a:r>
              <a:rPr sz="1100" spc="-5" dirty="0">
                <a:latin typeface="Times New Roman"/>
                <a:cs typeface="Times New Roman"/>
              </a:rPr>
              <a:t>общественное богатство (товары и деньги). Поэтому возможна  инверсия:    предмет    экономической    науки –    это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общественное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219075" marR="210820">
              <a:lnSpc>
                <a:spcPts val="1030"/>
              </a:lnSpc>
            </a:pPr>
            <a:r>
              <a:rPr sz="900" baseline="37037" dirty="0">
                <a:latin typeface="Times New Roman"/>
                <a:cs typeface="Times New Roman"/>
              </a:rPr>
              <a:t>1 </a:t>
            </a:r>
            <a:r>
              <a:rPr sz="900" spc="-5" dirty="0">
                <a:latin typeface="Times New Roman"/>
                <a:cs typeface="Times New Roman"/>
              </a:rPr>
              <a:t>Маркс </a:t>
            </a:r>
            <a:r>
              <a:rPr sz="900" dirty="0">
                <a:latin typeface="Times New Roman"/>
                <a:cs typeface="Times New Roman"/>
              </a:rPr>
              <a:t>К. К </a:t>
            </a:r>
            <a:r>
              <a:rPr sz="900" spc="-5" dirty="0">
                <a:latin typeface="Times New Roman"/>
                <a:cs typeface="Times New Roman"/>
              </a:rPr>
              <a:t>критике политической экономии. Предисловие </a:t>
            </a:r>
            <a:r>
              <a:rPr sz="900" dirty="0">
                <a:latin typeface="Times New Roman"/>
                <a:cs typeface="Times New Roman"/>
              </a:rPr>
              <a:t>// </a:t>
            </a:r>
            <a:r>
              <a:rPr sz="900" spc="-5" dirty="0">
                <a:latin typeface="Times New Roman"/>
                <a:cs typeface="Times New Roman"/>
              </a:rPr>
              <a:t>Маркс К., Эн-  гельс Ф. Соч. </a:t>
            </a:r>
            <a:r>
              <a:rPr sz="900" dirty="0">
                <a:latin typeface="Times New Roman"/>
                <a:cs typeface="Times New Roman"/>
              </a:rPr>
              <a:t>2 </a:t>
            </a:r>
            <a:r>
              <a:rPr sz="900" spc="-5" dirty="0">
                <a:latin typeface="Times New Roman"/>
                <a:cs typeface="Times New Roman"/>
              </a:rPr>
              <a:t>изд. </a:t>
            </a:r>
            <a:r>
              <a:rPr sz="900" dirty="0">
                <a:latin typeface="Times New Roman"/>
                <a:cs typeface="Times New Roman"/>
              </a:rPr>
              <a:t>Т. 13. – </a:t>
            </a:r>
            <a:r>
              <a:rPr sz="900" spc="-5" dirty="0">
                <a:latin typeface="Times New Roman"/>
                <a:cs typeface="Times New Roman"/>
              </a:rPr>
              <a:t>М.: Политиздат, 1959. С.</a:t>
            </a:r>
            <a:r>
              <a:rPr sz="900" spc="2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6.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258" y="6529578"/>
            <a:ext cx="1828800" cy="5715"/>
          </a:xfrm>
          <a:custGeom>
            <a:avLst/>
            <a:gdLst/>
            <a:ahLst/>
            <a:cxnLst/>
            <a:rect l="l" t="t" r="r" b="b"/>
            <a:pathLst>
              <a:path w="1828800" h="5715">
                <a:moveTo>
                  <a:pt x="1828800" y="0"/>
                </a:moveTo>
                <a:lnTo>
                  <a:pt x="0" y="0"/>
                </a:lnTo>
                <a:lnTo>
                  <a:pt x="0" y="5334"/>
                </a:lnTo>
                <a:lnTo>
                  <a:pt x="1828800" y="5334"/>
                </a:lnTo>
                <a:lnTo>
                  <a:pt x="1828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3728" y="6968273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15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018" y="514604"/>
            <a:ext cx="4145915" cy="60134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100" marR="30480" algn="just">
              <a:lnSpc>
                <a:spcPts val="1240"/>
              </a:lnSpc>
              <a:spcBef>
                <a:spcPts val="204"/>
              </a:spcBef>
            </a:pPr>
            <a:r>
              <a:rPr sz="1100" spc="-5" dirty="0">
                <a:latin typeface="Times New Roman"/>
                <a:cs typeface="Times New Roman"/>
              </a:rPr>
              <a:t>богатство («богатство народов») как носитель совокупности  производственных   отношений.   Великие   экономисты  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выносили</a:t>
            </a:r>
            <a:endParaRPr sz="1100">
              <a:latin typeface="Times New Roman"/>
              <a:cs typeface="Times New Roman"/>
            </a:endParaRPr>
          </a:p>
          <a:p>
            <a:pPr marL="38100" algn="just">
              <a:lnSpc>
                <a:spcPts val="1170"/>
              </a:lnSpc>
            </a:pPr>
            <a:r>
              <a:rPr sz="1100" spc="-5" dirty="0">
                <a:latin typeface="Times New Roman"/>
                <a:cs typeface="Times New Roman"/>
              </a:rPr>
              <a:t>«общественное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богатство»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название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своих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работ: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Смит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«Ис-</a:t>
            </a:r>
            <a:endParaRPr sz="11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93900"/>
              </a:lnSpc>
              <a:spcBef>
                <a:spcPts val="40"/>
              </a:spcBef>
            </a:pPr>
            <a:r>
              <a:rPr sz="1100" spc="-5" dirty="0">
                <a:latin typeface="Times New Roman"/>
                <a:cs typeface="Times New Roman"/>
              </a:rPr>
              <a:t>следование о природе и причинах богатства народов», 1776;  К. Маркс «Капитал» </a:t>
            </a:r>
            <a:r>
              <a:rPr sz="1100" dirty="0">
                <a:latin typeface="Times New Roman"/>
                <a:cs typeface="Times New Roman"/>
              </a:rPr>
              <a:t>(это </a:t>
            </a:r>
            <a:r>
              <a:rPr sz="1100" spc="-5" dirty="0">
                <a:latin typeface="Times New Roman"/>
                <a:cs typeface="Times New Roman"/>
              </a:rPr>
              <a:t>конкретизация «богатства народов»),  1867; Л. Вальрас, «Элементы чистой политической экономии, или  Теория общественного богатства», 1874; Дж. М. Кейнс «Общая  теория процента, занятости и денег» (формы и причины богатства),  1939.</a:t>
            </a:r>
            <a:endParaRPr sz="1100">
              <a:latin typeface="Times New Roman"/>
              <a:cs typeface="Times New Roman"/>
            </a:endParaRPr>
          </a:p>
          <a:p>
            <a:pPr marL="38100" marR="31115" indent="215265">
              <a:lnSpc>
                <a:spcPts val="1230"/>
              </a:lnSpc>
              <a:spcBef>
                <a:spcPts val="35"/>
              </a:spcBef>
            </a:pPr>
            <a:r>
              <a:rPr sz="1100" b="1" spc="-5" dirty="0">
                <a:latin typeface="Times New Roman"/>
                <a:cs typeface="Times New Roman"/>
              </a:rPr>
              <a:t>Предмет «общей модели рыночной экономики» или «общей  экономики» – </a:t>
            </a:r>
            <a:r>
              <a:rPr sz="1100" spc="-5" dirty="0">
                <a:latin typeface="Times New Roman"/>
                <a:cs typeface="Times New Roman"/>
              </a:rPr>
              <a:t>тот же, что предмет науки о рыночной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экономике.</a:t>
            </a:r>
            <a:endParaRPr sz="1100">
              <a:latin typeface="Times New Roman"/>
              <a:cs typeface="Times New Roman"/>
            </a:endParaRPr>
          </a:p>
          <a:p>
            <a:pPr marL="38100" marR="32384" indent="215265">
              <a:lnSpc>
                <a:spcPts val="1230"/>
              </a:lnSpc>
              <a:spcBef>
                <a:spcPts val="20"/>
              </a:spcBef>
            </a:pPr>
            <a:r>
              <a:rPr sz="1100" b="1" spc="-5" dirty="0">
                <a:latin typeface="Times New Roman"/>
                <a:cs typeface="Times New Roman"/>
              </a:rPr>
              <a:t>Производственные отношения рыночной экономики (при-  меры).  «</a:t>
            </a:r>
            <a:r>
              <a:rPr sz="1100" spc="-5" dirty="0">
                <a:latin typeface="Times New Roman"/>
                <a:cs typeface="Times New Roman"/>
              </a:rPr>
              <a:t>Производственные  отношения»,  образующие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экономиче-</a:t>
            </a:r>
            <a:endParaRPr sz="1100">
              <a:latin typeface="Times New Roman"/>
              <a:cs typeface="Times New Roman"/>
            </a:endParaRPr>
          </a:p>
          <a:p>
            <a:pPr marL="38100" marR="32384">
              <a:lnSpc>
                <a:spcPts val="124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ский базис и «экономические отношения» это одно и то же. В  теории  производственные  (экономические)  отношения 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отражены</a:t>
            </a: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ts val="1170"/>
              </a:lnSpc>
            </a:pPr>
            <a:r>
              <a:rPr sz="1100" spc="-5" dirty="0">
                <a:latin typeface="Times New Roman"/>
                <a:cs typeface="Times New Roman"/>
              </a:rPr>
              <a:t>экономическими категориями.</a:t>
            </a:r>
            <a:endParaRPr sz="1100">
              <a:latin typeface="Times New Roman"/>
              <a:cs typeface="Times New Roman"/>
            </a:endParaRPr>
          </a:p>
          <a:p>
            <a:pPr marL="38100" marR="30480" indent="215265" algn="just">
              <a:lnSpc>
                <a:spcPct val="93800"/>
              </a:lnSpc>
              <a:spcBef>
                <a:spcPts val="40"/>
              </a:spcBef>
            </a:pPr>
            <a:r>
              <a:rPr sz="1100" spc="-5" dirty="0">
                <a:latin typeface="Times New Roman"/>
                <a:cs typeface="Times New Roman"/>
              </a:rPr>
              <a:t>В какие отношения должны вступать люди в рыночной эконо-  мике для воспроизводства свей жизни? Собственник своей способ-  ности к труду вступает в отношение с капиталистом, устраивается  на работу и получает «заработную плату». Капиталист вступает в  отношение с наемными рабочими, с поставщиками средств произ-  водства, организует производство, реализует продукцию и получа-  ет «прибыль». Земельный собственник сдает землю в аренду  капиталисту и получает «ренту». Но они получают доходы в «день-  гах», на эти </a:t>
            </a:r>
            <a:r>
              <a:rPr sz="1100" spc="-10" dirty="0">
                <a:latin typeface="Times New Roman"/>
                <a:cs typeface="Times New Roman"/>
              </a:rPr>
              <a:t>деньги </a:t>
            </a:r>
            <a:r>
              <a:rPr sz="1100" spc="-5" dirty="0">
                <a:latin typeface="Times New Roman"/>
                <a:cs typeface="Times New Roman"/>
              </a:rPr>
              <a:t>покупаются «товары». У товаров есть «цена».  Можно взять «кредит» и выплачивать «проценты» и т. д. Здесь в  кавычках даны экономические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категории.</a:t>
            </a:r>
            <a:endParaRPr sz="1100">
              <a:latin typeface="Times New Roman"/>
              <a:cs typeface="Times New Roman"/>
            </a:endParaRPr>
          </a:p>
          <a:p>
            <a:pPr marL="38100" marR="30480" indent="215265" algn="just">
              <a:lnSpc>
                <a:spcPct val="93800"/>
              </a:lnSpc>
            </a:pPr>
            <a:r>
              <a:rPr sz="1100" b="1" spc="-5" dirty="0">
                <a:latin typeface="Times New Roman"/>
                <a:cs typeface="Times New Roman"/>
              </a:rPr>
              <a:t>Метод экономической науки как общенаучный метод </a:t>
            </a:r>
            <a:r>
              <a:rPr sz="1100" spc="-5" dirty="0">
                <a:latin typeface="Times New Roman"/>
                <a:cs typeface="Times New Roman"/>
              </a:rPr>
              <a:t>вклю-  чает два этапа: (1) анализ – движение от конкретного к абстракт-  ному; (2) синтез – построение модели в ходе движения от  абстрактного к конкретному. Двухэтапный метод используется во  всех науках. Пример: два арбуза, два барана, 2 рубля – конкретное.  Число 2 – абстрактное. При покупке 3 арбузов по 2 рубля мы </a:t>
            </a:r>
            <a:r>
              <a:rPr sz="1100" dirty="0">
                <a:latin typeface="Times New Roman"/>
                <a:cs typeface="Times New Roman"/>
              </a:rPr>
              <a:t>не  </a:t>
            </a:r>
            <a:r>
              <a:rPr sz="1100" spc="-5" dirty="0">
                <a:latin typeface="Times New Roman"/>
                <a:cs typeface="Times New Roman"/>
              </a:rPr>
              <a:t>умножаем арбузы на </a:t>
            </a:r>
            <a:r>
              <a:rPr sz="1100" spc="-10" dirty="0">
                <a:latin typeface="Times New Roman"/>
                <a:cs typeface="Times New Roman"/>
              </a:rPr>
              <a:t>рубли, </a:t>
            </a:r>
            <a:r>
              <a:rPr sz="1100" spc="-5" dirty="0">
                <a:latin typeface="Times New Roman"/>
                <a:cs typeface="Times New Roman"/>
              </a:rPr>
              <a:t>а идем от абстрактного к конкретному:  абстрагируем числа 3 и 2 из физической ситуации, умножаем одно  число на другое, получаем число 6 и интерпретируем результат в  соответствии с физической </a:t>
            </a:r>
            <a:r>
              <a:rPr sz="1100" dirty="0">
                <a:latin typeface="Times New Roman"/>
                <a:cs typeface="Times New Roman"/>
              </a:rPr>
              <a:t>ситуацией</a:t>
            </a:r>
            <a:r>
              <a:rPr sz="1050" baseline="39682" dirty="0">
                <a:latin typeface="Times New Roman"/>
                <a:cs typeface="Times New Roman"/>
              </a:rPr>
              <a:t>2</a:t>
            </a:r>
            <a:r>
              <a:rPr sz="1100" dirty="0">
                <a:latin typeface="Times New Roman"/>
                <a:cs typeface="Times New Roman"/>
              </a:rPr>
              <a:t>. </a:t>
            </a:r>
            <a:r>
              <a:rPr sz="1100" spc="-5" dirty="0">
                <a:latin typeface="Times New Roman"/>
                <a:cs typeface="Times New Roman"/>
              </a:rPr>
              <a:t>Число 6 может </a:t>
            </a:r>
            <a:r>
              <a:rPr sz="1100" dirty="0">
                <a:latin typeface="Times New Roman"/>
                <a:cs typeface="Times New Roman"/>
              </a:rPr>
              <a:t>быть </a:t>
            </a:r>
            <a:r>
              <a:rPr sz="1100" spc="-5" dirty="0">
                <a:latin typeface="Times New Roman"/>
                <a:cs typeface="Times New Roman"/>
              </a:rPr>
              <a:t>и ар-  бузами, и рублями, но в данном случае это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рубли.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258" y="6661416"/>
            <a:ext cx="1828800" cy="5715"/>
          </a:xfrm>
          <a:custGeom>
            <a:avLst/>
            <a:gdLst/>
            <a:ahLst/>
            <a:cxnLst/>
            <a:rect l="l" t="t" r="r" b="b"/>
            <a:pathLst>
              <a:path w="1828800" h="5715">
                <a:moveTo>
                  <a:pt x="1828800" y="0"/>
                </a:moveTo>
                <a:lnTo>
                  <a:pt x="0" y="0"/>
                </a:lnTo>
                <a:lnTo>
                  <a:pt x="0" y="5321"/>
                </a:lnTo>
                <a:lnTo>
                  <a:pt x="1828800" y="5321"/>
                </a:lnTo>
                <a:lnTo>
                  <a:pt x="1828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558" y="6681385"/>
            <a:ext cx="3332479" cy="1695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baseline="37037" dirty="0">
                <a:latin typeface="Times New Roman"/>
                <a:cs typeface="Times New Roman"/>
              </a:rPr>
              <a:t>2 </a:t>
            </a:r>
            <a:r>
              <a:rPr sz="900" spc="-5" dirty="0">
                <a:latin typeface="Times New Roman"/>
                <a:cs typeface="Times New Roman"/>
              </a:rPr>
              <a:t>Клайн М. Математика. Поиск истины. </a:t>
            </a:r>
            <a:r>
              <a:rPr sz="900" dirty="0">
                <a:latin typeface="Times New Roman"/>
                <a:cs typeface="Times New Roman"/>
              </a:rPr>
              <a:t>– </a:t>
            </a:r>
            <a:r>
              <a:rPr sz="900" spc="-5" dirty="0">
                <a:latin typeface="Times New Roman"/>
                <a:cs typeface="Times New Roman"/>
              </a:rPr>
              <a:t>М.: Мир, </a:t>
            </a:r>
            <a:r>
              <a:rPr sz="900" dirty="0">
                <a:latin typeface="Times New Roman"/>
                <a:cs typeface="Times New Roman"/>
              </a:rPr>
              <a:t>1988. </a:t>
            </a:r>
            <a:r>
              <a:rPr sz="900" spc="-5" dirty="0">
                <a:latin typeface="Times New Roman"/>
                <a:cs typeface="Times New Roman"/>
              </a:rPr>
              <a:t>С. 56 </a:t>
            </a:r>
            <a:r>
              <a:rPr sz="900" dirty="0">
                <a:latin typeface="Times New Roman"/>
                <a:cs typeface="Times New Roman"/>
              </a:rPr>
              <a:t>–</a:t>
            </a:r>
            <a:r>
              <a:rPr sz="900" spc="-2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57.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3843" y="6968235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16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472" y="6665224"/>
            <a:ext cx="240030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100" spc="-5" dirty="0">
                <a:latin typeface="Times New Roman"/>
                <a:cs typeface="Times New Roman"/>
              </a:rPr>
              <a:t>природы явлений, с позиций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эзотерики.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4185" y="6968235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1933" y="515365"/>
            <a:ext cx="4147185" cy="61702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 marR="32384" indent="215265" algn="just">
              <a:lnSpc>
                <a:spcPct val="93800"/>
              </a:lnSpc>
              <a:spcBef>
                <a:spcPts val="180"/>
              </a:spcBef>
            </a:pPr>
            <a:r>
              <a:rPr sz="1100" b="1" spc="-5" dirty="0">
                <a:latin typeface="Times New Roman"/>
                <a:cs typeface="Times New Roman"/>
              </a:rPr>
              <a:t>Экзотерический и эзотерический методы исследования в  естественных науках. </a:t>
            </a:r>
            <a:r>
              <a:rPr sz="1100" spc="-5" dirty="0">
                <a:latin typeface="Times New Roman"/>
                <a:cs typeface="Times New Roman"/>
              </a:rPr>
              <a:t>Метод математического описания явлений  называется экзотерическим методом (от др.-греч. εξωτερικός –  внешний). Впервые в физике был применен Г. Галилеем, его </a:t>
            </a:r>
            <a:r>
              <a:rPr sz="1100" spc="-10" dirty="0">
                <a:latin typeface="Times New Roman"/>
                <a:cs typeface="Times New Roman"/>
              </a:rPr>
              <a:t>ис-  </a:t>
            </a:r>
            <a:r>
              <a:rPr sz="1100" spc="-5" dirty="0">
                <a:latin typeface="Times New Roman"/>
                <a:cs typeface="Times New Roman"/>
              </a:rPr>
              <a:t>пользовал </a:t>
            </a:r>
            <a:r>
              <a:rPr sz="1100" dirty="0">
                <a:latin typeface="Times New Roman"/>
                <a:cs typeface="Times New Roman"/>
              </a:rPr>
              <a:t>И. </a:t>
            </a:r>
            <a:r>
              <a:rPr sz="1100" spc="-5" dirty="0">
                <a:latin typeface="Times New Roman"/>
                <a:cs typeface="Times New Roman"/>
              </a:rPr>
              <a:t>Ньютон. Пример: по формуле Галилея </a:t>
            </a:r>
            <a:r>
              <a:rPr sz="1100" i="1" spc="-5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=</a:t>
            </a:r>
            <a:r>
              <a:rPr sz="1100" i="1" spc="-5" dirty="0">
                <a:latin typeface="Times New Roman"/>
                <a:cs typeface="Times New Roman"/>
              </a:rPr>
              <a:t>gt</a:t>
            </a:r>
            <a:r>
              <a:rPr sz="1050" spc="-7" baseline="39682" dirty="0">
                <a:latin typeface="Times New Roman"/>
                <a:cs typeface="Times New Roman"/>
              </a:rPr>
              <a:t>2</a:t>
            </a:r>
            <a:r>
              <a:rPr sz="1100" spc="-5" dirty="0">
                <a:latin typeface="Times New Roman"/>
                <a:cs typeface="Times New Roman"/>
              </a:rPr>
              <a:t>/2, зная  время можно найти путь, пройденный падающим телом, и наобо-  рот. Формула удобна и практична, но она не отвечает на вопрос о  природе явления, т. е. на вопрос «почему тело падает?». Метод вы-  яснения внутренней взаимосвязи, или природы </a:t>
            </a:r>
            <a:r>
              <a:rPr sz="1100" spc="-10" dirty="0">
                <a:latin typeface="Times New Roman"/>
                <a:cs typeface="Times New Roman"/>
              </a:rPr>
              <a:t>явлений </a:t>
            </a:r>
            <a:r>
              <a:rPr sz="1100" spc="-5" dirty="0">
                <a:latin typeface="Times New Roman"/>
                <a:cs typeface="Times New Roman"/>
              </a:rPr>
              <a:t>называется  эзотерическим (от др.-греч. ἐσωτερικός – внутренний). Пример:  превращение «гусеница – кокон – бабочка» относится к сфере эк-  зотерики.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Выяснение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внутренней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взаимосвязи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вывод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том,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что</a:t>
            </a:r>
            <a:endParaRPr sz="1100">
              <a:latin typeface="Times New Roman"/>
              <a:cs typeface="Times New Roman"/>
            </a:endParaRPr>
          </a:p>
          <a:p>
            <a:pPr marL="38100" marR="33655" algn="just">
              <a:lnSpc>
                <a:spcPts val="1240"/>
              </a:lnSpc>
              <a:spcBef>
                <a:spcPts val="25"/>
              </a:spcBef>
            </a:pPr>
            <a:r>
              <a:rPr sz="1100" spc="-5" dirty="0">
                <a:latin typeface="Times New Roman"/>
                <a:cs typeface="Times New Roman"/>
              </a:rPr>
              <a:t>«гусеница – кокон – бабочка» – это разные формы, которые прини-  мает молекула ДНК бабочки в своем развитии –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эзотерика.</a:t>
            </a:r>
            <a:endParaRPr sz="1100">
              <a:latin typeface="Times New Roman"/>
              <a:cs typeface="Times New Roman"/>
            </a:endParaRPr>
          </a:p>
          <a:p>
            <a:pPr marL="38100" marR="32384" indent="215265" algn="just">
              <a:lnSpc>
                <a:spcPts val="1240"/>
              </a:lnSpc>
            </a:pPr>
            <a:r>
              <a:rPr sz="1100" b="1" spc="-5" dirty="0">
                <a:latin typeface="Times New Roman"/>
                <a:cs typeface="Times New Roman"/>
              </a:rPr>
              <a:t>Экзотерический и эзотерический методы исследования в  экономике. </a:t>
            </a:r>
            <a:r>
              <a:rPr sz="1100" spc="-5" dirty="0">
                <a:latin typeface="Times New Roman"/>
                <a:cs typeface="Times New Roman"/>
              </a:rPr>
              <a:t>А. Смит использовал </a:t>
            </a:r>
            <a:r>
              <a:rPr sz="1100" dirty="0">
                <a:latin typeface="Times New Roman"/>
                <a:cs typeface="Times New Roman"/>
              </a:rPr>
              <a:t>оба </a:t>
            </a:r>
            <a:r>
              <a:rPr sz="1100" spc="-5" dirty="0">
                <a:latin typeface="Times New Roman"/>
                <a:cs typeface="Times New Roman"/>
              </a:rPr>
              <a:t>метода. Как первопроходец  анализа рыночной экономики он должен был дать названия, ката-  логизировать,  установить  непосредственно  наблюдаемую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взаимо-</a:t>
            </a:r>
            <a:endParaRPr sz="1100">
              <a:latin typeface="Times New Roman"/>
              <a:cs typeface="Times New Roman"/>
            </a:endParaRPr>
          </a:p>
          <a:p>
            <a:pPr marL="38100" algn="just">
              <a:lnSpc>
                <a:spcPts val="1160"/>
              </a:lnSpc>
            </a:pPr>
            <a:r>
              <a:rPr sz="1100" spc="-5" dirty="0">
                <a:latin typeface="Times New Roman"/>
                <a:cs typeface="Times New Roman"/>
              </a:rPr>
              <a:t>связь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явлений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(экзотерика).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другой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стороны,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он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пытался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решить</a:t>
            </a:r>
            <a:endParaRPr sz="11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93900"/>
              </a:lnSpc>
              <a:spcBef>
                <a:spcPts val="40"/>
              </a:spcBef>
            </a:pPr>
            <a:r>
              <a:rPr sz="1100" spc="-5" dirty="0">
                <a:latin typeface="Times New Roman"/>
                <a:cs typeface="Times New Roman"/>
              </a:rPr>
              <a:t>задачу, содержащуюся в названии работы «Исследование о приро-  де и причинах богатства народов», т. е. выяснить «природу и при-  чины», внутреннюю взаимосвязь явлений (эзотерика). Смиту </a:t>
            </a:r>
            <a:r>
              <a:rPr sz="1100" spc="-10" dirty="0">
                <a:latin typeface="Times New Roman"/>
                <a:cs typeface="Times New Roman"/>
              </a:rPr>
              <a:t>не  </a:t>
            </a:r>
            <a:r>
              <a:rPr sz="1100" spc="-5" dirty="0">
                <a:latin typeface="Times New Roman"/>
                <a:cs typeface="Times New Roman"/>
              </a:rPr>
              <a:t>удалось открыть природу богатства, он остановился на полпути </a:t>
            </a:r>
            <a:r>
              <a:rPr sz="1100" spc="-10" dirty="0">
                <a:latin typeface="Times New Roman"/>
                <a:cs typeface="Times New Roman"/>
              </a:rPr>
              <a:t>на  </a:t>
            </a:r>
            <a:r>
              <a:rPr sz="1100" spc="-5" dirty="0">
                <a:latin typeface="Times New Roman"/>
                <a:cs typeface="Times New Roman"/>
              </a:rPr>
              <a:t>трудовой теории стоимости, сводившей стоимость к затратам чело-  веко-часов живого труда. Если природа явления неизвестна, то у  науки остается один путь </a:t>
            </a:r>
            <a:r>
              <a:rPr sz="1100" dirty="0">
                <a:latin typeface="Times New Roman"/>
                <a:cs typeface="Times New Roman"/>
              </a:rPr>
              <a:t>(путь </a:t>
            </a:r>
            <a:r>
              <a:rPr sz="1100" spc="-5" dirty="0">
                <a:latin typeface="Times New Roman"/>
                <a:cs typeface="Times New Roman"/>
              </a:rPr>
              <a:t>Галилея, которому не удалось от-  крыть природу тяготения) – экзотерический. Экономическая наука,  которая взяла на вооружение экзотерический </a:t>
            </a:r>
            <a:r>
              <a:rPr sz="1100" dirty="0">
                <a:latin typeface="Times New Roman"/>
                <a:cs typeface="Times New Roman"/>
              </a:rPr>
              <a:t>метод </a:t>
            </a:r>
            <a:r>
              <a:rPr sz="1100" spc="-5" dirty="0">
                <a:latin typeface="Times New Roman"/>
                <a:cs typeface="Times New Roman"/>
              </a:rPr>
              <a:t>Смита, </a:t>
            </a:r>
            <a:r>
              <a:rPr sz="1100" dirty="0">
                <a:latin typeface="Times New Roman"/>
                <a:cs typeface="Times New Roman"/>
              </a:rPr>
              <a:t>полу-  </a:t>
            </a:r>
            <a:r>
              <a:rPr sz="1100" spc="-5" dirty="0">
                <a:latin typeface="Times New Roman"/>
                <a:cs typeface="Times New Roman"/>
              </a:rPr>
              <a:t>чила название «неоклассики». Маркс был единственным исключе-  нием. Он не отказался от эзотерического метода Смита и завершил  открытие природы общественного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богатства.</a:t>
            </a:r>
            <a:endParaRPr sz="1100">
              <a:latin typeface="Times New Roman"/>
              <a:cs typeface="Times New Roman"/>
            </a:endParaRPr>
          </a:p>
          <a:p>
            <a:pPr marL="38100" indent="215265" algn="just">
              <a:lnSpc>
                <a:spcPts val="1195"/>
              </a:lnSpc>
            </a:pPr>
            <a:r>
              <a:rPr sz="1100" b="1" spc="-15" dirty="0">
                <a:latin typeface="Times New Roman"/>
                <a:cs typeface="Times New Roman"/>
              </a:rPr>
              <a:t>Метод</a:t>
            </a:r>
            <a:r>
              <a:rPr sz="1100" b="1" spc="10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микро-</a:t>
            </a:r>
            <a:r>
              <a:rPr sz="1100" b="1" spc="10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и</a:t>
            </a:r>
            <a:r>
              <a:rPr sz="1100" b="1" spc="110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макроэкономики</a:t>
            </a:r>
            <a:r>
              <a:rPr sz="1100" b="1" spc="10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(определение)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–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экзотериче-</a:t>
            </a:r>
            <a:endParaRPr sz="1100">
              <a:latin typeface="Times New Roman"/>
              <a:cs typeface="Times New Roman"/>
            </a:endParaRPr>
          </a:p>
          <a:p>
            <a:pPr marL="38100" marR="31750" algn="just">
              <a:lnSpc>
                <a:spcPct val="93800"/>
              </a:lnSpc>
              <a:spcBef>
                <a:spcPts val="45"/>
              </a:spcBef>
            </a:pPr>
            <a:r>
              <a:rPr sz="1100" spc="-15" dirty="0">
                <a:latin typeface="Times New Roman"/>
                <a:cs typeface="Times New Roman"/>
              </a:rPr>
              <a:t>ский, математически описательный метод, </a:t>
            </a:r>
            <a:r>
              <a:rPr sz="1100" spc="-10" dirty="0">
                <a:latin typeface="Times New Roman"/>
                <a:cs typeface="Times New Roman"/>
              </a:rPr>
              <a:t>метод </a:t>
            </a:r>
            <a:r>
              <a:rPr sz="1100" spc="-15" dirty="0">
                <a:latin typeface="Times New Roman"/>
                <a:cs typeface="Times New Roman"/>
              </a:rPr>
              <a:t>непосредственного  наблюдения явлений </a:t>
            </a:r>
            <a:r>
              <a:rPr sz="1100" spc="-5" dirty="0">
                <a:latin typeface="Times New Roman"/>
                <a:cs typeface="Times New Roman"/>
              </a:rPr>
              <a:t>и </a:t>
            </a:r>
            <a:r>
              <a:rPr sz="1100" spc="-15" dirty="0">
                <a:latin typeface="Times New Roman"/>
                <a:cs typeface="Times New Roman"/>
              </a:rPr>
              <a:t>установления количественных закономерно-  стей между ними. Анализ ведется </a:t>
            </a:r>
            <a:r>
              <a:rPr sz="1100" spc="-10" dirty="0">
                <a:latin typeface="Times New Roman"/>
                <a:cs typeface="Times New Roman"/>
              </a:rPr>
              <a:t>на </a:t>
            </a:r>
            <a:r>
              <a:rPr sz="1100" spc="-15" dirty="0">
                <a:latin typeface="Times New Roman"/>
                <a:cs typeface="Times New Roman"/>
              </a:rPr>
              <a:t>уровне частей целого, </a:t>
            </a:r>
            <a:r>
              <a:rPr sz="1100" spc="-5" dirty="0">
                <a:latin typeface="Times New Roman"/>
                <a:cs typeface="Times New Roman"/>
              </a:rPr>
              <a:t>а </a:t>
            </a:r>
            <a:r>
              <a:rPr sz="1100" spc="-15" dirty="0">
                <a:latin typeface="Times New Roman"/>
                <a:cs typeface="Times New Roman"/>
              </a:rPr>
              <a:t>синтез  приводит </a:t>
            </a:r>
            <a:r>
              <a:rPr sz="1100" spc="-5" dirty="0">
                <a:latin typeface="Times New Roman"/>
                <a:cs typeface="Times New Roman"/>
              </a:rPr>
              <a:t>к </a:t>
            </a:r>
            <a:r>
              <a:rPr sz="1100" spc="-15" dirty="0">
                <a:latin typeface="Times New Roman"/>
                <a:cs typeface="Times New Roman"/>
              </a:rPr>
              <a:t>построению множества частных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моделей.</a:t>
            </a:r>
            <a:endParaRPr sz="1100">
              <a:latin typeface="Times New Roman"/>
              <a:cs typeface="Times New Roman"/>
            </a:endParaRPr>
          </a:p>
          <a:p>
            <a:pPr marL="38100" indent="215265" algn="just">
              <a:lnSpc>
                <a:spcPts val="1195"/>
              </a:lnSpc>
            </a:pPr>
            <a:r>
              <a:rPr sz="1100" b="1" spc="-5" dirty="0">
                <a:latin typeface="Times New Roman"/>
                <a:cs typeface="Times New Roman"/>
              </a:rPr>
              <a:t>Метод  «Капитала»  Маркса  </a:t>
            </a:r>
            <a:r>
              <a:rPr sz="1100" spc="-5" dirty="0">
                <a:latin typeface="Times New Roman"/>
                <a:cs typeface="Times New Roman"/>
              </a:rPr>
              <a:t>(определение) – 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диалектический</a:t>
            </a:r>
            <a:endParaRPr sz="1100">
              <a:latin typeface="Times New Roman"/>
              <a:cs typeface="Times New Roman"/>
            </a:endParaRPr>
          </a:p>
          <a:p>
            <a:pPr marL="38100" marR="33655" algn="just">
              <a:lnSpc>
                <a:spcPts val="1240"/>
              </a:lnSpc>
              <a:spcBef>
                <a:spcPts val="65"/>
              </a:spcBef>
            </a:pPr>
            <a:r>
              <a:rPr sz="1100" spc="-5" dirty="0">
                <a:latin typeface="Times New Roman"/>
                <a:cs typeface="Times New Roman"/>
              </a:rPr>
              <a:t>метод, синтез экзотерического и эзотерического метода: экзотери-  ческие   категории   получают   определение/объяснение   с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позиций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341" y="516889"/>
            <a:ext cx="4171315" cy="62007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50800" marR="44450" indent="215265" algn="just">
              <a:lnSpc>
                <a:spcPct val="95800"/>
              </a:lnSpc>
              <a:spcBef>
                <a:spcPts val="150"/>
              </a:spcBef>
            </a:pPr>
            <a:r>
              <a:rPr sz="1100" b="1" spc="-5" dirty="0">
                <a:latin typeface="Times New Roman"/>
                <a:cs typeface="Times New Roman"/>
              </a:rPr>
              <a:t>Метод «общей экономики» и метод «Капитала». </a:t>
            </a:r>
            <a:r>
              <a:rPr sz="1100" spc="-5" dirty="0">
                <a:latin typeface="Times New Roman"/>
                <a:cs typeface="Times New Roman"/>
              </a:rPr>
              <a:t>Маркс  начинает анализ «богатства обществ, в которых преобладает </a:t>
            </a:r>
            <a:r>
              <a:rPr sz="1100" spc="-10" dirty="0">
                <a:latin typeface="Times New Roman"/>
                <a:cs typeface="Times New Roman"/>
              </a:rPr>
              <a:t>капи-  </a:t>
            </a:r>
            <a:r>
              <a:rPr sz="1100" spc="-5" dirty="0">
                <a:latin typeface="Times New Roman"/>
                <a:cs typeface="Times New Roman"/>
              </a:rPr>
              <a:t>талистический способ производства», не с «огромного </a:t>
            </a:r>
            <a:r>
              <a:rPr sz="1100" spc="-10" dirty="0">
                <a:latin typeface="Times New Roman"/>
                <a:cs typeface="Times New Roman"/>
              </a:rPr>
              <a:t>скопления  </a:t>
            </a:r>
            <a:r>
              <a:rPr sz="1100" spc="-5" dirty="0">
                <a:latin typeface="Times New Roman"/>
                <a:cs typeface="Times New Roman"/>
              </a:rPr>
              <a:t>товаров», а с отдельного товара. В предисловии к первому </a:t>
            </a:r>
            <a:r>
              <a:rPr sz="1100" spc="-10" dirty="0">
                <a:latin typeface="Times New Roman"/>
                <a:cs typeface="Times New Roman"/>
              </a:rPr>
              <a:t>изданию  </a:t>
            </a:r>
            <a:r>
              <a:rPr sz="1100" spc="-5" dirty="0">
                <a:latin typeface="Times New Roman"/>
                <a:cs typeface="Times New Roman"/>
              </a:rPr>
              <a:t>Капитала Маркс дает ключ к пониманию особенностей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метода:</a:t>
            </a:r>
            <a:endParaRPr sz="1100">
              <a:latin typeface="Times New Roman"/>
              <a:cs typeface="Times New Roman"/>
            </a:endParaRPr>
          </a:p>
          <a:p>
            <a:pPr marL="50800" marR="43815" algn="just">
              <a:lnSpc>
                <a:spcPts val="127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«товарная форма продукта труда, или форма стоимости товара,  есть форма экономической клеточки буржуазного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общества»</a:t>
            </a:r>
            <a:r>
              <a:rPr sz="1050" baseline="39682" dirty="0"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10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266065" algn="just">
              <a:lnSpc>
                <a:spcPts val="1200"/>
              </a:lnSpc>
            </a:pPr>
            <a:r>
              <a:rPr sz="1100" spc="-5" dirty="0">
                <a:latin typeface="Times New Roman"/>
                <a:cs typeface="Times New Roman"/>
              </a:rPr>
              <a:t>Отдельный товар – единство двух факторов – потребительной</a:t>
            </a:r>
            <a:endParaRPr sz="11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80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стоимости (ПС) и стоимости (СТ). Потребительная стоимость –  вещь с полезными свойствами, удовлетворяющая общественную  потребность («вещь для других»), стоимость – кристаллизация аб-  страктно человеческого труда (полные определения см.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ниже)</a:t>
            </a:r>
            <a:endParaRPr sz="1100">
              <a:latin typeface="Times New Roman"/>
              <a:cs typeface="Times New Roman"/>
            </a:endParaRPr>
          </a:p>
          <a:p>
            <a:pPr marL="50800" marR="43815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Потребительная стоимость непосредственно наблюдается, </a:t>
            </a:r>
            <a:r>
              <a:rPr sz="1100" spc="-10" dirty="0">
                <a:latin typeface="Times New Roman"/>
                <a:cs typeface="Times New Roman"/>
              </a:rPr>
              <a:t>еди-  </a:t>
            </a:r>
            <a:r>
              <a:rPr sz="1100" spc="-5" dirty="0">
                <a:latin typeface="Times New Roman"/>
                <a:cs typeface="Times New Roman"/>
              </a:rPr>
              <a:t>ницы измерения – собственные единицы измерения вещи. А вот  стоимость непосредственно не наблюдается, единицы измерения –  часы кристаллизованного рабочего времени. Как ни крути ту или  иную вещь, выяснить, </a:t>
            </a:r>
            <a:r>
              <a:rPr sz="1100" dirty="0">
                <a:latin typeface="Times New Roman"/>
                <a:cs typeface="Times New Roman"/>
              </a:rPr>
              <a:t>что </a:t>
            </a:r>
            <a:r>
              <a:rPr sz="1100" spc="-5" dirty="0">
                <a:latin typeface="Times New Roman"/>
                <a:cs typeface="Times New Roman"/>
              </a:rPr>
              <a:t>она обладает стоимостью, выяснить, что  это – товар, невозможно. Это может быть вещь, полезная «для се-  бя», например, картофель в огороде для личного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потребления.</a:t>
            </a:r>
            <a:endParaRPr sz="1100">
              <a:latin typeface="Times New Roman"/>
              <a:cs typeface="Times New Roman"/>
            </a:endParaRPr>
          </a:p>
          <a:p>
            <a:pPr marL="50800" marR="43180" indent="215900" algn="just">
              <a:lnSpc>
                <a:spcPct val="958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Если начинать с отдельного товара (как в «Капитале» Маркса),  то доказать, что это товар можно лишь в том случае, если он ста-  вится в отношение к другим товарам, т. е. обменивается </a:t>
            </a:r>
            <a:r>
              <a:rPr sz="1100" dirty="0">
                <a:latin typeface="Times New Roman"/>
                <a:cs typeface="Times New Roman"/>
              </a:rPr>
              <a:t>на </a:t>
            </a:r>
            <a:r>
              <a:rPr sz="1100" spc="-5" dirty="0">
                <a:latin typeface="Times New Roman"/>
                <a:cs typeface="Times New Roman"/>
              </a:rPr>
              <a:t>другие  товары, или продается за деньги. Другими словами, товар стано-  вится товаром только тогда, когда он обладает «меновой стоимо-  стью». Меновой стоимостью 1 кг картофеля может </a:t>
            </a:r>
            <a:r>
              <a:rPr sz="1100" dirty="0">
                <a:latin typeface="Times New Roman"/>
                <a:cs typeface="Times New Roman"/>
              </a:rPr>
              <a:t>быть </a:t>
            </a:r>
            <a:r>
              <a:rPr sz="1100" spc="-5" dirty="0">
                <a:latin typeface="Times New Roman"/>
                <a:cs typeface="Times New Roman"/>
              </a:rPr>
              <a:t>1 </a:t>
            </a:r>
            <a:r>
              <a:rPr sz="1100" spc="-10" dirty="0">
                <a:latin typeface="Times New Roman"/>
                <a:cs typeface="Times New Roman"/>
              </a:rPr>
              <a:t>литр  </a:t>
            </a:r>
            <a:r>
              <a:rPr sz="1100" spc="-5" dirty="0">
                <a:latin typeface="Times New Roman"/>
                <a:cs typeface="Times New Roman"/>
              </a:rPr>
              <a:t>молока, 1 кг моркови и т. д. У картофеля много меновых стоимо-  стей. Меновая стоимость картофеля (1 литр молока) – это непо-  средственно наблюдаемая форма проявления ненаблюдаемой  стоимости товара (картофеля). Наиболее развитой формой стоимо-  сти является денежная форма стоимости по формуле «товар – день-  ги» (Т – Д), напр. 1 кг картофеля – 1 руб. Если продукт обладает  наиболее развитой денежной формой стоимости, то со 100 % </a:t>
            </a:r>
            <a:r>
              <a:rPr sz="1100" spc="-10" dirty="0">
                <a:latin typeface="Times New Roman"/>
                <a:cs typeface="Times New Roman"/>
              </a:rPr>
              <a:t>га-  </a:t>
            </a:r>
            <a:r>
              <a:rPr sz="1100" spc="-5" dirty="0">
                <a:latin typeface="Times New Roman"/>
                <a:cs typeface="Times New Roman"/>
              </a:rPr>
              <a:t>рантией можно утверждать, что это –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товар.</a:t>
            </a:r>
            <a:endParaRPr sz="1100">
              <a:latin typeface="Times New Roman"/>
              <a:cs typeface="Times New Roman"/>
            </a:endParaRPr>
          </a:p>
          <a:p>
            <a:pPr marL="50800" marR="44450" indent="215265" algn="just">
              <a:lnSpc>
                <a:spcPts val="127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В предисловии к первому </a:t>
            </a:r>
            <a:r>
              <a:rPr sz="1100" spc="-10" dirty="0">
                <a:latin typeface="Times New Roman"/>
                <a:cs typeface="Times New Roman"/>
              </a:rPr>
              <a:t>изданию </a:t>
            </a:r>
            <a:r>
              <a:rPr sz="1100" spc="-5" dirty="0">
                <a:latin typeface="Times New Roman"/>
                <a:cs typeface="Times New Roman"/>
              </a:rPr>
              <a:t>Капитала Маркс сравнивает  товарную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форму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продукта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труда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денежную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форму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стоимости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endParaRPr sz="1100">
              <a:latin typeface="Times New Roman"/>
              <a:cs typeface="Times New Roman"/>
            </a:endParaRPr>
          </a:p>
          <a:p>
            <a:pPr marL="50800" algn="just">
              <a:lnSpc>
                <a:spcPts val="1230"/>
              </a:lnSpc>
            </a:pPr>
            <a:r>
              <a:rPr sz="1100" spc="-5" dirty="0">
                <a:latin typeface="Times New Roman"/>
                <a:cs typeface="Times New Roman"/>
              </a:rPr>
              <a:t>«клеточкой». 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 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 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 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просто 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метафора. 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Маркс 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действительно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</a:pPr>
            <a:r>
              <a:rPr sz="900" baseline="37037" dirty="0">
                <a:latin typeface="Times New Roman"/>
                <a:cs typeface="Times New Roman"/>
              </a:rPr>
              <a:t>3</a:t>
            </a:r>
            <a:r>
              <a:rPr sz="900" spc="165" baseline="37037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Маркс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К.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Капитал.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Критика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политической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экономии.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Т.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I</a:t>
            </a:r>
            <a:r>
              <a:rPr sz="900" spc="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//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Маркс</a:t>
            </a:r>
            <a:r>
              <a:rPr sz="900" spc="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К.,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Энгельс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Ф.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258" y="6529578"/>
            <a:ext cx="1828800" cy="5715"/>
          </a:xfrm>
          <a:custGeom>
            <a:avLst/>
            <a:gdLst/>
            <a:ahLst/>
            <a:cxnLst/>
            <a:rect l="l" t="t" r="r" b="b"/>
            <a:pathLst>
              <a:path w="1828800" h="5715">
                <a:moveTo>
                  <a:pt x="1828800" y="0"/>
                </a:moveTo>
                <a:lnTo>
                  <a:pt x="0" y="0"/>
                </a:lnTo>
                <a:lnTo>
                  <a:pt x="0" y="5334"/>
                </a:lnTo>
                <a:lnTo>
                  <a:pt x="1828800" y="5334"/>
                </a:lnTo>
                <a:lnTo>
                  <a:pt x="1828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481" y="6698526"/>
            <a:ext cx="24942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Соч. </a:t>
            </a:r>
            <a:r>
              <a:rPr sz="900" dirty="0">
                <a:latin typeface="Times New Roman"/>
                <a:cs typeface="Times New Roman"/>
              </a:rPr>
              <a:t>2-е </a:t>
            </a:r>
            <a:r>
              <a:rPr sz="900" spc="-5" dirty="0">
                <a:latin typeface="Times New Roman"/>
                <a:cs typeface="Times New Roman"/>
              </a:rPr>
              <a:t>изд. Т. </a:t>
            </a:r>
            <a:r>
              <a:rPr sz="900" dirty="0">
                <a:latin typeface="Times New Roman"/>
                <a:cs typeface="Times New Roman"/>
              </a:rPr>
              <a:t>23. – </a:t>
            </a:r>
            <a:r>
              <a:rPr sz="900" spc="-5" dirty="0">
                <a:latin typeface="Times New Roman"/>
                <a:cs typeface="Times New Roman"/>
              </a:rPr>
              <a:t>М.: Политиздат, 1960. С.</a:t>
            </a:r>
            <a:r>
              <a:rPr sz="900" spc="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5–6.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4071" y="6968273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18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0577" y="506983"/>
            <a:ext cx="1488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А. В.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Сорокин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485140" marR="5080" indent="-473075">
              <a:lnSpc>
                <a:spcPts val="2300"/>
              </a:lnSpc>
              <a:spcBef>
                <a:spcPts val="254"/>
              </a:spcBef>
            </a:pPr>
            <a:r>
              <a:rPr spc="-5" dirty="0"/>
              <a:t>ОБЩАЯ </a:t>
            </a:r>
            <a:r>
              <a:rPr spc="-10" dirty="0"/>
              <a:t>ЭКОНОМИКА:  БАКАЛАВРИАТ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1856" y="2560383"/>
            <a:ext cx="2067560" cy="688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Times New Roman"/>
                <a:cs typeface="Times New Roman"/>
              </a:rPr>
              <a:t>КРАТКИЙ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КУРС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150"/>
              </a:spcBef>
            </a:pPr>
            <a:r>
              <a:rPr sz="1400" b="1" i="1" spc="-10" dirty="0">
                <a:latin typeface="Times New Roman"/>
                <a:cs typeface="Times New Roman"/>
              </a:rPr>
              <a:t>Учебник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4635" y="6140450"/>
            <a:ext cx="560070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Мос</a:t>
            </a:r>
            <a:r>
              <a:rPr sz="1200" b="1" spc="-5" dirty="0">
                <a:latin typeface="Times New Roman"/>
                <a:cs typeface="Times New Roman"/>
              </a:rPr>
              <a:t>к</a:t>
            </a:r>
            <a:r>
              <a:rPr sz="1200" b="1" dirty="0">
                <a:latin typeface="Times New Roman"/>
                <a:cs typeface="Times New Roman"/>
              </a:rPr>
              <a:t>ва  </a:t>
            </a:r>
            <a:r>
              <a:rPr sz="1200" b="1" spc="-5" dirty="0">
                <a:latin typeface="Times New Roman"/>
                <a:cs typeface="Times New Roman"/>
              </a:rPr>
              <a:t>Б</a:t>
            </a:r>
            <a:r>
              <a:rPr sz="1200" b="1" dirty="0">
                <a:latin typeface="Times New Roman"/>
                <a:cs typeface="Times New Roman"/>
              </a:rPr>
              <a:t>е</a:t>
            </a:r>
            <a:r>
              <a:rPr sz="1200" b="1" spc="-5" dirty="0">
                <a:latin typeface="Times New Roman"/>
                <a:cs typeface="Times New Roman"/>
              </a:rPr>
              <a:t>рлин  </a:t>
            </a:r>
            <a:r>
              <a:rPr sz="1200" b="1" dirty="0">
                <a:latin typeface="Times New Roman"/>
                <a:cs typeface="Times New Roman"/>
              </a:rPr>
              <a:t>2020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10422" y="5873219"/>
            <a:ext cx="929003" cy="290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028" y="516889"/>
            <a:ext cx="4171950" cy="62007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0800" marR="44450" algn="just">
              <a:lnSpc>
                <a:spcPts val="1270"/>
              </a:lnSpc>
              <a:spcBef>
                <a:spcPts val="180"/>
              </a:spcBef>
            </a:pPr>
            <a:r>
              <a:rPr sz="1100" spc="-5" dirty="0">
                <a:latin typeface="Times New Roman"/>
                <a:cs typeface="Times New Roman"/>
              </a:rPr>
              <a:t>согласовывал свой метод с передовой по тем временам клеточной  теорией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Шванна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(1839)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Вирхова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(1858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г.)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–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автора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афоризма</a:t>
            </a:r>
            <a:endParaRPr sz="1100">
              <a:latin typeface="Times New Roman"/>
              <a:cs typeface="Times New Roman"/>
            </a:endParaRPr>
          </a:p>
          <a:p>
            <a:pPr marL="50800" algn="just">
              <a:lnSpc>
                <a:spcPts val="1200"/>
              </a:lnSpc>
            </a:pPr>
            <a:r>
              <a:rPr sz="1100" spc="-5" dirty="0">
                <a:latin typeface="Times New Roman"/>
                <a:cs typeface="Times New Roman"/>
              </a:rPr>
              <a:t>«Omnis 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cellula 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ех 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cellula»/«Каждая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клетка 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из 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клетки». 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Согласно</a:t>
            </a:r>
            <a:endParaRPr sz="1100">
              <a:latin typeface="Times New Roman"/>
              <a:cs typeface="Times New Roman"/>
            </a:endParaRPr>
          </a:p>
          <a:p>
            <a:pPr marL="50800" marR="43815" algn="just">
              <a:lnSpc>
                <a:spcPct val="9570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этой теории, развитие и дифференциация клеток многоклеточного  организма начинается с клетки, имеющей самостоятельное суще-  ствование.</a:t>
            </a:r>
            <a:endParaRPr sz="1100">
              <a:latin typeface="Times New Roman"/>
              <a:cs typeface="Times New Roman"/>
            </a:endParaRPr>
          </a:p>
          <a:p>
            <a:pPr marL="50800" marR="43180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Маркс находит категорию, имеющую самостоятельное истори-  ческое существование и, в то же время, являющуюся простейшей  (и в этом смысле абстрактной) категорией развитого целого: «Фор-  ма стоимости, пишет Маркс, – получающая свой законченный вид  (gestalt) в денежной форме, очень бессодержательна и проста. </a:t>
            </a:r>
            <a:r>
              <a:rPr sz="1100" spc="-10" dirty="0">
                <a:latin typeface="Times New Roman"/>
                <a:cs typeface="Times New Roman"/>
              </a:rPr>
              <a:t>И,  </a:t>
            </a:r>
            <a:r>
              <a:rPr sz="1100" spc="-5" dirty="0">
                <a:latin typeface="Times New Roman"/>
                <a:cs typeface="Times New Roman"/>
              </a:rPr>
              <a:t>тем не менее, </a:t>
            </a:r>
            <a:r>
              <a:rPr sz="1100" dirty="0">
                <a:latin typeface="Times New Roman"/>
                <a:cs typeface="Times New Roman"/>
              </a:rPr>
              <a:t>ум </a:t>
            </a:r>
            <a:r>
              <a:rPr sz="1100" spc="-5" dirty="0">
                <a:latin typeface="Times New Roman"/>
                <a:cs typeface="Times New Roman"/>
              </a:rPr>
              <a:t>человеческий тщетно пытался постигнуть ее в те-  чение более чем 2000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лет»</a:t>
            </a:r>
            <a:r>
              <a:rPr sz="1050" spc="7" baseline="39682" dirty="0">
                <a:latin typeface="Times New Roman"/>
                <a:cs typeface="Times New Roman"/>
                <a:hlinkClick r:id="rId2" action="ppaction://hlinksldjump"/>
              </a:rPr>
              <a:t>4</a:t>
            </a:r>
            <a:r>
              <a:rPr sz="1100" spc="5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50800" marR="44450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Метод единства исторического и логического – «с чего начина-  ется история, с того должна начинаться логическая модель» – име-  ет аналоги в клеточной теории. Клеточная теория проецировалась  на общественное развитие таким образом, что в «старом» организ-  ме появлялись «одноклеточные зародыши» нового и </a:t>
            </a:r>
            <a:r>
              <a:rPr sz="1100" dirty="0">
                <a:latin typeface="Times New Roman"/>
                <a:cs typeface="Times New Roman"/>
              </a:rPr>
              <a:t>из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этих</a:t>
            </a:r>
            <a:endParaRPr sz="11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8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«клеток-зародышей» развивался новый, более прогрессивный об-  щественный организм. Построение модели развитой рыночной  экономики, или капиталистического способа производства с необ-  ходимостью требовало выхода за пределы анализируемого орга-  низма, требовало поиска «клеточки», имеющей самостоятельное  историческое существование. Товар в начале модели должен был  быть одновременно и «капиталистическим», и «некапиталистиче-  ским».</a:t>
            </a:r>
            <a:endParaRPr sz="1100">
              <a:latin typeface="Times New Roman"/>
              <a:cs typeface="Times New Roman"/>
            </a:endParaRPr>
          </a:p>
          <a:p>
            <a:pPr marL="50800" marR="43180" indent="215265" algn="just">
              <a:lnSpc>
                <a:spcPts val="1270"/>
              </a:lnSpc>
              <a:spcBef>
                <a:spcPts val="25"/>
              </a:spcBef>
            </a:pPr>
            <a:r>
              <a:rPr sz="1100" spc="-5" dirty="0">
                <a:latin typeface="Times New Roman"/>
                <a:cs typeface="Times New Roman"/>
              </a:rPr>
              <a:t>Модель организма должна была начинаться с клеточки, деление  которой обеспечивало дифференциацию клеток и развитие орга-  низма. Экономическая клеточка – </a:t>
            </a:r>
            <a:r>
              <a:rPr sz="1100" dirty="0">
                <a:latin typeface="Times New Roman"/>
                <a:cs typeface="Times New Roman"/>
              </a:rPr>
              <a:t>это </a:t>
            </a:r>
            <a:r>
              <a:rPr sz="1100" spc="-5" dirty="0">
                <a:latin typeface="Times New Roman"/>
                <a:cs typeface="Times New Roman"/>
              </a:rPr>
              <a:t>не отдельный товар, </a:t>
            </a:r>
            <a:r>
              <a:rPr sz="1100" dirty="0">
                <a:latin typeface="Times New Roman"/>
                <a:cs typeface="Times New Roman"/>
              </a:rPr>
              <a:t>не </a:t>
            </a:r>
            <a:r>
              <a:rPr sz="1100" spc="-5" dirty="0">
                <a:latin typeface="Times New Roman"/>
                <a:cs typeface="Times New Roman"/>
              </a:rPr>
              <a:t>товар  как таковой. Экономическая клеточка – это товарная форма про-  дукта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труда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денежная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форма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стоимости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товара,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которой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товар</a:t>
            </a:r>
            <a:endParaRPr sz="1100">
              <a:latin typeface="Times New Roman"/>
              <a:cs typeface="Times New Roman"/>
            </a:endParaRPr>
          </a:p>
          <a:p>
            <a:pPr marL="50800" algn="just">
              <a:lnSpc>
                <a:spcPts val="1185"/>
              </a:lnSpc>
            </a:pPr>
            <a:r>
              <a:rPr sz="1100" spc="-5" dirty="0">
                <a:latin typeface="Times New Roman"/>
                <a:cs typeface="Times New Roman"/>
              </a:rPr>
              <a:t>выражает  свою  стоимость  в  деньгах  (Т –  Д).  Каким  же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образом</a:t>
            </a:r>
            <a:endParaRPr sz="1100">
              <a:latin typeface="Times New Roman"/>
              <a:cs typeface="Times New Roman"/>
            </a:endParaRPr>
          </a:p>
          <a:p>
            <a:pPr marL="50800" marR="43815" algn="just">
              <a:lnSpc>
                <a:spcPts val="1270"/>
              </a:lnSpc>
              <a:spcBef>
                <a:spcPts val="55"/>
              </a:spcBef>
            </a:pPr>
            <a:r>
              <a:rPr sz="1100" spc="-5" dirty="0">
                <a:latin typeface="Times New Roman"/>
                <a:cs typeface="Times New Roman"/>
              </a:rPr>
              <a:t>происходило деление клетки? Противоречие между потребитель-  ной стоимостью и стоимостью отдельного товара развивается та-  ким образом, что товар раздваивался на товар и деньги. В формуле  Т –  Д  товар  представляет  собой  исключительно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потребительную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</a:pPr>
            <a:r>
              <a:rPr sz="900" baseline="37037" dirty="0">
                <a:latin typeface="Times New Roman"/>
                <a:cs typeface="Times New Roman"/>
              </a:rPr>
              <a:t>4</a:t>
            </a:r>
            <a:r>
              <a:rPr sz="900" spc="165" baseline="37037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Маркс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К.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Капитал.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Критика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политической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экономии.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Т.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I</a:t>
            </a:r>
            <a:r>
              <a:rPr sz="900" spc="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//</a:t>
            </a:r>
            <a:r>
              <a:rPr sz="900" spc="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Маркс</a:t>
            </a:r>
            <a:r>
              <a:rPr sz="900" spc="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К.,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Энгельс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Ф.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258" y="6529578"/>
            <a:ext cx="1828800" cy="5715"/>
          </a:xfrm>
          <a:custGeom>
            <a:avLst/>
            <a:gdLst/>
            <a:ahLst/>
            <a:cxnLst/>
            <a:rect l="l" t="t" r="r" b="b"/>
            <a:pathLst>
              <a:path w="1828800" h="5715">
                <a:moveTo>
                  <a:pt x="1828800" y="0"/>
                </a:moveTo>
                <a:lnTo>
                  <a:pt x="0" y="0"/>
                </a:lnTo>
                <a:lnTo>
                  <a:pt x="0" y="5334"/>
                </a:lnTo>
                <a:lnTo>
                  <a:pt x="1828800" y="5334"/>
                </a:lnTo>
                <a:lnTo>
                  <a:pt x="1828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481" y="6698526"/>
            <a:ext cx="23799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Соч. </a:t>
            </a:r>
            <a:r>
              <a:rPr sz="900" dirty="0">
                <a:latin typeface="Times New Roman"/>
                <a:cs typeface="Times New Roman"/>
              </a:rPr>
              <a:t>2-е </a:t>
            </a:r>
            <a:r>
              <a:rPr sz="900" spc="-5" dirty="0">
                <a:latin typeface="Times New Roman"/>
                <a:cs typeface="Times New Roman"/>
              </a:rPr>
              <a:t>изд. Т. </a:t>
            </a:r>
            <a:r>
              <a:rPr sz="900" dirty="0">
                <a:latin typeface="Times New Roman"/>
                <a:cs typeface="Times New Roman"/>
              </a:rPr>
              <a:t>23. – </a:t>
            </a:r>
            <a:r>
              <a:rPr sz="900" spc="-5" dirty="0">
                <a:latin typeface="Times New Roman"/>
                <a:cs typeface="Times New Roman"/>
              </a:rPr>
              <a:t>М.: Политиздат, 1960. С.</a:t>
            </a:r>
            <a:r>
              <a:rPr sz="900" spc="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5.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4071" y="6968273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19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759" y="6636639"/>
            <a:ext cx="409194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100" spc="-5" dirty="0">
                <a:latin typeface="Times New Roman"/>
                <a:cs typeface="Times New Roman"/>
              </a:rPr>
              <a:t>т. е. одинаковым полным фондом генетического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материала. Товар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4185" y="6968235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2081" y="516889"/>
            <a:ext cx="4146550" cy="61366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 marR="30480" indent="-635" algn="just">
              <a:lnSpc>
                <a:spcPct val="95800"/>
              </a:lnSpc>
              <a:spcBef>
                <a:spcPts val="150"/>
              </a:spcBef>
            </a:pPr>
            <a:r>
              <a:rPr sz="1100" spc="-5" dirty="0">
                <a:latin typeface="Times New Roman"/>
                <a:cs typeface="Times New Roman"/>
              </a:rPr>
              <a:t>стоимость, а деньги – исключительно стоимость. Деньги (золото)  становятся материализацией, воплощением стоимости. Необходи-  мость в собственных единицах измерения стоимости (часах, днях,  неделях застывшего рабочего времени), которые Маркс определяет  в начале «Капитала», отпадает. Поскольку (золотые) деньги – во-  площение стоимости, то стоимость </a:t>
            </a:r>
            <a:r>
              <a:rPr sz="1100" i="1" dirty="0">
                <a:latin typeface="Times New Roman"/>
                <a:cs typeface="Times New Roman"/>
              </a:rPr>
              <a:t>де </a:t>
            </a:r>
            <a:r>
              <a:rPr sz="1100" i="1" spc="-5" dirty="0">
                <a:latin typeface="Times New Roman"/>
                <a:cs typeface="Times New Roman"/>
              </a:rPr>
              <a:t>факто </a:t>
            </a:r>
            <a:r>
              <a:rPr sz="1100" spc="-5" dirty="0">
                <a:latin typeface="Times New Roman"/>
                <a:cs typeface="Times New Roman"/>
              </a:rPr>
              <a:t>начинает измеряться  деньгами (фунтами стерлингов, марками и т.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д.).</a:t>
            </a:r>
            <a:endParaRPr sz="1100">
              <a:latin typeface="Times New Roman"/>
              <a:cs typeface="Times New Roman"/>
            </a:endParaRPr>
          </a:p>
          <a:p>
            <a:pPr marL="38100" marR="31115" indent="215265" algn="just">
              <a:lnSpc>
                <a:spcPct val="958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Общая экономика представляет собой upgrade «Капитала», его  согласование с современной геномикой. Клеточный уровень иссле-  дования дополняется молекулярным. Анализ начинается не с от-  дельного товара, а с «огромного скопления товаров». Выделяются  два фактора товара (потребительная стоимость и стоимость), обра-  зующие основу экономической «молекулы ДНК», «геном» модели  рыночной экономики. Анализ начинается не с клеточки, а со всего  рыночного организма. Синтез или собственно построение модели –  с товара как единства двух «молекулярных» факторов: потреби-  тельной стоимости (ПС) и стоимости (СТ). Необходимость выхода  за пределы исследуемого объекта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отпадает.</a:t>
            </a:r>
            <a:endParaRPr sz="1100">
              <a:latin typeface="Times New Roman"/>
              <a:cs typeface="Times New Roman"/>
            </a:endParaRPr>
          </a:p>
          <a:p>
            <a:pPr marL="38100" marR="30480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В общей экономике также происходит деление «клеточки», </a:t>
            </a:r>
            <a:r>
              <a:rPr sz="1100" spc="-10" dirty="0">
                <a:latin typeface="Times New Roman"/>
                <a:cs typeface="Times New Roman"/>
              </a:rPr>
              <a:t>но  </a:t>
            </a:r>
            <a:r>
              <a:rPr sz="1100" spc="-5" dirty="0">
                <a:latin typeface="Times New Roman"/>
                <a:cs typeface="Times New Roman"/>
              </a:rPr>
              <a:t>ему предшествует «редупликация», или удвоение молекулы  ДНК. Клетка делится на две клетки, обладающие полным набором  наследственной информации. И товар, и деньги </a:t>
            </a:r>
            <a:r>
              <a:rPr sz="1100" dirty="0">
                <a:latin typeface="Times New Roman"/>
                <a:cs typeface="Times New Roman"/>
              </a:rPr>
              <a:t>(а </a:t>
            </a:r>
            <a:r>
              <a:rPr sz="1100" spc="-5" dirty="0">
                <a:latin typeface="Times New Roman"/>
                <a:cs typeface="Times New Roman"/>
              </a:rPr>
              <a:t>в дальнейшем –  капитал и все категории модели) содержат два фактора: ПС и  СТ. Это позволяет формализовать категории в двухфакторной за-  писи, например, Т</a:t>
            </a:r>
            <a:r>
              <a:rPr sz="1050" spc="-7" baseline="39682" dirty="0">
                <a:latin typeface="Times New Roman"/>
                <a:cs typeface="Times New Roman"/>
              </a:rPr>
              <a:t>ПС</a:t>
            </a:r>
            <a:r>
              <a:rPr sz="1050" spc="-7" baseline="-11904" dirty="0">
                <a:latin typeface="Times New Roman"/>
                <a:cs typeface="Times New Roman"/>
              </a:rPr>
              <a:t>СТ</a:t>
            </a:r>
            <a:r>
              <a:rPr sz="1100" spc="-5" dirty="0">
                <a:latin typeface="Times New Roman"/>
                <a:cs typeface="Times New Roman"/>
              </a:rPr>
              <a:t>, Д</a:t>
            </a:r>
            <a:r>
              <a:rPr sz="1050" spc="-7" baseline="39682" dirty="0">
                <a:latin typeface="Times New Roman"/>
                <a:cs typeface="Times New Roman"/>
              </a:rPr>
              <a:t>ПС</a:t>
            </a:r>
            <a:r>
              <a:rPr sz="1050" spc="-7" baseline="-11904" dirty="0">
                <a:latin typeface="Times New Roman"/>
                <a:cs typeface="Times New Roman"/>
              </a:rPr>
              <a:t>СТ </a:t>
            </a:r>
            <a:r>
              <a:rPr sz="1100" spc="-5" dirty="0">
                <a:latin typeface="Times New Roman"/>
                <a:cs typeface="Times New Roman"/>
              </a:rPr>
              <a:t>и т.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д.</a:t>
            </a:r>
            <a:endParaRPr sz="1100">
              <a:latin typeface="Times New Roman"/>
              <a:cs typeface="Times New Roman"/>
            </a:endParaRPr>
          </a:p>
          <a:p>
            <a:pPr marL="38100" marR="30480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Организм человека, резвившийся всего из одной исходной  клетки (зиготы), содержит более 200 различных типов клеток.  Каждая клетка многоклеточного организма обладает одинаковым  полным фондом генетического материала, всеми возможными по-  тенциями для проявления этого материала, т. е. </a:t>
            </a:r>
            <a:r>
              <a:rPr sz="1100" i="1" spc="-5" dirty="0">
                <a:latin typeface="Times New Roman"/>
                <a:cs typeface="Times New Roman"/>
              </a:rPr>
              <a:t>тотипотентна</a:t>
            </a:r>
            <a:r>
              <a:rPr sz="1100" spc="-5" dirty="0">
                <a:latin typeface="Times New Roman"/>
                <a:cs typeface="Times New Roman"/>
              </a:rPr>
              <a:t>, </a:t>
            </a:r>
            <a:r>
              <a:rPr sz="1100" spc="-10" dirty="0">
                <a:latin typeface="Times New Roman"/>
                <a:cs typeface="Times New Roman"/>
              </a:rPr>
              <a:t>но  </a:t>
            </a:r>
            <a:r>
              <a:rPr sz="1100" spc="-5" dirty="0">
                <a:latin typeface="Times New Roman"/>
                <a:cs typeface="Times New Roman"/>
              </a:rPr>
              <a:t>в разных клетках одни и те же гены могут находиться или в актив-  ном или в репрессированном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состоянии.</a:t>
            </a:r>
            <a:endParaRPr sz="1100">
              <a:latin typeface="Times New Roman"/>
              <a:cs typeface="Times New Roman"/>
            </a:endParaRPr>
          </a:p>
          <a:p>
            <a:pPr marL="38100" marR="31750" indent="215265" algn="just">
              <a:lnSpc>
                <a:spcPts val="127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Пример тотипотентности – овечка Долли: молекула ДНК разви-  того организма, помещенная в исходную клетку (зиготу) взамен  существующей, дала клон развитого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организма.</a:t>
            </a:r>
            <a:endParaRPr sz="1100">
              <a:latin typeface="Times New Roman"/>
              <a:cs typeface="Times New Roman"/>
            </a:endParaRPr>
          </a:p>
          <a:p>
            <a:pPr marL="253365" algn="just">
              <a:lnSpc>
                <a:spcPts val="1195"/>
              </a:lnSpc>
            </a:pPr>
            <a:r>
              <a:rPr sz="1100" spc="-5" dirty="0">
                <a:latin typeface="Times New Roman"/>
                <a:cs typeface="Times New Roman"/>
              </a:rPr>
              <a:t>Потребительная стоимость (ПС)  и стоимость </a:t>
            </a:r>
            <a:r>
              <a:rPr sz="1100" dirty="0">
                <a:latin typeface="Times New Roman"/>
                <a:cs typeface="Times New Roman"/>
              </a:rPr>
              <a:t>(СТ) </a:t>
            </a:r>
            <a:r>
              <a:rPr sz="1100" spc="-5" dirty="0">
                <a:latin typeface="Times New Roman"/>
                <a:cs typeface="Times New Roman"/>
              </a:rPr>
              <a:t>–  это не 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вся</a:t>
            </a:r>
            <a:endParaRPr sz="1100">
              <a:latin typeface="Times New Roman"/>
              <a:cs typeface="Times New Roman"/>
            </a:endParaRPr>
          </a:p>
          <a:p>
            <a:pPr marL="38100" marR="31750" indent="-635" algn="just">
              <a:lnSpc>
                <a:spcPts val="1260"/>
              </a:lnSpc>
              <a:spcBef>
                <a:spcPts val="65"/>
              </a:spcBef>
            </a:pPr>
            <a:r>
              <a:rPr sz="1100" spc="-5" dirty="0">
                <a:latin typeface="Times New Roman"/>
                <a:cs typeface="Times New Roman"/>
              </a:rPr>
              <a:t>«экономическая молекула ДНК», а минимальный набор генов мо-  дели  рыночной  экономики.  Клетки  обладают 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тотипотентностью,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697" y="6636880"/>
            <a:ext cx="409321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100" spc="-5" dirty="0">
                <a:latin typeface="Times New Roman"/>
                <a:cs typeface="Times New Roman"/>
              </a:rPr>
              <a:t>ственной, то есть общенародной собственностью.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Исключение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4185" y="6968235"/>
            <a:ext cx="139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7418" y="516889"/>
            <a:ext cx="4096385" cy="61372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6350" algn="just">
              <a:lnSpc>
                <a:spcPct val="95800"/>
              </a:lnSpc>
              <a:spcBef>
                <a:spcPts val="150"/>
              </a:spcBef>
            </a:pPr>
            <a:r>
              <a:rPr sz="1100" spc="-5" dirty="0">
                <a:latin typeface="Times New Roman"/>
                <a:cs typeface="Times New Roman"/>
              </a:rPr>
              <a:t>как «экономическая молекула ДНК» должен содержать в потенции  все категории модели (и капитал, и издержки производства, и при-  быль, и ренту, и процент, и заработную </a:t>
            </a:r>
            <a:r>
              <a:rPr sz="1100" spc="-10" dirty="0">
                <a:latin typeface="Times New Roman"/>
                <a:cs typeface="Times New Roman"/>
              </a:rPr>
              <a:t>плату </a:t>
            </a:r>
            <a:r>
              <a:rPr sz="1100" spc="-5" dirty="0">
                <a:latin typeface="Times New Roman"/>
                <a:cs typeface="Times New Roman"/>
              </a:rPr>
              <a:t>и т. п.) Определение  минимального набора генов – результат анализа экономического  организма без микроскопа и скальпеля, методом последовательной  абстракции.</a:t>
            </a:r>
            <a:endParaRPr sz="1100">
              <a:latin typeface="Times New Roman"/>
              <a:cs typeface="Times New Roman"/>
            </a:endParaRPr>
          </a:p>
          <a:p>
            <a:pPr marL="12700" marR="6350" indent="215265" algn="just">
              <a:lnSpc>
                <a:spcPct val="958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В общей экономике анализ ведется </a:t>
            </a:r>
            <a:r>
              <a:rPr sz="1100" dirty="0">
                <a:latin typeface="Times New Roman"/>
                <a:cs typeface="Times New Roman"/>
              </a:rPr>
              <a:t>не </a:t>
            </a:r>
            <a:r>
              <a:rPr sz="1100" spc="-5" dirty="0">
                <a:latin typeface="Times New Roman"/>
                <a:cs typeface="Times New Roman"/>
              </a:rPr>
              <a:t>только на клеточном, но  и на молекулярном уровне. Открытие двойной спирали молекулы  ДНК было сделано только в 1953 году, а «Капитал» был написан в  1867 г. Маркс согласовывал свой </a:t>
            </a:r>
            <a:r>
              <a:rPr sz="1100" dirty="0">
                <a:latin typeface="Times New Roman"/>
                <a:cs typeface="Times New Roman"/>
              </a:rPr>
              <a:t>труд </a:t>
            </a:r>
            <a:r>
              <a:rPr sz="1100" spc="-5" dirty="0">
                <a:latin typeface="Times New Roman"/>
                <a:cs typeface="Times New Roman"/>
              </a:rPr>
              <a:t>с великими открытиями того  периода (открытие клетки, сохранения энергии, теория Дарвина),  но в настоящее время естественные науки существенно прогресси-  ровали.</a:t>
            </a:r>
            <a:endParaRPr sz="1100">
              <a:latin typeface="Times New Roman"/>
              <a:cs typeface="Times New Roman"/>
            </a:endParaRPr>
          </a:p>
          <a:p>
            <a:pPr marL="12700" marR="5080" indent="250190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На основе </a:t>
            </a:r>
            <a:r>
              <a:rPr sz="1100" dirty="0">
                <a:latin typeface="Times New Roman"/>
                <a:cs typeface="Times New Roman"/>
              </a:rPr>
              <a:t>этих </a:t>
            </a:r>
            <a:r>
              <a:rPr sz="1100" spc="-5" dirty="0">
                <a:latin typeface="Times New Roman"/>
                <a:cs typeface="Times New Roman"/>
              </a:rPr>
              <a:t>открытий возникало представление о том, </a:t>
            </a:r>
            <a:r>
              <a:rPr sz="1100" dirty="0">
                <a:latin typeface="Times New Roman"/>
                <a:cs typeface="Times New Roman"/>
              </a:rPr>
              <a:t>что  </a:t>
            </a:r>
            <a:r>
              <a:rPr sz="1100" spc="-5" dirty="0">
                <a:latin typeface="Times New Roman"/>
                <a:cs typeface="Times New Roman"/>
              </a:rPr>
              <a:t>способы производства жизни сменяют друг друга. Внутри старого  способа производства возникают «ростки» или «клеточки» нового,  более прогрессивного. Новый способ производства развивается </a:t>
            </a:r>
            <a:r>
              <a:rPr sz="1100" dirty="0">
                <a:latin typeface="Times New Roman"/>
                <a:cs typeface="Times New Roman"/>
              </a:rPr>
              <a:t>из  </a:t>
            </a:r>
            <a:r>
              <a:rPr sz="1100" spc="-5" dirty="0">
                <a:latin typeface="Times New Roman"/>
                <a:cs typeface="Times New Roman"/>
              </a:rPr>
              <a:t>этих клеточек. Способы производства несовместимы друг с </a:t>
            </a:r>
            <a:r>
              <a:rPr sz="1100" dirty="0">
                <a:latin typeface="Times New Roman"/>
                <a:cs typeface="Times New Roman"/>
              </a:rPr>
              <a:t>дру-  </a:t>
            </a:r>
            <a:r>
              <a:rPr sz="1100" spc="-5" dirty="0">
                <a:latin typeface="Times New Roman"/>
                <a:cs typeface="Times New Roman"/>
              </a:rPr>
              <a:t>гом. Переход от одного способа к другому происходит в результате  революций. Подтверждением служили действительные примеры  революционной смены способов производства. Считалось,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что</a:t>
            </a:r>
            <a:endParaRPr sz="11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27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«общинный способ производства жизни» несовместим с «рабовла-  дельческим», «рабовладельческий» – с «феодализмом», «феода-  лизм» – с «капитализмом», а «капитализм» – с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«социализмом».</a:t>
            </a:r>
            <a:endParaRPr sz="1100">
              <a:latin typeface="Times New Roman"/>
              <a:cs typeface="Times New Roman"/>
            </a:endParaRPr>
          </a:p>
          <a:p>
            <a:pPr marL="227965" algn="just">
              <a:lnSpc>
                <a:spcPts val="1195"/>
              </a:lnSpc>
            </a:pPr>
            <a:r>
              <a:rPr sz="1100" spc="-5" dirty="0">
                <a:latin typeface="Times New Roman"/>
                <a:cs typeface="Times New Roman"/>
              </a:rPr>
              <a:t>Применение  принципов  геномики  к  современному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развитому</a:t>
            </a:r>
            <a:endParaRPr sz="1100">
              <a:latin typeface="Times New Roman"/>
              <a:cs typeface="Times New Roman"/>
            </a:endParaRPr>
          </a:p>
          <a:p>
            <a:pPr marL="12700" marR="6350" indent="-635" algn="just">
              <a:lnSpc>
                <a:spcPct val="95800"/>
              </a:lnSpc>
              <a:spcBef>
                <a:spcPts val="30"/>
              </a:spcBef>
            </a:pPr>
            <a:r>
              <a:rPr sz="1100" spc="-5" dirty="0">
                <a:latin typeface="Times New Roman"/>
                <a:cs typeface="Times New Roman"/>
              </a:rPr>
              <a:t>обществу приводит к выводу, что оно тотипотентно, т. е. содержит  в потенции все варианты способов производства, одни из которых  могут находиться в активном, а другие в репрессированном состо-  янии. Приводит к выводу о том, что общественный организм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700"/>
              </a:lnSpc>
            </a:pPr>
            <a:r>
              <a:rPr sz="1100" spc="-5" dirty="0">
                <a:latin typeface="Times New Roman"/>
                <a:cs typeface="Times New Roman"/>
              </a:rPr>
              <a:t>«включать» те способы производства, которые обеспечивают </a:t>
            </a:r>
            <a:r>
              <a:rPr sz="1100" spc="-10" dirty="0">
                <a:latin typeface="Times New Roman"/>
                <a:cs typeface="Times New Roman"/>
              </a:rPr>
              <a:t>вос-  </a:t>
            </a:r>
            <a:r>
              <a:rPr sz="1100" spc="-5" dirty="0">
                <a:latin typeface="Times New Roman"/>
                <a:cs typeface="Times New Roman"/>
              </a:rPr>
              <a:t>производство жизни и «блокировать» те, которые этому не способ-  ствуют.</a:t>
            </a:r>
            <a:endParaRPr sz="1100">
              <a:latin typeface="Times New Roman"/>
              <a:cs typeface="Times New Roman"/>
            </a:endParaRPr>
          </a:p>
          <a:p>
            <a:pPr marL="12700" marR="5080" indent="215265" algn="just">
              <a:lnSpc>
                <a:spcPct val="95800"/>
              </a:lnSpc>
            </a:pPr>
            <a:r>
              <a:rPr sz="1100" spc="-5" dirty="0">
                <a:latin typeface="Times New Roman"/>
                <a:cs typeface="Times New Roman"/>
              </a:rPr>
              <a:t>Так, социализм в </a:t>
            </a:r>
            <a:r>
              <a:rPr sz="1100" dirty="0">
                <a:latin typeface="Times New Roman"/>
                <a:cs typeface="Times New Roman"/>
              </a:rPr>
              <a:t>СССР, </a:t>
            </a:r>
            <a:r>
              <a:rPr sz="1100" spc="-5" dirty="0">
                <a:latin typeface="Times New Roman"/>
                <a:cs typeface="Times New Roman"/>
              </a:rPr>
              <a:t>очевидно, включал элементы рабства  (пример – Беломорско-Балтийский канал, строительство которого  велось силами заключённых в 1931-1933 году). В современной </a:t>
            </a:r>
            <a:r>
              <a:rPr sz="1100" spc="-10" dirty="0">
                <a:latin typeface="Times New Roman"/>
                <a:cs typeface="Times New Roman"/>
              </a:rPr>
              <a:t>Ки-  </a:t>
            </a:r>
            <a:r>
              <a:rPr sz="1100" spc="-5" dirty="0">
                <a:latin typeface="Times New Roman"/>
                <a:cs typeface="Times New Roman"/>
              </a:rPr>
              <a:t>тайской Народной Республике сочетаются элементы социализма и  капитализма. По конституции «Недра, воды, леса, горы, целинные  земли,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отмели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другие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природные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ресурсы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являются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государ-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558" y="516889"/>
            <a:ext cx="4095750" cy="196024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150"/>
              </a:spcBef>
            </a:pPr>
            <a:r>
              <a:rPr sz="1100" spc="-5" dirty="0">
                <a:latin typeface="Times New Roman"/>
                <a:cs typeface="Times New Roman"/>
              </a:rPr>
              <a:t>составляют леса, горы, степи, целинные земли и отмели, которые  по закону являются коллективной собственностью». В то же время  развивается крупный </a:t>
            </a:r>
            <a:r>
              <a:rPr sz="1100" spc="-10" dirty="0">
                <a:latin typeface="Times New Roman"/>
                <a:cs typeface="Times New Roman"/>
              </a:rPr>
              <a:t>бизнес </a:t>
            </a:r>
            <a:r>
              <a:rPr sz="1100" spc="-5" dirty="0">
                <a:latin typeface="Times New Roman"/>
                <a:cs typeface="Times New Roman"/>
              </a:rPr>
              <a:t>(выручка Huawei в 2018 г. составила  107 млрд. долл.), а доля мелкого и среднего бизнеса в ВВП – 70 %  (в России – около 20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marL="12700" marR="5080" indent="215265" algn="just">
              <a:lnSpc>
                <a:spcPct val="958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Если клеточная теория применительно к развитию общества  интерпретировалась как поступательное прогрессивное движение  от старого к новому, от одного способа производства к другому,  исключающему предыдущий, то молекулярная теория геномики  открывает возможность оптимального сочетания различных спосо-  бов производства с целью воспроизводства жизни членов обще-  ства.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454" y="515366"/>
            <a:ext cx="4096385" cy="43916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27965" marR="3076575" algn="ctr">
              <a:lnSpc>
                <a:spcPts val="1180"/>
              </a:lnSpc>
              <a:spcBef>
                <a:spcPts val="204"/>
              </a:spcBef>
            </a:pPr>
            <a:r>
              <a:rPr sz="1050" spc="-40" dirty="0">
                <a:latin typeface="Times New Roman"/>
                <a:cs typeface="Times New Roman"/>
              </a:rPr>
              <a:t>УДК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330(075)  ББК 65.01я73  С65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299720" algn="just">
              <a:lnSpc>
                <a:spcPts val="1285"/>
              </a:lnSpc>
              <a:spcBef>
                <a:spcPts val="5"/>
              </a:spcBef>
            </a:pPr>
            <a:r>
              <a:rPr sz="1100" b="1" spc="-5" dirty="0">
                <a:latin typeface="Times New Roman"/>
                <a:cs typeface="Times New Roman"/>
              </a:rPr>
              <a:t>Сорокин, А.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В.</a:t>
            </a:r>
            <a:endParaRPr sz="1100">
              <a:latin typeface="Times New Roman"/>
              <a:cs typeface="Times New Roman"/>
            </a:endParaRPr>
          </a:p>
          <a:p>
            <a:pPr marL="247015" marR="168275" indent="-234950">
              <a:lnSpc>
                <a:spcPts val="1220"/>
              </a:lnSpc>
              <a:spcBef>
                <a:spcPts val="90"/>
              </a:spcBef>
              <a:tabLst>
                <a:tab pos="468630" algn="l"/>
              </a:tabLst>
            </a:pPr>
            <a:r>
              <a:rPr sz="1050" spc="-15" dirty="0">
                <a:latin typeface="Times New Roman"/>
                <a:cs typeface="Times New Roman"/>
              </a:rPr>
              <a:t>С65		</a:t>
            </a:r>
            <a:r>
              <a:rPr sz="1100" spc="-10" dirty="0">
                <a:latin typeface="Times New Roman"/>
                <a:cs typeface="Times New Roman"/>
              </a:rPr>
              <a:t>Общая экономика </a:t>
            </a:r>
            <a:r>
              <a:rPr sz="1100" spc="-5" dirty="0">
                <a:latin typeface="Times New Roman"/>
                <a:cs typeface="Times New Roman"/>
              </a:rPr>
              <a:t>: </a:t>
            </a:r>
            <a:r>
              <a:rPr sz="1100" spc="-10" dirty="0">
                <a:latin typeface="Times New Roman"/>
                <a:cs typeface="Times New Roman"/>
              </a:rPr>
              <a:t>бакалавриат. Краткий </a:t>
            </a:r>
            <a:r>
              <a:rPr sz="1100" spc="-5" dirty="0">
                <a:latin typeface="Times New Roman"/>
                <a:cs typeface="Times New Roman"/>
              </a:rPr>
              <a:t>курс : учебник </a:t>
            </a:r>
            <a:r>
              <a:rPr sz="1050" dirty="0">
                <a:latin typeface="Times New Roman"/>
                <a:cs typeface="Times New Roman"/>
              </a:rPr>
              <a:t>/  </a:t>
            </a:r>
            <a:r>
              <a:rPr sz="1050" spc="-5" dirty="0">
                <a:latin typeface="Times New Roman"/>
                <a:cs typeface="Times New Roman"/>
              </a:rPr>
              <a:t>А. </a:t>
            </a:r>
            <a:r>
              <a:rPr sz="1050" dirty="0">
                <a:latin typeface="Times New Roman"/>
                <a:cs typeface="Times New Roman"/>
              </a:rPr>
              <a:t>В. </a:t>
            </a:r>
            <a:r>
              <a:rPr sz="1050" spc="-20" dirty="0">
                <a:latin typeface="Times New Roman"/>
                <a:cs typeface="Times New Roman"/>
              </a:rPr>
              <a:t>Сорокин. </a:t>
            </a:r>
            <a:r>
              <a:rPr sz="1050" dirty="0">
                <a:latin typeface="Times New Roman"/>
                <a:cs typeface="Times New Roman"/>
              </a:rPr>
              <a:t>– </a:t>
            </a:r>
            <a:r>
              <a:rPr sz="1050" spc="-25" dirty="0">
                <a:latin typeface="Times New Roman"/>
                <a:cs typeface="Times New Roman"/>
              </a:rPr>
              <a:t>Москва </a:t>
            </a:r>
            <a:r>
              <a:rPr sz="1050" dirty="0">
                <a:latin typeface="Times New Roman"/>
                <a:cs typeface="Times New Roman"/>
              </a:rPr>
              <a:t>; </a:t>
            </a:r>
            <a:r>
              <a:rPr sz="1050" spc="-25" dirty="0">
                <a:latin typeface="Times New Roman"/>
                <a:cs typeface="Times New Roman"/>
              </a:rPr>
              <a:t>Берлин </a:t>
            </a:r>
            <a:r>
              <a:rPr sz="1050" dirty="0">
                <a:latin typeface="Times New Roman"/>
                <a:cs typeface="Times New Roman"/>
              </a:rPr>
              <a:t>: </a:t>
            </a:r>
            <a:r>
              <a:rPr sz="1050" spc="-25" dirty="0">
                <a:latin typeface="Times New Roman"/>
                <a:cs typeface="Times New Roman"/>
              </a:rPr>
              <a:t>Директ-Медиа, </a:t>
            </a:r>
            <a:r>
              <a:rPr sz="1050" spc="-20" dirty="0">
                <a:latin typeface="Times New Roman"/>
                <a:cs typeface="Times New Roman"/>
              </a:rPr>
              <a:t>2020. </a:t>
            </a:r>
            <a:r>
              <a:rPr sz="1050" dirty="0">
                <a:latin typeface="Times New Roman"/>
                <a:cs typeface="Times New Roman"/>
              </a:rPr>
              <a:t>– </a:t>
            </a:r>
            <a:r>
              <a:rPr sz="1050" spc="-15" dirty="0">
                <a:latin typeface="Times New Roman"/>
                <a:cs typeface="Times New Roman"/>
              </a:rPr>
              <a:t>242</a:t>
            </a:r>
            <a:r>
              <a:rPr sz="1050" spc="-14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с.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227965" algn="just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ISBN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978-5-4499-0331-0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 indent="215265" algn="just">
              <a:lnSpc>
                <a:spcPct val="93800"/>
              </a:lnSpc>
            </a:pPr>
            <a:r>
              <a:rPr sz="950" spc="-5" dirty="0">
                <a:latin typeface="Times New Roman"/>
                <a:cs typeface="Times New Roman"/>
              </a:rPr>
              <a:t>Первый учебник </a:t>
            </a:r>
            <a:r>
              <a:rPr sz="950" spc="-10" dirty="0">
                <a:latin typeface="Times New Roman"/>
                <a:cs typeface="Times New Roman"/>
              </a:rPr>
              <a:t>автора </a:t>
            </a:r>
            <a:r>
              <a:rPr sz="950" spc="-5" dirty="0">
                <a:latin typeface="Times New Roman"/>
                <a:cs typeface="Times New Roman"/>
              </a:rPr>
              <a:t>«Общая </a:t>
            </a:r>
            <a:r>
              <a:rPr sz="950" spc="-10" dirty="0">
                <a:latin typeface="Times New Roman"/>
                <a:cs typeface="Times New Roman"/>
              </a:rPr>
              <a:t>экономика: </a:t>
            </a:r>
            <a:r>
              <a:rPr sz="950" spc="-15" dirty="0">
                <a:latin typeface="Times New Roman"/>
                <a:cs typeface="Times New Roman"/>
              </a:rPr>
              <a:t>бакалавриат, </a:t>
            </a:r>
            <a:r>
              <a:rPr sz="950" spc="-10" dirty="0">
                <a:latin typeface="Times New Roman"/>
                <a:cs typeface="Times New Roman"/>
              </a:rPr>
              <a:t>магистратура,  </a:t>
            </a:r>
            <a:r>
              <a:rPr sz="950" spc="-5" dirty="0">
                <a:latin typeface="Times New Roman"/>
                <a:cs typeface="Times New Roman"/>
              </a:rPr>
              <a:t>аспирантура» 2016 </a:t>
            </a:r>
            <a:r>
              <a:rPr sz="950" spc="-15" dirty="0">
                <a:latin typeface="Times New Roman"/>
                <a:cs typeface="Times New Roman"/>
              </a:rPr>
              <a:t>года </a:t>
            </a:r>
            <a:r>
              <a:rPr sz="950" spc="-5" dirty="0">
                <a:latin typeface="Times New Roman"/>
                <a:cs typeface="Times New Roman"/>
              </a:rPr>
              <a:t>(640 с.) представлял собой универсальный учебник,  а второй – «Общая экономика: базовая модель» 2017 года </a:t>
            </a:r>
            <a:r>
              <a:rPr sz="950" dirty="0">
                <a:latin typeface="Times New Roman"/>
                <a:cs typeface="Times New Roman"/>
              </a:rPr>
              <a:t>(224 </a:t>
            </a:r>
            <a:r>
              <a:rPr sz="950" spc="-5" dirty="0">
                <a:latin typeface="Times New Roman"/>
                <a:cs typeface="Times New Roman"/>
              </a:rPr>
              <a:t>с.) – </a:t>
            </a:r>
            <a:r>
              <a:rPr sz="950" dirty="0">
                <a:latin typeface="Times New Roman"/>
                <a:cs typeface="Times New Roman"/>
              </a:rPr>
              <a:t>структу-  </a:t>
            </a:r>
            <a:r>
              <a:rPr sz="950" spc="-5" dirty="0">
                <a:latin typeface="Times New Roman"/>
                <a:cs typeface="Times New Roman"/>
              </a:rPr>
              <a:t>рированный глоссарий экономических категорий с минимумом логических  связей.</a:t>
            </a:r>
            <a:endParaRPr sz="950">
              <a:latin typeface="Times New Roman"/>
              <a:cs typeface="Times New Roman"/>
            </a:endParaRPr>
          </a:p>
          <a:p>
            <a:pPr marL="12700" marR="7620" indent="215265" algn="just">
              <a:lnSpc>
                <a:spcPts val="1070"/>
              </a:lnSpc>
              <a:spcBef>
                <a:spcPts val="25"/>
              </a:spcBef>
            </a:pPr>
            <a:r>
              <a:rPr sz="950" spc="-10" dirty="0">
                <a:latin typeface="Times New Roman"/>
                <a:cs typeface="Times New Roman"/>
              </a:rPr>
              <a:t>Настоящий </a:t>
            </a:r>
            <a:r>
              <a:rPr sz="950" spc="-5" dirty="0">
                <a:latin typeface="Times New Roman"/>
                <a:cs typeface="Times New Roman"/>
              </a:rPr>
              <a:t>учебник </a:t>
            </a:r>
            <a:r>
              <a:rPr sz="950" spc="-10" dirty="0">
                <a:latin typeface="Times New Roman"/>
                <a:cs typeface="Times New Roman"/>
              </a:rPr>
              <a:t>учитывает </a:t>
            </a:r>
            <a:r>
              <a:rPr sz="950" spc="-5" dirty="0">
                <a:latin typeface="Times New Roman"/>
                <a:cs typeface="Times New Roman"/>
              </a:rPr>
              <a:t>специфику бакалавриата. Он меньше по  </a:t>
            </a:r>
            <a:r>
              <a:rPr sz="950" spc="-20" dirty="0">
                <a:latin typeface="Times New Roman"/>
                <a:cs typeface="Times New Roman"/>
              </a:rPr>
              <a:t>объему,</a:t>
            </a:r>
            <a:r>
              <a:rPr sz="950" spc="12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чем</a:t>
            </a:r>
            <a:r>
              <a:rPr sz="950" spc="13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первый;</a:t>
            </a:r>
            <a:r>
              <a:rPr sz="950" spc="12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в</a:t>
            </a:r>
            <a:r>
              <a:rPr sz="950" spc="13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нем</a:t>
            </a:r>
            <a:r>
              <a:rPr sz="950" spc="12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даны</a:t>
            </a:r>
            <a:r>
              <a:rPr sz="950" spc="13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краткие</a:t>
            </a:r>
            <a:r>
              <a:rPr sz="950" spc="13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определения</a:t>
            </a:r>
            <a:r>
              <a:rPr sz="950" spc="125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категорий</a:t>
            </a:r>
            <a:r>
              <a:rPr sz="950" spc="130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как</a:t>
            </a:r>
            <a:r>
              <a:rPr sz="950" spc="12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во</a:t>
            </a:r>
            <a:r>
              <a:rPr sz="950" spc="130" dirty="0">
                <a:latin typeface="Times New Roman"/>
                <a:cs typeface="Times New Roman"/>
              </a:rPr>
              <a:t> </a:t>
            </a:r>
            <a:r>
              <a:rPr sz="950" spc="-15" dirty="0">
                <a:latin typeface="Times New Roman"/>
                <a:cs typeface="Times New Roman"/>
              </a:rPr>
              <a:t>вто-</a:t>
            </a:r>
            <a:endParaRPr sz="950">
              <a:latin typeface="Times New Roman"/>
              <a:cs typeface="Times New Roman"/>
            </a:endParaRPr>
          </a:p>
          <a:p>
            <a:pPr marL="12700" marR="6350" algn="just">
              <a:lnSpc>
                <a:spcPts val="1070"/>
              </a:lnSpc>
            </a:pPr>
            <a:r>
              <a:rPr sz="950" spc="-10" dirty="0">
                <a:latin typeface="Times New Roman"/>
                <a:cs typeface="Times New Roman"/>
              </a:rPr>
              <a:t>ром, </a:t>
            </a:r>
            <a:r>
              <a:rPr sz="950" spc="-5" dirty="0">
                <a:latin typeface="Times New Roman"/>
                <a:cs typeface="Times New Roman"/>
              </a:rPr>
              <a:t>но с развернутой </a:t>
            </a:r>
            <a:r>
              <a:rPr sz="950" spc="-10" dirty="0">
                <a:latin typeface="Times New Roman"/>
                <a:cs typeface="Times New Roman"/>
              </a:rPr>
              <a:t>логической связью. Подробно </a:t>
            </a:r>
            <a:r>
              <a:rPr sz="950" spc="-5" dirty="0">
                <a:latin typeface="Times New Roman"/>
                <a:cs typeface="Times New Roman"/>
              </a:rPr>
              <a:t>рассмотрены наиболее  интересные </a:t>
            </a:r>
            <a:r>
              <a:rPr sz="950" dirty="0">
                <a:latin typeface="Times New Roman"/>
                <a:cs typeface="Times New Roman"/>
              </a:rPr>
              <a:t>вопросы: </a:t>
            </a:r>
            <a:r>
              <a:rPr sz="950" spc="-5" dirty="0">
                <a:latin typeface="Times New Roman"/>
                <a:cs typeface="Times New Roman"/>
              </a:rPr>
              <a:t>чем измеряются </a:t>
            </a:r>
            <a:r>
              <a:rPr sz="950" dirty="0">
                <a:latin typeface="Times New Roman"/>
                <a:cs typeface="Times New Roman"/>
              </a:rPr>
              <a:t>спрос </a:t>
            </a:r>
            <a:r>
              <a:rPr sz="950" spc="-5" dirty="0">
                <a:latin typeface="Times New Roman"/>
                <a:cs typeface="Times New Roman"/>
              </a:rPr>
              <a:t>и </a:t>
            </a:r>
            <a:r>
              <a:rPr sz="950" spc="-10" dirty="0">
                <a:latin typeface="Times New Roman"/>
                <a:cs typeface="Times New Roman"/>
              </a:rPr>
              <a:t>предложение, почему сбереже-  </a:t>
            </a:r>
            <a:r>
              <a:rPr sz="950" spc="-5" dirty="0">
                <a:latin typeface="Times New Roman"/>
                <a:cs typeface="Times New Roman"/>
              </a:rPr>
              <a:t>ния </a:t>
            </a:r>
            <a:r>
              <a:rPr sz="950" spc="-10" dirty="0">
                <a:latin typeface="Times New Roman"/>
                <a:cs typeface="Times New Roman"/>
              </a:rPr>
              <a:t>должны </a:t>
            </a:r>
            <a:r>
              <a:rPr sz="950" spc="-5" dirty="0">
                <a:latin typeface="Times New Roman"/>
                <a:cs typeface="Times New Roman"/>
              </a:rPr>
              <a:t>быть равны инвестициям, </a:t>
            </a:r>
            <a:r>
              <a:rPr sz="950" spc="-20" dirty="0">
                <a:latin typeface="Times New Roman"/>
                <a:cs typeface="Times New Roman"/>
              </a:rPr>
              <a:t>каков </a:t>
            </a:r>
            <a:r>
              <a:rPr sz="950" spc="-5" dirty="0">
                <a:latin typeface="Times New Roman"/>
                <a:cs typeface="Times New Roman"/>
              </a:rPr>
              <a:t>алгоритм </a:t>
            </a:r>
            <a:r>
              <a:rPr sz="950" spc="-10" dirty="0">
                <a:latin typeface="Times New Roman"/>
                <a:cs typeface="Times New Roman"/>
              </a:rPr>
              <a:t>заблаговременного  </a:t>
            </a:r>
            <a:r>
              <a:rPr sz="950" spc="-5" dirty="0">
                <a:latin typeface="Times New Roman"/>
                <a:cs typeface="Times New Roman"/>
              </a:rPr>
              <a:t>прогноза мировых </a:t>
            </a:r>
            <a:r>
              <a:rPr sz="950" spc="-10" dirty="0">
                <a:latin typeface="Times New Roman"/>
                <a:cs typeface="Times New Roman"/>
              </a:rPr>
              <a:t>экономических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кризисов.</a:t>
            </a:r>
            <a:endParaRPr sz="950">
              <a:latin typeface="Times New Roman"/>
              <a:cs typeface="Times New Roman"/>
            </a:endParaRPr>
          </a:p>
          <a:p>
            <a:pPr marL="12700" marR="6985" indent="215265" algn="just">
              <a:lnSpc>
                <a:spcPts val="1070"/>
              </a:lnSpc>
            </a:pPr>
            <a:r>
              <a:rPr sz="950" spc="-5" dirty="0">
                <a:latin typeface="Times New Roman"/>
                <a:cs typeface="Times New Roman"/>
              </a:rPr>
              <a:t>Учебник опирается на опыт чтения аналогичного курса на </a:t>
            </a:r>
            <a:r>
              <a:rPr sz="950" spc="-15" dirty="0">
                <a:latin typeface="Times New Roman"/>
                <a:cs typeface="Times New Roman"/>
              </a:rPr>
              <a:t>экономическом  факультете </a:t>
            </a:r>
            <a:r>
              <a:rPr sz="950" spc="-5" dirty="0">
                <a:latin typeface="Times New Roman"/>
                <a:cs typeface="Times New Roman"/>
              </a:rPr>
              <a:t>МГУ им. М. В. </a:t>
            </a:r>
            <a:r>
              <a:rPr sz="950" spc="-10" dirty="0">
                <a:latin typeface="Times New Roman"/>
                <a:cs typeface="Times New Roman"/>
              </a:rPr>
              <a:t>Ломоносова. Методические </a:t>
            </a:r>
            <a:r>
              <a:rPr sz="950" spc="-5" dirty="0">
                <a:latin typeface="Times New Roman"/>
                <a:cs typeface="Times New Roman"/>
              </a:rPr>
              <a:t>материалы по </a:t>
            </a:r>
            <a:r>
              <a:rPr sz="950" spc="-10" dirty="0">
                <a:latin typeface="Times New Roman"/>
                <a:cs typeface="Times New Roman"/>
              </a:rPr>
              <a:t>курсу </a:t>
            </a:r>
            <a:r>
              <a:rPr sz="950" spc="-5" dirty="0">
                <a:latin typeface="Times New Roman"/>
                <a:cs typeface="Times New Roman"/>
              </a:rPr>
              <a:t>на  личной страничке </a:t>
            </a:r>
            <a:r>
              <a:rPr sz="950" spc="-10" dirty="0">
                <a:latin typeface="Times New Roman"/>
                <a:cs typeface="Times New Roman"/>
              </a:rPr>
              <a:t>автора </a:t>
            </a:r>
            <a:r>
              <a:rPr sz="950" spc="-5" dirty="0">
                <a:latin typeface="Times New Roman"/>
                <a:cs typeface="Times New Roman"/>
              </a:rPr>
              <a:t>на сайте </a:t>
            </a:r>
            <a:r>
              <a:rPr sz="950" spc="-10" dirty="0">
                <a:latin typeface="Times New Roman"/>
                <a:cs typeface="Times New Roman"/>
              </a:rPr>
              <a:t>кафедры политической экономии</a:t>
            </a:r>
            <a:r>
              <a:rPr sz="950" spc="95" dirty="0">
                <a:latin typeface="Times New Roman"/>
                <a:cs typeface="Times New Roman"/>
              </a:rPr>
              <a:t> </a:t>
            </a:r>
            <a:r>
              <a:rPr sz="950" spc="-15" dirty="0">
                <a:latin typeface="Times New Roman"/>
                <a:cs typeface="Times New Roman"/>
              </a:rPr>
              <a:t>экономи-</a:t>
            </a:r>
            <a:endParaRPr sz="950">
              <a:latin typeface="Times New Roman"/>
              <a:cs typeface="Times New Roman"/>
            </a:endParaRPr>
          </a:p>
          <a:p>
            <a:pPr marL="12700" algn="just">
              <a:lnSpc>
                <a:spcPts val="1045"/>
              </a:lnSpc>
            </a:pPr>
            <a:r>
              <a:rPr sz="950" spc="-15" dirty="0">
                <a:latin typeface="Times New Roman"/>
                <a:cs typeface="Times New Roman"/>
              </a:rPr>
              <a:t>ческого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-15" dirty="0">
                <a:latin typeface="Times New Roman"/>
                <a:cs typeface="Times New Roman"/>
              </a:rPr>
              <a:t>факультета.</a:t>
            </a:r>
            <a:endParaRPr sz="950">
              <a:latin typeface="Times New Roman"/>
              <a:cs typeface="Times New Roman"/>
            </a:endParaRPr>
          </a:p>
          <a:p>
            <a:pPr marL="227965" algn="just">
              <a:lnSpc>
                <a:spcPct val="100000"/>
              </a:lnSpc>
              <a:spcBef>
                <a:spcPts val="229"/>
              </a:spcBef>
            </a:pPr>
            <a:r>
              <a:rPr sz="950" spc="-15" dirty="0">
                <a:latin typeface="Times New Roman"/>
                <a:cs typeface="Times New Roman"/>
              </a:rPr>
              <a:t>Текст </a:t>
            </a:r>
            <a:r>
              <a:rPr sz="950" spc="-10" dirty="0">
                <a:latin typeface="Times New Roman"/>
                <a:cs typeface="Times New Roman"/>
              </a:rPr>
              <a:t>приводится </a:t>
            </a:r>
            <a:r>
              <a:rPr sz="950" spc="-5" dirty="0">
                <a:latin typeface="Times New Roman"/>
                <a:cs typeface="Times New Roman"/>
              </a:rPr>
              <a:t>в </a:t>
            </a:r>
            <a:r>
              <a:rPr sz="950" spc="-15" dirty="0">
                <a:latin typeface="Times New Roman"/>
                <a:cs typeface="Times New Roman"/>
              </a:rPr>
              <a:t>авторской</a:t>
            </a:r>
            <a:r>
              <a:rPr sz="950" spc="2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редакции.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3163570" marR="141605" algn="r">
              <a:lnSpc>
                <a:spcPts val="1180"/>
              </a:lnSpc>
              <a:spcBef>
                <a:spcPts val="5"/>
              </a:spcBef>
            </a:pPr>
            <a:r>
              <a:rPr sz="1050" spc="-40" dirty="0">
                <a:latin typeface="Times New Roman"/>
                <a:cs typeface="Times New Roman"/>
              </a:rPr>
              <a:t>УДК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330(075)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ББК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65.01я73</a:t>
            </a:r>
            <a:endParaRPr sz="105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13258" y="5268835"/>
          <a:ext cx="4127500" cy="22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361">
                <a:tc>
                  <a:txBody>
                    <a:bodyPr/>
                    <a:lstStyle/>
                    <a:p>
                      <a:pPr marL="127000">
                        <a:lnSpc>
                          <a:spcPts val="775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ISBN</a:t>
                      </a:r>
                      <a:r>
                        <a:rPr sz="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978-5-4499-0331-0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77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©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Сорокин А. В., 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текст,</a:t>
                      </a:r>
                      <a:r>
                        <a:rPr sz="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77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© 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Издательство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«Директ-Медиа», 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макет,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оформление,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07742" y="6968235"/>
            <a:ext cx="133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7558" y="516889"/>
            <a:ext cx="4090035" cy="6018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1250" b="1" spc="-5" dirty="0">
                <a:latin typeface="Times New Roman"/>
                <a:cs typeface="Times New Roman"/>
              </a:rPr>
              <a:t>Оглавление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6985" indent="-635" algn="just">
              <a:lnSpc>
                <a:spcPct val="121000"/>
              </a:lnSpc>
            </a:pPr>
            <a:r>
              <a:rPr sz="1000" spc="-20" dirty="0">
                <a:latin typeface="Times New Roman"/>
                <a:cs typeface="Times New Roman"/>
                <a:hlinkClick r:id="rId2" action="ppaction://hlinksldjump"/>
              </a:rPr>
              <a:t>Введение. </a:t>
            </a:r>
            <a:r>
              <a:rPr sz="1000" spc="-15" dirty="0">
                <a:latin typeface="Times New Roman"/>
                <a:cs typeface="Times New Roman"/>
                <a:hlinkClick r:id="rId2" action="ppaction://hlinksldjump"/>
              </a:rPr>
              <a:t>Предмет </a:t>
            </a:r>
            <a:r>
              <a:rPr sz="1000" dirty="0">
                <a:latin typeface="Times New Roman"/>
                <a:cs typeface="Times New Roman"/>
                <a:hlinkClick r:id="rId2" action="ppaction://hlinksldjump"/>
              </a:rPr>
              <a:t>и </a:t>
            </a:r>
            <a:r>
              <a:rPr sz="1000" spc="-15" dirty="0">
                <a:latin typeface="Times New Roman"/>
                <a:cs typeface="Times New Roman"/>
                <a:hlinkClick r:id="rId2" action="ppaction://hlinksldjump"/>
              </a:rPr>
              <a:t>метод общей модели </a:t>
            </a:r>
            <a:r>
              <a:rPr sz="1000" spc="-20" dirty="0">
                <a:latin typeface="Times New Roman"/>
                <a:cs typeface="Times New Roman"/>
                <a:hlinkClick r:id="rId2" action="ppaction://hlinksldjump"/>
              </a:rPr>
              <a:t>рыночной </a:t>
            </a:r>
            <a:r>
              <a:rPr sz="1000" spc="-10" dirty="0">
                <a:latin typeface="Times New Roman"/>
                <a:cs typeface="Times New Roman"/>
                <a:hlinkClick r:id="rId2" action="ppaction://hlinksldjump"/>
              </a:rPr>
              <a:t>экономики................ </a:t>
            </a:r>
            <a:r>
              <a:rPr sz="1000" dirty="0">
                <a:latin typeface="Times New Roman"/>
                <a:cs typeface="Times New Roman"/>
                <a:hlinkClick r:id="rId2" action="ppaction://hlinksldjump"/>
              </a:rPr>
              <a:t>15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Первый блок общей модели: процесс производства </a:t>
            </a:r>
            <a:r>
              <a:rPr sz="1000" dirty="0">
                <a:latin typeface="Times New Roman"/>
                <a:cs typeface="Times New Roman"/>
              </a:rPr>
              <a:t>капитала................... 23  </a:t>
            </a: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1. </a:t>
            </a:r>
            <a:r>
              <a:rPr sz="1000" spc="-5" dirty="0">
                <a:latin typeface="Times New Roman"/>
                <a:cs typeface="Times New Roman"/>
              </a:rPr>
              <a:t>Товар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«экономическая молекула </a:t>
            </a:r>
            <a:r>
              <a:rPr sz="1000" dirty="0">
                <a:latin typeface="Times New Roman"/>
                <a:cs typeface="Times New Roman"/>
              </a:rPr>
              <a:t>ДНК» </a:t>
            </a:r>
            <a:r>
              <a:rPr sz="1000" spc="-5" dirty="0">
                <a:latin typeface="Times New Roman"/>
                <a:cs typeface="Times New Roman"/>
              </a:rPr>
              <a:t>общей модели.</a:t>
            </a:r>
            <a:endParaRPr sz="1000">
              <a:latin typeface="Times New Roman"/>
              <a:cs typeface="Times New Roman"/>
            </a:endParaRPr>
          </a:p>
          <a:p>
            <a:pPr marL="48895" algn="just">
              <a:lnSpc>
                <a:spcPts val="1145"/>
              </a:lnSpc>
            </a:pPr>
            <a:r>
              <a:rPr sz="1000" dirty="0">
                <a:latin typeface="Times New Roman"/>
                <a:cs typeface="Times New Roman"/>
              </a:rPr>
              <a:t>Два </a:t>
            </a:r>
            <a:r>
              <a:rPr sz="1000" spc="-5" dirty="0">
                <a:latin typeface="Times New Roman"/>
                <a:cs typeface="Times New Roman"/>
              </a:rPr>
              <a:t>фактора товара: потребительная стоимость </a:t>
            </a:r>
            <a:r>
              <a:rPr sz="1000" dirty="0">
                <a:latin typeface="Times New Roman"/>
                <a:cs typeface="Times New Roman"/>
              </a:rPr>
              <a:t>и стоимость...................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23</a:t>
            </a:r>
            <a:endParaRPr sz="1000">
              <a:latin typeface="Times New Roman"/>
              <a:cs typeface="Times New Roman"/>
            </a:endParaRPr>
          </a:p>
          <a:p>
            <a:pPr marL="266700" marR="6350" indent="-63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Исходный пункт анализа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общественный продукт «огромное  скопление товаров»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</a:t>
            </a:r>
            <a:r>
              <a:rPr sz="1000" spc="-1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23</a:t>
            </a:r>
            <a:endParaRPr sz="1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Times New Roman"/>
                <a:cs typeface="Times New Roman"/>
              </a:rPr>
              <a:t>Потребительная </a:t>
            </a:r>
            <a:r>
              <a:rPr sz="1000" dirty="0">
                <a:latin typeface="Times New Roman"/>
                <a:cs typeface="Times New Roman"/>
              </a:rPr>
              <a:t>стоимость....................................................................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24</a:t>
            </a:r>
            <a:endParaRPr sz="1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Стоимость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25</a:t>
            </a:r>
            <a:endParaRPr sz="1000">
              <a:latin typeface="Times New Roman"/>
              <a:cs typeface="Times New Roman"/>
            </a:endParaRPr>
          </a:p>
          <a:p>
            <a:pPr marL="267335" marR="6350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Товар как единство потребительной стоимости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стоимости </a:t>
            </a:r>
            <a:r>
              <a:rPr sz="1000" dirty="0">
                <a:latin typeface="Times New Roman"/>
                <a:cs typeface="Times New Roman"/>
              </a:rPr>
              <a:t>–  </a:t>
            </a:r>
            <a:r>
              <a:rPr sz="1000" spc="-5" dirty="0">
                <a:latin typeface="Times New Roman"/>
                <a:cs typeface="Times New Roman"/>
              </a:rPr>
              <a:t>исходный пункт построения модели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</a:t>
            </a:r>
            <a:endParaRPr sz="1000">
              <a:latin typeface="Times New Roman"/>
              <a:cs typeface="Times New Roman"/>
            </a:endParaRPr>
          </a:p>
          <a:p>
            <a:pPr marL="267335">
              <a:lnSpc>
                <a:spcPct val="100000"/>
              </a:lnSpc>
              <a:spcBef>
                <a:spcPts val="215"/>
              </a:spcBef>
            </a:pPr>
            <a:r>
              <a:rPr sz="1000" spc="-5" dirty="0">
                <a:latin typeface="Times New Roman"/>
                <a:cs typeface="Times New Roman"/>
              </a:rPr>
              <a:t>Количественная определённость факторов товара </a:t>
            </a:r>
            <a:r>
              <a:rPr sz="1000" dirty="0">
                <a:latin typeface="Times New Roman"/>
                <a:cs typeface="Times New Roman"/>
              </a:rPr>
              <a:t>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</a:t>
            </a:r>
            <a:endParaRPr sz="1000">
              <a:latin typeface="Times New Roman"/>
              <a:cs typeface="Times New Roman"/>
            </a:endParaRPr>
          </a:p>
          <a:p>
            <a:pPr marL="394970" marR="5715" indent="-635">
              <a:lnSpc>
                <a:spcPts val="1150"/>
              </a:lnSpc>
              <a:spcBef>
                <a:spcPts val="335"/>
              </a:spcBef>
            </a:pPr>
            <a:r>
              <a:rPr sz="1000" spc="-5" dirty="0">
                <a:latin typeface="Times New Roman"/>
                <a:cs typeface="Times New Roman"/>
              </a:rPr>
              <a:t>Стоимость единицы </a:t>
            </a:r>
            <a:r>
              <a:rPr sz="1000" dirty="0">
                <a:latin typeface="Times New Roman"/>
                <a:cs typeface="Times New Roman"/>
              </a:rPr>
              <a:t>товара и </a:t>
            </a:r>
            <a:r>
              <a:rPr sz="1000" spc="-5" dirty="0">
                <a:latin typeface="Times New Roman"/>
                <a:cs typeface="Times New Roman"/>
              </a:rPr>
              <a:t>производительная сила  общественного труда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</a:t>
            </a:r>
            <a:endParaRPr sz="1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215"/>
              </a:spcBef>
            </a:pPr>
            <a:r>
              <a:rPr sz="1000" spc="-5" dirty="0">
                <a:latin typeface="Times New Roman"/>
                <a:cs typeface="Times New Roman"/>
              </a:rPr>
              <a:t>Комбинации факторов товара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29</a:t>
            </a:r>
            <a:endParaRPr sz="100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imes New Roman"/>
                <a:cs typeface="Times New Roman"/>
              </a:rPr>
              <a:t>Две </a:t>
            </a:r>
            <a:r>
              <a:rPr sz="1000" spc="-5" dirty="0">
                <a:latin typeface="Times New Roman"/>
                <a:cs typeface="Times New Roman"/>
              </a:rPr>
              <a:t>простейшие комбинации факторов </a:t>
            </a:r>
            <a:r>
              <a:rPr sz="1000" dirty="0">
                <a:latin typeface="Times New Roman"/>
                <a:cs typeface="Times New Roman"/>
              </a:rPr>
              <a:t>товара..........................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29</a:t>
            </a:r>
            <a:endParaRPr sz="1000">
              <a:latin typeface="Times New Roman"/>
              <a:cs typeface="Times New Roman"/>
            </a:endParaRPr>
          </a:p>
          <a:p>
            <a:pPr marL="572135" marR="571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Кривая производственных возможностей (КПВ)  (обоснование)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</a:t>
            </a:r>
            <a:r>
              <a:rPr sz="1000" spc="-1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30</a:t>
            </a:r>
            <a:endParaRPr sz="1000">
              <a:latin typeface="Times New Roman"/>
              <a:cs typeface="Times New Roman"/>
            </a:endParaRPr>
          </a:p>
          <a:p>
            <a:pPr marL="50165" indent="521970">
              <a:lnSpc>
                <a:spcPct val="100000"/>
              </a:lnSpc>
              <a:spcBef>
                <a:spcPts val="219"/>
              </a:spcBef>
            </a:pPr>
            <a:r>
              <a:rPr sz="1000" spc="-5" dirty="0">
                <a:latin typeface="Times New Roman"/>
                <a:cs typeface="Times New Roman"/>
              </a:rPr>
              <a:t>Эффект дохода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эффект замещения (определение) </a:t>
            </a:r>
            <a:r>
              <a:rPr sz="1000" dirty="0">
                <a:latin typeface="Times New Roman"/>
                <a:cs typeface="Times New Roman"/>
              </a:rPr>
              <a:t>.................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31</a:t>
            </a:r>
            <a:endParaRPr sz="1000">
              <a:latin typeface="Times New Roman"/>
              <a:cs typeface="Times New Roman"/>
            </a:endParaRPr>
          </a:p>
          <a:p>
            <a:pPr marL="50165" marR="571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2. </a:t>
            </a:r>
            <a:r>
              <a:rPr sz="1000" spc="-5" dirty="0">
                <a:latin typeface="Times New Roman"/>
                <a:cs typeface="Times New Roman"/>
              </a:rPr>
              <a:t>Форма стоимости или, Как измерить ненаблюдаемую стоимость?  Равновесная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неравновесная цена. Процесс обмена </a:t>
            </a:r>
            <a:r>
              <a:rPr sz="1000" dirty="0">
                <a:latin typeface="Times New Roman"/>
                <a:cs typeface="Times New Roman"/>
              </a:rPr>
              <a:t>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33</a:t>
            </a:r>
            <a:endParaRPr sz="100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  <a:spcBef>
                <a:spcPts val="219"/>
              </a:spcBef>
            </a:pPr>
            <a:r>
              <a:rPr sz="1000" spc="-5" dirty="0">
                <a:latin typeface="Times New Roman"/>
                <a:cs typeface="Times New Roman"/>
              </a:rPr>
              <a:t>Закон стоимости, или закон </a:t>
            </a:r>
            <a:r>
              <a:rPr sz="1000" dirty="0">
                <a:latin typeface="Times New Roman"/>
                <a:cs typeface="Times New Roman"/>
              </a:rPr>
              <a:t>равновесия...............................................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33</a:t>
            </a:r>
            <a:endParaRPr sz="1000">
              <a:latin typeface="Times New Roman"/>
              <a:cs typeface="Times New Roman"/>
            </a:endParaRPr>
          </a:p>
          <a:p>
            <a:pPr marL="267970" marR="571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Четыре способа относительного выражения (измерения)  стоимости</a:t>
            </a:r>
            <a:r>
              <a:rPr sz="1000" spc="-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................................................................................................ 34</a:t>
            </a:r>
            <a:endParaRPr sz="1000">
              <a:latin typeface="Times New Roman"/>
              <a:cs typeface="Times New Roman"/>
            </a:endParaRPr>
          </a:p>
          <a:p>
            <a:pPr marL="394970">
              <a:lnSpc>
                <a:spcPts val="1175"/>
              </a:lnSpc>
              <a:spcBef>
                <a:spcPts val="219"/>
              </a:spcBef>
            </a:pPr>
            <a:r>
              <a:rPr sz="1000" spc="-5" dirty="0">
                <a:latin typeface="Times New Roman"/>
                <a:cs typeface="Times New Roman"/>
              </a:rPr>
              <a:t>Простая форма стоимости (форма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I).</a:t>
            </a:r>
            <a:endParaRPr sz="1000">
              <a:latin typeface="Times New Roman"/>
              <a:cs typeface="Times New Roman"/>
            </a:endParaRPr>
          </a:p>
          <a:p>
            <a:pPr marL="3949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Равновесная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неравновесная цена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34</a:t>
            </a:r>
            <a:endParaRPr sz="1000">
              <a:latin typeface="Times New Roman"/>
              <a:cs typeface="Times New Roman"/>
            </a:endParaRPr>
          </a:p>
          <a:p>
            <a:pPr marL="3949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Развернутая (II), всеобщая (III)</a:t>
            </a:r>
            <a:endParaRPr sz="1000">
              <a:latin typeface="Times New Roman"/>
              <a:cs typeface="Times New Roman"/>
            </a:endParaRPr>
          </a:p>
          <a:p>
            <a:pPr marL="39497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денежная форма стоимости (IV)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</a:t>
            </a:r>
            <a:r>
              <a:rPr sz="1000" spc="-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36</a:t>
            </a:r>
            <a:endParaRPr sz="1000">
              <a:latin typeface="Times New Roman"/>
              <a:cs typeface="Times New Roman"/>
            </a:endParaRPr>
          </a:p>
          <a:p>
            <a:pPr marL="2679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обмена. Уравнение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обмена.</a:t>
            </a:r>
            <a:endParaRPr sz="1000">
              <a:latin typeface="Times New Roman"/>
              <a:cs typeface="Times New Roman"/>
            </a:endParaRPr>
          </a:p>
          <a:p>
            <a:pPr marL="2679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Равновесные цены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равновесные количества </a:t>
            </a:r>
            <a:r>
              <a:rPr sz="1000" dirty="0">
                <a:latin typeface="Times New Roman"/>
                <a:cs typeface="Times New Roman"/>
              </a:rPr>
              <a:t>....................................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37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3. </a:t>
            </a:r>
            <a:r>
              <a:rPr sz="1000" spc="-5" dirty="0">
                <a:latin typeface="Times New Roman"/>
                <a:cs typeface="Times New Roman"/>
              </a:rPr>
              <a:t>Деньги, или обращение товаров. Цена.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Дефляция.</a:t>
            </a:r>
            <a:endParaRPr sz="1000">
              <a:latin typeface="Times New Roman"/>
              <a:cs typeface="Times New Roman"/>
            </a:endParaRPr>
          </a:p>
          <a:p>
            <a:pPr marL="51435" marR="216535" indent="-63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Инфляция. Номинальный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реальный продукт. Законы общего уровня  цен. Что такое спрос/предложение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чем они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измеряются.</a:t>
            </a:r>
            <a:endParaRPr sz="1000">
              <a:latin typeface="Times New Roman"/>
              <a:cs typeface="Times New Roman"/>
            </a:endParaRPr>
          </a:p>
          <a:p>
            <a:pPr marL="8318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Спрос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предложение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практике бизнеса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39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07742" y="6968235"/>
            <a:ext cx="133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5608" y="516890"/>
            <a:ext cx="4052570" cy="6229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965">
              <a:lnSpc>
                <a:spcPts val="1175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Формула денег, или обращения товаров, определение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денег,</a:t>
            </a:r>
            <a:endParaRPr sz="1000">
              <a:latin typeface="Times New Roman"/>
              <a:cs typeface="Times New Roman"/>
            </a:endParaRPr>
          </a:p>
          <a:p>
            <a:pPr marL="22796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функции денег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........................................................................................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39</a:t>
            </a:r>
            <a:endParaRPr sz="1000">
              <a:latin typeface="Times New Roman"/>
              <a:cs typeface="Times New Roman"/>
            </a:endParaRPr>
          </a:p>
          <a:p>
            <a:pPr marL="228600" marR="6985" indent="-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Формула денег, или обращения товаров (конкретизация) </a:t>
            </a:r>
            <a:r>
              <a:rPr sz="1000" dirty="0">
                <a:latin typeface="Times New Roman"/>
                <a:cs typeface="Times New Roman"/>
              </a:rPr>
              <a:t>................. 39  </a:t>
            </a:r>
            <a:r>
              <a:rPr sz="1000" spc="-5" dirty="0">
                <a:latin typeface="Times New Roman"/>
                <a:cs typeface="Times New Roman"/>
              </a:rPr>
              <a:t>Первая функция денег: деньги как мера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стоимостей</a:t>
            </a:r>
            <a:endParaRPr sz="1000">
              <a:latin typeface="Times New Roman"/>
              <a:cs typeface="Times New Roman"/>
            </a:endParaRPr>
          </a:p>
          <a:p>
            <a:pPr marL="228600">
              <a:lnSpc>
                <a:spcPts val="1065"/>
              </a:lnSpc>
            </a:pPr>
            <a:r>
              <a:rPr sz="1000" spc="-5" dirty="0">
                <a:latin typeface="Times New Roman"/>
                <a:cs typeface="Times New Roman"/>
              </a:rPr>
              <a:t>(конкретизация)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</a:t>
            </a:r>
            <a:r>
              <a:rPr sz="1000" spc="-1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41</a:t>
            </a:r>
            <a:endParaRPr sz="1000">
              <a:latin typeface="Times New Roman"/>
              <a:cs typeface="Times New Roman"/>
            </a:endParaRPr>
          </a:p>
          <a:p>
            <a:pPr marL="533400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Цена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денежное выражение стоимости </a:t>
            </a:r>
            <a:r>
              <a:rPr sz="1000" dirty="0">
                <a:latin typeface="Times New Roman"/>
                <a:cs typeface="Times New Roman"/>
              </a:rPr>
              <a:t>.....................................</a:t>
            </a:r>
            <a:r>
              <a:rPr sz="1000" spc="-1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41</a:t>
            </a:r>
            <a:endParaRPr sz="1000">
              <a:latin typeface="Times New Roman"/>
              <a:cs typeface="Times New Roman"/>
            </a:endParaRPr>
          </a:p>
          <a:p>
            <a:pPr marL="356235" marR="6985" indent="-635">
              <a:lnSpc>
                <a:spcPct val="121000"/>
              </a:lnSpc>
            </a:pPr>
            <a:r>
              <a:rPr sz="1000" spc="-5" dirty="0">
                <a:latin typeface="Times New Roman"/>
                <a:cs typeface="Times New Roman"/>
              </a:rPr>
              <a:t>Кривая стоимости единицы товара </a:t>
            </a:r>
            <a:r>
              <a:rPr sz="1000" dirty="0">
                <a:latin typeface="Times New Roman"/>
                <a:cs typeface="Times New Roman"/>
              </a:rPr>
              <a:t>(СЕТ)........................................ 42  </a:t>
            </a:r>
            <a:r>
              <a:rPr sz="1000" spc="-5" dirty="0">
                <a:latin typeface="Times New Roman"/>
                <a:cs typeface="Times New Roman"/>
              </a:rPr>
              <a:t>Преобразование кривой стоимости единицы товара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(СЕТ)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20"/>
              </a:lnSpc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кривую относительной стоимости или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цены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единицы товара (</a:t>
            </a:r>
            <a:r>
              <a:rPr sz="1000" i="1" spc="-5" dirty="0">
                <a:latin typeface="Times New Roman"/>
                <a:cs typeface="Times New Roman"/>
              </a:rPr>
              <a:t>p</a:t>
            </a:r>
            <a:r>
              <a:rPr sz="1000" spc="-5" dirty="0">
                <a:latin typeface="Times New Roman"/>
                <a:cs typeface="Times New Roman"/>
              </a:rPr>
              <a:t>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43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Выделение денег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составе общественного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продукта.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Модель продукта </a:t>
            </a: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5" dirty="0">
                <a:latin typeface="Times New Roman"/>
                <a:cs typeface="Times New Roman"/>
              </a:rPr>
              <a:t>тремя индексами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43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Девальвация/ревальвация, инфляция/дефляция </a:t>
            </a:r>
            <a:r>
              <a:rPr sz="1000" dirty="0">
                <a:latin typeface="Times New Roman"/>
                <a:cs typeface="Times New Roman"/>
              </a:rPr>
              <a:t>..............................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44</a:t>
            </a:r>
            <a:endParaRPr sz="1000">
              <a:latin typeface="Times New Roman"/>
              <a:cs typeface="Times New Roman"/>
            </a:endParaRPr>
          </a:p>
          <a:p>
            <a:pPr marL="356235" marR="6350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Номинальный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реальный общественный продукт  </a:t>
            </a:r>
            <a:r>
              <a:rPr sz="1000" dirty="0">
                <a:latin typeface="Times New Roman"/>
                <a:cs typeface="Times New Roman"/>
              </a:rPr>
              <a:t>(определение)......................................................................................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45</a:t>
            </a:r>
            <a:endParaRPr sz="1000">
              <a:latin typeface="Times New Roman"/>
              <a:cs typeface="Times New Roman"/>
            </a:endParaRPr>
          </a:p>
          <a:p>
            <a:pPr marL="229235" marR="819150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Вторая функция денег: деньги как средство обращения  (конкретизация). Анализ спроса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предложения.</a:t>
            </a:r>
            <a:endParaRPr sz="1000">
              <a:latin typeface="Times New Roman"/>
              <a:cs typeface="Times New Roman"/>
            </a:endParaRPr>
          </a:p>
          <a:p>
            <a:pPr marL="22923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Спрос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предложение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общей </a:t>
            </a:r>
            <a:r>
              <a:rPr sz="1000" dirty="0">
                <a:latin typeface="Times New Roman"/>
                <a:cs typeface="Times New Roman"/>
              </a:rPr>
              <a:t>модели.................................................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47</a:t>
            </a:r>
            <a:endParaRPr sz="1000">
              <a:latin typeface="Times New Roman"/>
              <a:cs typeface="Times New Roman"/>
            </a:endParaRPr>
          </a:p>
          <a:p>
            <a:pPr marL="356235" marR="6350">
              <a:lnSpc>
                <a:spcPct val="121000"/>
              </a:lnSpc>
            </a:pPr>
            <a:r>
              <a:rPr sz="1000" spc="-5" dirty="0">
                <a:latin typeface="Times New Roman"/>
                <a:cs typeface="Times New Roman"/>
              </a:rPr>
              <a:t>Определение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описание спроса </a:t>
            </a:r>
            <a:r>
              <a:rPr sz="1000" dirty="0">
                <a:latin typeface="Times New Roman"/>
                <a:cs typeface="Times New Roman"/>
              </a:rPr>
              <a:t>и предложения............................. 47  </a:t>
            </a:r>
            <a:r>
              <a:rPr sz="1000" spc="-5" dirty="0">
                <a:latin typeface="Times New Roman"/>
                <a:cs typeface="Times New Roman"/>
              </a:rPr>
              <a:t>Спрос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величина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спроса: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45"/>
              </a:lnSpc>
            </a:pPr>
            <a:r>
              <a:rPr sz="1000" spc="-5" dirty="0">
                <a:latin typeface="Times New Roman"/>
                <a:cs typeface="Times New Roman"/>
              </a:rPr>
              <a:t>история микроэкономического описания </a:t>
            </a:r>
            <a:r>
              <a:rPr sz="1000" dirty="0">
                <a:latin typeface="Times New Roman"/>
                <a:cs typeface="Times New Roman"/>
              </a:rPr>
              <a:t>........................................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50</a:t>
            </a:r>
            <a:endParaRPr sz="1000">
              <a:latin typeface="Times New Roman"/>
              <a:cs typeface="Times New Roman"/>
            </a:endParaRPr>
          </a:p>
          <a:p>
            <a:pPr marL="35687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Выведение микроэкономического спроса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предложения</a:t>
            </a:r>
            <a:endParaRPr sz="1000">
              <a:latin typeface="Times New Roman"/>
              <a:cs typeface="Times New Roman"/>
            </a:endParaRPr>
          </a:p>
          <a:p>
            <a:pPr marL="356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из его определения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общей модели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</a:t>
            </a:r>
            <a:r>
              <a:rPr sz="1000" spc="-1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51</a:t>
            </a:r>
            <a:endParaRPr sz="10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Практическое применение категорий спрос </a:t>
            </a:r>
            <a:r>
              <a:rPr sz="1000" dirty="0">
                <a:latin typeface="Times New Roman"/>
                <a:cs typeface="Times New Roman"/>
              </a:rPr>
              <a:t>и предложение..........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55</a:t>
            </a:r>
            <a:endParaRPr sz="1000">
              <a:latin typeface="Times New Roman"/>
              <a:cs typeface="Times New Roman"/>
            </a:endParaRPr>
          </a:p>
          <a:p>
            <a:pPr marL="229235" marR="5715">
              <a:lnSpc>
                <a:spcPts val="1150"/>
              </a:lnSpc>
              <a:spcBef>
                <a:spcPts val="330"/>
              </a:spcBef>
            </a:pP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производные функции денег: сокровище, средство платежа,  мировые деньги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56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20"/>
              </a:spcBef>
            </a:pPr>
            <a:r>
              <a:rPr sz="1000" spc="-5" dirty="0">
                <a:latin typeface="Times New Roman"/>
                <a:cs typeface="Times New Roman"/>
              </a:rPr>
              <a:t>Мировые деньги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современных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условиях.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Золото вновь становится деньгами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57</a:t>
            </a:r>
            <a:endParaRPr sz="1000">
              <a:latin typeface="Times New Roman"/>
              <a:cs typeface="Times New Roman"/>
            </a:endParaRPr>
          </a:p>
          <a:p>
            <a:pPr marL="12700" marR="390525" indent="-63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4. </a:t>
            </a:r>
            <a:r>
              <a:rPr sz="1000" spc="-5" dirty="0">
                <a:latin typeface="Times New Roman"/>
                <a:cs typeface="Times New Roman"/>
              </a:rPr>
              <a:t>Превращение денег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капитал. Производство абсолютной  прибавочной стоимости. (Кажущаяся несовместимость равновесия 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экономического роста. Решение противоречия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всеобщей формулы капитала: рынок труда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занятость) </a:t>
            </a:r>
            <a:r>
              <a:rPr sz="1000" dirty="0">
                <a:latin typeface="Times New Roman"/>
                <a:cs typeface="Times New Roman"/>
              </a:rPr>
              <a:t>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60</a:t>
            </a:r>
            <a:endParaRPr sz="1000">
              <a:latin typeface="Times New Roman"/>
              <a:cs typeface="Times New Roman"/>
            </a:endParaRPr>
          </a:p>
          <a:p>
            <a:pPr marL="230504" marR="574675" indent="-635">
              <a:lnSpc>
                <a:spcPct val="95800"/>
              </a:lnSpc>
              <a:spcBef>
                <a:spcPts val="305"/>
              </a:spcBef>
            </a:pPr>
            <a:r>
              <a:rPr sz="1000" spc="-20" dirty="0">
                <a:latin typeface="Times New Roman"/>
                <a:cs typeface="Times New Roman"/>
              </a:rPr>
              <a:t>Всеобщая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формула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капитала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Д'.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Капитал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стоимость,  </a:t>
            </a:r>
            <a:r>
              <a:rPr sz="1000" spc="-15" dirty="0">
                <a:latin typeface="Times New Roman"/>
                <a:cs typeface="Times New Roman"/>
              </a:rPr>
              <a:t>которая </a:t>
            </a:r>
            <a:r>
              <a:rPr sz="1000" spc="-20" dirty="0">
                <a:latin typeface="Times New Roman"/>
                <a:cs typeface="Times New Roman"/>
              </a:rPr>
              <a:t>авансируется, сохраняется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15" dirty="0">
                <a:latin typeface="Times New Roman"/>
                <a:cs typeface="Times New Roman"/>
              </a:rPr>
              <a:t>обращении, </a:t>
            </a:r>
            <a:r>
              <a:rPr sz="1000" spc="-20" dirty="0">
                <a:latin typeface="Times New Roman"/>
                <a:cs typeface="Times New Roman"/>
              </a:rPr>
              <a:t>приносит  прибавочную </a:t>
            </a:r>
            <a:r>
              <a:rPr sz="1000" spc="-15" dirty="0">
                <a:latin typeface="Times New Roman"/>
                <a:cs typeface="Times New Roman"/>
              </a:rPr>
              <a:t>(по </a:t>
            </a:r>
            <a:r>
              <a:rPr sz="1000" spc="-20" dirty="0">
                <a:latin typeface="Times New Roman"/>
                <a:cs typeface="Times New Roman"/>
              </a:rPr>
              <a:t>сравнению </a:t>
            </a: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20" dirty="0">
                <a:latin typeface="Times New Roman"/>
                <a:cs typeface="Times New Roman"/>
              </a:rPr>
              <a:t>авансированной)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стоимость</a:t>
            </a:r>
            <a:endParaRPr sz="1000">
              <a:latin typeface="Times New Roman"/>
              <a:cs typeface="Times New Roman"/>
            </a:endParaRPr>
          </a:p>
          <a:p>
            <a:pPr marL="230504" marR="5080">
              <a:lnSpc>
                <a:spcPct val="95800"/>
              </a:lnSpc>
            </a:pPr>
            <a:r>
              <a:rPr sz="1000" dirty="0">
                <a:latin typeface="Times New Roman"/>
                <a:cs typeface="Times New Roman"/>
              </a:rPr>
              <a:t>и в </a:t>
            </a:r>
            <a:r>
              <a:rPr sz="1000" spc="-15" dirty="0">
                <a:latin typeface="Times New Roman"/>
                <a:cs typeface="Times New Roman"/>
              </a:rPr>
              <a:t>своем движении </a:t>
            </a:r>
            <a:r>
              <a:rPr sz="1000" spc="-20" dirty="0">
                <a:latin typeface="Times New Roman"/>
                <a:cs typeface="Times New Roman"/>
              </a:rPr>
              <a:t>принимает </a:t>
            </a:r>
            <a:r>
              <a:rPr sz="1000" spc="-15" dirty="0">
                <a:latin typeface="Times New Roman"/>
                <a:cs typeface="Times New Roman"/>
              </a:rPr>
              <a:t>формы </a:t>
            </a:r>
            <a:r>
              <a:rPr sz="1000" spc="-20" dirty="0">
                <a:latin typeface="Times New Roman"/>
                <a:cs typeface="Times New Roman"/>
              </a:rPr>
              <a:t>потребительной стоимости  </a:t>
            </a:r>
            <a:r>
              <a:rPr sz="1000" spc="-15" dirty="0">
                <a:latin typeface="Times New Roman"/>
                <a:cs typeface="Times New Roman"/>
              </a:rPr>
              <a:t>денег, товаров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15" dirty="0">
                <a:latin typeface="Times New Roman"/>
                <a:cs typeface="Times New Roman"/>
              </a:rPr>
              <a:t>вновь денег. </a:t>
            </a:r>
            <a:r>
              <a:rPr sz="1000" spc="-20" dirty="0">
                <a:latin typeface="Times New Roman"/>
                <a:cs typeface="Times New Roman"/>
              </a:rPr>
              <a:t>Капиталист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20" dirty="0">
                <a:latin typeface="Times New Roman"/>
                <a:cs typeface="Times New Roman"/>
              </a:rPr>
              <a:t>лицо, сознательно  осуществляющее </a:t>
            </a: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функции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9063" y="516890"/>
            <a:ext cx="4103370" cy="62617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635" marR="286385">
              <a:lnSpc>
                <a:spcPct val="95800"/>
              </a:lnSpc>
              <a:spcBef>
                <a:spcPts val="150"/>
              </a:spcBef>
            </a:pPr>
            <a:r>
              <a:rPr sz="1000" spc="-5" dirty="0">
                <a:latin typeface="Times New Roman"/>
                <a:cs typeface="Times New Roman"/>
              </a:rPr>
              <a:t>Противоречие всеобщей формулы капитала. Капитал не может  возникнуть из обращения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так же не может возникнуть вне  обращения. Несовместимость равновесия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экономического</a:t>
            </a:r>
            <a:endParaRPr sz="1000">
              <a:latin typeface="Times New Roman"/>
              <a:cs typeface="Times New Roman"/>
            </a:endParaRPr>
          </a:p>
          <a:p>
            <a:pPr marL="381635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роста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микро </a:t>
            </a:r>
            <a:r>
              <a:rPr sz="1000" dirty="0">
                <a:latin typeface="Times New Roman"/>
                <a:cs typeface="Times New Roman"/>
              </a:rPr>
              <a:t>и макроэкономике......................................................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62</a:t>
            </a:r>
            <a:endParaRPr sz="1000">
              <a:latin typeface="Times New Roman"/>
              <a:cs typeface="Times New Roman"/>
            </a:endParaRPr>
          </a:p>
          <a:p>
            <a:pPr marL="559435" marR="828675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Прибавочная стоимость не является результатом  неоплаченного труда, </a:t>
            </a:r>
            <a:r>
              <a:rPr sz="1000" dirty="0">
                <a:latin typeface="Times New Roman"/>
                <a:cs typeface="Times New Roman"/>
              </a:rPr>
              <a:t>а </a:t>
            </a:r>
            <a:r>
              <a:rPr sz="1000" spc="-5" dirty="0">
                <a:latin typeface="Times New Roman"/>
                <a:cs typeface="Times New Roman"/>
              </a:rPr>
              <a:t>прибыль, рента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процент</a:t>
            </a:r>
            <a:endParaRPr sz="1000">
              <a:latin typeface="Times New Roman"/>
              <a:cs typeface="Times New Roman"/>
            </a:endParaRPr>
          </a:p>
          <a:p>
            <a:pPr marL="59182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не являются вычетом из продукта труда </a:t>
            </a:r>
            <a:r>
              <a:rPr sz="1000" dirty="0">
                <a:latin typeface="Times New Roman"/>
                <a:cs typeface="Times New Roman"/>
              </a:rPr>
              <a:t>...................................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63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Решение противоречия всеобщей формулы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капитала:</a:t>
            </a:r>
            <a:endParaRPr sz="1000">
              <a:latin typeface="Times New Roman"/>
              <a:cs typeface="Times New Roman"/>
            </a:endParaRPr>
          </a:p>
          <a:p>
            <a:pPr marL="41402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рынок труда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занятость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</a:t>
            </a:r>
            <a:r>
              <a:rPr sz="1000" spc="-1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63</a:t>
            </a:r>
            <a:endParaRPr sz="1000">
              <a:latin typeface="Times New Roman"/>
              <a:cs typeface="Times New Roman"/>
            </a:endParaRPr>
          </a:p>
          <a:p>
            <a:pPr marL="382270" marR="112458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Модель товара «рабочая сила». «Рабочая сила»  как потребительная стоимость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как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стоимость.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Структура необходимых жизненных </a:t>
            </a:r>
            <a:r>
              <a:rPr sz="1000" dirty="0">
                <a:latin typeface="Times New Roman"/>
                <a:cs typeface="Times New Roman"/>
              </a:rPr>
              <a:t>средств..................................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64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5. </a:t>
            </a:r>
            <a:r>
              <a:rPr sz="1000" spc="-5" dirty="0">
                <a:latin typeface="Times New Roman"/>
                <a:cs typeface="Times New Roman"/>
              </a:rPr>
              <a:t>Экстенсивный рост капитала,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или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Производство абсолютной прибавочной стоимости </a:t>
            </a:r>
            <a:r>
              <a:rPr sz="1000" dirty="0">
                <a:latin typeface="Times New Roman"/>
                <a:cs typeface="Times New Roman"/>
              </a:rPr>
              <a:t>.................................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67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определения капитала</a:t>
            </a:r>
            <a:endParaRPr sz="1000">
              <a:latin typeface="Times New Roman"/>
              <a:cs typeface="Times New Roman"/>
            </a:endParaRPr>
          </a:p>
          <a:p>
            <a:pPr marL="255270" marR="538480" indent="-635">
              <a:lnSpc>
                <a:spcPct val="95800"/>
              </a:lnSpc>
              <a:spcBef>
                <a:spcPts val="25"/>
              </a:spcBef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формуле </a:t>
            </a:r>
            <a:r>
              <a:rPr sz="1000" dirty="0">
                <a:latin typeface="Times New Roman"/>
                <a:cs typeface="Times New Roman"/>
              </a:rPr>
              <a:t>Д – Т </a:t>
            </a:r>
            <a:r>
              <a:rPr sz="1000" spc="-5" dirty="0">
                <a:latin typeface="Times New Roman"/>
                <a:cs typeface="Times New Roman"/>
              </a:rPr>
              <a:t>…П </a:t>
            </a:r>
            <a:r>
              <a:rPr sz="1000" dirty="0">
                <a:latin typeface="Times New Roman"/>
                <a:cs typeface="Times New Roman"/>
              </a:rPr>
              <a:t>…Т' – </a:t>
            </a:r>
            <a:r>
              <a:rPr sz="1000" spc="-5" dirty="0">
                <a:latin typeface="Times New Roman"/>
                <a:cs typeface="Times New Roman"/>
              </a:rPr>
              <a:t>Д': капитал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стоимость, которая 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своем движении авансируется, сохраняется, приносит  прибавочную стоимость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принимает формы денежного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(Д),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производительного (П),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товарного капитала (Т′) </a:t>
            </a:r>
            <a:r>
              <a:rPr sz="1000" dirty="0">
                <a:latin typeface="Times New Roman"/>
                <a:cs typeface="Times New Roman"/>
              </a:rPr>
              <a:t>.............................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67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Производство прибавочной стоимости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капиталом.</a:t>
            </a:r>
            <a:endParaRPr sz="1000">
              <a:latin typeface="Times New Roman"/>
              <a:cs typeface="Times New Roman"/>
            </a:endParaRPr>
          </a:p>
          <a:p>
            <a:pPr marL="255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Абсолютная прибавочная </a:t>
            </a:r>
            <a:r>
              <a:rPr sz="1000" dirty="0">
                <a:latin typeface="Times New Roman"/>
                <a:cs typeface="Times New Roman"/>
              </a:rPr>
              <a:t>стоимость....................................................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68</a:t>
            </a:r>
            <a:endParaRPr sz="1000">
              <a:latin typeface="Times New Roman"/>
              <a:cs typeface="Times New Roman"/>
            </a:endParaRPr>
          </a:p>
          <a:p>
            <a:pPr marL="382905" marR="57975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труда как процесс производства потребительной  стоимости. Три простых момента процесса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труда.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Продукт процесса </a:t>
            </a:r>
            <a:r>
              <a:rPr sz="1000" dirty="0">
                <a:latin typeface="Times New Roman"/>
                <a:cs typeface="Times New Roman"/>
              </a:rPr>
              <a:t>труда и </a:t>
            </a:r>
            <a:r>
              <a:rPr sz="1000" spc="-5" dirty="0">
                <a:latin typeface="Times New Roman"/>
                <a:cs typeface="Times New Roman"/>
              </a:rPr>
              <a:t>средства его производства....................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69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Процесс труда как процесс производства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стоимости.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Стоимостные характеристики трех простых моментов </a:t>
            </a:r>
            <a:r>
              <a:rPr sz="1000" dirty="0">
                <a:latin typeface="Times New Roman"/>
                <a:cs typeface="Times New Roman"/>
              </a:rPr>
              <a:t>труда .......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70</a:t>
            </a:r>
            <a:endParaRPr sz="1000">
              <a:latin typeface="Times New Roman"/>
              <a:cs typeface="Times New Roman"/>
            </a:endParaRPr>
          </a:p>
          <a:p>
            <a:pPr marL="382905" marR="313055">
              <a:lnSpc>
                <a:spcPct val="9580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определения стоимости. Товарная стоимость </a:t>
            </a:r>
            <a:r>
              <a:rPr sz="1000" dirty="0">
                <a:latin typeface="Times New Roman"/>
                <a:cs typeface="Times New Roman"/>
              </a:rPr>
              <a:t>=  </a:t>
            </a:r>
            <a:r>
              <a:rPr sz="1000" spc="-5" dirty="0">
                <a:latin typeface="Times New Roman"/>
                <a:cs typeface="Times New Roman"/>
              </a:rPr>
              <a:t>старая стоимость </a:t>
            </a:r>
            <a:r>
              <a:rPr sz="1000" dirty="0">
                <a:latin typeface="Times New Roman"/>
                <a:cs typeface="Times New Roman"/>
              </a:rPr>
              <a:t>+ </a:t>
            </a:r>
            <a:r>
              <a:rPr sz="1000" spc="-5" dirty="0">
                <a:latin typeface="Times New Roman"/>
                <a:cs typeface="Times New Roman"/>
              </a:rPr>
              <a:t>новая стоимость. Процесс производства  товаров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капиталистический процесс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производства.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30"/>
              </a:lnSpc>
            </a:pPr>
            <a:r>
              <a:rPr sz="1000" spc="-5" dirty="0">
                <a:latin typeface="Times New Roman"/>
                <a:cs typeface="Times New Roman"/>
              </a:rPr>
              <a:t>Эксплуатация рабочей силы как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производительное</a:t>
            </a:r>
            <a:endParaRPr sz="1000">
              <a:latin typeface="Times New Roman"/>
              <a:cs typeface="Times New Roman"/>
            </a:endParaRPr>
          </a:p>
          <a:p>
            <a:pPr marL="38290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потребление рабочей силы </a:t>
            </a:r>
            <a:r>
              <a:rPr sz="1000" dirty="0">
                <a:latin typeface="Times New Roman"/>
                <a:cs typeface="Times New Roman"/>
              </a:rPr>
              <a:t>капиталистом........................................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70</a:t>
            </a:r>
            <a:endParaRPr sz="1000">
              <a:latin typeface="Times New Roman"/>
              <a:cs typeface="Times New Roman"/>
            </a:endParaRPr>
          </a:p>
          <a:p>
            <a:pPr marL="383540" marR="30480" indent="-127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Постоянный капитал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переменный </a:t>
            </a:r>
            <a:r>
              <a:rPr sz="1000" dirty="0">
                <a:latin typeface="Times New Roman"/>
                <a:cs typeface="Times New Roman"/>
              </a:rPr>
              <a:t>капитал....................................... 71  </a:t>
            </a:r>
            <a:r>
              <a:rPr sz="1000" spc="-5" dirty="0">
                <a:latin typeface="Times New Roman"/>
                <a:cs typeface="Times New Roman"/>
              </a:rPr>
              <a:t>Примененный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потребленный постоянный капитал </a:t>
            </a:r>
            <a:r>
              <a:rPr sz="1000" dirty="0">
                <a:latin typeface="Times New Roman"/>
                <a:cs typeface="Times New Roman"/>
              </a:rPr>
              <a:t>.....................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72</a:t>
            </a:r>
            <a:endParaRPr sz="1000">
              <a:latin typeface="Times New Roman"/>
              <a:cs typeface="Times New Roman"/>
            </a:endParaRPr>
          </a:p>
          <a:p>
            <a:pPr marL="260985">
              <a:lnSpc>
                <a:spcPts val="1175"/>
              </a:lnSpc>
              <a:spcBef>
                <a:spcPts val="165"/>
              </a:spcBef>
            </a:pPr>
            <a:r>
              <a:rPr sz="1000" spc="-5" dirty="0">
                <a:latin typeface="Times New Roman"/>
                <a:cs typeface="Times New Roman"/>
              </a:rPr>
              <a:t>Дальнейшая конкретизация определения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стоимости.</a:t>
            </a:r>
            <a:endParaRPr sz="1000">
              <a:latin typeface="Times New Roman"/>
              <a:cs typeface="Times New Roman"/>
            </a:endParaRPr>
          </a:p>
          <a:p>
            <a:pPr marL="19812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«Товарная стоимость (Т'</a:t>
            </a:r>
            <a:r>
              <a:rPr sz="975" spc="-7" baseline="-12820" dirty="0">
                <a:latin typeface="Times New Roman"/>
                <a:cs typeface="Times New Roman"/>
              </a:rPr>
              <a:t>СТ</a:t>
            </a:r>
            <a:r>
              <a:rPr sz="1000" spc="-5" dirty="0">
                <a:latin typeface="Times New Roman"/>
                <a:cs typeface="Times New Roman"/>
              </a:rPr>
              <a:t>) </a:t>
            </a:r>
            <a:r>
              <a:rPr sz="1000" dirty="0">
                <a:latin typeface="Times New Roman"/>
                <a:cs typeface="Times New Roman"/>
              </a:rPr>
              <a:t>= C + V + M»..............................................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72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ts val="1175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Прибавочная стоимость как порождение переменного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капитала.</a:t>
            </a:r>
            <a:endParaRPr sz="1000">
              <a:latin typeface="Times New Roman"/>
              <a:cs typeface="Times New Roman"/>
            </a:endParaRPr>
          </a:p>
          <a:p>
            <a:pPr marL="254635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варианта расчета прибавочной стоимости....................................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73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Первый вариант: прибавочная стоимость как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разница</a:t>
            </a:r>
            <a:endParaRPr sz="1000">
              <a:latin typeface="Times New Roman"/>
              <a:cs typeface="Times New Roman"/>
            </a:endParaRPr>
          </a:p>
          <a:p>
            <a:pPr marL="3822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между текущей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авансированной капитальной стоимостью </a:t>
            </a:r>
            <a:r>
              <a:rPr sz="1000" dirty="0">
                <a:latin typeface="Times New Roman"/>
                <a:cs typeface="Times New Roman"/>
              </a:rPr>
              <a:t>........</a:t>
            </a:r>
            <a:r>
              <a:rPr sz="1000" spc="-1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73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4744" y="516890"/>
            <a:ext cx="4051935" cy="60464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34035" marR="350520">
              <a:lnSpc>
                <a:spcPts val="1150"/>
              </a:lnSpc>
              <a:spcBef>
                <a:spcPts val="180"/>
              </a:spcBef>
            </a:pPr>
            <a:r>
              <a:rPr sz="1000" spc="-5" dirty="0">
                <a:latin typeface="Times New Roman"/>
                <a:cs typeface="Times New Roman"/>
              </a:rPr>
              <a:t>Определения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описания категорий бухгалтерского учета:  амортизационные начисления, остаточная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стоимость,</a:t>
            </a:r>
            <a:endParaRPr sz="1000">
              <a:latin typeface="Times New Roman"/>
              <a:cs typeface="Times New Roman"/>
            </a:endParaRPr>
          </a:p>
          <a:p>
            <a:pPr marL="53403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валовая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чистая добавленная стоимость </a:t>
            </a:r>
            <a:r>
              <a:rPr sz="1000" dirty="0">
                <a:latin typeface="Times New Roman"/>
                <a:cs typeface="Times New Roman"/>
              </a:rPr>
              <a:t>...................................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74</a:t>
            </a:r>
            <a:endParaRPr sz="1000">
              <a:latin typeface="Times New Roman"/>
              <a:cs typeface="Times New Roman"/>
            </a:endParaRPr>
          </a:p>
          <a:p>
            <a:pPr marL="356235" marR="676275">
              <a:lnSpc>
                <a:spcPts val="1150"/>
              </a:lnSpc>
              <a:spcBef>
                <a:spcPts val="330"/>
              </a:spcBef>
            </a:pPr>
            <a:r>
              <a:rPr sz="1000" spc="-5" dirty="0">
                <a:latin typeface="Times New Roman"/>
                <a:cs typeface="Times New Roman"/>
              </a:rPr>
              <a:t>Второй вариант: прибавочная стоимость как избыток  стоимости товара над суммой стоимости элементов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его</a:t>
            </a:r>
            <a:endParaRPr sz="1000">
              <a:latin typeface="Times New Roman"/>
              <a:cs typeface="Times New Roman"/>
            </a:endParaRPr>
          </a:p>
          <a:p>
            <a:pPr marL="35623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производства</a:t>
            </a:r>
            <a:r>
              <a:rPr sz="1000" spc="-2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 76</a:t>
            </a:r>
            <a:endParaRPr sz="1000">
              <a:latin typeface="Times New Roman"/>
              <a:cs typeface="Times New Roman"/>
            </a:endParaRPr>
          </a:p>
          <a:p>
            <a:pPr marL="356235" marR="5715" indent="-635">
              <a:lnSpc>
                <a:spcPts val="1150"/>
              </a:lnSpc>
              <a:spcBef>
                <a:spcPts val="335"/>
              </a:spcBef>
            </a:pPr>
            <a:r>
              <a:rPr sz="1000" spc="-5" dirty="0">
                <a:latin typeface="Times New Roman"/>
                <a:cs typeface="Times New Roman"/>
              </a:rPr>
              <a:t>Третий вариант: прибавочная стоимость как порождение  переменного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76</a:t>
            </a:r>
            <a:endParaRPr sz="1000">
              <a:latin typeface="Times New Roman"/>
              <a:cs typeface="Times New Roman"/>
            </a:endParaRPr>
          </a:p>
          <a:p>
            <a:pPr marL="229235" marR="842644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Показатели эффективности применения живого труда:  масса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норма прибавочной стоимости,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необходимое</a:t>
            </a:r>
            <a:endParaRPr sz="1000">
              <a:latin typeface="Times New Roman"/>
              <a:cs typeface="Times New Roman"/>
            </a:endParaRPr>
          </a:p>
          <a:p>
            <a:pPr marL="229235">
              <a:lnSpc>
                <a:spcPts val="1125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прибавочное рабочее </a:t>
            </a:r>
            <a:r>
              <a:rPr sz="1000" dirty="0">
                <a:latin typeface="Times New Roman"/>
                <a:cs typeface="Times New Roman"/>
              </a:rPr>
              <a:t>время................................................................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77</a:t>
            </a:r>
            <a:endParaRPr sz="1000">
              <a:latin typeface="Times New Roman"/>
              <a:cs typeface="Times New Roman"/>
            </a:endParaRPr>
          </a:p>
          <a:p>
            <a:pPr marL="22923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Формула капиталистического процесса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производства,</a:t>
            </a:r>
            <a:endParaRPr sz="1000">
              <a:latin typeface="Times New Roman"/>
              <a:cs typeface="Times New Roman"/>
            </a:endParaRPr>
          </a:p>
          <a:p>
            <a:pPr marL="229235" marR="5715" indent="3175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или стоимостная «производственная функция»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неоклассические  производственные функции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78</a:t>
            </a:r>
            <a:endParaRPr sz="1000">
              <a:latin typeface="Times New Roman"/>
              <a:cs typeface="Times New Roman"/>
            </a:endParaRPr>
          </a:p>
          <a:p>
            <a:pPr marL="356870" marR="351790" indent="-635">
              <a:lnSpc>
                <a:spcPts val="115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Практическое применение формулы капиталистического  процесса производства или «стоимостной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производственной</a:t>
            </a:r>
            <a:endParaRPr sz="1000">
              <a:latin typeface="Times New Roman"/>
              <a:cs typeface="Times New Roman"/>
            </a:endParaRPr>
          </a:p>
          <a:p>
            <a:pPr marL="356870">
              <a:lnSpc>
                <a:spcPts val="1125"/>
              </a:lnSpc>
            </a:pPr>
            <a:r>
              <a:rPr sz="1000" dirty="0">
                <a:latin typeface="Times New Roman"/>
                <a:cs typeface="Times New Roman"/>
              </a:rPr>
              <a:t>функции».............................................................................................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82</a:t>
            </a:r>
            <a:endParaRPr sz="1000">
              <a:latin typeface="Times New Roman"/>
              <a:cs typeface="Times New Roman"/>
            </a:endParaRPr>
          </a:p>
          <a:p>
            <a:pPr marL="12700" marR="5715" indent="344170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Выражение стоимости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относительных долях продукта............... </a:t>
            </a:r>
            <a:r>
              <a:rPr sz="1000" dirty="0">
                <a:latin typeface="Times New Roman"/>
                <a:cs typeface="Times New Roman"/>
              </a:rPr>
              <a:t>82  </a:t>
            </a: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6. </a:t>
            </a:r>
            <a:r>
              <a:rPr sz="1000" spc="-5" dirty="0">
                <a:latin typeface="Times New Roman"/>
                <a:cs typeface="Times New Roman"/>
              </a:rPr>
              <a:t>Интенсивный рост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капитала,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65"/>
              </a:lnSpc>
            </a:pPr>
            <a:r>
              <a:rPr sz="1000" spc="-15" dirty="0">
                <a:latin typeface="Times New Roman"/>
                <a:cs typeface="Times New Roman"/>
              </a:rPr>
              <a:t>или </a:t>
            </a:r>
            <a:r>
              <a:rPr sz="1000" spc="-20" dirty="0">
                <a:latin typeface="Times New Roman"/>
                <a:cs typeface="Times New Roman"/>
              </a:rPr>
              <a:t>Производство относительной прибавочной </a:t>
            </a:r>
            <a:r>
              <a:rPr sz="1000" spc="-5" dirty="0">
                <a:latin typeface="Times New Roman"/>
                <a:cs typeface="Times New Roman"/>
              </a:rPr>
              <a:t>стоимости.........................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85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Абсолютная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относительная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прибавочная</a:t>
            </a:r>
            <a:endParaRPr sz="1000">
              <a:latin typeface="Times New Roman"/>
              <a:cs typeface="Times New Roman"/>
            </a:endParaRPr>
          </a:p>
          <a:p>
            <a:pPr marL="22987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стоимость </a:t>
            </a:r>
            <a:r>
              <a:rPr sz="1000" dirty="0">
                <a:latin typeface="Times New Roman"/>
                <a:cs typeface="Times New Roman"/>
              </a:rPr>
              <a:t>определения..........................................................................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85</a:t>
            </a:r>
            <a:endParaRPr sz="1000">
              <a:latin typeface="Times New Roman"/>
              <a:cs typeface="Times New Roman"/>
            </a:endParaRPr>
          </a:p>
          <a:p>
            <a:pPr marL="356870" marR="5080" indent="-127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Производство относительной прибавочной стоимости </a:t>
            </a:r>
            <a:r>
              <a:rPr sz="1000" dirty="0">
                <a:latin typeface="Times New Roman"/>
                <a:cs typeface="Times New Roman"/>
              </a:rPr>
              <a:t>...................... 85  </a:t>
            </a:r>
            <a:r>
              <a:rPr sz="1000" spc="-5" dirty="0">
                <a:latin typeface="Times New Roman"/>
                <a:cs typeface="Times New Roman"/>
              </a:rPr>
              <a:t>Возможно ли производство прибавочной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стоимости</a:t>
            </a:r>
            <a:endParaRPr sz="1000">
              <a:latin typeface="Times New Roman"/>
              <a:cs typeface="Times New Roman"/>
            </a:endParaRPr>
          </a:p>
          <a:p>
            <a:pPr marL="356870">
              <a:lnSpc>
                <a:spcPts val="1065"/>
              </a:lnSpc>
            </a:pPr>
            <a:r>
              <a:rPr sz="1000" spc="-5" dirty="0">
                <a:latin typeface="Times New Roman"/>
                <a:cs typeface="Times New Roman"/>
              </a:rPr>
              <a:t>при данном рабочем дне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количестве </a:t>
            </a:r>
            <a:r>
              <a:rPr sz="1000" dirty="0">
                <a:latin typeface="Times New Roman"/>
                <a:cs typeface="Times New Roman"/>
              </a:rPr>
              <a:t>занятых?.............................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85</a:t>
            </a:r>
            <a:endParaRPr sz="1000">
              <a:latin typeface="Times New Roman"/>
              <a:cs typeface="Times New Roman"/>
            </a:endParaRPr>
          </a:p>
          <a:p>
            <a:pPr marL="356870" marR="365760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Производство добавочной прибавочной стоимости  индивидуальным капиталом (отдельным предпринимателем-  новатором)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драйвер производства относительной</a:t>
            </a:r>
            <a:endParaRPr sz="1000">
              <a:latin typeface="Times New Roman"/>
              <a:cs typeface="Times New Roman"/>
            </a:endParaRPr>
          </a:p>
          <a:p>
            <a:pPr marL="35750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прибавочной стоимости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обществе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целом </a:t>
            </a:r>
            <a:r>
              <a:rPr sz="1000" dirty="0">
                <a:latin typeface="Times New Roman"/>
                <a:cs typeface="Times New Roman"/>
              </a:rPr>
              <a:t>...................................</a:t>
            </a:r>
            <a:r>
              <a:rPr sz="1000" spc="-1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87</a:t>
            </a:r>
            <a:endParaRPr sz="1000">
              <a:latin typeface="Times New Roman"/>
              <a:cs typeface="Times New Roman"/>
            </a:endParaRPr>
          </a:p>
          <a:p>
            <a:pPr marL="229870" marR="5080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Показатели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практике бизнеса: производительность труда,  выработка, </a:t>
            </a:r>
            <a:r>
              <a:rPr sz="1000" dirty="0">
                <a:latin typeface="Times New Roman"/>
                <a:cs typeface="Times New Roman"/>
              </a:rPr>
              <a:t>трудоемкость.......................................................................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93</a:t>
            </a:r>
            <a:endParaRPr sz="1000">
              <a:latin typeface="Times New Roman"/>
              <a:cs typeface="Times New Roman"/>
            </a:endParaRPr>
          </a:p>
          <a:p>
            <a:pPr marL="229870" marR="5080">
              <a:lnSpc>
                <a:spcPts val="1150"/>
              </a:lnSpc>
              <a:spcBef>
                <a:spcPts val="295"/>
              </a:spcBef>
            </a:pPr>
            <a:r>
              <a:rPr sz="1000" spc="-5" dirty="0">
                <a:latin typeface="Times New Roman"/>
                <a:cs typeface="Times New Roman"/>
              </a:rPr>
              <a:t>Производство добавочной прибавочной стоимости на единицу  продукции. Графическая формализация: изокоста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изокванты  прибавочной </a:t>
            </a:r>
            <a:r>
              <a:rPr sz="1000" dirty="0">
                <a:latin typeface="Times New Roman"/>
                <a:cs typeface="Times New Roman"/>
              </a:rPr>
              <a:t>стоимости.........................................................................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94</a:t>
            </a:r>
            <a:endParaRPr sz="1000">
              <a:latin typeface="Times New Roman"/>
              <a:cs typeface="Times New Roman"/>
            </a:endParaRPr>
          </a:p>
          <a:p>
            <a:pPr marL="230504" marR="5080" algn="r">
              <a:lnSpc>
                <a:spcPts val="145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Методы производства относительной прибавочной стоимости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97  </a:t>
            </a:r>
            <a:r>
              <a:rPr sz="1000" spc="-5" dirty="0">
                <a:latin typeface="Times New Roman"/>
                <a:cs typeface="Times New Roman"/>
              </a:rPr>
              <a:t>Единство абсолютной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относительной прибавочной стоимости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98  </a:t>
            </a:r>
            <a:r>
              <a:rPr sz="1000" spc="-5" dirty="0">
                <a:latin typeface="Times New Roman"/>
                <a:cs typeface="Times New Roman"/>
              </a:rPr>
              <a:t>Интенсивность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производительная сила </a:t>
            </a:r>
            <a:r>
              <a:rPr sz="1000" dirty="0">
                <a:latin typeface="Times New Roman"/>
                <a:cs typeface="Times New Roman"/>
              </a:rPr>
              <a:t>труда..............................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98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4133" y="516890"/>
            <a:ext cx="4052570" cy="6268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7. </a:t>
            </a:r>
            <a:r>
              <a:rPr sz="1000" spc="-5" dirty="0">
                <a:latin typeface="Times New Roman"/>
                <a:cs typeface="Times New Roman"/>
              </a:rPr>
              <a:t>Заработная плата. Фундаментальная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теория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внешней торговли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  <a:p>
            <a:pPr marL="356870" marR="6985" indent="-127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Повременная заработная плата. Тариф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101  Превращение дневной стоимости (цены) рабочей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силы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ts val="1065"/>
              </a:lnSpc>
            </a:pP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форму дневной заработной </a:t>
            </a:r>
            <a:r>
              <a:rPr sz="1000" dirty="0">
                <a:latin typeface="Times New Roman"/>
                <a:cs typeface="Times New Roman"/>
              </a:rPr>
              <a:t>платы................................................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102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imes New Roman"/>
                <a:cs typeface="Times New Roman"/>
              </a:rPr>
              <a:t>Сдельная заработная плата. Расценки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103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Номинальная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реальная заработная </a:t>
            </a:r>
            <a:r>
              <a:rPr sz="1000" dirty="0">
                <a:latin typeface="Times New Roman"/>
                <a:cs typeface="Times New Roman"/>
              </a:rPr>
              <a:t>плата........................................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106</a:t>
            </a:r>
            <a:endParaRPr sz="1000">
              <a:latin typeface="Times New Roman"/>
              <a:cs typeface="Times New Roman"/>
            </a:endParaRPr>
          </a:p>
          <a:p>
            <a:pPr marL="357505" marR="6350" indent="-127635" algn="just">
              <a:lnSpc>
                <a:spcPct val="120800"/>
              </a:lnSpc>
            </a:pPr>
            <a:r>
              <a:rPr sz="1000" spc="-5" dirty="0">
                <a:latin typeface="Times New Roman"/>
                <a:cs typeface="Times New Roman"/>
              </a:rPr>
              <a:t>Фундаментальная теория внешней </a:t>
            </a:r>
            <a:r>
              <a:rPr sz="1000" dirty="0">
                <a:latin typeface="Times New Roman"/>
                <a:cs typeface="Times New Roman"/>
              </a:rPr>
              <a:t>торговли.....................................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106  Абсолютная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относительная стоимость рабочей силы </a:t>
            </a:r>
            <a:r>
              <a:rPr sz="1000" dirty="0">
                <a:latin typeface="Times New Roman"/>
                <a:cs typeface="Times New Roman"/>
              </a:rPr>
              <a:t>............... </a:t>
            </a:r>
            <a:r>
              <a:rPr sz="1000" spc="-5" dirty="0">
                <a:latin typeface="Times New Roman"/>
                <a:cs typeface="Times New Roman"/>
              </a:rPr>
              <a:t>106  Интернациональная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национальная стоимость. Мировая цена </a:t>
            </a:r>
            <a:r>
              <a:rPr sz="1000" dirty="0">
                <a:latin typeface="Times New Roman"/>
                <a:cs typeface="Times New Roman"/>
              </a:rPr>
              <a:t>.. </a:t>
            </a:r>
            <a:r>
              <a:rPr sz="1000" spc="-5" dirty="0">
                <a:latin typeface="Times New Roman"/>
                <a:cs typeface="Times New Roman"/>
              </a:rPr>
              <a:t>107  Торговля без международных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институциональных</a:t>
            </a:r>
            <a:endParaRPr sz="1000">
              <a:latin typeface="Times New Roman"/>
              <a:cs typeface="Times New Roman"/>
            </a:endParaRPr>
          </a:p>
          <a:p>
            <a:pPr marL="35750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ограничений [типа </a:t>
            </a:r>
            <a:r>
              <a:rPr sz="1000" dirty="0">
                <a:latin typeface="Times New Roman"/>
                <a:cs typeface="Times New Roman"/>
              </a:rPr>
              <a:t>ГАТТ </a:t>
            </a:r>
            <a:r>
              <a:rPr sz="1000" spc="-5" dirty="0">
                <a:latin typeface="Times New Roman"/>
                <a:cs typeface="Times New Roman"/>
              </a:rPr>
              <a:t>(Генеральное соглашение</a:t>
            </a:r>
            <a:endParaRPr sz="1000">
              <a:latin typeface="Times New Roman"/>
              <a:cs typeface="Times New Roman"/>
            </a:endParaRPr>
          </a:p>
          <a:p>
            <a:pPr marL="357505" marR="167640">
              <a:lnSpc>
                <a:spcPts val="115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по тарифам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торговле), ВТО (всемирная торговая организация),  двусторонних торговых договоров между странами]</a:t>
            </a:r>
            <a:endParaRPr sz="1000">
              <a:latin typeface="Times New Roman"/>
              <a:cs typeface="Times New Roman"/>
            </a:endParaRPr>
          </a:p>
          <a:p>
            <a:pPr marL="389890">
              <a:lnSpc>
                <a:spcPts val="1095"/>
              </a:lnSpc>
            </a:pPr>
            <a:r>
              <a:rPr sz="1000" dirty="0">
                <a:latin typeface="Times New Roman"/>
                <a:cs typeface="Times New Roman"/>
              </a:rPr>
              <a:t>c </a:t>
            </a:r>
            <a:r>
              <a:rPr sz="1000" spc="-5" dirty="0">
                <a:latin typeface="Times New Roman"/>
                <a:cs typeface="Times New Roman"/>
              </a:rPr>
              <a:t>возможностью использования всего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арсенала</a:t>
            </a:r>
            <a:endParaRPr sz="1000">
              <a:latin typeface="Times New Roman"/>
              <a:cs typeface="Times New Roman"/>
            </a:endParaRPr>
          </a:p>
          <a:p>
            <a:pPr marL="35814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национальных поощрительных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запретительных мер </a:t>
            </a:r>
            <a:r>
              <a:rPr sz="1000" dirty="0">
                <a:latin typeface="Times New Roman"/>
                <a:cs typeface="Times New Roman"/>
              </a:rPr>
              <a:t>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107</a:t>
            </a:r>
            <a:endParaRPr sz="1000">
              <a:latin typeface="Times New Roman"/>
              <a:cs typeface="Times New Roman"/>
            </a:endParaRPr>
          </a:p>
          <a:p>
            <a:pPr marL="535305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Демпинг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протекционизм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</a:t>
            </a:r>
            <a:r>
              <a:rPr sz="1000" spc="-1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108</a:t>
            </a:r>
            <a:endParaRPr sz="1000">
              <a:latin typeface="Times New Roman"/>
              <a:cs typeface="Times New Roman"/>
            </a:endParaRPr>
          </a:p>
          <a:p>
            <a:pPr marL="358140" marR="571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Торговля </a:t>
            </a:r>
            <a:r>
              <a:rPr sz="1000" dirty="0">
                <a:latin typeface="Times New Roman"/>
                <a:cs typeface="Times New Roman"/>
              </a:rPr>
              <a:t>с </a:t>
            </a:r>
            <a:r>
              <a:rPr sz="1000" spc="-5" dirty="0">
                <a:latin typeface="Times New Roman"/>
                <a:cs typeface="Times New Roman"/>
              </a:rPr>
              <a:t>международными институциональными  </a:t>
            </a:r>
            <a:r>
              <a:rPr sz="1000" dirty="0">
                <a:latin typeface="Times New Roman"/>
                <a:cs typeface="Times New Roman"/>
              </a:rPr>
              <a:t>ограничениями..................................................................................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109</a:t>
            </a:r>
            <a:endParaRPr sz="1000">
              <a:latin typeface="Times New Roman"/>
              <a:cs typeface="Times New Roman"/>
            </a:endParaRPr>
          </a:p>
          <a:p>
            <a:pPr marL="358140" marR="5715">
              <a:lnSpc>
                <a:spcPts val="115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Особенности действия закона стоимости на мировом рынке.  Внешняя торговля как фактор роста стоимостного богатства </a:t>
            </a:r>
            <a:r>
              <a:rPr sz="1000" dirty="0">
                <a:latin typeface="Times New Roman"/>
                <a:cs typeface="Times New Roman"/>
              </a:rPr>
              <a:t>.....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 marL="13970">
              <a:lnSpc>
                <a:spcPts val="1175"/>
              </a:lnSpc>
              <a:spcBef>
                <a:spcPts val="219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8. </a:t>
            </a:r>
            <a:r>
              <a:rPr sz="1000" spc="-5" dirty="0">
                <a:latin typeface="Times New Roman"/>
                <a:cs typeface="Times New Roman"/>
              </a:rPr>
              <a:t>Процесс накопления капитала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его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факторы.</a:t>
            </a:r>
            <a:endParaRPr sz="1000">
              <a:latin typeface="Times New Roman"/>
              <a:cs typeface="Times New Roman"/>
            </a:endParaRPr>
          </a:p>
          <a:p>
            <a:pPr marL="13970" marR="493395">
              <a:lnSpc>
                <a:spcPts val="1150"/>
              </a:lnSpc>
              <a:spcBef>
                <a:spcPts val="50"/>
              </a:spcBef>
            </a:pPr>
            <a:r>
              <a:rPr sz="1000" spc="-5" dirty="0">
                <a:latin typeface="Times New Roman"/>
                <a:cs typeface="Times New Roman"/>
              </a:rPr>
              <a:t>Простое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расширенное воспроизводство. Что такое инвестиции,  сбережения, потребление? Стоимостные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нестоимостные</a:t>
            </a:r>
            <a:endParaRPr sz="1000">
              <a:latin typeface="Times New Roman"/>
              <a:cs typeface="Times New Roman"/>
            </a:endParaRPr>
          </a:p>
          <a:p>
            <a:pPr marL="13970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(бесплатные) факторы </a:t>
            </a:r>
            <a:r>
              <a:rPr sz="1000" dirty="0">
                <a:latin typeface="Times New Roman"/>
                <a:cs typeface="Times New Roman"/>
              </a:rPr>
              <a:t>накопления............................................................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113</a:t>
            </a:r>
            <a:endParaRPr sz="1000">
              <a:latin typeface="Times New Roman"/>
              <a:cs typeface="Times New Roman"/>
            </a:endParaRPr>
          </a:p>
          <a:p>
            <a:pPr marL="231140" marR="5080" indent="-635">
              <a:lnSpc>
                <a:spcPts val="1450"/>
              </a:lnSpc>
              <a:spcBef>
                <a:spcPts val="85"/>
              </a:spcBef>
            </a:pPr>
            <a:r>
              <a:rPr sz="1000" spc="-5" dirty="0">
                <a:latin typeface="Times New Roman"/>
                <a:cs typeface="Times New Roman"/>
              </a:rPr>
              <a:t>Определение накопления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нормы накопления капитала </a:t>
            </a:r>
            <a:r>
              <a:rPr sz="1000" dirty="0">
                <a:latin typeface="Times New Roman"/>
                <a:cs typeface="Times New Roman"/>
              </a:rPr>
              <a:t>................ </a:t>
            </a:r>
            <a:r>
              <a:rPr sz="1000" spc="-5" dirty="0">
                <a:latin typeface="Times New Roman"/>
                <a:cs typeface="Times New Roman"/>
              </a:rPr>
              <a:t>113  Простое воспроизводство капитала. Схема </a:t>
            </a:r>
            <a:r>
              <a:rPr sz="1000" dirty="0">
                <a:latin typeface="Times New Roman"/>
                <a:cs typeface="Times New Roman"/>
              </a:rPr>
              <a:t>и три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условия</a:t>
            </a:r>
            <a:endParaRPr sz="1000">
              <a:latin typeface="Times New Roman"/>
              <a:cs typeface="Times New Roman"/>
            </a:endParaRPr>
          </a:p>
          <a:p>
            <a:pPr marL="231140">
              <a:lnSpc>
                <a:spcPts val="1065"/>
              </a:lnSpc>
            </a:pPr>
            <a:r>
              <a:rPr sz="1000" spc="-5" dirty="0">
                <a:latin typeface="Times New Roman"/>
                <a:cs typeface="Times New Roman"/>
              </a:rPr>
              <a:t>простого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</a:t>
            </a:r>
            <a:r>
              <a:rPr sz="1000" spc="-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114</a:t>
            </a:r>
            <a:endParaRPr sz="1000">
              <a:latin typeface="Times New Roman"/>
              <a:cs typeface="Times New Roman"/>
            </a:endParaRPr>
          </a:p>
          <a:p>
            <a:pPr marL="358775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Схема простого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...................................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114</a:t>
            </a:r>
            <a:endParaRPr sz="1000">
              <a:latin typeface="Times New Roman"/>
              <a:cs typeface="Times New Roman"/>
            </a:endParaRPr>
          </a:p>
          <a:p>
            <a:pPr marL="358775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условия простого воспроизводства капитала </a:t>
            </a:r>
            <a:r>
              <a:rPr sz="1000" dirty="0">
                <a:latin typeface="Times New Roman"/>
                <a:cs typeface="Times New Roman"/>
              </a:rPr>
              <a:t>.........................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115</a:t>
            </a:r>
            <a:endParaRPr sz="1000">
              <a:latin typeface="Times New Roman"/>
              <a:cs typeface="Times New Roman"/>
            </a:endParaRPr>
          </a:p>
          <a:p>
            <a:pPr marL="231140" marR="5080" indent="-635">
              <a:lnSpc>
                <a:spcPct val="958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первого условия воспроизводства (постоянного)  капитала. Определение сбережений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инвестиций, объяснение  равенства сбережений </a:t>
            </a:r>
            <a:r>
              <a:rPr sz="1000" dirty="0">
                <a:latin typeface="Times New Roman"/>
                <a:cs typeface="Times New Roman"/>
              </a:rPr>
              <a:t>инвестициям...................................................</a:t>
            </a:r>
            <a:r>
              <a:rPr sz="1000" spc="-5" dirty="0">
                <a:latin typeface="Times New Roman"/>
                <a:cs typeface="Times New Roman"/>
              </a:rPr>
              <a:t> 116</a:t>
            </a:r>
            <a:endParaRPr sz="1000">
              <a:latin typeface="Times New Roman"/>
              <a:cs typeface="Times New Roman"/>
            </a:endParaRPr>
          </a:p>
          <a:p>
            <a:pPr marL="231775" marR="318770" indent="-635">
              <a:lnSpc>
                <a:spcPts val="1150"/>
              </a:lnSpc>
              <a:spcBef>
                <a:spcPts val="335"/>
              </a:spcBef>
            </a:pPr>
            <a:r>
              <a:rPr sz="1000" spc="-5" dirty="0">
                <a:latin typeface="Times New Roman"/>
                <a:cs typeface="Times New Roman"/>
              </a:rPr>
              <a:t>Конкретизация второго условия воспроизводства (переменного)  капитала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третьего условия (воспроизводства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капиталиста).</a:t>
            </a:r>
            <a:endParaRPr sz="1000">
              <a:latin typeface="Times New Roman"/>
              <a:cs typeface="Times New Roman"/>
            </a:endParaRPr>
          </a:p>
          <a:p>
            <a:pPr marL="231775">
              <a:lnSpc>
                <a:spcPts val="1095"/>
              </a:lnSpc>
            </a:pPr>
            <a:r>
              <a:rPr sz="1000" spc="-5" dirty="0">
                <a:latin typeface="Times New Roman"/>
                <a:cs typeface="Times New Roman"/>
              </a:rPr>
              <a:t>Определение потребления как части денежного валового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дохода</a:t>
            </a:r>
            <a:endParaRPr sz="1000">
              <a:latin typeface="Times New Roman"/>
              <a:cs typeface="Times New Roman"/>
            </a:endParaRPr>
          </a:p>
          <a:p>
            <a:pPr marL="232410" marR="628015" indent="-635">
              <a:lnSpc>
                <a:spcPts val="115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потребления как потребительских товаров. Обоснование  основного макроэкономического тождества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29213" y="485204"/>
            <a:ext cx="4087495" cy="607822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350"/>
              </a:spcBef>
            </a:pPr>
            <a:r>
              <a:rPr sz="1000" spc="-5" dirty="0">
                <a:latin typeface="Times New Roman"/>
                <a:cs typeface="Times New Roman"/>
              </a:rPr>
              <a:t>для закрытой </a:t>
            </a:r>
            <a:r>
              <a:rPr sz="1000" dirty="0">
                <a:latin typeface="Times New Roman"/>
                <a:cs typeface="Times New Roman"/>
              </a:rPr>
              <a:t>экономики......................................................................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118</a:t>
            </a:r>
            <a:endParaRPr sz="1000">
              <a:latin typeface="Times New Roman"/>
              <a:cs typeface="Times New Roman"/>
            </a:endParaRPr>
          </a:p>
          <a:p>
            <a:pPr marL="264795" marR="579120">
              <a:lnSpc>
                <a:spcPts val="1150"/>
              </a:lnSpc>
              <a:spcBef>
                <a:spcPts val="330"/>
              </a:spcBef>
            </a:pPr>
            <a:r>
              <a:rPr sz="1000" spc="-20" dirty="0">
                <a:latin typeface="Times New Roman"/>
                <a:cs typeface="Times New Roman"/>
              </a:rPr>
              <a:t>Расширенное воспроизводство капитала </a:t>
            </a:r>
            <a:r>
              <a:rPr sz="1000" spc="-15" dirty="0">
                <a:latin typeface="Times New Roman"/>
                <a:cs typeface="Times New Roman"/>
              </a:rPr>
              <a:t>при </a:t>
            </a:r>
            <a:r>
              <a:rPr sz="1000" spc="-10" dirty="0">
                <a:latin typeface="Times New Roman"/>
                <a:cs typeface="Times New Roman"/>
              </a:rPr>
              <a:t>100 </a:t>
            </a:r>
            <a:r>
              <a:rPr sz="1000" dirty="0">
                <a:latin typeface="Times New Roman"/>
                <a:cs typeface="Times New Roman"/>
              </a:rPr>
              <a:t>% </a:t>
            </a:r>
            <a:r>
              <a:rPr sz="1000" spc="-15" dirty="0">
                <a:latin typeface="Times New Roman"/>
                <a:cs typeface="Times New Roman"/>
              </a:rPr>
              <a:t>норме  </a:t>
            </a:r>
            <a:r>
              <a:rPr sz="1000" spc="-20" dirty="0">
                <a:latin typeface="Times New Roman"/>
                <a:cs typeface="Times New Roman"/>
              </a:rPr>
              <a:t>накопления. </a:t>
            </a:r>
            <a:r>
              <a:rPr sz="1000" spc="-15" dirty="0">
                <a:latin typeface="Times New Roman"/>
                <a:cs typeface="Times New Roman"/>
              </a:rPr>
              <a:t>Схема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10" dirty="0">
                <a:latin typeface="Times New Roman"/>
                <a:cs typeface="Times New Roman"/>
              </a:rPr>
              <a:t>три </a:t>
            </a:r>
            <a:r>
              <a:rPr sz="1000" spc="-20" dirty="0">
                <a:latin typeface="Times New Roman"/>
                <a:cs typeface="Times New Roman"/>
              </a:rPr>
              <a:t>условия. Воспроизводство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капитала</a:t>
            </a:r>
            <a:endParaRPr sz="1000">
              <a:latin typeface="Times New Roman"/>
              <a:cs typeface="Times New Roman"/>
            </a:endParaRPr>
          </a:p>
          <a:p>
            <a:pPr marL="264795">
              <a:lnSpc>
                <a:spcPts val="1120"/>
              </a:lnSpc>
            </a:pPr>
            <a:r>
              <a:rPr sz="1000" spc="-15" dirty="0">
                <a:latin typeface="Times New Roman"/>
                <a:cs typeface="Times New Roman"/>
              </a:rPr>
              <a:t>при норме накопления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20" dirty="0">
                <a:latin typeface="Times New Roman"/>
                <a:cs typeface="Times New Roman"/>
              </a:rPr>
              <a:t>промежутке </a:t>
            </a:r>
            <a:r>
              <a:rPr sz="1000" spc="-5" dirty="0">
                <a:latin typeface="Times New Roman"/>
                <a:cs typeface="Times New Roman"/>
              </a:rPr>
              <a:t>от </a:t>
            </a:r>
            <a:r>
              <a:rPr sz="1000" dirty="0">
                <a:latin typeface="Times New Roman"/>
                <a:cs typeface="Times New Roman"/>
              </a:rPr>
              <a:t>0 </a:t>
            </a:r>
            <a:r>
              <a:rPr sz="1000" spc="-10" dirty="0">
                <a:latin typeface="Times New Roman"/>
                <a:cs typeface="Times New Roman"/>
              </a:rPr>
              <a:t>до 100 </a:t>
            </a:r>
            <a:r>
              <a:rPr sz="1000" dirty="0">
                <a:latin typeface="Times New Roman"/>
                <a:cs typeface="Times New Roman"/>
              </a:rPr>
              <a:t>%............................</a:t>
            </a:r>
            <a:r>
              <a:rPr sz="1000" spc="-1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  <a:p>
            <a:pPr marL="391795" marR="6350" indent="-127635">
              <a:lnSpc>
                <a:spcPct val="1205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Нестоимостные факторы накопления капитала </a:t>
            </a:r>
            <a:r>
              <a:rPr sz="1000" dirty="0">
                <a:latin typeface="Times New Roman"/>
                <a:cs typeface="Times New Roman"/>
              </a:rPr>
              <a:t>................................ </a:t>
            </a:r>
            <a:r>
              <a:rPr sz="1000" spc="-5" dirty="0">
                <a:latin typeface="Times New Roman"/>
                <a:cs typeface="Times New Roman"/>
              </a:rPr>
              <a:t>122  Фактор «труд» (рабочая сила)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</a:t>
            </a:r>
            <a:r>
              <a:rPr sz="1000" spc="-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122</a:t>
            </a:r>
            <a:endParaRPr sz="1000">
              <a:latin typeface="Times New Roman"/>
              <a:cs typeface="Times New Roman"/>
            </a:endParaRPr>
          </a:p>
          <a:p>
            <a:pPr marL="391795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Фактор «природа»: (а) бесплатный предмет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труда,</a:t>
            </a:r>
            <a:endParaRPr sz="1000">
              <a:latin typeface="Times New Roman"/>
              <a:cs typeface="Times New Roman"/>
            </a:endParaRPr>
          </a:p>
          <a:p>
            <a:pPr marL="391795" marR="332740">
              <a:lnSpc>
                <a:spcPts val="115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(б) </a:t>
            </a:r>
            <a:r>
              <a:rPr sz="1000" spc="-5" dirty="0">
                <a:latin typeface="Times New Roman"/>
                <a:cs typeface="Times New Roman"/>
              </a:rPr>
              <a:t>бесплатное средство труда (в) бесплатная инфраструктура  (г) накопленные знания, умения </a:t>
            </a:r>
            <a:r>
              <a:rPr sz="1000" dirty="0">
                <a:latin typeface="Times New Roman"/>
                <a:cs typeface="Times New Roman"/>
              </a:rPr>
              <a:t>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культура</a:t>
            </a:r>
            <a:endParaRPr sz="1000">
              <a:latin typeface="Times New Roman"/>
              <a:cs typeface="Times New Roman"/>
            </a:endParaRPr>
          </a:p>
          <a:p>
            <a:pPr marL="39179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рабочего населения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123</a:t>
            </a:r>
            <a:endParaRPr sz="1000">
              <a:latin typeface="Times New Roman"/>
              <a:cs typeface="Times New Roman"/>
            </a:endParaRPr>
          </a:p>
          <a:p>
            <a:pPr marL="392430" marR="5715">
              <a:lnSpc>
                <a:spcPts val="1150"/>
              </a:lnSpc>
              <a:spcBef>
                <a:spcPts val="334"/>
              </a:spcBef>
            </a:pPr>
            <a:r>
              <a:rPr sz="1000" spc="-5" dirty="0">
                <a:latin typeface="Times New Roman"/>
                <a:cs typeface="Times New Roman"/>
              </a:rPr>
              <a:t>Фактор «наука». Фундаментальная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прикладная наука  (технологическое применение науки) </a:t>
            </a:r>
            <a:r>
              <a:rPr sz="1000" dirty="0">
                <a:latin typeface="Times New Roman"/>
                <a:cs typeface="Times New Roman"/>
              </a:rPr>
              <a:t>............................................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124</a:t>
            </a:r>
            <a:endParaRPr sz="1000">
              <a:latin typeface="Times New Roman"/>
              <a:cs typeface="Times New Roman"/>
            </a:endParaRPr>
          </a:p>
          <a:p>
            <a:pPr marL="264795">
              <a:lnSpc>
                <a:spcPts val="1175"/>
              </a:lnSpc>
              <a:spcBef>
                <a:spcPts val="215"/>
              </a:spcBef>
            </a:pPr>
            <a:r>
              <a:rPr sz="1000" spc="-5" dirty="0">
                <a:latin typeface="Times New Roman"/>
                <a:cs typeface="Times New Roman"/>
              </a:rPr>
              <a:t>Рост авансированного капитала как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фактор</a:t>
            </a:r>
            <a:endParaRPr sz="1000">
              <a:latin typeface="Times New Roman"/>
              <a:cs typeface="Times New Roman"/>
            </a:endParaRPr>
          </a:p>
          <a:p>
            <a:pPr marL="26479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накопления капитала: концентрация, централизация, </a:t>
            </a:r>
            <a:r>
              <a:rPr sz="1000" dirty="0">
                <a:latin typeface="Times New Roman"/>
                <a:cs typeface="Times New Roman"/>
              </a:rPr>
              <a:t>кредит..........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125</a:t>
            </a:r>
            <a:endParaRPr sz="1000">
              <a:latin typeface="Times New Roman"/>
              <a:cs typeface="Times New Roman"/>
            </a:endParaRPr>
          </a:p>
          <a:p>
            <a:pPr marL="48260" marR="1737360" indent="-63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Глава </a:t>
            </a:r>
            <a:r>
              <a:rPr sz="1000" dirty="0">
                <a:latin typeface="Times New Roman"/>
                <a:cs typeface="Times New Roman"/>
              </a:rPr>
              <a:t>9. </a:t>
            </a:r>
            <a:r>
              <a:rPr sz="1000" spc="-5" dirty="0">
                <a:latin typeface="Times New Roman"/>
                <a:cs typeface="Times New Roman"/>
              </a:rPr>
              <a:t>Модели накопления капитала.  Основания макроэкономических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моделей.</a:t>
            </a:r>
            <a:endParaRPr sz="1000">
              <a:latin typeface="Times New Roman"/>
              <a:cs typeface="Times New Roman"/>
            </a:endParaRPr>
          </a:p>
          <a:p>
            <a:pPr marL="48260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Накопление </a:t>
            </a:r>
            <a:r>
              <a:rPr sz="1000" dirty="0">
                <a:latin typeface="Times New Roman"/>
                <a:cs typeface="Times New Roman"/>
              </a:rPr>
              <a:t>и занятость..............................................................................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126</a:t>
            </a:r>
            <a:endParaRPr sz="10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Органическое строение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126</a:t>
            </a:r>
            <a:endParaRPr sz="10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imes New Roman"/>
                <a:cs typeface="Times New Roman"/>
              </a:rPr>
              <a:t>Три </a:t>
            </a:r>
            <a:r>
              <a:rPr sz="1000" spc="-5" dirty="0">
                <a:latin typeface="Times New Roman"/>
                <a:cs typeface="Times New Roman"/>
              </a:rPr>
              <a:t>модели накопления капитала</a:t>
            </a:r>
            <a:r>
              <a:rPr sz="1000" spc="-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126</a:t>
            </a:r>
            <a:endParaRPr sz="1000">
              <a:latin typeface="Times New Roman"/>
              <a:cs typeface="Times New Roman"/>
            </a:endParaRPr>
          </a:p>
          <a:p>
            <a:pPr marL="393065" marR="768985">
              <a:lnSpc>
                <a:spcPts val="1150"/>
              </a:lnSpc>
              <a:spcBef>
                <a:spcPts val="330"/>
              </a:spcBef>
              <a:buAutoNum type="arabicPeriod"/>
              <a:tabLst>
                <a:tab pos="521334" algn="l"/>
              </a:tabLst>
            </a:pPr>
            <a:r>
              <a:rPr sz="1000" spc="-5" dirty="0">
                <a:latin typeface="Times New Roman"/>
                <a:cs typeface="Times New Roman"/>
              </a:rPr>
              <a:t>Модель накопления при неизменном органическом  строении капитала </a:t>
            </a:r>
            <a:r>
              <a:rPr sz="1000" dirty="0">
                <a:latin typeface="Times New Roman"/>
                <a:cs typeface="Times New Roman"/>
              </a:rPr>
              <a:t>(в </a:t>
            </a:r>
            <a:r>
              <a:rPr sz="1000" spc="-5" dirty="0">
                <a:latin typeface="Times New Roman"/>
                <a:cs typeface="Times New Roman"/>
              </a:rPr>
              <a:t>макроэкономике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endParaRPr sz="1000">
              <a:latin typeface="Times New Roman"/>
              <a:cs typeface="Times New Roman"/>
            </a:endParaRPr>
          </a:p>
          <a:p>
            <a:pPr marL="39306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«неоклассическая модель»)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</a:t>
            </a:r>
            <a:r>
              <a:rPr sz="1000" spc="-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126</a:t>
            </a:r>
            <a:endParaRPr sz="1000">
              <a:latin typeface="Times New Roman"/>
              <a:cs typeface="Times New Roman"/>
            </a:endParaRPr>
          </a:p>
          <a:p>
            <a:pPr marL="393065" marR="5080">
              <a:lnSpc>
                <a:spcPts val="1150"/>
              </a:lnSpc>
              <a:spcBef>
                <a:spcPts val="325"/>
              </a:spcBef>
              <a:buAutoNum type="arabicPeriod" startAt="2"/>
              <a:tabLst>
                <a:tab pos="521970" algn="l"/>
              </a:tabLst>
            </a:pPr>
            <a:r>
              <a:rPr sz="1000" spc="-5" dirty="0">
                <a:latin typeface="Times New Roman"/>
                <a:cs typeface="Times New Roman"/>
              </a:rPr>
              <a:t>Модель накопления при растущем органическом строении  новых капиталов </a:t>
            </a:r>
            <a:r>
              <a:rPr sz="1000" dirty="0">
                <a:latin typeface="Times New Roman"/>
                <a:cs typeface="Times New Roman"/>
              </a:rPr>
              <a:t>(в </a:t>
            </a:r>
            <a:r>
              <a:rPr sz="1000" spc="-5" dirty="0">
                <a:latin typeface="Times New Roman"/>
                <a:cs typeface="Times New Roman"/>
              </a:rPr>
              <a:t>макроэкономике </a:t>
            </a:r>
            <a:r>
              <a:rPr sz="1000" dirty="0">
                <a:latin typeface="Times New Roman"/>
                <a:cs typeface="Times New Roman"/>
              </a:rPr>
              <a:t>– </a:t>
            </a:r>
            <a:r>
              <a:rPr sz="1000" spc="-5" dirty="0">
                <a:latin typeface="Times New Roman"/>
                <a:cs typeface="Times New Roman"/>
              </a:rPr>
              <a:t>кейнсианская модель) </a:t>
            </a:r>
            <a:r>
              <a:rPr sz="1000" dirty="0">
                <a:latin typeface="Times New Roman"/>
                <a:cs typeface="Times New Roman"/>
              </a:rPr>
              <a:t>....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127</a:t>
            </a:r>
            <a:endParaRPr sz="1000">
              <a:latin typeface="Times New Roman"/>
              <a:cs typeface="Times New Roman"/>
            </a:endParaRPr>
          </a:p>
          <a:p>
            <a:pPr marL="425450" marR="367030" indent="-32384">
              <a:lnSpc>
                <a:spcPts val="1150"/>
              </a:lnSpc>
              <a:spcBef>
                <a:spcPts val="305"/>
              </a:spcBef>
              <a:buAutoNum type="arabicPeriod" startAt="2"/>
              <a:tabLst>
                <a:tab pos="521970" algn="l"/>
              </a:tabLst>
            </a:pPr>
            <a:r>
              <a:rPr sz="1000" spc="-5" dirty="0">
                <a:latin typeface="Times New Roman"/>
                <a:cs typeface="Times New Roman"/>
              </a:rPr>
              <a:t>Модель накопления при растущем органическом строении  всего капитала (ошибочно считается основной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моделью</a:t>
            </a:r>
            <a:endParaRPr sz="1000">
              <a:latin typeface="Times New Roman"/>
              <a:cs typeface="Times New Roman"/>
            </a:endParaRPr>
          </a:p>
          <a:p>
            <a:pPr marL="393065">
              <a:lnSpc>
                <a:spcPts val="1120"/>
              </a:lnSpc>
            </a:pPr>
            <a:r>
              <a:rPr sz="1000" spc="-5" dirty="0">
                <a:latin typeface="Times New Roman"/>
                <a:cs typeface="Times New Roman"/>
              </a:rPr>
              <a:t>накопления Маркса)</a:t>
            </a:r>
            <a:r>
              <a:rPr sz="1000" spc="-2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128</a:t>
            </a:r>
            <a:endParaRPr sz="1000">
              <a:latin typeface="Times New Roman"/>
              <a:cs typeface="Times New Roman"/>
            </a:endParaRPr>
          </a:p>
          <a:p>
            <a:pPr marL="393065">
              <a:lnSpc>
                <a:spcPts val="1175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Спрос на труд. Относительное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перенаселение.</a:t>
            </a:r>
            <a:endParaRPr sz="1000">
              <a:latin typeface="Times New Roman"/>
              <a:cs typeface="Times New Roman"/>
            </a:endParaRPr>
          </a:p>
          <a:p>
            <a:pPr marL="393065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Полная занятость</a:t>
            </a:r>
            <a:r>
              <a:rPr sz="1000" spc="-2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.............................................................................. </a:t>
            </a:r>
            <a:r>
              <a:rPr sz="1000" spc="-5" dirty="0">
                <a:latin typeface="Times New Roman"/>
                <a:cs typeface="Times New Roman"/>
              </a:rPr>
              <a:t>129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  <a:spcBef>
                <a:spcPts val="250"/>
              </a:spcBef>
            </a:pPr>
            <a:r>
              <a:rPr sz="1000" spc="-5" dirty="0">
                <a:latin typeface="Times New Roman"/>
                <a:cs typeface="Times New Roman"/>
              </a:rPr>
              <a:t>Второй блок общей модели рыночной экономики: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процесс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обращения </a:t>
            </a:r>
            <a:r>
              <a:rPr sz="1000" dirty="0">
                <a:latin typeface="Times New Roman"/>
                <a:cs typeface="Times New Roman"/>
              </a:rPr>
              <a:t>капитала.....................................................................................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131</a:t>
            </a:r>
            <a:endParaRPr sz="1000">
              <a:latin typeface="Times New Roman"/>
              <a:cs typeface="Times New Roman"/>
            </a:endParaRPr>
          </a:p>
          <a:p>
            <a:pPr marL="48895" marR="545465">
              <a:lnSpc>
                <a:spcPts val="1150"/>
              </a:lnSpc>
              <a:spcBef>
                <a:spcPts val="325"/>
              </a:spcBef>
            </a:pPr>
            <a:r>
              <a:rPr sz="1000" spc="-5" dirty="0">
                <a:latin typeface="Times New Roman"/>
                <a:cs typeface="Times New Roman"/>
              </a:rPr>
              <a:t>Глава 10. Процесс обращения капитала. Метаморфозы капитала 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их кругооборот. Оборот капитала. Определения денежных,  материальных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товарных потоков </a:t>
            </a:r>
            <a:r>
              <a:rPr sz="1000" dirty="0">
                <a:latin typeface="Times New Roman"/>
                <a:cs typeface="Times New Roman"/>
              </a:rPr>
              <a:t>в </a:t>
            </a:r>
            <a:r>
              <a:rPr sz="1000" spc="-5" dirty="0">
                <a:latin typeface="Times New Roman"/>
                <a:cs typeface="Times New Roman"/>
              </a:rPr>
              <a:t>логистике,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основных</a:t>
            </a:r>
            <a:endParaRPr sz="1000">
              <a:latin typeface="Times New Roman"/>
              <a:cs typeface="Times New Roman"/>
            </a:endParaRPr>
          </a:p>
          <a:p>
            <a:pPr marL="48895" marR="5080" indent="31750">
              <a:lnSpc>
                <a:spcPts val="1150"/>
              </a:lnSpc>
            </a:pP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оборотных фондов. Конкретизация остаточной стоимости,  амортизационных начислений, фонда </a:t>
            </a:r>
            <a:r>
              <a:rPr sz="1000" dirty="0">
                <a:latin typeface="Times New Roman"/>
                <a:cs typeface="Times New Roman"/>
              </a:rPr>
              <a:t>амортизации................................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131</a:t>
            </a:r>
            <a:endParaRPr sz="10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225"/>
              </a:spcBef>
            </a:pPr>
            <a:r>
              <a:rPr sz="1000" spc="-5" dirty="0">
                <a:latin typeface="Times New Roman"/>
                <a:cs typeface="Times New Roman"/>
              </a:rPr>
              <a:t>Метаморфозы капитала </a:t>
            </a:r>
            <a:r>
              <a:rPr sz="1000" dirty="0">
                <a:latin typeface="Times New Roman"/>
                <a:cs typeface="Times New Roman"/>
              </a:rPr>
              <a:t>и </a:t>
            </a:r>
            <a:r>
              <a:rPr sz="1000" spc="-5" dirty="0">
                <a:latin typeface="Times New Roman"/>
                <a:cs typeface="Times New Roman"/>
              </a:rPr>
              <a:t>их кругооборот </a:t>
            </a:r>
            <a:r>
              <a:rPr sz="1000" dirty="0">
                <a:latin typeface="Times New Roman"/>
                <a:cs typeface="Times New Roman"/>
              </a:rPr>
              <a:t>.........................................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132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6152</Words>
  <Application>Microsoft Office PowerPoint</Application>
  <PresentationFormat>Произвольный</PresentationFormat>
  <Paragraphs>411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Cambria Math</vt:lpstr>
      <vt:lpstr>Times New Roman</vt:lpstr>
      <vt:lpstr>Wingdings</vt:lpstr>
      <vt:lpstr>Office Theme</vt:lpstr>
      <vt:lpstr>Презентация PowerPoint</vt:lpstr>
      <vt:lpstr>ОБЩАЯ ЭКОНОМИКА:  БАКАЛАВРИАТ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Сорокин Александр</cp:lastModifiedBy>
  <cp:revision>2</cp:revision>
  <dcterms:created xsi:type="dcterms:W3CDTF">2020-02-29T07:12:04Z</dcterms:created>
  <dcterms:modified xsi:type="dcterms:W3CDTF">2020-02-29T07:17:05Z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2020-02-29T00:00:00Z</vt:filetime>
  </property>
</Properties>
</file>