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5327650" cy="7559675"/>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339" autoAdjust="0"/>
    <p:restoredTop sz="94660"/>
  </p:normalViewPr>
  <p:slideViewPr>
    <p:cSldViewPr snapToGrid="0">
      <p:cViewPr varScale="1">
        <p:scale>
          <a:sx n="100" d="100"/>
          <a:sy n="100" d="100"/>
        </p:scale>
        <p:origin x="3906"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oral@mail.ru" TargetMode="External"/><Relationship Id="rId2" Type="http://schemas.openxmlformats.org/officeDocument/2006/relationships/hyperlink" Target="https://doi"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bse.sci-lib.com/"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hyperlink" Target="http://bse.sci-lib.com/"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0456" y="591312"/>
            <a:ext cx="2737104" cy="115824"/>
          </a:xfrm>
          <a:prstGeom prst="rect">
            <a:avLst/>
          </a:prstGeom>
          <a:solidFill>
            <a:srgbClr val="FFFFFF"/>
          </a:solidFill>
        </p:spPr>
        <p:txBody>
          <a:bodyPr wrap="none" lIns="0" tIns="0" rIns="0" bIns="0">
            <a:noAutofit/>
          </a:bodyPr>
          <a:lstStyle/>
          <a:p>
            <a:pPr indent="0" algn="just">
              <a:spcBef>
                <a:spcPts val="700"/>
              </a:spcBef>
            </a:pPr>
            <a:r>
              <a:rPr lang="ru" sz="800">
                <a:solidFill>
                  <a:srgbClr val="231F20"/>
                </a:solidFill>
                <a:latin typeface="Times New Roman"/>
              </a:rPr>
              <a:t>ВЕСТН. МОСК. УН-ТА. СЕР. 6. ЭКОНОМИКА. 2020. № 6</a:t>
            </a:r>
          </a:p>
        </p:txBody>
      </p:sp>
      <p:sp>
        <p:nvSpPr>
          <p:cNvPr id="3" name="Прямоугольник 2"/>
          <p:cNvSpPr/>
          <p:nvPr/>
        </p:nvSpPr>
        <p:spPr>
          <a:xfrm>
            <a:off x="594360" y="829056"/>
            <a:ext cx="4142232" cy="5087112"/>
          </a:xfrm>
          <a:prstGeom prst="rect">
            <a:avLst/>
          </a:prstGeom>
          <a:solidFill>
            <a:srgbClr val="FFFFFF"/>
          </a:solidFill>
        </p:spPr>
        <p:txBody>
          <a:bodyPr lIns="0" tIns="0" rIns="0" bIns="0">
            <a:noAutofit/>
          </a:bodyPr>
          <a:lstStyle/>
          <a:p>
            <a:pPr indent="190500" algn="just">
              <a:spcAft>
                <a:spcPts val="210"/>
              </a:spcAft>
            </a:pPr>
            <a:r>
              <a:rPr lang="ru" sz="1100" dirty="0">
                <a:solidFill>
                  <a:srgbClr val="231F20"/>
                </a:solidFill>
                <a:latin typeface="Times New Roman"/>
              </a:rPr>
              <a:t>ЭКОНОМИЧЕСКАЯ ТЕОРИЯ</a:t>
            </a:r>
          </a:p>
          <a:p>
            <a:pPr indent="190500" algn="just">
              <a:lnSpc>
                <a:spcPct val="97000"/>
              </a:lnSpc>
            </a:pPr>
            <a:r>
              <a:rPr lang="ru" sz="950" b="1" dirty="0">
                <a:solidFill>
                  <a:srgbClr val="231F20"/>
                </a:solidFill>
                <a:latin typeface="Times New Roman"/>
              </a:rPr>
              <a:t>А. В. Сорокин</a:t>
            </a:r>
            <a:r>
              <a:rPr lang="ru" sz="950" b="1" baseline="30000" dirty="0">
                <a:solidFill>
                  <a:srgbClr val="231F20"/>
                </a:solidFill>
                <a:latin typeface="Times New Roman"/>
              </a:rPr>
              <a:t>1</a:t>
            </a:r>
          </a:p>
          <a:p>
            <a:pPr indent="190500" algn="just">
              <a:lnSpc>
                <a:spcPct val="97000"/>
              </a:lnSpc>
            </a:pPr>
            <a:r>
              <a:rPr lang="ru" sz="950" dirty="0">
                <a:solidFill>
                  <a:srgbClr val="231F20"/>
                </a:solidFill>
                <a:latin typeface="Times New Roman"/>
              </a:rPr>
              <a:t>МГУ имени М. В. Ломоносова (Москва, Россия)</a:t>
            </a:r>
          </a:p>
          <a:p>
            <a:pPr indent="190500" algn="just">
              <a:lnSpc>
                <a:spcPct val="97000"/>
              </a:lnSpc>
              <a:spcAft>
                <a:spcPts val="1120"/>
              </a:spcAft>
            </a:pPr>
            <a:r>
              <a:rPr lang="ru" sz="950" dirty="0">
                <a:solidFill>
                  <a:srgbClr val="231F20"/>
                </a:solidFill>
                <a:latin typeface="Times New Roman"/>
              </a:rPr>
              <a:t>УДК: 330.101</a:t>
            </a:r>
          </a:p>
          <a:p>
            <a:pPr indent="190500" algn="just"/>
            <a:r>
              <a:rPr lang="ru" sz="1100" b="1" dirty="0">
                <a:solidFill>
                  <a:srgbClr val="231F20"/>
                </a:solidFill>
                <a:latin typeface="Times New Roman"/>
              </a:rPr>
              <a:t>«ЭКОНОМИЧЕСКАЯ КЛЕТОЧКА»</a:t>
            </a:r>
          </a:p>
          <a:p>
            <a:pPr indent="190500" algn="just"/>
            <a:r>
              <a:rPr lang="ru" sz="1100" b="1" dirty="0">
                <a:solidFill>
                  <a:srgbClr val="231F20"/>
                </a:solidFill>
                <a:latin typeface="Times New Roman"/>
              </a:rPr>
              <a:t>ИЛИ «МОЛЕКУЛА ДНК»?</a:t>
            </a:r>
          </a:p>
          <a:p>
            <a:pPr indent="190500" algn="just"/>
            <a:r>
              <a:rPr lang="ru" sz="1100" b="1" dirty="0">
                <a:solidFill>
                  <a:srgbClr val="231F20"/>
                </a:solidFill>
                <a:latin typeface="Times New Roman"/>
              </a:rPr>
              <a:t>СОГЛАСОВАНИЕ «КАПИТАЛА» МАРКСА</a:t>
            </a:r>
          </a:p>
          <a:p>
            <a:pPr indent="190500" algn="just"/>
            <a:r>
              <a:rPr lang="ru" sz="1100" b="1" dirty="0">
                <a:solidFill>
                  <a:srgbClr val="231F20"/>
                </a:solidFill>
                <a:latin typeface="Times New Roman"/>
              </a:rPr>
              <a:t>С КЛЕТОЧНОЙ ТЕОРИЕЙ</a:t>
            </a:r>
          </a:p>
          <a:p>
            <a:pPr indent="190500" algn="just">
              <a:spcAft>
                <a:spcPts val="910"/>
              </a:spcAft>
            </a:pPr>
            <a:r>
              <a:rPr lang="ru" sz="1100" b="1" dirty="0">
                <a:solidFill>
                  <a:srgbClr val="231F20"/>
                </a:solidFill>
                <a:latin typeface="Times New Roman"/>
              </a:rPr>
              <a:t>И СОВРЕМЕННОЙ ГЕНОМИКОЙ</a:t>
            </a:r>
          </a:p>
          <a:p>
            <a:pPr indent="190500" algn="just">
              <a:lnSpc>
                <a:spcPct val="113000"/>
              </a:lnSpc>
            </a:pPr>
            <a:r>
              <a:rPr lang="ru" sz="800" i="1" dirty="0">
                <a:solidFill>
                  <a:srgbClr val="231F20"/>
                </a:solidFill>
                <a:latin typeface="Times New Roman"/>
              </a:rPr>
              <a:t>Создание общей модели экономики, «обеспечивающей получение целостного знания об экономической системе» (А. Д. Некипелов), — актуальная проблема. Рассматривается возможность применения предмета и метода «Капитала» Маркса с целью построения общей модели. Предмет — совокупность отношений капиталистического способа производства жизни (а не богатства). Научный метод восхождения не от абстрактного, а от простейшего конкретного к сложному конкретному привел к открытию «экономической клеточки». Клеточная теория повлияла и на «Капитал», и на понимание истории как «линейной последовательности стадий».</a:t>
            </a:r>
          </a:p>
          <a:p>
            <a:pPr indent="190500" algn="just">
              <a:lnSpc>
                <a:spcPct val="113000"/>
              </a:lnSpc>
            </a:pPr>
            <a:r>
              <a:rPr lang="ru" sz="800" i="1" dirty="0">
                <a:solidFill>
                  <a:srgbClr val="231F20"/>
                </a:solidFill>
                <a:latin typeface="Times New Roman"/>
              </a:rPr>
              <a:t>Предмет общей модели — отношения, обеспечивающие воспроизводство жизни в рыночной экономике. Метод согласуется с геномикой. Два фактора товара — минимальный набор «генов» «экономической молекулы ДНК». Клетка тотипотентна, т.е. обладает полным фондом генетического материала, но в разных клетках одни и те же гены находятся в активном или в репрессированном состоянии.</a:t>
            </a:r>
          </a:p>
          <a:p>
            <a:pPr indent="190500" algn="just">
              <a:lnSpc>
                <a:spcPct val="113000"/>
              </a:lnSpc>
              <a:spcAft>
                <a:spcPts val="210"/>
              </a:spcAft>
            </a:pPr>
            <a:r>
              <a:rPr lang="ru" sz="800" i="1" dirty="0">
                <a:solidFill>
                  <a:srgbClr val="231F20"/>
                </a:solidFill>
                <a:latin typeface="Times New Roman"/>
              </a:rPr>
              <a:t>Согласование с геномикой позволяет построить модель современной рыночной экономики; переосмыслить линейную последовательность и выдвинуть гипотезу о «тотипотентности различных способов производства», активизации тех способов, которые способствуют воспроизводству жизни общества в целом.</a:t>
            </a:r>
          </a:p>
          <a:p>
            <a:pPr indent="190500" algn="just">
              <a:spcAft>
                <a:spcPts val="490"/>
              </a:spcAft>
            </a:pPr>
            <a:r>
              <a:rPr lang="ru" sz="900" b="1" dirty="0">
                <a:solidFill>
                  <a:srgbClr val="231F20"/>
                </a:solidFill>
                <a:latin typeface="Times New Roman"/>
              </a:rPr>
              <a:t>Ключевые слова: </a:t>
            </a:r>
            <a:r>
              <a:rPr lang="ru" sz="900" dirty="0">
                <a:solidFill>
                  <a:srgbClr val="231F20"/>
                </a:solidFill>
                <a:latin typeface="Times New Roman"/>
              </a:rPr>
              <a:t>естествознание и экономическая наука, общая экономика, «Капитал», метод, экономическая клеточка, экономическая молекула ДНК.</a:t>
            </a:r>
          </a:p>
          <a:p>
            <a:pPr indent="190500" algn="just">
              <a:lnSpc>
                <a:spcPct val="106000"/>
              </a:lnSpc>
            </a:pPr>
            <a:r>
              <a:rPr lang="ru" sz="800" dirty="0">
                <a:solidFill>
                  <a:srgbClr val="231F20"/>
                </a:solidFill>
                <a:latin typeface="Times New Roman"/>
              </a:rPr>
              <a:t>Цитировать статью: </a:t>
            </a:r>
            <a:r>
              <a:rPr lang="ru" sz="750" i="1" dirty="0">
                <a:solidFill>
                  <a:srgbClr val="231F20"/>
                </a:solidFill>
                <a:latin typeface="Times New Roman"/>
              </a:rPr>
              <a:t>Сорокин А. В.</a:t>
            </a:r>
            <a:r>
              <a:rPr lang="ru" sz="800" dirty="0">
                <a:solidFill>
                  <a:srgbClr val="231F20"/>
                </a:solidFill>
                <a:latin typeface="Times New Roman"/>
              </a:rPr>
              <a:t> «Экономическая клеточка» или «молекула ДНК»? Согласование «Капитала» Маркса с клеточной теорией и современной геномикой // Вестник Московского университета. Серия 6. Экономика. — 2020. — № 6. — С. 23-47. — </a:t>
            </a:r>
            <a:r>
              <a:rPr lang="en-US" sz="800" dirty="0">
                <a:solidFill>
                  <a:srgbClr val="231F20"/>
                </a:solidFill>
                <a:latin typeface="Times New Roman"/>
                <a:hlinkClick r:id="rId2"/>
              </a:rPr>
              <a:t>https://doi</a:t>
            </a:r>
            <a:r>
              <a:rPr lang="en-US" sz="800" dirty="0">
                <a:solidFill>
                  <a:srgbClr val="231F20"/>
                </a:solidFill>
                <a:latin typeface="Times New Roman"/>
              </a:rPr>
              <a:t>. org/10.38050/01300105202062.</a:t>
            </a:r>
          </a:p>
        </p:txBody>
      </p:sp>
      <p:sp>
        <p:nvSpPr>
          <p:cNvPr id="4" name="Прямоугольник 3"/>
          <p:cNvSpPr/>
          <p:nvPr/>
        </p:nvSpPr>
        <p:spPr>
          <a:xfrm>
            <a:off x="594360" y="6501384"/>
            <a:ext cx="4133088" cy="362712"/>
          </a:xfrm>
          <a:prstGeom prst="rect">
            <a:avLst/>
          </a:prstGeom>
          <a:solidFill>
            <a:srgbClr val="FFFFFF"/>
          </a:solidFill>
        </p:spPr>
        <p:txBody>
          <a:bodyPr lIns="0" tIns="0" rIns="0" bIns="0">
            <a:noAutofit/>
          </a:bodyPr>
          <a:lstStyle/>
          <a:p>
            <a:pPr indent="190500" algn="just">
              <a:lnSpc>
                <a:spcPct val="106000"/>
              </a:lnSpc>
            </a:pPr>
            <a:r>
              <a:rPr lang="ru" sz="800" baseline="30000">
                <a:solidFill>
                  <a:srgbClr val="231F20"/>
                </a:solidFill>
                <a:latin typeface="Times New Roman"/>
              </a:rPr>
              <a:t>1</a:t>
            </a:r>
            <a:r>
              <a:rPr lang="ru" sz="800">
                <a:latin typeface="Times New Roman"/>
              </a:rPr>
              <a:t> </a:t>
            </a:r>
            <a:r>
              <a:rPr lang="ru" sz="800">
                <a:solidFill>
                  <a:srgbClr val="231F20"/>
                </a:solidFill>
                <a:latin typeface="Times New Roman"/>
              </a:rPr>
              <a:t>Сорокин Александр Владимирович — д.э.н., профессор кафедры политической экономии, экономический факультет МГУ имени М. В. Ломоносова; </a:t>
            </a:r>
            <a:r>
              <a:rPr lang="en-US" sz="800">
                <a:solidFill>
                  <a:srgbClr val="231F20"/>
                </a:solidFill>
                <a:latin typeface="Times New Roman"/>
              </a:rPr>
              <a:t>e-mail: </a:t>
            </a:r>
            <a:r>
              <a:rPr lang="en-US" sz="800">
                <a:solidFill>
                  <a:srgbClr val="231F20"/>
                </a:solidFill>
                <a:latin typeface="Times New Roman"/>
                <a:hlinkClick r:id="rId3"/>
              </a:rPr>
              <a:t>soral@mail.ru</a:t>
            </a:r>
            <a:r>
              <a:rPr lang="en-US" sz="800">
                <a:solidFill>
                  <a:srgbClr val="231F20"/>
                </a:solidFill>
                <a:latin typeface="Times New Roman"/>
              </a:rPr>
              <a:t>, ORCID: </a:t>
            </a:r>
            <a:r>
              <a:rPr lang="ru" sz="800">
                <a:solidFill>
                  <a:srgbClr val="231F20"/>
                </a:solidFill>
                <a:latin typeface="Times New Roman"/>
              </a:rPr>
              <a:t>0000-0002-4148-6719.</a:t>
            </a:r>
          </a:p>
        </p:txBody>
      </p:sp>
      <p:sp>
        <p:nvSpPr>
          <p:cNvPr id="5" name="Прямоугольник 4"/>
          <p:cNvSpPr/>
          <p:nvPr/>
        </p:nvSpPr>
        <p:spPr>
          <a:xfrm>
            <a:off x="4602480" y="6946392"/>
            <a:ext cx="128016" cy="112776"/>
          </a:xfrm>
          <a:prstGeom prst="rect">
            <a:avLst/>
          </a:prstGeom>
          <a:solidFill>
            <a:srgbClr val="FFFFFF"/>
          </a:solidFill>
        </p:spPr>
        <p:txBody>
          <a:bodyPr wrap="none" lIns="0" tIns="0" rIns="0" bIns="0">
            <a:noAutofit/>
          </a:bodyPr>
          <a:lstStyle/>
          <a:p>
            <a:pPr indent="0"/>
            <a:r>
              <a:rPr lang="en-US" sz="800">
                <a:solidFill>
                  <a:srgbClr val="231F20"/>
                </a:solidFill>
                <a:latin typeface="Times New Roman"/>
              </a:rPr>
              <a:t>23</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5280" cy="3773424"/>
          </a:xfrm>
          <a:prstGeom prst="rect">
            <a:avLst/>
          </a:prstGeom>
          <a:solidFill>
            <a:srgbClr val="FFFFFF"/>
          </a:solidFill>
        </p:spPr>
        <p:txBody>
          <a:bodyPr lIns="0" tIns="0" rIns="0" bIns="0">
            <a:noAutofit/>
          </a:bodyPr>
          <a:lstStyle/>
          <a:p>
            <a:pPr indent="0" algn="just">
              <a:lnSpc>
                <a:spcPct val="105000"/>
              </a:lnSpc>
            </a:pPr>
            <a:r>
              <a:rPr lang="ru" sz="950">
                <a:solidFill>
                  <a:srgbClr val="231F20"/>
                </a:solidFill>
                <a:latin typeface="Times New Roman"/>
              </a:rPr>
              <a:t>держки, прибыль, торговая прибыль, рента, процент и т.д.) представляет собой самостоятельную «законченную форму» (по-немецки </a:t>
            </a:r>
            <a:r>
              <a:rPr lang="en-US" sz="950">
                <a:solidFill>
                  <a:srgbClr val="231F20"/>
                </a:solidFill>
                <a:latin typeface="Times New Roman"/>
              </a:rPr>
              <a:t>gestalt/ </a:t>
            </a:r>
            <a:r>
              <a:rPr lang="ru" sz="950">
                <a:solidFill>
                  <a:srgbClr val="231F20"/>
                </a:solidFill>
                <a:latin typeface="Times New Roman"/>
              </a:rPr>
              <a:t>гештальт)</a:t>
            </a:r>
            <a:r>
              <a:rPr lang="ru" sz="950" baseline="30000">
                <a:solidFill>
                  <a:srgbClr val="231F20"/>
                </a:solidFill>
                <a:latin typeface="Times New Roman"/>
              </a:rPr>
              <a:t>1</a:t>
            </a:r>
            <a:r>
              <a:rPr lang="ru" sz="950">
                <a:solidFill>
                  <a:srgbClr val="231F20"/>
                </a:solidFill>
                <a:latin typeface="Times New Roman"/>
              </a:rPr>
              <a:t>.</a:t>
            </a:r>
          </a:p>
          <a:p>
            <a:pPr indent="190500" algn="just">
              <a:lnSpc>
                <a:spcPct val="105000"/>
              </a:lnSpc>
            </a:pPr>
            <a:r>
              <a:rPr lang="ru" sz="950">
                <a:solidFill>
                  <a:srgbClr val="231F20"/>
                </a:solidFill>
                <a:latin typeface="Times New Roman"/>
              </a:rPr>
              <a:t>Если гипотеза верна, то исходное простейшее должно было быть получено не путем анализа «единства многообразного конкретного», т.е. экономического организма, а путем нахождения простейшей формы</a:t>
            </a:r>
            <a:r>
              <a:rPr lang="ru" sz="950" baseline="30000">
                <a:solidFill>
                  <a:srgbClr val="231F20"/>
                </a:solidFill>
                <a:latin typeface="Times New Roman"/>
              </a:rPr>
              <a:t>2</a:t>
            </a:r>
            <a:r>
              <a:rPr lang="ru" sz="950">
                <a:solidFill>
                  <a:srgbClr val="231F20"/>
                </a:solidFill>
                <a:latin typeface="Times New Roman"/>
              </a:rPr>
              <a:t>, (1) имеющей самостоятельное существование в истории, (2) являющейся простейшим односторонним отношением в структуре живого целого. Исходное — отнюдь не абстракция, а конкретная законченная форма </a:t>
            </a:r>
            <a:r>
              <a:rPr lang="en-US" sz="950">
                <a:solidFill>
                  <a:srgbClr val="231F20"/>
                </a:solidFill>
                <a:latin typeface="Times New Roman"/>
              </a:rPr>
              <a:t>(gestalt/ </a:t>
            </a:r>
            <a:r>
              <a:rPr lang="ru" sz="950">
                <a:solidFill>
                  <a:srgbClr val="231F20"/>
                </a:solidFill>
                <a:latin typeface="Times New Roman"/>
              </a:rPr>
              <a:t>гештальт). Термин «гештальт» — аналог «клеточки». Гештальт — целостность, внутренняя структура и внешняя форма в единстве</a:t>
            </a:r>
            <a:r>
              <a:rPr lang="ru" sz="950" baseline="30000">
                <a:solidFill>
                  <a:srgbClr val="231F20"/>
                </a:solidFill>
                <a:latin typeface="Times New Roman"/>
              </a:rPr>
              <a:t>3</a:t>
            </a:r>
            <a:r>
              <a:rPr lang="ru" sz="950">
                <a:solidFill>
                  <a:srgbClr val="231F20"/>
                </a:solidFill>
                <a:latin typeface="Times New Roman"/>
              </a:rPr>
              <a:t>.</a:t>
            </a:r>
          </a:p>
          <a:p>
            <a:pPr indent="190500" algn="just">
              <a:lnSpc>
                <a:spcPct val="105000"/>
              </a:lnSpc>
            </a:pPr>
            <a:r>
              <a:rPr lang="ru" sz="950">
                <a:solidFill>
                  <a:srgbClr val="231F20"/>
                </a:solidFill>
                <a:latin typeface="Times New Roman"/>
              </a:rPr>
              <a:t>Если гипотеза верна, то эта простейшая категория должна стать «единицей, </a:t>
            </a:r>
            <a:r>
              <a:rPr lang="ru" sz="900" i="1">
                <a:solidFill>
                  <a:srgbClr val="231F20"/>
                </a:solidFill>
                <a:latin typeface="Times New Roman"/>
              </a:rPr>
              <a:t>из размножения и дифференциации которой развивается все тело</a:t>
            </a:r>
            <a:r>
              <a:rPr lang="ru" sz="950" i="1">
                <a:solidFill>
                  <a:srgbClr val="231F20"/>
                </a:solidFill>
                <a:latin typeface="Times New Roman"/>
              </a:rPr>
              <a:t>» </a:t>
            </a:r>
            <a:r>
              <a:rPr lang="ru" sz="950">
                <a:solidFill>
                  <a:srgbClr val="231F20"/>
                </a:solidFill>
                <a:latin typeface="Times New Roman"/>
              </a:rPr>
              <a:t>[Энгельс,1964, с. 301], весь экономический организм в ходе восхождения от простейшего к сложному.</a:t>
            </a:r>
          </a:p>
          <a:p>
            <a:pPr indent="190500" algn="just">
              <a:lnSpc>
                <a:spcPct val="105000"/>
              </a:lnSpc>
            </a:pPr>
            <a:r>
              <a:rPr lang="ru" sz="950">
                <a:solidFill>
                  <a:srgbClr val="231F20"/>
                </a:solidFill>
                <a:latin typeface="Times New Roman"/>
              </a:rPr>
              <a:t>Если гипотеза верна, то процесс развития и дифференциации экономического организма должен происходить путем деления «экономической клеточки».</a:t>
            </a:r>
          </a:p>
          <a:p>
            <a:pPr indent="190500" algn="just">
              <a:lnSpc>
                <a:spcPct val="105000"/>
              </a:lnSpc>
            </a:pPr>
            <a:r>
              <a:rPr lang="ru" sz="950">
                <a:solidFill>
                  <a:srgbClr val="231F20"/>
                </a:solidFill>
                <a:latin typeface="Times New Roman"/>
              </a:rPr>
              <a:t>Этот подход отражает и материализм, и диалектику: «процесс органического развития как отдельного индивида, так и видов путем дифференциации является убедительнейшим подтверждением рациональной диалектики» [Энгельс,1961, с. 519], демонстрирует единство исторического и логического в исходном пункте.</a:t>
            </a:r>
          </a:p>
          <a:p>
            <a:pPr indent="190500" algn="just">
              <a:lnSpc>
                <a:spcPct val="105000"/>
              </a:lnSpc>
            </a:pPr>
            <a:r>
              <a:rPr lang="ru" sz="950">
                <a:solidFill>
                  <a:srgbClr val="231F20"/>
                </a:solidFill>
                <a:latin typeface="Times New Roman"/>
              </a:rPr>
              <a:t>Подтверждение гипотезы мы находим уже во «Введении», где ставится вопрос «...не имело ли место также и независимое историческое или естественное существование этих простых категорий до появления более кон¬</a:t>
            </a:r>
          </a:p>
        </p:txBody>
      </p:sp>
      <p:sp>
        <p:nvSpPr>
          <p:cNvPr id="3" name="Прямоугольник 2"/>
          <p:cNvSpPr/>
          <p:nvPr/>
        </p:nvSpPr>
        <p:spPr>
          <a:xfrm>
            <a:off x="591312" y="4532376"/>
            <a:ext cx="4145280" cy="704088"/>
          </a:xfrm>
          <a:prstGeom prst="rect">
            <a:avLst/>
          </a:prstGeom>
          <a:solidFill>
            <a:srgbClr val="FFFFFF"/>
          </a:solidFill>
        </p:spPr>
        <p:txBody>
          <a:bodyPr lIns="0" tIns="0" rIns="0" bIns="0">
            <a:noAutofit/>
          </a:bodyPr>
          <a:lstStyle/>
          <a:p>
            <a:pPr indent="190500" algn="just"/>
            <a:r>
              <a:rPr lang="ru" sz="800" baseline="30000">
                <a:solidFill>
                  <a:srgbClr val="231F20"/>
                </a:solidFill>
                <a:latin typeface="Times New Roman"/>
              </a:rPr>
              <a:t>1</a:t>
            </a:r>
            <a:r>
              <a:rPr lang="ru" sz="800">
                <a:solidFill>
                  <a:srgbClr val="231F20"/>
                </a:solidFill>
                <a:latin typeface="Times New Roman"/>
              </a:rPr>
              <a:t> Заметим, Маркс хотел назвать третий том </a:t>
            </a:r>
            <a:r>
              <a:rPr lang="en-US" sz="800">
                <a:solidFill>
                  <a:srgbClr val="231F20"/>
                </a:solidFill>
                <a:latin typeface="Times New Roman"/>
              </a:rPr>
              <a:t>«Die Gestaltungen des Gesammtprozesses» </a:t>
            </a:r>
            <a:r>
              <a:rPr lang="ru" sz="800">
                <a:solidFill>
                  <a:srgbClr val="231F20"/>
                </a:solidFill>
                <a:latin typeface="Times New Roman"/>
              </a:rPr>
              <a:t>«Формы капиталистического процесса в целом», смысл которого в образовании законченных форм (гештальтов) процесса в целом, но Энгельс изменил название на </a:t>
            </a:r>
            <a:r>
              <a:rPr lang="en-US" sz="800">
                <a:solidFill>
                  <a:srgbClr val="231F20"/>
                </a:solidFill>
                <a:latin typeface="Times New Roman"/>
              </a:rPr>
              <a:t>«Gesammtprozess der kapitalistischen Produktion» — </a:t>
            </a:r>
            <a:r>
              <a:rPr lang="ru" sz="800">
                <a:solidFill>
                  <a:srgbClr val="231F20"/>
                </a:solidFill>
                <a:latin typeface="Times New Roman"/>
              </a:rPr>
              <a:t>«Процесс капиталистического производства в целом». В оригинальном названии III тома прослеживается аналогия с клеточным государством. Дискуссию о том, почему Маркс использовал термин </a:t>
            </a:r>
            <a:r>
              <a:rPr lang="en-US" sz="800">
                <a:solidFill>
                  <a:srgbClr val="231F20"/>
                </a:solidFill>
                <a:latin typeface="Times New Roman"/>
              </a:rPr>
              <a:t>Gestaltungen </a:t>
            </a:r>
            <a:r>
              <a:rPr lang="ru" sz="800">
                <a:solidFill>
                  <a:srgbClr val="231F20"/>
                </a:solidFill>
                <a:latin typeface="Times New Roman"/>
              </a:rPr>
              <a:t>см. [Оитине, Раухала].</a:t>
            </a:r>
          </a:p>
        </p:txBody>
      </p:sp>
      <p:sp>
        <p:nvSpPr>
          <p:cNvPr id="4" name="Прямоугольник 3"/>
          <p:cNvSpPr/>
          <p:nvPr/>
        </p:nvSpPr>
        <p:spPr>
          <a:xfrm>
            <a:off x="591312" y="5282184"/>
            <a:ext cx="4145280" cy="704088"/>
          </a:xfrm>
          <a:prstGeom prst="rect">
            <a:avLst/>
          </a:prstGeom>
          <a:solidFill>
            <a:srgbClr val="FFFFFF"/>
          </a:solidFill>
        </p:spPr>
        <p:txBody>
          <a:bodyPr lIns="0" tIns="0" rIns="0" bIns="0">
            <a:noAutofit/>
          </a:bodyPr>
          <a:lstStyle/>
          <a:p>
            <a:pPr indent="190500" algn="just"/>
            <a:r>
              <a:rPr lang="ru" sz="800" baseline="30000">
                <a:solidFill>
                  <a:srgbClr val="231F20"/>
                </a:solidFill>
                <a:latin typeface="Times New Roman"/>
              </a:rPr>
              <a:t>2</a:t>
            </a:r>
            <a:r>
              <a:rPr lang="ru" sz="800">
                <a:solidFill>
                  <a:srgbClr val="231F20"/>
                </a:solidFill>
                <a:latin typeface="Times New Roman"/>
              </a:rPr>
              <a:t> Н. В. Хессин, вновь открывший для читателей «клеточку» Маркса, придерживался той же логики в отношении социализма. Он критиковал экономистов, предлагающих начинать анализ социализма со сложного целого, и утверждал, что правильным является движение от простого (экономической клеточки) к сложному. В качестве «экономической клеточки социализма» предлагалась «планомерная организация общественного производства» [Хессин, с. 131].</a:t>
            </a:r>
          </a:p>
        </p:txBody>
      </p:sp>
      <p:sp>
        <p:nvSpPr>
          <p:cNvPr id="5" name="Прямоугольник 4"/>
          <p:cNvSpPr/>
          <p:nvPr/>
        </p:nvSpPr>
        <p:spPr>
          <a:xfrm>
            <a:off x="591312" y="6031992"/>
            <a:ext cx="4145280" cy="844296"/>
          </a:xfrm>
          <a:prstGeom prst="rect">
            <a:avLst/>
          </a:prstGeom>
          <a:solidFill>
            <a:srgbClr val="FFFFFF"/>
          </a:solidFill>
        </p:spPr>
        <p:txBody>
          <a:bodyPr lIns="0" tIns="0" rIns="0" bIns="0">
            <a:noAutofit/>
          </a:bodyPr>
          <a:lstStyle/>
          <a:p>
            <a:pPr indent="190500" algn="just"/>
            <a:r>
              <a:rPr lang="ru" sz="800" baseline="30000">
                <a:solidFill>
                  <a:srgbClr val="231F20"/>
                </a:solidFill>
                <a:latin typeface="Times New Roman"/>
              </a:rPr>
              <a:t>3</a:t>
            </a:r>
            <a:r>
              <a:rPr lang="ru" sz="800">
                <a:solidFill>
                  <a:srgbClr val="231F20"/>
                </a:solidFill>
                <a:latin typeface="Times New Roman"/>
              </a:rPr>
              <a:t> «У людей науки, — писал Гете, — во все времена обнаруживалось влечение познавать живые образования как таковые, схватывать внешние видимые, осязаемые части в их взаимосвязи, воспринимать их как проявления внутренней природы и таким образом путем созерцания овладевать целым... У немца для комплекса проявлений бытия какого-нибудь реальною существа имеется слово </a:t>
            </a:r>
            <a:r>
              <a:rPr lang="en-US" sz="800">
                <a:solidFill>
                  <a:srgbClr val="231F20"/>
                </a:solidFill>
                <a:latin typeface="Times New Roman"/>
              </a:rPr>
              <a:t>Gestalt. </a:t>
            </a:r>
            <a:r>
              <a:rPr lang="ru" sz="800">
                <a:solidFill>
                  <a:srgbClr val="231F20"/>
                </a:solidFill>
                <a:latin typeface="Times New Roman"/>
              </a:rPr>
              <a:t>Употребляя его, он отвлекается от всего подвижного и принимает, что все частности, входящие в состав целого, прочно установлены, закончены и закреплены в своем своеобразии» [Гете, с. 11—12].</a:t>
            </a:r>
          </a:p>
        </p:txBody>
      </p:sp>
      <p:sp>
        <p:nvSpPr>
          <p:cNvPr id="6" name="Прямоугольник 5"/>
          <p:cNvSpPr/>
          <p:nvPr/>
        </p:nvSpPr>
        <p:spPr>
          <a:xfrm>
            <a:off x="600456" y="6946392"/>
            <a:ext cx="124968"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32</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88264"/>
            <a:ext cx="4145280" cy="6291072"/>
          </a:xfrm>
          <a:prstGeom prst="rect">
            <a:avLst/>
          </a:prstGeom>
          <a:solidFill>
            <a:srgbClr val="FFFFFF"/>
          </a:solidFill>
        </p:spPr>
        <p:txBody>
          <a:bodyPr lIns="0" tIns="0" rIns="0" bIns="0">
            <a:noAutofit/>
          </a:bodyPr>
          <a:lstStyle/>
          <a:p>
            <a:pPr indent="0" algn="just">
              <a:lnSpc>
                <a:spcPct val="106000"/>
              </a:lnSpc>
              <a:spcAft>
                <a:spcPts val="910"/>
              </a:spcAft>
            </a:pPr>
            <a:r>
              <a:rPr lang="ru" sz="950">
                <a:solidFill>
                  <a:srgbClr val="231F20"/>
                </a:solidFill>
                <a:latin typeface="Times New Roman"/>
              </a:rPr>
              <a:t>кретных категорий?» [Маркс, 1962, с. 38] и дается указание на меновую стоимость: «Простейшая экономическая категория, например меновая стоимость... может существовать только как абстрактное, одностороннее отношение некоторого уже данного конкретного живого целого. Напротив, как категория, меновая стоимость ведет допотопное существование» [Маркс, 1962, с. 38].</a:t>
            </a:r>
          </a:p>
          <a:p>
            <a:pPr marL="154500" indent="0" algn="just">
              <a:lnSpc>
                <a:spcPct val="109000"/>
              </a:lnSpc>
              <a:spcAft>
                <a:spcPts val="210"/>
              </a:spcAft>
            </a:pPr>
            <a:r>
              <a:rPr lang="ru" sz="1000" b="1">
                <a:solidFill>
                  <a:srgbClr val="231F20"/>
                </a:solidFill>
                <a:latin typeface="Times New Roman"/>
              </a:rPr>
              <a:t>Моменты согласования «Капитала» с клеточной теорией XIX в.</a:t>
            </a:r>
          </a:p>
          <a:p>
            <a:pPr marL="700600" indent="0" algn="just">
              <a:lnSpc>
                <a:spcPct val="105000"/>
              </a:lnSpc>
              <a:spcAft>
                <a:spcPts val="630"/>
              </a:spcAft>
            </a:pPr>
            <a:r>
              <a:rPr lang="ru" sz="800">
                <a:solidFill>
                  <a:srgbClr val="231F20"/>
                </a:solidFill>
                <a:latin typeface="Times New Roman"/>
              </a:rPr>
              <a:t>Форма стоимости, получающая свой законченный вид </a:t>
            </a:r>
            <a:r>
              <a:rPr lang="en-US" sz="800">
                <a:solidFill>
                  <a:srgbClr val="231F20"/>
                </a:solidFill>
                <a:latin typeface="Times New Roman"/>
              </a:rPr>
              <a:t>(Gestalt, </a:t>
            </a:r>
            <a:r>
              <a:rPr lang="ru" sz="800">
                <a:solidFill>
                  <a:srgbClr val="231F20"/>
                </a:solidFill>
                <a:latin typeface="Times New Roman"/>
              </a:rPr>
              <a:t>гештальт. — </a:t>
            </a:r>
            <a:r>
              <a:rPr lang="ru" sz="750" i="1">
                <a:solidFill>
                  <a:srgbClr val="231F20"/>
                </a:solidFill>
                <a:latin typeface="Times New Roman"/>
              </a:rPr>
              <a:t>С. А</a:t>
            </a:r>
            <a:r>
              <a:rPr lang="ru" sz="800" i="1">
                <a:solidFill>
                  <a:srgbClr val="231F20"/>
                </a:solidFill>
                <a:latin typeface="Times New Roman"/>
              </a:rPr>
              <a:t>.)</a:t>
            </a:r>
            <a:r>
              <a:rPr lang="ru" sz="800">
                <a:solidFill>
                  <a:srgbClr val="231F20"/>
                </a:solidFill>
                <a:latin typeface="Times New Roman"/>
              </a:rPr>
              <a:t> в денежной форме, очень бессодержательна и проста. И, тем не менее, ум человеческий тщетно пытался постигнуть ее в течение более чем 2000 лет, между тем как, с другой стороны, ему удался, по крайней мере приблизительно, анализ гораздо более содержательных и сложных форм. Почему так? Потому что развитое тело легче изучать, чем клеточку тела. К тому же при анализе экономических форм нельзя пользоваться ни микроскопом, ни химическими реактивами. То и другое должна заменить сила абстракции. Но товарная форма продукта труда, или форма стоимости товара, есть форма экономической клеточки буржуазного общества [Маркс, 1960, с. 5—6].</a:t>
            </a:r>
          </a:p>
          <a:p>
            <a:pPr indent="190500" algn="just">
              <a:lnSpc>
                <a:spcPct val="106000"/>
              </a:lnSpc>
            </a:pPr>
            <a:r>
              <a:rPr lang="ru" sz="950">
                <a:solidFill>
                  <a:srgbClr val="231F20"/>
                </a:solidFill>
                <a:latin typeface="Times New Roman"/>
              </a:rPr>
              <a:t>Первый момент. Прямое указание на связь с клеточной теорией дается в предисловии к «Капиталу». Маркс начинает </a:t>
            </a:r>
            <a:r>
              <a:rPr lang="ru" sz="900" i="1">
                <a:solidFill>
                  <a:srgbClr val="231F20"/>
                </a:solidFill>
                <a:latin typeface="Times New Roman"/>
              </a:rPr>
              <a:t>анализ</a:t>
            </a:r>
            <a:r>
              <a:rPr lang="ru" sz="950">
                <a:solidFill>
                  <a:srgbClr val="231F20"/>
                </a:solidFill>
                <a:latin typeface="Times New Roman"/>
              </a:rPr>
              <a:t> не с «огромного скопления» товаров, а с «отдельного товара»: «Богатство обществ, в которых господствует капиталистический способ производства, выступает как «огромное скопление товаров», а </a:t>
            </a:r>
            <a:r>
              <a:rPr lang="ru" sz="900" i="1">
                <a:solidFill>
                  <a:srgbClr val="231F20"/>
                </a:solidFill>
                <a:latin typeface="Times New Roman"/>
              </a:rPr>
              <a:t>отдельный товар</a:t>
            </a:r>
            <a:r>
              <a:rPr lang="ru" sz="950">
                <a:solidFill>
                  <a:srgbClr val="231F20"/>
                </a:solidFill>
                <a:latin typeface="Times New Roman"/>
              </a:rPr>
              <a:t> — как элементарная форма этого богатства. Наше исследование начинается поэтому </a:t>
            </a:r>
            <a:r>
              <a:rPr lang="ru" sz="900" i="1">
                <a:solidFill>
                  <a:srgbClr val="231F20"/>
                </a:solidFill>
                <a:latin typeface="Times New Roman"/>
              </a:rPr>
              <a:t>анализом товара</a:t>
            </a:r>
            <a:r>
              <a:rPr lang="ru" sz="950" i="1">
                <a:solidFill>
                  <a:srgbClr val="231F20"/>
                </a:solidFill>
                <a:latin typeface="Times New Roman"/>
              </a:rPr>
              <a:t>»</a:t>
            </a:r>
            <a:r>
              <a:rPr lang="ru" sz="950">
                <a:solidFill>
                  <a:srgbClr val="231F20"/>
                </a:solidFill>
                <a:latin typeface="Times New Roman"/>
              </a:rPr>
              <a:t> [Маркс, 1960, с. 43].</a:t>
            </a:r>
          </a:p>
          <a:p>
            <a:pPr indent="190500" algn="just">
              <a:lnSpc>
                <a:spcPct val="105000"/>
              </a:lnSpc>
            </a:pPr>
            <a:r>
              <a:rPr lang="ru" sz="950">
                <a:solidFill>
                  <a:srgbClr val="231F20"/>
                </a:solidFill>
                <a:latin typeface="Times New Roman"/>
              </a:rPr>
              <a:t>Второй момент. Первый параграф первой главы называется «Два фактора товара: потребительная стоимость и стоимость.». Потребительная стоимость (вещь с полезными свойствами) — непосредственно наблюдаемая категория, а стоимость (кристаллизация абстрактного труда) — ненаблюдаемая. Отдельный товар, товар взятый сам по себе, — это не более чем потребительная стоимость, это не обязательно товар. Начать с него исследование невозможно. Нужно еще доказать, что отдельный товар является товаром, т.е. обладает стоимостью. Для этого надо поставить его в отношение с другим товаром, т.е. сразу же предположить, что он обладает меновой стоимостью, которая получает свой законченный вид </a:t>
            </a:r>
            <a:r>
              <a:rPr lang="en-US" sz="950">
                <a:solidFill>
                  <a:srgbClr val="231F20"/>
                </a:solidFill>
                <a:latin typeface="Times New Roman"/>
              </a:rPr>
              <a:t>(Gestalt) </a:t>
            </a:r>
            <a:r>
              <a:rPr lang="ru" sz="950">
                <a:solidFill>
                  <a:srgbClr val="231F20"/>
                </a:solidFill>
                <a:latin typeface="Times New Roman"/>
              </a:rPr>
              <a:t>в денежной форме.</a:t>
            </a:r>
          </a:p>
          <a:p>
            <a:pPr indent="190500" algn="just">
              <a:lnSpc>
                <a:spcPct val="106000"/>
              </a:lnSpc>
            </a:pPr>
            <a:r>
              <a:rPr lang="ru" sz="950">
                <a:solidFill>
                  <a:srgbClr val="231F20"/>
                </a:solidFill>
                <a:latin typeface="Times New Roman"/>
              </a:rPr>
              <a:t>Третий момент. «Простейшая экономическая конкретность», экономическая клеточка — это товар как единство потребительной стоимости </a:t>
            </a:r>
            <a:r>
              <a:rPr lang="ru" sz="900" i="1">
                <a:solidFill>
                  <a:srgbClr val="231F20"/>
                </a:solidFill>
                <a:latin typeface="Times New Roman"/>
              </a:rPr>
              <a:t>и меновой стоимости</a:t>
            </a:r>
            <a:r>
              <a:rPr lang="ru" sz="950" i="1">
                <a:solidFill>
                  <a:srgbClr val="231F20"/>
                </a:solidFill>
                <a:latin typeface="Times New Roman"/>
              </a:rPr>
              <a:t>,</a:t>
            </a:r>
            <a:r>
              <a:rPr lang="ru" sz="950">
                <a:solidFill>
                  <a:srgbClr val="231F20"/>
                </a:solidFill>
                <a:latin typeface="Times New Roman"/>
              </a:rPr>
              <a:t> а совсем не потребительной стоимости и стоимости, как это заявлено в названии первого параграфа. Эзотерическая стоимость — это не конкретность. Маркс последовательно проводит эту идею.</a:t>
            </a:r>
          </a:p>
        </p:txBody>
      </p:sp>
      <p:sp>
        <p:nvSpPr>
          <p:cNvPr id="3" name="Прямоугольник 2"/>
          <p:cNvSpPr/>
          <p:nvPr/>
        </p:nvSpPr>
        <p:spPr>
          <a:xfrm>
            <a:off x="4605528" y="6946392"/>
            <a:ext cx="124968"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33</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5280" cy="6284976"/>
          </a:xfrm>
          <a:prstGeom prst="rect">
            <a:avLst/>
          </a:prstGeom>
          <a:solidFill>
            <a:srgbClr val="FFFFFF"/>
          </a:solidFill>
        </p:spPr>
        <p:txBody>
          <a:bodyPr lIns="0" tIns="0" rIns="0" bIns="0">
            <a:noAutofit/>
          </a:bodyPr>
          <a:lstStyle/>
          <a:p>
            <a:pPr indent="0" algn="just">
              <a:lnSpc>
                <a:spcPct val="105000"/>
              </a:lnSpc>
            </a:pPr>
            <a:r>
              <a:rPr lang="ru" sz="950">
                <a:solidFill>
                  <a:srgbClr val="231F20"/>
                </a:solidFill>
                <a:latin typeface="Times New Roman"/>
              </a:rPr>
              <a:t>«К критике политической экономии» (1859): «На первый взгляд буржуазное богатство выступает как огромное скопление товаров, а отдельный товар — как его элементарное бытие. Но каждый товар представляется с двух точек зрения: как потребительная стоимость и как </a:t>
            </a:r>
            <a:r>
              <a:rPr lang="ru" sz="900" i="1">
                <a:solidFill>
                  <a:srgbClr val="231F20"/>
                </a:solidFill>
                <a:latin typeface="Times New Roman"/>
              </a:rPr>
              <a:t>меновая стоимость</a:t>
            </a:r>
            <a:r>
              <a:rPr lang="ru" sz="950" i="1">
                <a:solidFill>
                  <a:srgbClr val="231F20"/>
                </a:solidFill>
                <a:latin typeface="Times New Roman"/>
              </a:rPr>
              <a:t>» </a:t>
            </a:r>
            <a:r>
              <a:rPr lang="ru" sz="950">
                <a:solidFill>
                  <a:srgbClr val="231F20"/>
                </a:solidFill>
                <a:latin typeface="Times New Roman"/>
              </a:rPr>
              <a:t>[Маркс, 1959, с. 13]. В «Капитале» в начале второго параграфа: «Первоначально товар предстал перед нами как нечто двойственное: как потребительная стоимость и </a:t>
            </a:r>
            <a:r>
              <a:rPr lang="ru" sz="900" i="1">
                <a:solidFill>
                  <a:srgbClr val="231F20"/>
                </a:solidFill>
                <a:latin typeface="Times New Roman"/>
              </a:rPr>
              <a:t>меновая стоимость»</a:t>
            </a:r>
            <a:r>
              <a:rPr lang="ru" sz="950">
                <a:solidFill>
                  <a:srgbClr val="231F20"/>
                </a:solidFill>
                <a:latin typeface="Times New Roman"/>
              </a:rPr>
              <a:t> [Маркс, 1960, с. 50], хотя первый параграф назывался по-другому («Два фактора товара: потребительная стоимость и стоимость»).</a:t>
            </a:r>
          </a:p>
          <a:p>
            <a:pPr indent="203200" algn="just">
              <a:lnSpc>
                <a:spcPct val="107000"/>
              </a:lnSpc>
            </a:pPr>
            <a:r>
              <a:rPr lang="ru" sz="950">
                <a:solidFill>
                  <a:srgbClr val="231F20"/>
                </a:solidFill>
                <a:latin typeface="Times New Roman"/>
              </a:rPr>
              <a:t>И, наконец, в авторизованном французском издании «Капитала» (1872) название приводится в соответствие с содержанием. Первый параграф называется «Два фактора товара: </a:t>
            </a:r>
            <a:r>
              <a:rPr lang="ru" sz="900" b="1" i="1">
                <a:solidFill>
                  <a:srgbClr val="231F20"/>
                </a:solidFill>
                <a:latin typeface="Times New Roman"/>
              </a:rPr>
              <a:t>потребительная стоимость и меновая стоимость</a:t>
            </a:r>
            <a:r>
              <a:rPr lang="ru" sz="950" i="1">
                <a:solidFill>
                  <a:srgbClr val="231F20"/>
                </a:solidFill>
                <a:latin typeface="Times New Roman"/>
              </a:rPr>
              <a:t>,</a:t>
            </a:r>
            <a:r>
              <a:rPr lang="ru" sz="950">
                <a:solidFill>
                  <a:srgbClr val="231F20"/>
                </a:solidFill>
                <a:latin typeface="Times New Roman"/>
              </a:rPr>
              <a:t> или стоимость в собственном смысле (субстанция стоимости, величина стоимости)» [Маркс, 1974, </a:t>
            </a:r>
            <a:r>
              <a:rPr lang="en-US" sz="950">
                <a:solidFill>
                  <a:srgbClr val="231F20"/>
                </a:solidFill>
                <a:latin typeface="Times New Roman"/>
              </a:rPr>
              <a:t>c. </a:t>
            </a:r>
            <a:r>
              <a:rPr lang="ru" sz="950">
                <a:solidFill>
                  <a:srgbClr val="231F20"/>
                </a:solidFill>
                <a:latin typeface="Times New Roman"/>
              </a:rPr>
              <a:t>167].</a:t>
            </a:r>
          </a:p>
          <a:p>
            <a:pPr indent="203200" algn="just">
              <a:lnSpc>
                <a:spcPct val="105000"/>
              </a:lnSpc>
            </a:pPr>
            <a:r>
              <a:rPr lang="ru" sz="950">
                <a:solidFill>
                  <a:srgbClr val="231F20"/>
                </a:solidFill>
                <a:latin typeface="Times New Roman"/>
              </a:rPr>
              <a:t>Исследователи «Капитала» ставили вопрос: «Но почему все-таки Маркс начинает излагать теорию товарного производства с меновой стоимости, с явления, а не с той сущностной категории, которая проявляется в меновой стоимости как в своей внешней форме?» [Тронев, О предмете..., 2007, с. 76] — и находили в этом отступление от «генеральной линии» движения от абстрактного к конкретному. С позиций клеточной теории начало «Капитала» — товар как «простейшая экономическая конкретность» [Маркс, Замечания., 1961, с. 384], как единство потребительной стоимости и меновой стоимости, в то время как </a:t>
            </a:r>
            <a:r>
              <a:rPr lang="ru" sz="900" b="1" i="1">
                <a:solidFill>
                  <a:srgbClr val="231F20"/>
                </a:solidFill>
                <a:latin typeface="Times New Roman"/>
              </a:rPr>
              <a:t>отдельный</a:t>
            </a:r>
            <a:r>
              <a:rPr lang="ru" sz="950">
                <a:solidFill>
                  <a:srgbClr val="231F20"/>
                </a:solidFill>
                <a:latin typeface="Times New Roman"/>
              </a:rPr>
              <a:t> товар как потребительная стоимость и (эзотерическая, ненаблюдаемая) стоимость «простейшей экономической конкретностью» не является.</a:t>
            </a:r>
          </a:p>
          <a:p>
            <a:pPr indent="203200" algn="just">
              <a:lnSpc>
                <a:spcPct val="106000"/>
              </a:lnSpc>
            </a:pPr>
            <a:r>
              <a:rPr lang="en-US" sz="950">
                <a:solidFill>
                  <a:srgbClr val="231F20"/>
                </a:solidFill>
                <a:latin typeface="Times New Roman"/>
              </a:rPr>
              <a:t>«De prime abord, </a:t>
            </a:r>
            <a:r>
              <a:rPr lang="ru" sz="950">
                <a:solidFill>
                  <a:srgbClr val="231F20"/>
                </a:solidFill>
                <a:latin typeface="Times New Roman"/>
              </a:rPr>
              <a:t>— пишет Маркс, — я исхожу не из «понятий», стало быть, также не из «понятия стоимости»... Я исхожу из простейшей общественной формы, в которой продукт труда представляется в современном обществе, это — «товар». Я анализирую последний, и притом сначала в той форме, в которой он проявляется. Здесь я нахожу, что, с одной стороны, товар в своей натуральной форме есть предмет потребления, или потребительная стоимость, а с другой стороны, носитель меновой стоимости, и с этой точки зрения он сам — «меновая стоимость». Анализ последней показывает мне, что меновая стоимость есть лишь «форма проявления», </a:t>
            </a:r>
            <a:r>
              <a:rPr lang="ru" sz="900" b="1" i="1">
                <a:solidFill>
                  <a:srgbClr val="231F20"/>
                </a:solidFill>
                <a:latin typeface="Times New Roman"/>
              </a:rPr>
              <a:t>самостоятельная форма представления содержащейся в товаре стоимости</a:t>
            </a:r>
            <a:r>
              <a:rPr lang="ru" sz="950" i="1">
                <a:solidFill>
                  <a:srgbClr val="231F20"/>
                </a:solidFill>
                <a:latin typeface="Times New Roman"/>
              </a:rPr>
              <a:t>,</a:t>
            </a:r>
            <a:r>
              <a:rPr lang="ru" sz="950">
                <a:solidFill>
                  <a:srgbClr val="231F20"/>
                </a:solidFill>
                <a:latin typeface="Times New Roman"/>
              </a:rPr>
              <a:t> и тогда я перехожу к анализу последней» [Маркс, Замечания., 1961, с. 383-384].</a:t>
            </a:r>
          </a:p>
          <a:p>
            <a:pPr indent="203200" algn="just">
              <a:lnSpc>
                <a:spcPct val="105000"/>
              </a:lnSpc>
            </a:pPr>
            <a:r>
              <a:rPr lang="ru" sz="950">
                <a:solidFill>
                  <a:srgbClr val="231F20"/>
                </a:solidFill>
                <a:latin typeface="Times New Roman"/>
              </a:rPr>
              <a:t>Четвертый момент. Первый отдел первого тома объединяет «Товар и деньги», завершение анализа «товара» невозможно без анализа «денег». «Форма стоимости, получающая свой законченный вид в денежной форме, очень бессодержательна и проста / </a:t>
            </a:r>
            <a:r>
              <a:rPr lang="en-US" sz="950">
                <a:solidFill>
                  <a:srgbClr val="231F20"/>
                </a:solidFill>
                <a:latin typeface="Times New Roman"/>
              </a:rPr>
              <a:t>Die Wertform, deren fertige </a:t>
            </a:r>
            <a:r>
              <a:rPr lang="en-US" sz="950" b="1">
                <a:solidFill>
                  <a:srgbClr val="231F20"/>
                </a:solidFill>
                <a:latin typeface="Times New Roman"/>
              </a:rPr>
              <a:t>Gestalt </a:t>
            </a:r>
            <a:r>
              <a:rPr lang="en-US" sz="950">
                <a:solidFill>
                  <a:srgbClr val="231F20"/>
                </a:solidFill>
                <a:latin typeface="Times New Roman"/>
              </a:rPr>
              <a:t>die Geldform, ist sehr inhaltslos und einfach») </a:t>
            </a:r>
            <a:r>
              <a:rPr lang="ru" sz="950">
                <a:solidFill>
                  <a:srgbClr val="231F20"/>
                </a:solidFill>
                <a:latin typeface="Times New Roman"/>
              </a:rPr>
              <a:t>[Маркс, </a:t>
            </a:r>
            <a:r>
              <a:rPr lang="en-US" sz="950">
                <a:solidFill>
                  <a:srgbClr val="231F20"/>
                </a:solidFill>
                <a:latin typeface="Times New Roman"/>
              </a:rPr>
              <a:t>1960, </a:t>
            </a:r>
            <a:r>
              <a:rPr lang="ru" sz="950">
                <a:solidFill>
                  <a:srgbClr val="231F20"/>
                </a:solidFill>
                <a:latin typeface="Times New Roman"/>
              </a:rPr>
              <a:t>с. </a:t>
            </a:r>
            <a:r>
              <a:rPr lang="en-US" sz="950">
                <a:solidFill>
                  <a:srgbClr val="231F20"/>
                </a:solidFill>
                <a:latin typeface="Times New Roman"/>
              </a:rPr>
              <a:t>5-6]. </a:t>
            </a:r>
            <a:r>
              <a:rPr lang="ru" sz="950">
                <a:solidFill>
                  <a:srgbClr val="231F20"/>
                </a:solidFill>
                <a:latin typeface="Times New Roman"/>
              </a:rPr>
              <a:t>Что имеется в виду?</a:t>
            </a:r>
          </a:p>
        </p:txBody>
      </p:sp>
      <p:sp>
        <p:nvSpPr>
          <p:cNvPr id="3" name="Прямоугольник 2"/>
          <p:cNvSpPr/>
          <p:nvPr/>
        </p:nvSpPr>
        <p:spPr>
          <a:xfrm>
            <a:off x="600456" y="6946392"/>
            <a:ext cx="128016"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34</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8328" cy="6288024"/>
          </a:xfrm>
          <a:prstGeom prst="rect">
            <a:avLst/>
          </a:prstGeom>
          <a:solidFill>
            <a:srgbClr val="FFFFFF"/>
          </a:solidFill>
        </p:spPr>
        <p:txBody>
          <a:bodyPr lIns="0" tIns="0" rIns="0" bIns="0">
            <a:noAutofit/>
          </a:bodyPr>
          <a:lstStyle/>
          <a:p>
            <a:pPr indent="190500" algn="just"/>
            <a:r>
              <a:rPr lang="ru" sz="950">
                <a:solidFill>
                  <a:srgbClr val="231F20"/>
                </a:solidFill>
                <a:latin typeface="Times New Roman"/>
              </a:rPr>
              <a:t>«Каждый знает — если он даже ничего более не знает, — что товары обладают общей им всем формой стоимости, резко контрастирующей с пестрыми натуральными формами их потребительных стоимостей, а именно: обладают денежной формой стоимости. Нам предстоит... проследить развитие выражения стоимости, заключающегося в стоимостном отношении товаров, от простейшего, едва заметного образа и вплоть до ослепительной денежной формы. Вместе с тем исчезнет и загадочность денег» [Маркс, 1960, с. 57].</a:t>
            </a:r>
          </a:p>
          <a:p>
            <a:pPr indent="190500" algn="just"/>
            <a:r>
              <a:rPr lang="ru" sz="950">
                <a:solidFill>
                  <a:srgbClr val="231F20"/>
                </a:solidFill>
                <a:latin typeface="Times New Roman"/>
              </a:rPr>
              <a:t>Уже в простой форме стоимости «скрытая в товаре внутренняя противоположность потребительной стоимости и стоимости выражается. через внешнюю противоположность, т.е. через отношение двух товаров, в котором один товар — тот, стоимость которого выражается, — непосредственно играет роль лишь потребительной стоимости, а другой товар — тот, в котором стоимость выражается, — непосредственно играет роль лишь меновой стоимости» [Маркс, 1960, с. 71].</a:t>
            </a:r>
          </a:p>
          <a:p>
            <a:pPr indent="190500" algn="just"/>
            <a:r>
              <a:rPr lang="ru" sz="950">
                <a:solidFill>
                  <a:srgbClr val="231F20"/>
                </a:solidFill>
                <a:latin typeface="Times New Roman"/>
              </a:rPr>
              <a:t>«Исторический процесс расширения и углубления обмена развивает дремлющую в товарной природе противоположность между потребительной стоимостью и стоимостью. Потребность дать для оборота внешнее выражение этой противоположности ведет к возникновению самостоятельной формы товарной стоимости и не унимается до тех пор, пока задача эта не решена окончательно путем раздвоения товара на товар и деньги. Следовательно, в той же самой мере, в какой осуществляется превращение продуктов труда в товары, осуществляется и превращение товара в деньги» [Маркс, 1960, с. 97].</a:t>
            </a:r>
          </a:p>
          <a:p>
            <a:pPr indent="190500" algn="just">
              <a:lnSpc>
                <a:spcPct val="105000"/>
              </a:lnSpc>
            </a:pPr>
            <a:r>
              <a:rPr lang="ru" sz="950">
                <a:solidFill>
                  <a:srgbClr val="231F20"/>
                </a:solidFill>
                <a:latin typeface="Times New Roman"/>
              </a:rPr>
              <a:t>Форма стоимости получает свой законченный вид в денежной форме, в которой товар </a:t>
            </a:r>
            <a:r>
              <a:rPr lang="ru" sz="900" i="1">
                <a:solidFill>
                  <a:srgbClr val="231F20"/>
                </a:solidFill>
                <a:latin typeface="Times New Roman"/>
              </a:rPr>
              <a:t>«играет роль лишь потребительной стоимости»</a:t>
            </a:r>
            <a:r>
              <a:rPr lang="ru" sz="950" i="1">
                <a:solidFill>
                  <a:srgbClr val="231F20"/>
                </a:solidFill>
                <a:latin typeface="Times New Roman"/>
              </a:rPr>
              <a:t>,</a:t>
            </a:r>
            <a:r>
              <a:rPr lang="ru" sz="950">
                <a:solidFill>
                  <a:srgbClr val="231F20"/>
                </a:solidFill>
                <a:latin typeface="Times New Roman"/>
              </a:rPr>
              <a:t> а деньги (золото) служат </a:t>
            </a:r>
            <a:r>
              <a:rPr lang="ru" sz="950" i="1">
                <a:solidFill>
                  <a:srgbClr val="231F20"/>
                </a:solidFill>
                <a:latin typeface="Times New Roman"/>
              </a:rPr>
              <a:t>«</a:t>
            </a:r>
            <a:r>
              <a:rPr lang="ru" sz="900" i="1">
                <a:solidFill>
                  <a:srgbClr val="231F20"/>
                </a:solidFill>
                <a:latin typeface="Times New Roman"/>
              </a:rPr>
              <a:t>формой существования стоимости, воплощением стоимости</a:t>
            </a:r>
            <a:r>
              <a:rPr lang="ru" sz="950" i="1">
                <a:solidFill>
                  <a:srgbClr val="231F20"/>
                </a:solidFill>
                <a:latin typeface="Times New Roman"/>
              </a:rPr>
              <a:t>»</a:t>
            </a:r>
            <a:r>
              <a:rPr lang="ru" sz="950">
                <a:solidFill>
                  <a:srgbClr val="231F20"/>
                </a:solidFill>
                <a:latin typeface="Times New Roman"/>
              </a:rPr>
              <a:t> [Маркс, 1960, с. 59].</a:t>
            </a:r>
          </a:p>
          <a:p>
            <a:pPr indent="190500" algn="just"/>
            <a:r>
              <a:rPr lang="ru" sz="950">
                <a:solidFill>
                  <a:srgbClr val="231F20"/>
                </a:solidFill>
                <a:latin typeface="Times New Roman"/>
              </a:rPr>
              <a:t>Раздвоение товара на товар и деньги аналогично делению клетки, лежащей в основе организма. Если первоначально товар представлял собой единство потребительной стоимости и стоимости, которая находила форму проявления в меновой стоимости, то в денежной форме стоимости товар стал играть роль всего лишь потребительной стоимости, стоимость «отделилась» от него и «срослась» или «слилась» с деньгами.</a:t>
            </a:r>
          </a:p>
          <a:p>
            <a:pPr indent="190500" algn="just">
              <a:spcAft>
                <a:spcPts val="980"/>
              </a:spcAft>
            </a:pPr>
            <a:r>
              <a:rPr lang="ru" sz="950">
                <a:solidFill>
                  <a:srgbClr val="231F20"/>
                </a:solidFill>
                <a:latin typeface="Times New Roman"/>
              </a:rPr>
              <a:t>В формуле обращения товаров Т — Д — Т деньги — это «ставшая самостоятельной стоимость товара» [Маркс, 1960, с. 59]. «Без всякого содействия со своей стороны товары находят готовый образ </a:t>
            </a:r>
            <a:r>
              <a:rPr lang="en-US" sz="950">
                <a:solidFill>
                  <a:srgbClr val="231F20"/>
                </a:solidFill>
                <a:latin typeface="Times New Roman"/>
              </a:rPr>
              <a:t>(Gestalt) </a:t>
            </a:r>
            <a:r>
              <a:rPr lang="ru" sz="950">
                <a:solidFill>
                  <a:srgbClr val="231F20"/>
                </a:solidFill>
                <a:latin typeface="Times New Roman"/>
              </a:rPr>
              <a:t>своей стоимости в виде существующего вне их и наряду с ними товарного тела» [Маркс, 1960, с. 102].</a:t>
            </a:r>
          </a:p>
          <a:p>
            <a:pPr indent="190500" algn="just">
              <a:spcAft>
                <a:spcPts val="210"/>
              </a:spcAft>
            </a:pPr>
            <a:r>
              <a:rPr lang="ru" sz="1000" b="1">
                <a:solidFill>
                  <a:srgbClr val="231F20"/>
                </a:solidFill>
                <a:latin typeface="Times New Roman"/>
              </a:rPr>
              <a:t>Проблемы согласования «Капитала» с клеточной теорией</a:t>
            </a:r>
          </a:p>
          <a:p>
            <a:pPr indent="190500" algn="just"/>
            <a:r>
              <a:rPr lang="ru" sz="950">
                <a:solidFill>
                  <a:srgbClr val="231F20"/>
                </a:solidFill>
                <a:latin typeface="Times New Roman"/>
              </a:rPr>
              <a:t>1.</a:t>
            </a:r>
            <a:r>
              <a:rPr lang="ru" sz="950">
                <a:latin typeface="Times New Roman"/>
              </a:rPr>
              <a:t> </a:t>
            </a:r>
            <a:r>
              <a:rPr lang="ru" sz="950">
                <a:solidFill>
                  <a:srgbClr val="231F20"/>
                </a:solidFill>
                <a:latin typeface="Times New Roman"/>
              </a:rPr>
              <a:t>Выдвижение на первый план товара как «клеточки», как единства потребительной стоимости и меновой стоимости скрывает действитель¬</a:t>
            </a:r>
          </a:p>
        </p:txBody>
      </p:sp>
      <p:sp>
        <p:nvSpPr>
          <p:cNvPr id="3" name="Прямоугольник 2"/>
          <p:cNvSpPr/>
          <p:nvPr/>
        </p:nvSpPr>
        <p:spPr>
          <a:xfrm>
            <a:off x="4605528" y="6946392"/>
            <a:ext cx="121920"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35</a:t>
            </a: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5280" cy="6284976"/>
          </a:xfrm>
          <a:prstGeom prst="rect">
            <a:avLst/>
          </a:prstGeom>
          <a:solidFill>
            <a:srgbClr val="FFFFFF"/>
          </a:solidFill>
        </p:spPr>
        <p:txBody>
          <a:bodyPr lIns="0" tIns="0" rIns="0" bIns="0">
            <a:noAutofit/>
          </a:bodyPr>
          <a:lstStyle/>
          <a:p>
            <a:pPr indent="0" algn="just">
              <a:lnSpc>
                <a:spcPct val="105000"/>
              </a:lnSpc>
            </a:pPr>
            <a:r>
              <a:rPr lang="ru" sz="950">
                <a:solidFill>
                  <a:srgbClr val="231F20"/>
                </a:solidFill>
                <a:latin typeface="Times New Roman"/>
              </a:rPr>
              <a:t>ное </a:t>
            </a:r>
            <a:r>
              <a:rPr lang="ru" sz="900" i="1">
                <a:solidFill>
                  <a:srgbClr val="231F20"/>
                </a:solidFill>
                <a:latin typeface="Times New Roman"/>
              </a:rPr>
              <a:t>открытие Марксом природы общественного богатства — стоимости</a:t>
            </a:r>
            <a:r>
              <a:rPr lang="ru" sz="950" i="1">
                <a:solidFill>
                  <a:srgbClr val="231F20"/>
                </a:solidFill>
                <a:latin typeface="Times New Roman"/>
              </a:rPr>
              <a:t>. </a:t>
            </a:r>
            <a:r>
              <a:rPr lang="ru" sz="950">
                <a:solidFill>
                  <a:srgbClr val="231F20"/>
                </a:solidFill>
                <a:latin typeface="Times New Roman"/>
              </a:rPr>
              <a:t>Меновая стоимость — «прежде всего представляется в виде количественного соотношения, в виде пропорции, в которой потребительные стоимости одного рода обмениваются на потребительные стоимости другого рода» [Маркс, 1960, с. 44]. Но Маркс приходит к выводу, что «меновая стоимость» не просто количественное соотношение, а форма самостоятельного существования стоимости. Этот момент ускользает от читателей и комментаторов. Товар предстает как потребительная стоимость (которая зачастую ошибочно трактуется как полезность) и меновая стоимость, т.е. меновое соотношение. «Товар имеет два аспекта: он непосредственно полезен кому-то... или, словами Смита, которые использует Маркс, — это потребительная стоимость, и его также можно обменять на другие товары. Эту характеристику обмениваемости Маркс называет стоимостью» </a:t>
            </a:r>
            <a:r>
              <a:rPr lang="en-US" sz="950">
                <a:solidFill>
                  <a:srgbClr val="231F20"/>
                </a:solidFill>
                <a:latin typeface="Times New Roman"/>
              </a:rPr>
              <a:t>[Foley, p. </a:t>
            </a:r>
            <a:r>
              <a:rPr lang="ru" sz="950">
                <a:solidFill>
                  <a:srgbClr val="231F20"/>
                </a:solidFill>
                <a:latin typeface="Times New Roman"/>
              </a:rPr>
              <a:t>13]. «Начнем с особого понятия товара и определим его двойственный характер: потребительная стоимость и меновая стоимость» </a:t>
            </a:r>
            <a:r>
              <a:rPr lang="en-US" sz="950">
                <a:solidFill>
                  <a:srgbClr val="231F20"/>
                </a:solidFill>
                <a:latin typeface="Times New Roman"/>
              </a:rPr>
              <a:t>[Harvey, p. </a:t>
            </a:r>
            <a:r>
              <a:rPr lang="ru" sz="950">
                <a:solidFill>
                  <a:srgbClr val="231F20"/>
                </a:solidFill>
                <a:latin typeface="Times New Roman"/>
              </a:rPr>
              <a:t>19]. «Определение товара может быть записано как товар = потребительная стоимость + меновая стоимость» </a:t>
            </a:r>
            <a:r>
              <a:rPr lang="en-US" sz="950">
                <a:solidFill>
                  <a:srgbClr val="231F20"/>
                </a:solidFill>
                <a:latin typeface="Times New Roman"/>
              </a:rPr>
              <a:t>[Shapiro].</a:t>
            </a:r>
          </a:p>
          <a:p>
            <a:pPr indent="190500" algn="just">
              <a:lnSpc>
                <a:spcPct val="105000"/>
              </a:lnSpc>
            </a:pPr>
            <a:r>
              <a:rPr lang="ru" sz="950">
                <a:solidFill>
                  <a:srgbClr val="231F20"/>
                </a:solidFill>
                <a:latin typeface="Times New Roman"/>
              </a:rPr>
              <a:t>2. Маркс апеллирует к меновой стоимости, чтобы «напасть на след стоимости». Напасть на след можно, но вывести стоимость из потребительной стоимости нельзя: «Форма стоимости, или выражение стоимости, товара вытекает из природы товарной стоимости, а не наоборот, не стоимость и величина стоимости вытекает из способа ее выражения как меновой стоимости» [Маркс, 1960, с. 70].</a:t>
            </a:r>
          </a:p>
          <a:p>
            <a:pPr indent="190500" algn="just">
              <a:lnSpc>
                <a:spcPct val="105000"/>
              </a:lnSpc>
            </a:pPr>
            <a:r>
              <a:rPr lang="ru" sz="950">
                <a:solidFill>
                  <a:srgbClr val="231F20"/>
                </a:solidFill>
                <a:latin typeface="Times New Roman"/>
              </a:rPr>
              <a:t>3. Главная проблема заключается в том, что с раздвоением товара на товар и деньги отпадает необходимость использования собственных единиц измерения стоимости (часов кристаллизованного общественно необходимого рабочего времени). Стоимость оказывается «заключенной», если не «замурованной», в законченной форме (гештальте) денежной формы. В дальнейшем она начинается измеряться деньгами. </a:t>
            </a:r>
            <a:r>
              <a:rPr lang="ru" sz="950" i="1">
                <a:solidFill>
                  <a:srgbClr val="231F20"/>
                </a:solidFill>
                <a:latin typeface="Times New Roman"/>
              </a:rPr>
              <a:t>«</a:t>
            </a:r>
            <a:r>
              <a:rPr lang="ru" sz="900" i="1">
                <a:solidFill>
                  <a:srgbClr val="231F20"/>
                </a:solidFill>
                <a:latin typeface="Times New Roman"/>
              </a:rPr>
              <a:t>Стоимость</a:t>
            </a:r>
            <a:r>
              <a:rPr lang="ru" sz="950">
                <a:solidFill>
                  <a:srgbClr val="231F20"/>
                </a:solidFill>
                <a:latin typeface="Times New Roman"/>
              </a:rPr>
              <a:t> нуждается прежде всего в самостоятельной форме, в которой было бы констатировано ее тождество с нею же самой. И этой формой она обладает лишь в виде денег. Деньги образуют поэтому исходный и заключительный пункт всякого процесса возрастания стоимости. Она была равна 100 ф. ст., теперь она равна 110 ф. ст. и т.д.» [Маркс, 1960, с. 165]. В схемах воспроизводства цифры «могут означать миллионы марок, франков или фунтов стерлингов» [Маркс, 1961. Т. II, с. 447]. «Я говорю «фунтов стерлингов» только для того, чтобы отметить, что это — стоимость в денежной форме» [Маркс, 1961. Т. II, с. 449].</a:t>
            </a:r>
          </a:p>
          <a:p>
            <a:pPr indent="190500" algn="just">
              <a:lnSpc>
                <a:spcPct val="107000"/>
              </a:lnSpc>
            </a:pPr>
            <a:r>
              <a:rPr lang="ru" sz="950">
                <a:solidFill>
                  <a:srgbClr val="231F20"/>
                </a:solidFill>
                <a:latin typeface="Times New Roman"/>
              </a:rPr>
              <a:t>Гештальт денежной формы стоимости приводит к тому, что стоимость начинает измеряться потребительной стоимостью денег. Стоимость товара и его цена, т.е. ставшая самостоятельной стоимость товара, качественно тождественны. </a:t>
            </a:r>
            <a:r>
              <a:rPr lang="ru" sz="950" i="1">
                <a:solidFill>
                  <a:srgbClr val="231F20"/>
                </a:solidFill>
                <a:latin typeface="Times New Roman"/>
              </a:rPr>
              <a:t>«</a:t>
            </a:r>
            <a:r>
              <a:rPr lang="ru" sz="900" i="1">
                <a:solidFill>
                  <a:srgbClr val="231F20"/>
                </a:solidFill>
                <a:latin typeface="Times New Roman"/>
              </a:rPr>
              <a:t>Цена</a:t>
            </a:r>
            <a:r>
              <a:rPr lang="ru" sz="950">
                <a:solidFill>
                  <a:srgbClr val="231F20"/>
                </a:solidFill>
                <a:latin typeface="Times New Roman"/>
              </a:rPr>
              <a:t> по своему понятию </a:t>
            </a:r>
            <a:r>
              <a:rPr lang="ru" sz="900" i="1">
                <a:solidFill>
                  <a:srgbClr val="231F20"/>
                </a:solidFill>
                <a:latin typeface="Times New Roman"/>
              </a:rPr>
              <a:t>равна выраженной в деньгах стоимости</a:t>
            </a:r>
            <a:r>
              <a:rPr lang="ru" sz="950">
                <a:solidFill>
                  <a:srgbClr val="231F20"/>
                </a:solidFill>
                <a:latin typeface="Times New Roman"/>
              </a:rPr>
              <a:t> этой потребительной стоимости. Ведь </a:t>
            </a:r>
            <a:r>
              <a:rPr lang="ru" sz="900" i="1">
                <a:solidFill>
                  <a:srgbClr val="231F20"/>
                </a:solidFill>
                <a:latin typeface="Times New Roman"/>
              </a:rPr>
              <a:t>цена — это стоимость</a:t>
            </a:r>
          </a:p>
        </p:txBody>
      </p:sp>
      <p:sp>
        <p:nvSpPr>
          <p:cNvPr id="3" name="Прямоугольник 2"/>
          <p:cNvSpPr/>
          <p:nvPr/>
        </p:nvSpPr>
        <p:spPr>
          <a:xfrm>
            <a:off x="600456" y="6943344"/>
            <a:ext cx="124968" cy="115824"/>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36</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39184" cy="6288024"/>
          </a:xfrm>
          <a:prstGeom prst="rect">
            <a:avLst/>
          </a:prstGeom>
          <a:solidFill>
            <a:srgbClr val="FFFFFF"/>
          </a:solidFill>
        </p:spPr>
        <p:txBody>
          <a:bodyPr lIns="0" tIns="0" rIns="0" bIns="0">
            <a:noAutofit/>
          </a:bodyPr>
          <a:lstStyle/>
          <a:p>
            <a:pPr indent="0" algn="just">
              <a:lnSpc>
                <a:spcPct val="108000"/>
              </a:lnSpc>
              <a:spcAft>
                <a:spcPts val="910"/>
              </a:spcAft>
            </a:pPr>
            <a:r>
              <a:rPr lang="ru" sz="900" i="1">
                <a:solidFill>
                  <a:srgbClr val="231F20"/>
                </a:solidFill>
                <a:latin typeface="Times New Roman"/>
              </a:rPr>
              <a:t>товара</a:t>
            </a:r>
            <a:r>
              <a:rPr lang="ru" sz="950">
                <a:solidFill>
                  <a:srgbClr val="231F20"/>
                </a:solidFill>
                <a:latin typeface="Times New Roman"/>
              </a:rPr>
              <a:t> (это одинаково относится и к рыночной цене, отличие которой от стоимости не качественное, а лишь количественное, касающееся лишь величины стоимости) в отличие от его потребительной стоимости. </a:t>
            </a:r>
            <a:r>
              <a:rPr lang="ru" sz="900" b="1" i="1">
                <a:solidFill>
                  <a:srgbClr val="231F20"/>
                </a:solidFill>
                <a:latin typeface="Times New Roman"/>
              </a:rPr>
              <a:t>Цена, качественно отличная от стоимости, — это абсурдное противоречие</a:t>
            </a:r>
            <a:r>
              <a:rPr lang="ru" sz="950" i="1">
                <a:solidFill>
                  <a:srgbClr val="231F20"/>
                </a:solidFill>
                <a:latin typeface="Times New Roman"/>
              </a:rPr>
              <a:t>» </a:t>
            </a:r>
            <a:r>
              <a:rPr lang="ru" sz="950">
                <a:solidFill>
                  <a:srgbClr val="231F20"/>
                </a:solidFill>
                <a:latin typeface="Times New Roman"/>
              </a:rPr>
              <a:t>[Маркс, 1961. Т. III, с. 389].</a:t>
            </a:r>
          </a:p>
          <a:p>
            <a:pPr marL="154500" indent="0" algn="just">
              <a:lnSpc>
                <a:spcPct val="109000"/>
              </a:lnSpc>
            </a:pPr>
            <a:r>
              <a:rPr lang="ru" sz="1000" b="1">
                <a:solidFill>
                  <a:srgbClr val="231F20"/>
                </a:solidFill>
                <a:latin typeface="Times New Roman"/>
              </a:rPr>
              <a:t>Переворот в представлениях о развитии</a:t>
            </a:r>
          </a:p>
          <a:p>
            <a:pPr marL="154500" indent="0" algn="just">
              <a:lnSpc>
                <a:spcPct val="109000"/>
              </a:lnSpc>
            </a:pPr>
            <a:r>
              <a:rPr lang="ru" sz="1000" b="1">
                <a:solidFill>
                  <a:srgbClr val="231F20"/>
                </a:solidFill>
                <a:latin typeface="Times New Roman"/>
              </a:rPr>
              <a:t>многоклеточных организмов с открытием структуры молекулы ДНК (1953).</a:t>
            </a:r>
          </a:p>
          <a:p>
            <a:pPr marL="154500" indent="0" algn="just">
              <a:lnSpc>
                <a:spcPct val="109000"/>
              </a:lnSpc>
            </a:pPr>
            <a:r>
              <a:rPr lang="ru" sz="1000" b="1">
                <a:solidFill>
                  <a:srgbClr val="231F20"/>
                </a:solidFill>
                <a:latin typeface="Times New Roman"/>
              </a:rPr>
              <a:t>Новый подход к клеточной теории</a:t>
            </a:r>
          </a:p>
          <a:p>
            <a:pPr marL="154500" indent="0" algn="just">
              <a:lnSpc>
                <a:spcPct val="109000"/>
              </a:lnSpc>
              <a:spcAft>
                <a:spcPts val="210"/>
              </a:spcAft>
            </a:pPr>
            <a:r>
              <a:rPr lang="ru" sz="1000" b="1">
                <a:solidFill>
                  <a:srgbClr val="231F20"/>
                </a:solidFill>
                <a:latin typeface="Times New Roman"/>
              </a:rPr>
              <a:t>(тотипотентность «экономической молекулы ДНК»)</a:t>
            </a:r>
          </a:p>
          <a:p>
            <a:pPr indent="190500" algn="just">
              <a:lnSpc>
                <a:spcPct val="105000"/>
              </a:lnSpc>
            </a:pPr>
            <a:r>
              <a:rPr lang="ru" sz="950">
                <a:solidFill>
                  <a:srgbClr val="231F20"/>
                </a:solidFill>
                <a:latin typeface="Times New Roman"/>
              </a:rPr>
              <a:t>Открытие структуры молекулы ДНК в 1953 г., построение моделей генома биологических видов и человека — эпохальные открытия. Если бы «Капитал» создавался сегодня, то был бы согласован с современным естествознанием. Эту задачу ставит «общая модель рыночной экономики», или «общая экономика».</a:t>
            </a:r>
          </a:p>
          <a:p>
            <a:pPr indent="190500" algn="just">
              <a:lnSpc>
                <a:spcPct val="105000"/>
              </a:lnSpc>
            </a:pPr>
            <a:r>
              <a:rPr lang="ru" sz="950">
                <a:solidFill>
                  <a:srgbClr val="231F20"/>
                </a:solidFill>
                <a:latin typeface="Times New Roman"/>
              </a:rPr>
              <a:t>Клеточная теория подверглась критике сразу после ее появления. «Вирхов и его последователи не видели... качественного различия между частью и целым, рассматривая организм вне его исторического развития и условий существования. Вирховскую концепцию критиковали русские естествоиспытатели и клиницисты И. М. Сеченов (1829—1905), С. П. Боткин (1832-1889) и И. П. Павлов (1849-1936). И. М. Сеченов уже в 1860 г. отметил, что Вирхов изучает организм оторванно от среды, а органы — от организма. Русские клиницисты и физиологи. показали, что организм — единое целое и что интеграция его частей осуществляется в первую очередь нервной системой. И. П. Павлов установил ведущую координирующую роль центральной нервной системы в организме. Оказалось, что обмен веществ, питание органов и клеток находятся также под контролем нервной системы» [Биология, с. 16].</a:t>
            </a:r>
          </a:p>
          <a:p>
            <a:pPr indent="190500" algn="just">
              <a:lnSpc>
                <a:spcPct val="105000"/>
              </a:lnSpc>
            </a:pPr>
            <a:r>
              <a:rPr lang="ru" sz="950">
                <a:solidFill>
                  <a:srgbClr val="231F20"/>
                </a:solidFill>
                <a:latin typeface="Times New Roman"/>
              </a:rPr>
              <a:t>Организм человека, развившийся всего из одной исходной клетки (зиготы), содержит более 200 различных типов клеток. Как же он развивается?</a:t>
            </a:r>
          </a:p>
          <a:p>
            <a:pPr indent="190500" algn="just">
              <a:lnSpc>
                <a:spcPct val="105000"/>
              </a:lnSpc>
            </a:pPr>
            <a:r>
              <a:rPr lang="ru" sz="950">
                <a:solidFill>
                  <a:srgbClr val="231F20"/>
                </a:solidFill>
                <a:latin typeface="Times New Roman"/>
              </a:rPr>
              <a:t>«Современная биология на базе представлений эмбриологии, молекулярной биологии и генетики считает, что индивидуальное развитие от одной клетки до многоклеточного зрелого организма — результат последовательного, избирательного включения работы разных генных участков хромосом в различных клетках. Это приводит к появлению клеток со специфическими для них структурами и особыми функциями, т.е. к процессу, называемому дифференцировкой. Дифференцировка — это результат избирательной активности разных генов в клетках по мере развития многоклеточного организма. Другими словами, дифференцировка — это результат дифференциальной активности генов. Следовательно, можно утверждать, что любая клетка многоклеточного организма обладает одинаковым</a:t>
            </a:r>
          </a:p>
        </p:txBody>
      </p:sp>
      <p:sp>
        <p:nvSpPr>
          <p:cNvPr id="3" name="Прямоугольник 2"/>
          <p:cNvSpPr/>
          <p:nvPr/>
        </p:nvSpPr>
        <p:spPr>
          <a:xfrm>
            <a:off x="4605528" y="6946392"/>
            <a:ext cx="124968"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37</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5280" cy="5516880"/>
          </a:xfrm>
          <a:prstGeom prst="rect">
            <a:avLst/>
          </a:prstGeom>
          <a:solidFill>
            <a:srgbClr val="FFFFFF"/>
          </a:solidFill>
        </p:spPr>
        <p:txBody>
          <a:bodyPr lIns="0" tIns="0" rIns="0" bIns="0">
            <a:noAutofit/>
          </a:bodyPr>
          <a:lstStyle/>
          <a:p>
            <a:pPr indent="0" algn="just">
              <a:lnSpc>
                <a:spcPct val="105000"/>
              </a:lnSpc>
            </a:pPr>
            <a:r>
              <a:rPr lang="ru" sz="950">
                <a:solidFill>
                  <a:srgbClr val="231F20"/>
                </a:solidFill>
                <a:latin typeface="Times New Roman"/>
              </a:rPr>
              <a:t>полным фондом генетического материала, всеми возможными потенциями для проявления этого материала, т.е. </a:t>
            </a:r>
            <a:r>
              <a:rPr lang="ru" sz="900" i="1">
                <a:solidFill>
                  <a:srgbClr val="231F20"/>
                </a:solidFill>
                <a:latin typeface="Times New Roman"/>
              </a:rPr>
              <a:t>тотипотентна</a:t>
            </a:r>
            <a:r>
              <a:rPr lang="ru" sz="950" i="1">
                <a:solidFill>
                  <a:srgbClr val="231F20"/>
                </a:solidFill>
                <a:latin typeface="Times New Roman"/>
              </a:rPr>
              <a:t>,</a:t>
            </a:r>
            <a:r>
              <a:rPr lang="ru" sz="950">
                <a:solidFill>
                  <a:srgbClr val="231F20"/>
                </a:solidFill>
                <a:latin typeface="Times New Roman"/>
              </a:rPr>
              <a:t> но в разных клетках одни и те же гены могут находиться или в активном, или в репрессированном состоянии» [Ченцов</a:t>
            </a:r>
            <a:r>
              <a:rPr lang="ru" sz="950" baseline="30000">
                <a:solidFill>
                  <a:srgbClr val="231F20"/>
                </a:solidFill>
                <a:latin typeface="Times New Roman"/>
              </a:rPr>
              <a:t>1</a:t>
            </a:r>
            <a:r>
              <a:rPr lang="ru" sz="950">
                <a:solidFill>
                  <a:srgbClr val="231F20"/>
                </a:solidFill>
                <a:latin typeface="Times New Roman"/>
              </a:rPr>
              <a:t>, с. 21].</a:t>
            </a:r>
          </a:p>
          <a:p>
            <a:pPr indent="190500" algn="just">
              <a:lnSpc>
                <a:spcPct val="105000"/>
              </a:lnSpc>
            </a:pPr>
            <a:r>
              <a:rPr lang="ru" sz="950">
                <a:solidFill>
                  <a:srgbClr val="231F20"/>
                </a:solidFill>
                <a:latin typeface="Times New Roman"/>
              </a:rPr>
              <a:t>Пример тотипотентности: «можно в... зиготу млекопитающих ввести ядро из ткани взрослого животного и получить клонированную особь, имеющую идентичную генетическую информацию с животным-донором. Так была получена (клонирована) овечка Долли» [Ченцов, с. 21].</a:t>
            </a:r>
          </a:p>
          <a:p>
            <a:pPr indent="190500" algn="just">
              <a:lnSpc>
                <a:spcPct val="105000"/>
              </a:lnSpc>
              <a:spcAft>
                <a:spcPts val="910"/>
              </a:spcAft>
            </a:pPr>
            <a:r>
              <a:rPr lang="ru" sz="950">
                <a:solidFill>
                  <a:srgbClr val="231F20"/>
                </a:solidFill>
                <a:latin typeface="Times New Roman"/>
              </a:rPr>
              <a:t>Положение Р. Вирхова «всякая клетка — из клетки» приобретает силу биологического закона, но с тем уточнением, что «размножение клеток происходит только путем деления исходной клетки, которому предшествует воспроизведение ее генетического материала (редупликация ДНК)» [Ченцов, с. 18].</a:t>
            </a:r>
          </a:p>
          <a:p>
            <a:pPr indent="190500" algn="just"/>
            <a:r>
              <a:rPr lang="ru" sz="1000" b="1">
                <a:solidFill>
                  <a:srgbClr val="231F20"/>
                </a:solidFill>
                <a:latin typeface="Times New Roman"/>
              </a:rPr>
              <a:t>Согласование «Капитала» с геномикой в общей модели:</a:t>
            </a:r>
          </a:p>
          <a:p>
            <a:pPr indent="190500" algn="just">
              <a:spcAft>
                <a:spcPts val="420"/>
              </a:spcAft>
            </a:pPr>
            <a:r>
              <a:rPr lang="ru" sz="1000" b="1">
                <a:solidFill>
                  <a:srgbClr val="231F20"/>
                </a:solidFill>
                <a:latin typeface="Times New Roman"/>
              </a:rPr>
              <a:t>единство и различие</a:t>
            </a:r>
          </a:p>
          <a:p>
            <a:pPr indent="190500" algn="just">
              <a:lnSpc>
                <a:spcPct val="105000"/>
              </a:lnSpc>
            </a:pPr>
            <a:r>
              <a:rPr lang="ru" sz="950">
                <a:solidFill>
                  <a:srgbClr val="231F20"/>
                </a:solidFill>
                <a:latin typeface="Times New Roman"/>
              </a:rPr>
              <a:t>Предмет — капиталистический способ производства жизни, «экономические условия жизни трех больших классов» [Маркс, 1959, с. 5] — остается прежним. Метод — общенаучный двухэтапный метод «от сложного к простейшему и от простейшего к сложному», соответствующий двухэтапному методу политической экономии и </a:t>
            </a:r>
            <a:r>
              <a:rPr lang="ru" sz="900" i="1">
                <a:solidFill>
                  <a:srgbClr val="231F20"/>
                </a:solidFill>
                <a:latin typeface="Times New Roman"/>
              </a:rPr>
              <a:t>де-факто</a:t>
            </a:r>
            <a:r>
              <a:rPr lang="ru" sz="950">
                <a:solidFill>
                  <a:srgbClr val="231F20"/>
                </a:solidFill>
                <a:latin typeface="Times New Roman"/>
              </a:rPr>
              <a:t> соответствующий структуре (оглавлению) «Капитала» Маркса.</a:t>
            </a:r>
          </a:p>
          <a:p>
            <a:pPr indent="190500" algn="just">
              <a:lnSpc>
                <a:spcPct val="105000"/>
              </a:lnSpc>
            </a:pPr>
            <a:r>
              <a:rPr lang="ru" sz="950">
                <a:solidFill>
                  <a:srgbClr val="231F20"/>
                </a:solidFill>
                <a:latin typeface="Times New Roman"/>
              </a:rPr>
              <a:t>Модернизация, или </a:t>
            </a:r>
            <a:r>
              <a:rPr lang="en-US" sz="950">
                <a:solidFill>
                  <a:srgbClr val="231F20"/>
                </a:solidFill>
                <a:latin typeface="Times New Roman"/>
              </a:rPr>
              <a:t>upgrade, </a:t>
            </a:r>
            <a:r>
              <a:rPr lang="ru" sz="950">
                <a:solidFill>
                  <a:srgbClr val="231F20"/>
                </a:solidFill>
                <a:latin typeface="Times New Roman"/>
              </a:rPr>
              <a:t>«Капитала» в ходе анализа и синтеза идет по следующим направлениям.</a:t>
            </a:r>
          </a:p>
          <a:p>
            <a:pPr indent="190500" algn="just">
              <a:lnSpc>
                <a:spcPct val="105000"/>
              </a:lnSpc>
            </a:pPr>
            <a:r>
              <a:rPr lang="ru" sz="950" b="1">
                <a:solidFill>
                  <a:srgbClr val="231F20"/>
                </a:solidFill>
                <a:latin typeface="Times New Roman"/>
              </a:rPr>
              <a:t>Анализ начинается с «огромного скопления товаров», а не с отдельного товара. </a:t>
            </a:r>
            <a:r>
              <a:rPr lang="ru" sz="950">
                <a:solidFill>
                  <a:srgbClr val="231F20"/>
                </a:solidFill>
                <a:latin typeface="Times New Roman"/>
              </a:rPr>
              <a:t>Поиск простейшего ведется в рамках конкретно-исторического способа производства жизни, «буржуазного способа производства» (Маркс) как единого живого целого. Исходным пунктом анализа является конкретное как «единство многообразного», «огромное скопление товаров», годичный совокупный общественный продукт, а не отдельный товар. Здесь аналогия с началом А. Смита: «Годичный труд каждого народа представляет собою первоначальный фонд, который доставляет ему все необходимые для существования и удобства жизни продукты, потребляемые им в течение года.» [Смит, с. 65]. Этот продукт является условием воспроизводства жизни трех классов общества, он состоит из предметов потребления, которые приобретаются на зарплату и прибыль и ренту, а также из средств производства, необходимых для начала производства в следующем году.</a:t>
            </a:r>
          </a:p>
        </p:txBody>
      </p:sp>
      <p:sp>
        <p:nvSpPr>
          <p:cNvPr id="3" name="Прямоугольник 2"/>
          <p:cNvSpPr/>
          <p:nvPr/>
        </p:nvSpPr>
        <p:spPr>
          <a:xfrm>
            <a:off x="591312" y="6275832"/>
            <a:ext cx="4145280" cy="600456"/>
          </a:xfrm>
          <a:prstGeom prst="rect">
            <a:avLst/>
          </a:prstGeom>
          <a:solidFill>
            <a:srgbClr val="FFFFFF"/>
          </a:solidFill>
        </p:spPr>
        <p:txBody>
          <a:bodyPr lIns="0" tIns="0" rIns="0" bIns="0">
            <a:noAutofit/>
          </a:bodyPr>
          <a:lstStyle/>
          <a:p>
            <a:pPr indent="190500" algn="just"/>
            <a:r>
              <a:rPr lang="ru" sz="800" baseline="30000">
                <a:solidFill>
                  <a:srgbClr val="231F20"/>
                </a:solidFill>
                <a:latin typeface="Times New Roman"/>
              </a:rPr>
              <a:t>1</a:t>
            </a:r>
            <a:r>
              <a:rPr lang="ru" sz="800">
                <a:solidFill>
                  <a:srgbClr val="231F20"/>
                </a:solidFill>
                <a:latin typeface="Times New Roman"/>
              </a:rPr>
              <a:t> Юрий Сергеевич Ченцов (1930—2019) — советский и российский ученый в области морфологии и физиологии клетки, доктор биологических наук (1971), профессор (1974), Заслуженный профессор МГУ (1996). Дважды лауреат Ломоносовской премии МГУ (1980, 2013). С 1970 по 2010 г. — заведующий кафедрой клеточной биологии и гистологии Биологического факультета МГУ, с 2010 по 2019 г. — профессор этой кафедры.</a:t>
            </a:r>
          </a:p>
        </p:txBody>
      </p:sp>
      <p:sp>
        <p:nvSpPr>
          <p:cNvPr id="4" name="Прямоугольник 3"/>
          <p:cNvSpPr/>
          <p:nvPr/>
        </p:nvSpPr>
        <p:spPr>
          <a:xfrm>
            <a:off x="600456" y="6946392"/>
            <a:ext cx="124968"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38</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2232" cy="6284976"/>
          </a:xfrm>
          <a:prstGeom prst="rect">
            <a:avLst/>
          </a:prstGeom>
          <a:solidFill>
            <a:srgbClr val="FFFFFF"/>
          </a:solidFill>
        </p:spPr>
        <p:txBody>
          <a:bodyPr lIns="0" tIns="0" rIns="0" bIns="0">
            <a:noAutofit/>
          </a:bodyPr>
          <a:lstStyle/>
          <a:p>
            <a:pPr indent="190500" algn="just">
              <a:lnSpc>
                <a:spcPct val="105000"/>
              </a:lnSpc>
            </a:pPr>
            <a:r>
              <a:rPr lang="ru" sz="950">
                <a:solidFill>
                  <a:srgbClr val="231F20"/>
                </a:solidFill>
                <a:latin typeface="Times New Roman"/>
              </a:rPr>
              <a:t>Год завершен. Перед нами набор товаров. В каждой клетке человеческого организма должна содержаться молекула ДНК, содержащая программу его развития. Построение модели генома начинается с поиска молекулы ДНК. В каждой клетке/товаре рыночного организма также должны содержаться факторы-гены.</a:t>
            </a:r>
          </a:p>
          <a:p>
            <a:pPr indent="190500" algn="just">
              <a:lnSpc>
                <a:spcPct val="109000"/>
              </a:lnSpc>
            </a:pPr>
            <a:r>
              <a:rPr lang="ru" sz="950">
                <a:solidFill>
                  <a:srgbClr val="231F20"/>
                </a:solidFill>
                <a:latin typeface="Times New Roman"/>
              </a:rPr>
              <a:t>Первый фактор, доступный непосредственному наблюдению, — </a:t>
            </a:r>
            <a:r>
              <a:rPr lang="ru" sz="950" i="1">
                <a:solidFill>
                  <a:srgbClr val="231F20"/>
                </a:solidFill>
                <a:latin typeface="Times New Roman"/>
              </a:rPr>
              <a:t>«</a:t>
            </a:r>
            <a:r>
              <a:rPr lang="ru" sz="900" i="1">
                <a:solidFill>
                  <a:srgbClr val="231F20"/>
                </a:solidFill>
                <a:latin typeface="Times New Roman"/>
              </a:rPr>
              <a:t>потребительная стоимость</a:t>
            </a:r>
            <a:r>
              <a:rPr lang="ru" sz="950" i="1">
                <a:solidFill>
                  <a:srgbClr val="231F20"/>
                </a:solidFill>
                <a:latin typeface="Times New Roman"/>
              </a:rPr>
              <a:t>»</a:t>
            </a:r>
            <a:r>
              <a:rPr lang="ru" sz="950">
                <a:solidFill>
                  <a:srgbClr val="231F20"/>
                </a:solidFill>
                <a:latin typeface="Times New Roman"/>
              </a:rPr>
              <a:t> (ПС). Все товары набора — потребительные стоимости, т.е. </a:t>
            </a:r>
            <a:r>
              <a:rPr lang="ru" sz="900" i="1">
                <a:solidFill>
                  <a:srgbClr val="231F20"/>
                </a:solidFill>
                <a:latin typeface="Times New Roman"/>
              </a:rPr>
              <a:t>вещи с полезными свойствами для других</a:t>
            </a:r>
            <a:r>
              <a:rPr lang="ru" sz="950">
                <a:solidFill>
                  <a:srgbClr val="231F20"/>
                </a:solidFill>
                <a:latin typeface="Times New Roman"/>
              </a:rPr>
              <a:t> или </a:t>
            </a:r>
            <a:r>
              <a:rPr lang="ru" sz="900" i="1">
                <a:solidFill>
                  <a:srgbClr val="231F20"/>
                </a:solidFill>
                <a:latin typeface="Times New Roman"/>
              </a:rPr>
              <a:t>вещи с полезными свойствами, удовлетворяющие общественную потребность. Единицы измерения — собственные единицы измерения вещи.</a:t>
            </a:r>
          </a:p>
          <a:p>
            <a:pPr indent="190500" algn="just">
              <a:lnSpc>
                <a:spcPct val="105000"/>
              </a:lnSpc>
            </a:pPr>
            <a:r>
              <a:rPr lang="ru" sz="950">
                <a:solidFill>
                  <a:srgbClr val="231F20"/>
                </a:solidFill>
                <a:latin typeface="Times New Roman"/>
              </a:rPr>
              <a:t>Второй фактор-ген, недоступный непосредственному наблюдению, — стоимость (СТ). Стоимость — кристаллизация абстрактно человеческого труда под ограничением общественно необходимого рабочего времени (ОНРВ). Измеряется часами кристаллизованного ОНРВ. Это открытие Маркса: «Потребительная стоимость, или благо, имеет стоимость лишь потому, что в ней овеществлен, или материализован, абстрактно человеческий труд. Как же измерять величину ее стоимости? Очевидно, количеством содержащегося в ней труда, этой «созидающей стоимость субстанции». Количество самого труда измеряется его продолжительностью, рабочим временем, а рабочее время находит, в свою очередь, свой масштаб в определенных долях времени, каковы: час, день и т.д.» [Маркс, 1960, с. 47].</a:t>
            </a:r>
          </a:p>
          <a:p>
            <a:pPr indent="190500" algn="just">
              <a:lnSpc>
                <a:spcPct val="105000"/>
              </a:lnSpc>
            </a:pPr>
            <a:r>
              <a:rPr lang="ru" sz="950">
                <a:solidFill>
                  <a:srgbClr val="231F20"/>
                </a:solidFill>
                <a:latin typeface="Times New Roman"/>
              </a:rPr>
              <a:t>Для выведения «стоимости» нет необходимости в апелляции к меновой стоимости. Достаточно положения о двойственном характере заключенного в товаре труда. Все товары как потребительные стоимости — результат и овеществление особого, конкретного труда. Все товары набора — результат абстрактно человеческого труда, т.е. затраты мускулов, нервов, энергии и т.п. безотносительно к форме затраты. Но в отличие классиков, которые сводили стоимость к затрате человеко-часов, речь идет о «застывшем живом и прошлом труде».</a:t>
            </a:r>
          </a:p>
          <a:p>
            <a:pPr indent="190500" algn="just">
              <a:lnSpc>
                <a:spcPct val="105000"/>
              </a:lnSpc>
            </a:pPr>
            <a:r>
              <a:rPr lang="ru" sz="950">
                <a:solidFill>
                  <a:srgbClr val="231F20"/>
                </a:solidFill>
                <a:latin typeface="Times New Roman"/>
              </a:rPr>
              <a:t>Стоимость — не абстракция, не абстрактно-всеобщее набора товаров как потребительных стоимостей. Стоимость не выводится из потребительной стоимости, она не выводится из менового отношения, не выводится из формы стоимости. Наоборот, меновая стоимость выводится из стоимости.</a:t>
            </a:r>
          </a:p>
          <a:p>
            <a:pPr indent="190500" algn="just">
              <a:lnSpc>
                <a:spcPct val="105000"/>
              </a:lnSpc>
            </a:pPr>
            <a:r>
              <a:rPr lang="ru" sz="950">
                <a:solidFill>
                  <a:srgbClr val="231F20"/>
                </a:solidFill>
                <a:latin typeface="Times New Roman"/>
              </a:rPr>
              <a:t>Стоимость непосредственно не наблюдается, но означает ли это, что она не существует, не является простейшей конкретностью? Стоимость — «природа богатства народов», а природа явлений ни в одной из наук непосредственно не наблюдается. Очевидно, что годичному продукту предшествовал «текучий» конкретный и абстрактный труд. Год завершен, и перед нами набор конкретных товаров, или потребительных стоимостей, как овеществление конкретного труда. Год завершен, и перед нами набор товаров определенной суммарной стоимости. Текучий</a:t>
            </a:r>
          </a:p>
        </p:txBody>
      </p:sp>
      <p:sp>
        <p:nvSpPr>
          <p:cNvPr id="3" name="Прямоугольник 2"/>
          <p:cNvSpPr/>
          <p:nvPr/>
        </p:nvSpPr>
        <p:spPr>
          <a:xfrm>
            <a:off x="4605528" y="6946392"/>
            <a:ext cx="124968" cy="115824"/>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39</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7408"/>
            <a:ext cx="4142232" cy="6281928"/>
          </a:xfrm>
          <a:prstGeom prst="rect">
            <a:avLst/>
          </a:prstGeom>
          <a:solidFill>
            <a:srgbClr val="FFFFFF"/>
          </a:solidFill>
        </p:spPr>
        <p:txBody>
          <a:bodyPr lIns="0" tIns="0" rIns="0" bIns="0">
            <a:noAutofit/>
          </a:bodyPr>
          <a:lstStyle/>
          <a:p>
            <a:pPr indent="0" algn="just">
              <a:lnSpc>
                <a:spcPct val="105000"/>
              </a:lnSpc>
            </a:pPr>
            <a:r>
              <a:rPr lang="ru" sz="950">
                <a:solidFill>
                  <a:srgbClr val="231F20"/>
                </a:solidFill>
                <a:latin typeface="Times New Roman"/>
              </a:rPr>
              <a:t>труд, предшествующий появлению товаров «на рынке», застывает, овеществляется, кристаллизуется в самих товарах, потребительная стоимость является носителем стоимости. Аналогия — формула превращения энергии в массу </a:t>
            </a:r>
            <a:r>
              <a:rPr lang="en-US" sz="900" i="1">
                <a:solidFill>
                  <a:srgbClr val="231F20"/>
                </a:solidFill>
                <a:latin typeface="Times New Roman"/>
              </a:rPr>
              <a:t>E</a:t>
            </a:r>
            <a:r>
              <a:rPr lang="en-US" sz="950">
                <a:solidFill>
                  <a:srgbClr val="231F20"/>
                </a:solidFill>
                <a:latin typeface="Times New Roman"/>
              </a:rPr>
              <a:t> </a:t>
            </a:r>
            <a:r>
              <a:rPr lang="ru" sz="950">
                <a:solidFill>
                  <a:srgbClr val="231F20"/>
                </a:solidFill>
                <a:latin typeface="Times New Roman"/>
              </a:rPr>
              <a:t>= </a:t>
            </a:r>
            <a:r>
              <a:rPr lang="en-US" sz="900" i="1">
                <a:solidFill>
                  <a:srgbClr val="231F20"/>
                </a:solidFill>
                <a:latin typeface="Times New Roman"/>
              </a:rPr>
              <a:t>Mc</a:t>
            </a:r>
            <a:r>
              <a:rPr lang="en-US" sz="950">
                <a:solidFill>
                  <a:srgbClr val="231F20"/>
                </a:solidFill>
                <a:latin typeface="Times New Roman"/>
              </a:rPr>
              <a:t> </a:t>
            </a:r>
            <a:r>
              <a:rPr lang="ru" sz="950" baseline="30000">
                <a:solidFill>
                  <a:srgbClr val="231F20"/>
                </a:solidFill>
                <a:latin typeface="Times New Roman"/>
              </a:rPr>
              <a:t>2</a:t>
            </a:r>
            <a:r>
              <a:rPr lang="ru" sz="950">
                <a:solidFill>
                  <a:srgbClr val="231F20"/>
                </a:solidFill>
                <a:latin typeface="Times New Roman"/>
              </a:rPr>
              <a:t> Эйнштейна. Стоимость непосредственно не наблюдается, но это реальная категория (которая может быть измерена относительно).</a:t>
            </a:r>
          </a:p>
          <a:p>
            <a:pPr indent="190500" algn="just">
              <a:lnSpc>
                <a:spcPct val="105000"/>
              </a:lnSpc>
            </a:pPr>
            <a:r>
              <a:rPr lang="ru" sz="950">
                <a:solidFill>
                  <a:srgbClr val="231F20"/>
                </a:solidFill>
                <a:latin typeface="Times New Roman"/>
              </a:rPr>
              <a:t>Для ее выявления нет необходимости в поисках имеющей двухтысячелетнее историческое существование денежной формы стоимости.</a:t>
            </a:r>
          </a:p>
          <a:p>
            <a:pPr indent="190500" algn="just">
              <a:lnSpc>
                <a:spcPct val="105000"/>
              </a:lnSpc>
            </a:pPr>
            <a:r>
              <a:rPr lang="ru" sz="950">
                <a:solidFill>
                  <a:srgbClr val="231F20"/>
                </a:solidFill>
                <a:latin typeface="Times New Roman"/>
              </a:rPr>
              <a:t>Товар как единство потребительной стоимости и стоимости — простейшая экономическая конкретность капиталистического способа производства жизни. Поиск простейшего — поиск минимального объема ДНК определенного биологического вида, который в биологии называется геномом. Потребительная стоимость и стоимость — минимальный набор генов экономической молекулы ДНК, которая уже включает и товар «рабочая сила», и товар «ссудный капитал», и другие категории.</a:t>
            </a:r>
          </a:p>
          <a:p>
            <a:pPr indent="190500" algn="just">
              <a:lnSpc>
                <a:spcPct val="105000"/>
              </a:lnSpc>
            </a:pPr>
            <a:r>
              <a:rPr lang="ru" sz="950">
                <a:solidFill>
                  <a:srgbClr val="231F20"/>
                </a:solidFill>
                <a:latin typeface="Times New Roman"/>
              </a:rPr>
              <a:t>В отличие от «Капитала» экономической клеточкой здесь является товар (с двумя факторами-генами), а не товар «в оболочке» формы стоимости. Товар как экономическая клеточка существует исключительно в единстве с другими клетками и не может иметь самостоятельного исторического существования.</a:t>
            </a:r>
          </a:p>
          <a:p>
            <a:pPr indent="190500" algn="just">
              <a:lnSpc>
                <a:spcPct val="105000"/>
              </a:lnSpc>
            </a:pPr>
            <a:r>
              <a:rPr lang="ru" sz="950">
                <a:solidFill>
                  <a:srgbClr val="231F20"/>
                </a:solidFill>
                <a:latin typeface="Times New Roman"/>
              </a:rPr>
              <a:t>Нисхождение от сложного к простейшему может осуществляться двумя путями. Во-первых, путем последовательной абстракции. Анализируя совокупный продукт в единстве производства и обращения (уровень III тома «Капитала»), мы последовательно абстрагируемся от земельной ренты, предпринимательской прибыли, процента и торговой прибыли, которые агрегируются сначала под рубрикой «прибыль», а затем «прибавочная стоимость». Абстракция от цен производства приводит к категории товарной стоимости, которая фигурирует на уровне процесса обращения капитала (II том) и процесса производства капитала (I том). Затем идет абстракция от процесса обращения капитала (II том «Капитала»), и мы переходим к процессу его производства (I том «Капитала»).</a:t>
            </a:r>
          </a:p>
          <a:p>
            <a:pPr indent="190500" algn="just">
              <a:lnSpc>
                <a:spcPct val="105000"/>
              </a:lnSpc>
            </a:pPr>
            <a:r>
              <a:rPr lang="ru" sz="950">
                <a:solidFill>
                  <a:srgbClr val="231F20"/>
                </a:solidFill>
                <a:latin typeface="Times New Roman"/>
              </a:rPr>
              <a:t>Абстракция от всеобщей формулы капитала (Д — Т — Д’) приводит к деньгам, или обращению товаров (Т - Д - Т), абстракция от денег — к процессу обмена (Т — Т). Абстракция от обмена приводит к анализу простой формы стоимости по формуле Т</a:t>
            </a:r>
            <a:r>
              <a:rPr lang="ru" sz="950" baseline="30000">
                <a:solidFill>
                  <a:srgbClr val="231F20"/>
                </a:solidFill>
                <a:latin typeface="Times New Roman"/>
              </a:rPr>
              <a:t>ПС</a:t>
            </a:r>
            <a:r>
              <a:rPr lang="ru" sz="950" baseline="-25000">
                <a:solidFill>
                  <a:srgbClr val="231F20"/>
                </a:solidFill>
                <a:latin typeface="Times New Roman"/>
              </a:rPr>
              <a:t>СТ</a:t>
            </a:r>
            <a:r>
              <a:rPr lang="ru" sz="950">
                <a:solidFill>
                  <a:srgbClr val="231F20"/>
                </a:solidFill>
                <a:latin typeface="Times New Roman"/>
              </a:rPr>
              <a:t> — (Т</a:t>
            </a:r>
            <a:r>
              <a:rPr lang="ru" sz="950" baseline="30000">
                <a:solidFill>
                  <a:srgbClr val="231F20"/>
                </a:solidFill>
                <a:latin typeface="Times New Roman"/>
              </a:rPr>
              <a:t>ПС</a:t>
            </a:r>
            <a:r>
              <a:rPr lang="ru" sz="600">
                <a:solidFill>
                  <a:srgbClr val="231F20"/>
                </a:solidFill>
                <a:latin typeface="Times New Roman"/>
              </a:rPr>
              <a:t>=</a:t>
            </a:r>
            <a:r>
              <a:rPr lang="ru" sz="950" baseline="-25000">
                <a:solidFill>
                  <a:srgbClr val="231F20"/>
                </a:solidFill>
                <a:latin typeface="Times New Roman"/>
              </a:rPr>
              <a:t>СТ</a:t>
            </a:r>
            <a:r>
              <a:rPr lang="ru" sz="950">
                <a:solidFill>
                  <a:srgbClr val="231F20"/>
                </a:solidFill>
                <a:latin typeface="Times New Roman"/>
              </a:rPr>
              <a:t>), развернутой, всеобщей и денежной формы стоимости. Абстракция от формы стоимости — заключительный этап выведения потребительной стоимости и стоимости как двух факторов товара (Т</a:t>
            </a:r>
            <a:r>
              <a:rPr lang="ru" sz="950" baseline="30000">
                <a:solidFill>
                  <a:srgbClr val="231F20"/>
                </a:solidFill>
                <a:latin typeface="Times New Roman"/>
              </a:rPr>
              <a:t>ПС</a:t>
            </a:r>
            <a:r>
              <a:rPr lang="ru" sz="950" baseline="-25000">
                <a:solidFill>
                  <a:srgbClr val="231F20"/>
                </a:solidFill>
                <a:latin typeface="Times New Roman"/>
              </a:rPr>
              <a:t>СТ</a:t>
            </a:r>
            <a:r>
              <a:rPr lang="ru" sz="950">
                <a:solidFill>
                  <a:srgbClr val="231F20"/>
                </a:solidFill>
                <a:latin typeface="Times New Roman"/>
              </a:rPr>
              <a:t>).</a:t>
            </a:r>
          </a:p>
          <a:p>
            <a:pPr indent="190500" algn="just">
              <a:lnSpc>
                <a:spcPct val="105000"/>
              </a:lnSpc>
            </a:pPr>
            <a:r>
              <a:rPr lang="ru" sz="950">
                <a:solidFill>
                  <a:srgbClr val="231F20"/>
                </a:solidFill>
                <a:latin typeface="Times New Roman"/>
              </a:rPr>
              <a:t>Во-вторых, путем прямой абстракции: если «огромное скопление товаров» обладает двумя факторами, то отдельный товар как элементарная форма обладает теми же факторами (Т</a:t>
            </a:r>
            <a:r>
              <a:rPr lang="ru" sz="950" baseline="30000">
                <a:solidFill>
                  <a:srgbClr val="231F20"/>
                </a:solidFill>
                <a:latin typeface="Times New Roman"/>
              </a:rPr>
              <a:t>ПС</a:t>
            </a:r>
            <a:r>
              <a:rPr lang="ru" sz="950" baseline="-25000">
                <a:solidFill>
                  <a:srgbClr val="231F20"/>
                </a:solidFill>
                <a:latin typeface="Times New Roman"/>
              </a:rPr>
              <a:t>СТ</a:t>
            </a:r>
            <a:r>
              <a:rPr lang="ru" sz="950">
                <a:solidFill>
                  <a:srgbClr val="231F20"/>
                </a:solidFill>
                <a:latin typeface="Times New Roman"/>
              </a:rPr>
              <a:t>).</a:t>
            </a:r>
          </a:p>
          <a:p>
            <a:pPr indent="190500" algn="just">
              <a:lnSpc>
                <a:spcPct val="105000"/>
              </a:lnSpc>
            </a:pPr>
            <a:r>
              <a:rPr lang="ru" sz="950" b="1">
                <a:solidFill>
                  <a:srgbClr val="231F20"/>
                </a:solidFill>
                <a:latin typeface="Times New Roman"/>
              </a:rPr>
              <a:t>Синтез начинается с товара как экономической клеточки, содержащей экономическую молекулу ДНК (два фактора товара - потребительную сто¬</a:t>
            </a:r>
          </a:p>
        </p:txBody>
      </p:sp>
      <p:sp>
        <p:nvSpPr>
          <p:cNvPr id="3" name="Прямоугольник 2"/>
          <p:cNvSpPr/>
          <p:nvPr/>
        </p:nvSpPr>
        <p:spPr>
          <a:xfrm>
            <a:off x="597408" y="6946392"/>
            <a:ext cx="128016"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40</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2232" cy="6288024"/>
          </a:xfrm>
          <a:prstGeom prst="rect">
            <a:avLst/>
          </a:prstGeom>
          <a:solidFill>
            <a:srgbClr val="FFFFFF"/>
          </a:solidFill>
        </p:spPr>
        <p:txBody>
          <a:bodyPr lIns="0" tIns="0" rIns="0" bIns="0">
            <a:noAutofit/>
          </a:bodyPr>
          <a:lstStyle/>
          <a:p>
            <a:pPr indent="0" algn="just"/>
            <a:r>
              <a:rPr lang="ru" sz="950" b="1">
                <a:solidFill>
                  <a:srgbClr val="231F20"/>
                </a:solidFill>
                <a:latin typeface="Times New Roman"/>
              </a:rPr>
              <a:t>имость и стоимость). Стоимость и цена — два разных качества с различными единицами измерения. </a:t>
            </a:r>
            <a:r>
              <a:rPr lang="ru" sz="950">
                <a:solidFill>
                  <a:srgbClr val="231F20"/>
                </a:solidFill>
                <a:latin typeface="Times New Roman"/>
              </a:rPr>
              <a:t>В отличие от «Капитала», где развитие происходит путем раздвоения товара Т</a:t>
            </a:r>
            <a:r>
              <a:rPr lang="ru" sz="950" baseline="30000">
                <a:solidFill>
                  <a:srgbClr val="231F20"/>
                </a:solidFill>
                <a:latin typeface="Times New Roman"/>
              </a:rPr>
              <a:t>ПС</a:t>
            </a:r>
            <a:r>
              <a:rPr lang="ru" sz="950" baseline="-25000">
                <a:solidFill>
                  <a:srgbClr val="231F20"/>
                </a:solidFill>
                <a:latin typeface="Times New Roman"/>
              </a:rPr>
              <a:t>СТ</a:t>
            </a:r>
            <a:r>
              <a:rPr lang="ru" sz="950">
                <a:solidFill>
                  <a:srgbClr val="231F20"/>
                </a:solidFill>
                <a:latin typeface="Times New Roman"/>
              </a:rPr>
              <a:t> на товар и деньги, так что товар — это исключительно потребительная стоимость Т</a:t>
            </a:r>
            <a:r>
              <a:rPr lang="ru" sz="950" baseline="30000">
                <a:solidFill>
                  <a:srgbClr val="231F20"/>
                </a:solidFill>
                <a:latin typeface="Times New Roman"/>
              </a:rPr>
              <a:t>ПС</a:t>
            </a:r>
            <a:r>
              <a:rPr lang="ru" sz="950">
                <a:solidFill>
                  <a:srgbClr val="231F20"/>
                </a:solidFill>
                <a:latin typeface="Times New Roman"/>
              </a:rPr>
              <a:t>, а деньги — исключительно стоимость (воплощение стоимости) Д</a:t>
            </a:r>
            <a:r>
              <a:rPr lang="ru" sz="950" baseline="-25000">
                <a:solidFill>
                  <a:srgbClr val="231F20"/>
                </a:solidFill>
                <a:latin typeface="Times New Roman"/>
              </a:rPr>
              <a:t>СТ</a:t>
            </a:r>
            <a:r>
              <a:rPr lang="ru" sz="950">
                <a:solidFill>
                  <a:srgbClr val="231F20"/>
                </a:solidFill>
                <a:latin typeface="Times New Roman"/>
              </a:rPr>
              <a:t>, в общей модели раздвоению на товар и деньги предшествует редупликация экономической молекулы ДНК, в результате которой и товар Т</a:t>
            </a:r>
            <a:r>
              <a:rPr lang="ru" sz="950" baseline="30000">
                <a:solidFill>
                  <a:srgbClr val="231F20"/>
                </a:solidFill>
                <a:latin typeface="Times New Roman"/>
              </a:rPr>
              <a:t>ПС</a:t>
            </a:r>
            <a:r>
              <a:rPr lang="ru" sz="950" baseline="-25000">
                <a:solidFill>
                  <a:srgbClr val="231F20"/>
                </a:solidFill>
                <a:latin typeface="Times New Roman"/>
              </a:rPr>
              <a:t>СТ</a:t>
            </a:r>
            <a:r>
              <a:rPr lang="ru" sz="950">
                <a:solidFill>
                  <a:srgbClr val="231F20"/>
                </a:solidFill>
                <a:latin typeface="Times New Roman"/>
              </a:rPr>
              <a:t>, и деньги Д</a:t>
            </a:r>
            <a:r>
              <a:rPr lang="ru" sz="950" baseline="30000">
                <a:solidFill>
                  <a:srgbClr val="231F20"/>
                </a:solidFill>
                <a:latin typeface="Times New Roman"/>
              </a:rPr>
              <a:t>ПС</a:t>
            </a:r>
            <a:r>
              <a:rPr lang="ru" sz="950" baseline="-25000">
                <a:solidFill>
                  <a:srgbClr val="231F20"/>
                </a:solidFill>
                <a:latin typeface="Times New Roman"/>
              </a:rPr>
              <a:t>СТ</a:t>
            </a:r>
            <a:r>
              <a:rPr lang="ru" sz="950">
                <a:solidFill>
                  <a:srgbClr val="231F20"/>
                </a:solidFill>
                <a:latin typeface="Times New Roman"/>
              </a:rPr>
              <a:t> (и все последующие категории модели) содержат два фактора: и ПС, и СТ.</a:t>
            </a:r>
          </a:p>
          <a:p>
            <a:pPr indent="190500" algn="just"/>
            <a:r>
              <a:rPr lang="ru" sz="950">
                <a:solidFill>
                  <a:srgbClr val="231F20"/>
                </a:solidFill>
                <a:latin typeface="Times New Roman"/>
              </a:rPr>
              <a:t>Товар (Т</a:t>
            </a:r>
            <a:r>
              <a:rPr lang="ru" sz="950" baseline="30000">
                <a:solidFill>
                  <a:srgbClr val="231F20"/>
                </a:solidFill>
                <a:latin typeface="Times New Roman"/>
              </a:rPr>
              <a:t>ПС</a:t>
            </a:r>
            <a:r>
              <a:rPr lang="ru" sz="950" baseline="-25000">
                <a:solidFill>
                  <a:srgbClr val="231F20"/>
                </a:solidFill>
                <a:latin typeface="Times New Roman"/>
              </a:rPr>
              <a:t>СТ</a:t>
            </a:r>
            <a:r>
              <a:rPr lang="ru" sz="950">
                <a:solidFill>
                  <a:srgbClr val="231F20"/>
                </a:solidFill>
                <a:latin typeface="Times New Roman"/>
              </a:rPr>
              <a:t>) как потребительная стоимость («для других») должен вступить в процесс обращения, но предварительно его стоимость должна быть измерена. Формула простого измерения/выражения стоимости Т</a:t>
            </a:r>
            <a:r>
              <a:rPr lang="ru" sz="950" baseline="30000">
                <a:solidFill>
                  <a:srgbClr val="231F20"/>
                </a:solidFill>
                <a:latin typeface="Times New Roman"/>
              </a:rPr>
              <a:t>ПС</a:t>
            </a:r>
            <a:r>
              <a:rPr lang="ru" sz="950" baseline="-25000">
                <a:solidFill>
                  <a:srgbClr val="231F20"/>
                </a:solidFill>
                <a:latin typeface="Times New Roman"/>
              </a:rPr>
              <a:t>СТ</a:t>
            </a:r>
            <a:r>
              <a:rPr lang="ru" sz="950">
                <a:solidFill>
                  <a:srgbClr val="231F20"/>
                </a:solidFill>
                <a:latin typeface="Times New Roman"/>
              </a:rPr>
              <a:t> — (Т</a:t>
            </a:r>
            <a:r>
              <a:rPr lang="ru" sz="950" baseline="30000">
                <a:solidFill>
                  <a:srgbClr val="231F20"/>
                </a:solidFill>
                <a:latin typeface="Times New Roman"/>
              </a:rPr>
              <a:t>ПС</a:t>
            </a:r>
            <a:r>
              <a:rPr lang="ru" sz="600">
                <a:solidFill>
                  <a:srgbClr val="231F20"/>
                </a:solidFill>
                <a:latin typeface="Times New Roman"/>
              </a:rPr>
              <a:t>=</a:t>
            </a:r>
            <a:r>
              <a:rPr lang="ru" sz="950" baseline="-25000">
                <a:solidFill>
                  <a:srgbClr val="231F20"/>
                </a:solidFill>
                <a:latin typeface="Times New Roman"/>
              </a:rPr>
              <a:t>СТ</a:t>
            </a:r>
            <a:r>
              <a:rPr lang="ru" sz="950">
                <a:solidFill>
                  <a:srgbClr val="231F20"/>
                </a:solidFill>
                <a:latin typeface="Times New Roman"/>
              </a:rPr>
              <a:t>), где товар-эквивалент в скобках — идеальный товар. В формуле обмена Т</a:t>
            </a:r>
            <a:r>
              <a:rPr lang="ru" sz="950" baseline="30000">
                <a:solidFill>
                  <a:srgbClr val="231F20"/>
                </a:solidFill>
                <a:latin typeface="Times New Roman"/>
              </a:rPr>
              <a:t>ПС</a:t>
            </a:r>
            <a:r>
              <a:rPr lang="ru" sz="950" baseline="-25000">
                <a:solidFill>
                  <a:srgbClr val="231F20"/>
                </a:solidFill>
                <a:latin typeface="Times New Roman"/>
              </a:rPr>
              <a:t>СТ</a:t>
            </a:r>
            <a:r>
              <a:rPr lang="ru" sz="950">
                <a:solidFill>
                  <a:srgbClr val="231F20"/>
                </a:solidFill>
                <a:latin typeface="Times New Roman"/>
              </a:rPr>
              <a:t> - Т</a:t>
            </a:r>
            <a:r>
              <a:rPr lang="ru" sz="950" baseline="30000">
                <a:solidFill>
                  <a:srgbClr val="231F20"/>
                </a:solidFill>
                <a:latin typeface="Times New Roman"/>
              </a:rPr>
              <a:t>ПС</a:t>
            </a:r>
            <a:r>
              <a:rPr lang="ru" sz="950" baseline="-25000">
                <a:solidFill>
                  <a:srgbClr val="231F20"/>
                </a:solidFill>
                <a:latin typeface="Times New Roman"/>
              </a:rPr>
              <a:t>=СГ</a:t>
            </a:r>
            <a:r>
              <a:rPr lang="ru" sz="950">
                <a:solidFill>
                  <a:srgbClr val="231F20"/>
                </a:solidFill>
                <a:latin typeface="Times New Roman"/>
              </a:rPr>
              <a:t> фигурируют два реальных товара. В формуле обращения товаров Т</a:t>
            </a:r>
            <a:r>
              <a:rPr lang="ru" sz="950" baseline="30000">
                <a:solidFill>
                  <a:srgbClr val="231F20"/>
                </a:solidFill>
                <a:latin typeface="Times New Roman"/>
              </a:rPr>
              <a:t>ПС</a:t>
            </a:r>
            <a:r>
              <a:rPr lang="ru" sz="950" baseline="-25000">
                <a:solidFill>
                  <a:srgbClr val="231F20"/>
                </a:solidFill>
                <a:latin typeface="Times New Roman"/>
              </a:rPr>
              <a:t>СТ</a:t>
            </a:r>
            <a:r>
              <a:rPr lang="ru" sz="950">
                <a:solidFill>
                  <a:srgbClr val="231F20"/>
                </a:solidFill>
                <a:latin typeface="Times New Roman"/>
              </a:rPr>
              <a:t> — Д</a:t>
            </a:r>
            <a:r>
              <a:rPr lang="ru" sz="950" baseline="30000">
                <a:solidFill>
                  <a:srgbClr val="231F20"/>
                </a:solidFill>
                <a:latin typeface="Times New Roman"/>
              </a:rPr>
              <a:t>ПС</a:t>
            </a:r>
            <a:r>
              <a:rPr lang="ru" sz="600">
                <a:solidFill>
                  <a:srgbClr val="231F20"/>
                </a:solidFill>
                <a:latin typeface="Times New Roman"/>
              </a:rPr>
              <a:t>=</a:t>
            </a:r>
            <a:r>
              <a:rPr lang="ru" sz="950" baseline="-25000">
                <a:solidFill>
                  <a:srgbClr val="231F20"/>
                </a:solidFill>
                <a:latin typeface="Times New Roman"/>
              </a:rPr>
              <a:t>СТ</a:t>
            </a:r>
            <a:r>
              <a:rPr lang="ru" sz="950">
                <a:solidFill>
                  <a:srgbClr val="231F20"/>
                </a:solidFill>
                <a:latin typeface="Times New Roman"/>
              </a:rPr>
              <a:t> — Т</a:t>
            </a:r>
            <a:r>
              <a:rPr lang="ru" sz="950" baseline="30000">
                <a:solidFill>
                  <a:srgbClr val="231F20"/>
                </a:solidFill>
                <a:latin typeface="Times New Roman"/>
              </a:rPr>
              <a:t>ПС</a:t>
            </a:r>
            <a:r>
              <a:rPr lang="ru" sz="600">
                <a:solidFill>
                  <a:srgbClr val="231F20"/>
                </a:solidFill>
                <a:latin typeface="Times New Roman"/>
              </a:rPr>
              <a:t>=</a:t>
            </a:r>
            <a:r>
              <a:rPr lang="ru" sz="950" baseline="-25000">
                <a:solidFill>
                  <a:srgbClr val="231F20"/>
                </a:solidFill>
                <a:latin typeface="Times New Roman"/>
              </a:rPr>
              <a:t>СТ</a:t>
            </a:r>
            <a:r>
              <a:rPr lang="ru" sz="950">
                <a:solidFill>
                  <a:srgbClr val="231F20"/>
                </a:solidFill>
                <a:latin typeface="Times New Roman"/>
              </a:rPr>
              <a:t> стоимость неизменной величины принимает формы товаров, денег и вновь товаров.</a:t>
            </a:r>
          </a:p>
          <a:p>
            <a:pPr indent="190500" algn="just"/>
            <a:r>
              <a:rPr lang="ru" sz="950">
                <a:solidFill>
                  <a:srgbClr val="231F20"/>
                </a:solidFill>
                <a:latin typeface="Times New Roman"/>
              </a:rPr>
              <a:t>Идея Маркса о том, что (золотые) деньги в этой формуле — это стоимость товара, принявшая самостоятельную форму потребительной стоимости денег, не отвергается, но рассматривается лишь как момент движения стоимости. Товар в этой формуле сначала относительно измеряет свою стоимость в идеальном количестве потребительной стоимости денег (деньги выполняют функцию меры стоимостей товаров и дают товарам идеальные цены). Если же товар реализуется, то функцию обращения товаров выполняют реальные деньги. Затем деньги измеряют свою стоимость в идеальном количестве другого рядового товара. И, наконец, носителем стоимости становится другой товар. Конечно, в условиях золотомонетного обращения можно было представить золотые деньги как «воплощение стоимости», и в этот момент цена как денежное выражение стоимости и сами деньги оказывались категориями одного качества. Можно было наглядно показать, что «товары обладают общей им всем формой стоимости... ослепительной денежной формой» [Маркс, 1960, с. 57]. Во времена Маркса об этом знал каждый, в настоящее время золотые монеты можно увидеть лишь в музее.</a:t>
            </a:r>
          </a:p>
          <a:p>
            <a:pPr indent="190500" algn="just">
              <a:spcAft>
                <a:spcPts val="980"/>
              </a:spcAft>
            </a:pPr>
            <a:r>
              <a:rPr lang="ru" sz="950">
                <a:solidFill>
                  <a:srgbClr val="231F20"/>
                </a:solidFill>
                <a:latin typeface="Times New Roman"/>
              </a:rPr>
              <a:t>Если в «Капитале» золотые деньги — материализации, воплощение, форма самостоятельного существования стоимости (известная более 2000 лет), то в общей модели деньги — (1) форма относительного измерения стоимости, идеальные деньги и (2) носитель стоимости, реальные деньги. Стоимость и цена — два разных качества, они измеряются разными единицами измерения: часами общественно необходимого рабочего времени и идеальными/реальными деньгами.</a:t>
            </a:r>
          </a:p>
          <a:p>
            <a:pPr indent="190500" algn="just">
              <a:spcAft>
                <a:spcPts val="280"/>
              </a:spcAft>
            </a:pPr>
            <a:r>
              <a:rPr lang="ru" sz="1000" b="1">
                <a:solidFill>
                  <a:srgbClr val="231F20"/>
                </a:solidFill>
                <a:latin typeface="Times New Roman"/>
              </a:rPr>
              <a:t>Выводы</a:t>
            </a:r>
          </a:p>
          <a:p>
            <a:pPr indent="190500" algn="just"/>
            <a:r>
              <a:rPr lang="ru" sz="950">
                <a:solidFill>
                  <a:srgbClr val="231F20"/>
                </a:solidFill>
                <a:latin typeface="Times New Roman"/>
              </a:rPr>
              <a:t>Создание общей модели рыночной экономики — актуальная задача, которая может быть решена путем реконструкции предмета — способа про¬</a:t>
            </a:r>
          </a:p>
        </p:txBody>
      </p:sp>
      <p:sp>
        <p:nvSpPr>
          <p:cNvPr id="3" name="Прямоугольник 2"/>
          <p:cNvSpPr/>
          <p:nvPr/>
        </p:nvSpPr>
        <p:spPr>
          <a:xfrm>
            <a:off x="4602480" y="6946392"/>
            <a:ext cx="121920" cy="109728"/>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41</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1144" y="591312"/>
            <a:ext cx="2977896" cy="457200"/>
          </a:xfrm>
          <a:prstGeom prst="rect">
            <a:avLst/>
          </a:prstGeom>
          <a:solidFill>
            <a:srgbClr val="FFFFFF"/>
          </a:solidFill>
        </p:spPr>
        <p:txBody>
          <a:bodyPr lIns="0" tIns="0" rIns="0" bIns="0">
            <a:noAutofit/>
          </a:bodyPr>
          <a:lstStyle/>
          <a:p>
            <a:pPr indent="190500" algn="just"/>
            <a:r>
              <a:rPr lang="en-US" sz="950" b="1">
                <a:solidFill>
                  <a:srgbClr val="231F20"/>
                </a:solidFill>
                <a:latin typeface="Times New Roman"/>
              </a:rPr>
              <a:t>A. V. Sorokin</a:t>
            </a:r>
          </a:p>
          <a:p>
            <a:pPr indent="190500" algn="just"/>
            <a:r>
              <a:rPr lang="en-US" sz="950">
                <a:solidFill>
                  <a:srgbClr val="231F20"/>
                </a:solidFill>
                <a:latin typeface="Times New Roman"/>
              </a:rPr>
              <a:t>Lomonosov Moscow State University (Moscow, Russia)</a:t>
            </a:r>
          </a:p>
          <a:p>
            <a:pPr indent="190500" algn="just"/>
            <a:r>
              <a:rPr lang="en-US" sz="950">
                <a:solidFill>
                  <a:srgbClr val="231F20"/>
                </a:solidFill>
                <a:latin typeface="Times New Roman"/>
              </a:rPr>
              <a:t>JEL: A10, B14, B40, B41, P10</a:t>
            </a:r>
          </a:p>
        </p:txBody>
      </p:sp>
      <p:sp>
        <p:nvSpPr>
          <p:cNvPr id="3" name="Прямоугольник 2"/>
          <p:cNvSpPr/>
          <p:nvPr/>
        </p:nvSpPr>
        <p:spPr>
          <a:xfrm>
            <a:off x="591312" y="1267968"/>
            <a:ext cx="4148328" cy="5593080"/>
          </a:xfrm>
          <a:prstGeom prst="rect">
            <a:avLst/>
          </a:prstGeom>
          <a:solidFill>
            <a:srgbClr val="FFFFFF"/>
          </a:solidFill>
        </p:spPr>
        <p:txBody>
          <a:bodyPr lIns="0" tIns="0" rIns="0" bIns="0">
            <a:noAutofit/>
          </a:bodyPr>
          <a:lstStyle/>
          <a:p>
            <a:pPr indent="190500" algn="just"/>
            <a:r>
              <a:rPr lang="en-US" sz="1100" b="1">
                <a:solidFill>
                  <a:srgbClr val="231F20"/>
                </a:solidFill>
                <a:latin typeface="Times New Roman"/>
              </a:rPr>
              <a:t>“ECONOMIC CELL” OR “DNA MOLECULE?”:</a:t>
            </a:r>
          </a:p>
          <a:p>
            <a:pPr indent="190500" algn="just"/>
            <a:r>
              <a:rPr lang="en-US" sz="1100" b="1">
                <a:solidFill>
                  <a:srgbClr val="231F20"/>
                </a:solidFill>
                <a:latin typeface="Times New Roman"/>
              </a:rPr>
              <a:t>BRINGING THE MARX “CAPITAL”</a:t>
            </a:r>
          </a:p>
          <a:p>
            <a:pPr indent="190500" algn="just"/>
            <a:r>
              <a:rPr lang="en-US" sz="1100" b="1">
                <a:solidFill>
                  <a:srgbClr val="231F20"/>
                </a:solidFill>
                <a:latin typeface="Times New Roman"/>
              </a:rPr>
              <a:t>INTO HARMONY WITH CELL THEORY</a:t>
            </a:r>
          </a:p>
          <a:p>
            <a:pPr indent="190500" algn="just">
              <a:spcAft>
                <a:spcPts val="910"/>
              </a:spcAft>
            </a:pPr>
            <a:r>
              <a:rPr lang="en-US" sz="1100" b="1">
                <a:solidFill>
                  <a:srgbClr val="231F20"/>
                </a:solidFill>
                <a:latin typeface="Times New Roman"/>
              </a:rPr>
              <a:t>AND MODERN GENOMICS</a:t>
            </a:r>
          </a:p>
          <a:p>
            <a:pPr indent="190500" algn="just">
              <a:lnSpc>
                <a:spcPct val="115000"/>
              </a:lnSpc>
            </a:pPr>
            <a:r>
              <a:rPr lang="en-US" sz="800" i="1">
                <a:solidFill>
                  <a:srgbClr val="231F20"/>
                </a:solidFill>
                <a:latin typeface="Times New Roman"/>
              </a:rPr>
              <a:t>Creating a general model of the economy, “providing a holistic knowledge of the economic system” (AD Nekipelov) is an urgent problem. The paper considers the possibility of using the subject and method of Marx’s “The Capital” in order to build a common model. The subject is an entity of relations within capitalist mode of production of life rather than wealth. The scientific method of ascending not from the abstract but from the simplest concrete to the complex concrete led to the discovery of an “economic cell”. Cell theory has influenced both “The Capital” and the understanding of history as a “linear sequence of stages”.</a:t>
            </a:r>
          </a:p>
          <a:p>
            <a:pPr indent="190500" algn="just">
              <a:lnSpc>
                <a:spcPct val="115000"/>
              </a:lnSpc>
            </a:pPr>
            <a:r>
              <a:rPr lang="en-US" sz="800" i="1">
                <a:solidFill>
                  <a:srgbClr val="231F20"/>
                </a:solidFill>
                <a:latin typeface="Times New Roman"/>
              </a:rPr>
              <a:t>The subject of the general model is relations that ensure the reproduction of life in a market economy. The method is consistent with genomics. Two factors of the product are the minimum set of “genes” ofan “economic DNA molecule”. The cell is totipotent, i.e. possesses a complete stock of genetic material but in different cells the same genes are in an active or repressed state.</a:t>
            </a:r>
          </a:p>
          <a:p>
            <a:pPr indent="190500" algn="just">
              <a:lnSpc>
                <a:spcPct val="115000"/>
              </a:lnSpc>
              <a:spcAft>
                <a:spcPts val="210"/>
              </a:spcAft>
            </a:pPr>
            <a:r>
              <a:rPr lang="en-US" sz="800" i="1">
                <a:solidFill>
                  <a:srgbClr val="231F20"/>
                </a:solidFill>
                <a:latin typeface="Times New Roman"/>
              </a:rPr>
              <a:t>Alignment with genomics allows us to build a model of modern market economy, to reconsider the linear sequence and put forward the hypothesis of “totipotency of various methods of production”, the activation of those methods that contribute to the reproduction of the life of society as a whole.</a:t>
            </a:r>
          </a:p>
          <a:p>
            <a:pPr indent="190500" algn="just">
              <a:lnSpc>
                <a:spcPct val="107000"/>
              </a:lnSpc>
              <a:spcAft>
                <a:spcPts val="420"/>
              </a:spcAft>
            </a:pPr>
            <a:r>
              <a:rPr lang="en-US" sz="900" b="1">
                <a:solidFill>
                  <a:srgbClr val="231F20"/>
                </a:solidFill>
                <a:latin typeface="Times New Roman"/>
              </a:rPr>
              <a:t>Keywords: </a:t>
            </a:r>
            <a:r>
              <a:rPr lang="en-US" sz="900">
                <a:solidFill>
                  <a:srgbClr val="231F20"/>
                </a:solidFill>
                <a:latin typeface="Times New Roman"/>
              </a:rPr>
              <a:t>natural sciences and economics, general economics, “Capital”, method, economic cell, economic DNA molecule.</a:t>
            </a:r>
          </a:p>
          <a:p>
            <a:pPr indent="190500" algn="just">
              <a:lnSpc>
                <a:spcPct val="107000"/>
              </a:lnSpc>
              <a:spcAft>
                <a:spcPts val="910"/>
              </a:spcAft>
            </a:pPr>
            <a:r>
              <a:rPr lang="en-US" sz="800">
                <a:solidFill>
                  <a:srgbClr val="231F20"/>
                </a:solidFill>
                <a:latin typeface="Times New Roman"/>
              </a:rPr>
              <a:t>To cite this document: </a:t>
            </a:r>
            <a:r>
              <a:rPr lang="en-US" sz="750" i="1">
                <a:solidFill>
                  <a:srgbClr val="231F20"/>
                </a:solidFill>
                <a:latin typeface="Times New Roman"/>
              </a:rPr>
              <a:t>Sorokin A. V.</a:t>
            </a:r>
            <a:r>
              <a:rPr lang="en-US" sz="800">
                <a:solidFill>
                  <a:srgbClr val="231F20"/>
                </a:solidFill>
                <a:latin typeface="Times New Roman"/>
              </a:rPr>
              <a:t> (2020) “Economic cell” or “DNA molecule?”: bringing the Marx “Capital” into harmony with cell theory and modern genomics. Moscow University Economic Bulletin, (6), 23-47. DOI: </a:t>
            </a:r>
            <a:r>
              <a:rPr lang="ru" sz="800">
                <a:solidFill>
                  <a:srgbClr val="231F20"/>
                </a:solidFill>
                <a:latin typeface="Times New Roman"/>
              </a:rPr>
              <a:t>10.38050/01300105202062.</a:t>
            </a:r>
          </a:p>
          <a:p>
            <a:pPr indent="190500" algn="just">
              <a:spcAft>
                <a:spcPts val="210"/>
              </a:spcAft>
            </a:pPr>
            <a:r>
              <a:rPr lang="ru" sz="1000" b="1">
                <a:solidFill>
                  <a:srgbClr val="231F20"/>
                </a:solidFill>
                <a:latin typeface="Times New Roman"/>
              </a:rPr>
              <a:t>Введение</a:t>
            </a:r>
          </a:p>
          <a:p>
            <a:pPr indent="190500" algn="just">
              <a:lnSpc>
                <a:spcPct val="109000"/>
              </a:lnSpc>
            </a:pPr>
            <a:r>
              <a:rPr lang="ru" sz="950">
                <a:solidFill>
                  <a:srgbClr val="231F20"/>
                </a:solidFill>
                <a:latin typeface="Times New Roman"/>
              </a:rPr>
              <a:t>В статье уточняются предмет и метод «Капитала» Маркса с целью выяснения возможности их применения для построения общей модели рыночной экономики. Предмет — капиталистический способ производства </a:t>
            </a:r>
            <a:r>
              <a:rPr lang="ru" sz="900" i="1">
                <a:solidFill>
                  <a:srgbClr val="231F20"/>
                </a:solidFill>
                <a:latin typeface="Times New Roman"/>
              </a:rPr>
              <a:t>жизни</a:t>
            </a:r>
            <a:r>
              <a:rPr lang="ru" sz="950" i="1">
                <a:solidFill>
                  <a:srgbClr val="231F20"/>
                </a:solidFill>
                <a:latin typeface="Times New Roman"/>
              </a:rPr>
              <a:t>.</a:t>
            </a:r>
          </a:p>
          <a:p>
            <a:pPr indent="190500" algn="just">
              <a:lnSpc>
                <a:spcPct val="107000"/>
              </a:lnSpc>
            </a:pPr>
            <a:r>
              <a:rPr lang="ru" sz="950">
                <a:solidFill>
                  <a:srgbClr val="231F20"/>
                </a:solidFill>
                <a:latin typeface="Times New Roman"/>
              </a:rPr>
              <a:t>Метод Маркса — диалектическое «восхождение от простейшего (конкретного) к сложному (конкретному)», а не «от абстрактного к конкретному».</a:t>
            </a:r>
          </a:p>
          <a:p>
            <a:pPr indent="190500" algn="just">
              <a:lnSpc>
                <a:spcPct val="107000"/>
              </a:lnSpc>
            </a:pPr>
            <a:r>
              <a:rPr lang="ru" sz="950">
                <a:solidFill>
                  <a:srgbClr val="231F20"/>
                </a:solidFill>
                <a:latin typeface="Times New Roman"/>
              </a:rPr>
              <a:t>Особенности «Капитала» объясняются его согласованием с открытиями XIX в.: открытием клетки, открытием сохранения энергии и теорией Дарвина.</a:t>
            </a:r>
          </a:p>
        </p:txBody>
      </p:sp>
      <p:sp>
        <p:nvSpPr>
          <p:cNvPr id="4" name="Прямоугольник 3"/>
          <p:cNvSpPr/>
          <p:nvPr/>
        </p:nvSpPr>
        <p:spPr>
          <a:xfrm>
            <a:off x="591312" y="6964680"/>
            <a:ext cx="4148328" cy="91440"/>
          </a:xfrm>
          <a:prstGeom prst="rect">
            <a:avLst/>
          </a:prstGeom>
          <a:solidFill>
            <a:srgbClr val="FFFFFF"/>
          </a:solidFill>
        </p:spPr>
        <p:txBody>
          <a:bodyPr wrap="none" lIns="0" tIns="0" rIns="0" bIns="0">
            <a:noAutofit/>
          </a:bodyPr>
          <a:lstStyle/>
          <a:p>
            <a:pPr indent="0">
              <a:lnSpc>
                <a:spcPct val="115000"/>
              </a:lnSpc>
            </a:pPr>
            <a:r>
              <a:rPr lang="ru" sz="800">
                <a:solidFill>
                  <a:srgbClr val="231F20"/>
                </a:solidFill>
                <a:latin typeface="Times New Roman"/>
              </a:rPr>
              <a:t>24</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7408"/>
            <a:ext cx="4145280" cy="6278880"/>
          </a:xfrm>
          <a:prstGeom prst="rect">
            <a:avLst/>
          </a:prstGeom>
          <a:solidFill>
            <a:srgbClr val="FFFFFF"/>
          </a:solidFill>
        </p:spPr>
        <p:txBody>
          <a:bodyPr lIns="0" tIns="0" rIns="0" bIns="0">
            <a:noAutofit/>
          </a:bodyPr>
          <a:lstStyle/>
          <a:p>
            <a:pPr indent="0" algn="just">
              <a:lnSpc>
                <a:spcPct val="105000"/>
              </a:lnSpc>
            </a:pPr>
            <a:r>
              <a:rPr lang="ru" sz="950" dirty="0">
                <a:solidFill>
                  <a:srgbClr val="231F20"/>
                </a:solidFill>
                <a:latin typeface="Times New Roman"/>
              </a:rPr>
              <a:t>изводства жизни людей и согласования метода с современной геномикой, а не с устаревшей клеточной теорией. Общая экономика — многоуровневая двухфакторная модель (потребительная стоимость — стоимость) — позволяет объяснять и анализировать микро- и макроэкономические категории и прогнозировать развитие (например, мировые экономические кризисы).</a:t>
            </a:r>
          </a:p>
          <a:p>
            <a:pPr indent="190500" algn="just">
              <a:lnSpc>
                <a:spcPct val="105000"/>
              </a:lnSpc>
            </a:pPr>
            <a:r>
              <a:rPr lang="ru" sz="950" dirty="0">
                <a:solidFill>
                  <a:srgbClr val="231F20"/>
                </a:solidFill>
                <a:latin typeface="Times New Roman"/>
              </a:rPr>
              <a:t>Материалистическое понимание истории, согласно которому (1) ход истории представляет собой поступательное прогрессивное развитие от низшего к высшему типу производственных отношений (первобытно-общинный, рабовладельческий, феодальный, капиталистический, социалистический» [История ВКП(б), с. 119], причем внутри старого способа производства возникают «ростки», или «клеточки», из которых развивается новый организм, — результат согласования с клеточной теорией. Положение, согласно которому (2) «(со времени разложения первобытного общинного землевладения) вся история была историей классовой борьбы, борьбы между эксплуатируемыми и эксплуатирующими, подчиненными и господствующими классами на различных ступенях общественного развития», — имеет «такое же значение, какое для биологии имела теория Дарвина» [Энгельс. Предисловие, 1961, с. 1-2].</a:t>
            </a:r>
          </a:p>
          <a:p>
            <a:pPr indent="190500" algn="just">
              <a:lnSpc>
                <a:spcPct val="105000"/>
              </a:lnSpc>
            </a:pPr>
            <a:r>
              <a:rPr lang="ru" sz="950" dirty="0">
                <a:solidFill>
                  <a:srgbClr val="231F20"/>
                </a:solidFill>
                <a:latin typeface="Times New Roman"/>
              </a:rPr>
              <a:t>Можно согласиться с Ф. Энгельсом в том, что «с каждым составляющим эпоху открытием даже в естественно-исторической области материализм неизбежно должен изменять свою форму» [Энгельс, 1964, с. 286].</a:t>
            </a:r>
          </a:p>
          <a:p>
            <a:pPr indent="190500" algn="just">
              <a:lnSpc>
                <a:spcPct val="105000"/>
              </a:lnSpc>
            </a:pPr>
            <a:r>
              <a:rPr lang="ru" sz="950" dirty="0">
                <a:solidFill>
                  <a:srgbClr val="231F20"/>
                </a:solidFill>
                <a:latin typeface="Times New Roman"/>
              </a:rPr>
              <a:t>На повестку дня выходит задача согласования материализма с современным естествознанием. Можно наметить некоторые моменты.</a:t>
            </a:r>
          </a:p>
          <a:p>
            <a:pPr indent="190500" algn="just">
              <a:lnSpc>
                <a:spcPct val="105000"/>
              </a:lnSpc>
            </a:pPr>
            <a:r>
              <a:rPr lang="ru" sz="950" dirty="0">
                <a:solidFill>
                  <a:srgbClr val="231F20"/>
                </a:solidFill>
                <a:latin typeface="Times New Roman"/>
              </a:rPr>
              <a:t>Материалистическое понимание истории должно сохранить тезис об очевидной зависимости способов производства от уровня производительных сил.</a:t>
            </a:r>
          </a:p>
          <a:p>
            <a:pPr indent="190500" algn="just">
              <a:lnSpc>
                <a:spcPct val="105000"/>
              </a:lnSpc>
            </a:pPr>
            <a:r>
              <a:rPr lang="ru" sz="950" dirty="0">
                <a:solidFill>
                  <a:srgbClr val="231F20"/>
                </a:solidFill>
                <a:latin typeface="Times New Roman"/>
              </a:rPr>
              <a:t>Но история была не историей «борьбы подчиненных и господствующих классов», а </a:t>
            </a:r>
            <a:r>
              <a:rPr lang="ru" sz="900" i="1" dirty="0">
                <a:solidFill>
                  <a:srgbClr val="231F20"/>
                </a:solidFill>
                <a:latin typeface="Times New Roman"/>
              </a:rPr>
              <a:t>историей развития способов производства жизни</a:t>
            </a:r>
            <a:r>
              <a:rPr lang="ru" sz="950" i="1" dirty="0">
                <a:solidFill>
                  <a:srgbClr val="231F20"/>
                </a:solidFill>
                <a:latin typeface="Times New Roman"/>
              </a:rPr>
              <a:t>.</a:t>
            </a:r>
          </a:p>
          <a:p>
            <a:pPr indent="190500" algn="just">
              <a:lnSpc>
                <a:spcPct val="105000"/>
              </a:lnSpc>
            </a:pPr>
            <a:r>
              <a:rPr lang="ru" sz="950" dirty="0">
                <a:solidFill>
                  <a:srgbClr val="231F20"/>
                </a:solidFill>
                <a:latin typeface="Times New Roman"/>
              </a:rPr>
              <a:t>В отличие от организма как результата жизнедеятельности клеток («клеточного государства») организм — это единое целое, которое координируется центральной нервной системой и существует в определенной внешней среде.</a:t>
            </a:r>
          </a:p>
          <a:p>
            <a:pPr indent="190500" algn="just">
              <a:lnSpc>
                <a:spcPct val="105000"/>
              </a:lnSpc>
            </a:pPr>
            <a:r>
              <a:rPr lang="ru" sz="950" dirty="0">
                <a:solidFill>
                  <a:srgbClr val="231F20"/>
                </a:solidFill>
                <a:latin typeface="Times New Roman"/>
              </a:rPr>
              <a:t>Способы производства жизни с необходимостью включают «органы управления» (будь то общинный сход, или государство), решают задачу защиты от (агрессивной) внешней среды, от других обществ, или способов производства, а с другой стороны, задачу (военного) распространения способа производства путем вытеснения других способов, находящихся на более низком уровне производительных сил. Не говоря о кастовых способах производства жизни (Индия), было неправильным считать систему государственного управления в централизованной Китайской империи (в которой император опирался на разветвленный и структурированный бюрократический аппарат в столице и на периферии) «борьбой подчиненных и господствующих классов». Это относится и к Российской империи.</a:t>
            </a:r>
          </a:p>
        </p:txBody>
      </p:sp>
      <p:sp>
        <p:nvSpPr>
          <p:cNvPr id="3" name="Прямоугольник 2"/>
          <p:cNvSpPr/>
          <p:nvPr/>
        </p:nvSpPr>
        <p:spPr>
          <a:xfrm>
            <a:off x="591312" y="7170229"/>
            <a:ext cx="128016" cy="109728"/>
          </a:xfrm>
          <a:prstGeom prst="rect">
            <a:avLst/>
          </a:prstGeom>
          <a:solidFill>
            <a:srgbClr val="FFFFFF"/>
          </a:solidFill>
        </p:spPr>
        <p:txBody>
          <a:bodyPr wrap="none" lIns="0" tIns="0" rIns="0" bIns="0">
            <a:noAutofit/>
          </a:bodyPr>
          <a:lstStyle/>
          <a:p>
            <a:pPr indent="0"/>
            <a:r>
              <a:rPr lang="ru" sz="800" dirty="0">
                <a:solidFill>
                  <a:srgbClr val="231F20"/>
                </a:solidFill>
                <a:latin typeface="Times New Roman"/>
              </a:rPr>
              <a:t>42</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2232" cy="6284976"/>
          </a:xfrm>
          <a:prstGeom prst="rect">
            <a:avLst/>
          </a:prstGeom>
          <a:solidFill>
            <a:srgbClr val="FFFFFF"/>
          </a:solidFill>
        </p:spPr>
        <p:txBody>
          <a:bodyPr lIns="0" tIns="0" rIns="0" bIns="0">
            <a:noAutofit/>
          </a:bodyPr>
          <a:lstStyle/>
          <a:p>
            <a:pPr indent="0" algn="just">
              <a:lnSpc>
                <a:spcPct val="106000"/>
              </a:lnSpc>
            </a:pPr>
            <a:r>
              <a:rPr lang="ru" sz="950">
                <a:solidFill>
                  <a:srgbClr val="231F20"/>
                </a:solidFill>
                <a:latin typeface="Times New Roman"/>
              </a:rPr>
              <a:t>Конкретно-исторические способы производства учитывают территорию, религию, национальные особенности, географическое положение и т.п.</a:t>
            </a:r>
          </a:p>
          <a:p>
            <a:pPr indent="190500" algn="just">
              <a:lnSpc>
                <a:spcPct val="106000"/>
              </a:lnSpc>
            </a:pPr>
            <a:r>
              <a:rPr lang="ru" sz="950">
                <a:solidFill>
                  <a:srgbClr val="231F20"/>
                </a:solidFill>
                <a:latin typeface="Times New Roman"/>
              </a:rPr>
              <a:t>Требует уточнения поступательно-прогрессивная последовательность смены способов производства. Понятно, что капиталистический способ производства невозможен на уровне производительных сил общины. Но при достаточно высоком уровне общество становится «тотипотентным», т.е. содержит в потенции все варианты способов производства, одни из которых могут находиться в активном, а другие в репрессированном состоянии. Общественный организм может «включать» те способы производства, которые обеспечивают воспроизводство жизни, и «блокировать» те, которые этому не способствуют. Примеры. Социализм в СССР включал элементы личной зависимости, характерной для рабства (строительство Беломорско-Балтийского канала в 1931—1933 гг. велось силами заключенных). Экономика КНР сочетает элементы капитализма с государственной собственностью на природные ресурсы.</a:t>
            </a:r>
          </a:p>
          <a:p>
            <a:pPr indent="190500" algn="just">
              <a:lnSpc>
                <a:spcPct val="107000"/>
              </a:lnSpc>
              <a:spcAft>
                <a:spcPts val="910"/>
              </a:spcAft>
            </a:pPr>
            <a:r>
              <a:rPr lang="ru" sz="950">
                <a:solidFill>
                  <a:srgbClr val="231F20"/>
                </a:solidFill>
                <a:latin typeface="Times New Roman"/>
              </a:rPr>
              <a:t>Если представление о поступательном прогрессивном движении от старого к новому, от одного способа производства к другому, </a:t>
            </a:r>
            <a:r>
              <a:rPr lang="ru" sz="900" i="1">
                <a:solidFill>
                  <a:srgbClr val="231F20"/>
                </a:solidFill>
                <a:latin typeface="Times New Roman"/>
              </a:rPr>
              <a:t>полностью исключающему предыдущий,</a:t>
            </a:r>
            <a:r>
              <a:rPr lang="ru" sz="950">
                <a:solidFill>
                  <a:srgbClr val="231F20"/>
                </a:solidFill>
                <a:latin typeface="Times New Roman"/>
              </a:rPr>
              <a:t> путем революций — результат согласования с клеточной теорией, то геномика демонстрирует возможность оптимального сочетания различных способов производства с целью воспроизводства жизни общества в целом.</a:t>
            </a:r>
          </a:p>
          <a:p>
            <a:pPr indent="0" algn="ctr">
              <a:spcAft>
                <a:spcPts val="280"/>
              </a:spcAft>
            </a:pPr>
            <a:r>
              <a:rPr lang="ru" sz="1000" b="1">
                <a:solidFill>
                  <a:srgbClr val="231F20"/>
                </a:solidFill>
                <a:latin typeface="Times New Roman"/>
              </a:rPr>
              <a:t>Список литературы</a:t>
            </a:r>
          </a:p>
          <a:p>
            <a:pPr marL="421200" indent="-266700" algn="just">
              <a:lnSpc>
                <a:spcPct val="109000"/>
              </a:lnSpc>
            </a:pPr>
            <a:r>
              <a:rPr lang="ru" sz="800">
                <a:solidFill>
                  <a:srgbClr val="231F20"/>
                </a:solidFill>
                <a:latin typeface="Times New Roman"/>
              </a:rPr>
              <a:t>1.   Биология / А. А. Слюсарев, С. В. Жукова. — К.: Вища школа. Головное издательство, 1987. — 415 с.</a:t>
            </a:r>
          </a:p>
          <a:p>
            <a:pPr indent="190500" algn="just">
              <a:lnSpc>
                <a:spcPct val="109000"/>
              </a:lnSpc>
            </a:pPr>
            <a:r>
              <a:rPr lang="ru" sz="800">
                <a:solidFill>
                  <a:srgbClr val="231F20"/>
                </a:solidFill>
                <a:latin typeface="Times New Roman"/>
              </a:rPr>
              <a:t>2.    Большая советская энциклопедия. </a:t>
            </a:r>
            <a:r>
              <a:rPr lang="en-US" sz="800">
                <a:solidFill>
                  <a:srgbClr val="231F20"/>
                </a:solidFill>
                <a:latin typeface="Times New Roman"/>
              </a:rPr>
              <a:t>URL: </a:t>
            </a:r>
            <a:r>
              <a:rPr lang="en-US" sz="800">
                <a:solidFill>
                  <a:srgbClr val="231F20"/>
                </a:solidFill>
                <a:latin typeface="Times New Roman"/>
                <a:hlinkClick r:id="rId2"/>
              </a:rPr>
              <a:t>http://bse.sci-lib.com/</a:t>
            </a:r>
          </a:p>
          <a:p>
            <a:pPr marL="421200" indent="-266700" algn="just">
              <a:lnSpc>
                <a:spcPct val="109000"/>
              </a:lnSpc>
            </a:pPr>
            <a:r>
              <a:rPr lang="ru" sz="800">
                <a:solidFill>
                  <a:srgbClr val="231F20"/>
                </a:solidFill>
                <a:latin typeface="Times New Roman"/>
              </a:rPr>
              <a:t>3.   </a:t>
            </a:r>
            <a:r>
              <a:rPr lang="ru" sz="750" i="1">
                <a:solidFill>
                  <a:srgbClr val="231F20"/>
                </a:solidFill>
                <a:latin typeface="Times New Roman"/>
              </a:rPr>
              <a:t>Вазюлин В. А.</a:t>
            </a:r>
            <a:r>
              <a:rPr lang="ru" sz="800">
                <a:solidFill>
                  <a:srgbClr val="231F20"/>
                </a:solidFill>
                <a:latin typeface="Times New Roman"/>
              </a:rPr>
              <a:t> Логика «Капитала» К. Маркса. — М.: Изд-во Моск. ун-та, 1968. — 295 с.</a:t>
            </a:r>
          </a:p>
          <a:p>
            <a:pPr marL="421200" indent="-266700" algn="just">
              <a:lnSpc>
                <a:spcPct val="109000"/>
              </a:lnSpc>
            </a:pPr>
            <a:r>
              <a:rPr lang="ru" sz="800">
                <a:solidFill>
                  <a:srgbClr val="231F20"/>
                </a:solidFill>
                <a:latin typeface="Times New Roman"/>
              </a:rPr>
              <a:t>4.   </a:t>
            </a:r>
            <a:r>
              <a:rPr lang="ru" sz="750" i="1">
                <a:solidFill>
                  <a:srgbClr val="231F20"/>
                </a:solidFill>
                <a:latin typeface="Times New Roman"/>
              </a:rPr>
              <a:t>Гете И. В.</a:t>
            </a:r>
            <a:r>
              <a:rPr lang="ru" sz="800">
                <a:solidFill>
                  <a:srgbClr val="231F20"/>
                </a:solidFill>
                <a:latin typeface="Times New Roman"/>
              </a:rPr>
              <a:t> Избранные сочинения по естествознанию. — М.: Изд-во Академии наук СССР, 1957. — 312 с.</a:t>
            </a:r>
          </a:p>
          <a:p>
            <a:pPr marL="421200" indent="-266700" algn="just">
              <a:lnSpc>
                <a:spcPct val="109000"/>
              </a:lnSpc>
            </a:pPr>
            <a:r>
              <a:rPr lang="ru" sz="800">
                <a:solidFill>
                  <a:srgbClr val="231F20"/>
                </a:solidFill>
                <a:latin typeface="Times New Roman"/>
              </a:rPr>
              <a:t>5.   </a:t>
            </a:r>
            <a:r>
              <a:rPr lang="ru" sz="750" i="1">
                <a:solidFill>
                  <a:srgbClr val="231F20"/>
                </a:solidFill>
                <a:latin typeface="Times New Roman"/>
              </a:rPr>
              <a:t>Голобоков В. Г.</a:t>
            </a:r>
            <a:r>
              <a:rPr lang="ru" sz="800">
                <a:solidFill>
                  <a:srgbClr val="231F20"/>
                </a:solidFill>
                <a:latin typeface="Times New Roman"/>
              </a:rPr>
              <a:t> Затянувшаяся сенсация (вместо предисловия) // Вазюлин В. А. Логика «Капитала» Карла Маркса. — М.: Современный гуманитарный университет, 2002. — 390 с.</a:t>
            </a:r>
          </a:p>
          <a:p>
            <a:pPr marL="421200" indent="-266700" algn="just">
              <a:lnSpc>
                <a:spcPct val="109000"/>
              </a:lnSpc>
            </a:pPr>
            <a:r>
              <a:rPr lang="ru" sz="800">
                <a:solidFill>
                  <a:srgbClr val="231F20"/>
                </a:solidFill>
                <a:latin typeface="Times New Roman"/>
              </a:rPr>
              <a:t>6.   </a:t>
            </a:r>
            <a:r>
              <a:rPr lang="ru" sz="750" i="1">
                <a:solidFill>
                  <a:srgbClr val="231F20"/>
                </a:solidFill>
                <a:latin typeface="Times New Roman"/>
              </a:rPr>
              <a:t>Зиновьев А. А.</a:t>
            </a:r>
            <a:r>
              <a:rPr lang="ru" sz="800">
                <a:solidFill>
                  <a:srgbClr val="231F20"/>
                </a:solidFill>
                <a:latin typeface="Times New Roman"/>
              </a:rPr>
              <a:t> Восхождение от абстрактного к конкретному (на материале «Капитала» К. Маркса). — М., 2002. — 321 с.</a:t>
            </a:r>
          </a:p>
          <a:p>
            <a:pPr marL="421200" indent="-266700" algn="just">
              <a:lnSpc>
                <a:spcPct val="109000"/>
              </a:lnSpc>
            </a:pPr>
            <a:r>
              <a:rPr lang="ru" sz="800">
                <a:solidFill>
                  <a:srgbClr val="231F20"/>
                </a:solidFill>
                <a:latin typeface="Times New Roman"/>
              </a:rPr>
              <a:t>7.   </a:t>
            </a:r>
            <a:r>
              <a:rPr lang="ru" sz="750" i="1">
                <a:solidFill>
                  <a:srgbClr val="231F20"/>
                </a:solidFill>
                <a:latin typeface="Times New Roman"/>
              </a:rPr>
              <a:t>Ильенков Э. В.</a:t>
            </a:r>
            <a:r>
              <a:rPr lang="ru" sz="800">
                <a:solidFill>
                  <a:srgbClr val="231F20"/>
                </a:solidFill>
                <a:latin typeface="Times New Roman"/>
              </a:rPr>
              <a:t> Диалектика абстрактного и конкретного в «Капитале» К. Маркса. — М.: Изд-во Академии наук СССР, 1960. — 285 с.</a:t>
            </a:r>
          </a:p>
          <a:p>
            <a:pPr marL="421200" indent="-266700" algn="just">
              <a:lnSpc>
                <a:spcPct val="109000"/>
              </a:lnSpc>
            </a:pPr>
            <a:r>
              <a:rPr lang="ru" sz="800">
                <a:solidFill>
                  <a:srgbClr val="231F20"/>
                </a:solidFill>
                <a:latin typeface="Times New Roman"/>
              </a:rPr>
              <a:t>8.   История Всесоюзной Коммунистической партии (большевиков). Краткий курс. — М.: Изд-во ЦК ВКП(б) «Правда», 1938. — 351 с.</a:t>
            </a:r>
          </a:p>
          <a:p>
            <a:pPr marL="421200" indent="-266700" algn="just">
              <a:lnSpc>
                <a:spcPct val="109000"/>
              </a:lnSpc>
            </a:pPr>
            <a:r>
              <a:rPr lang="ru" sz="800">
                <a:solidFill>
                  <a:srgbClr val="231F20"/>
                </a:solidFill>
                <a:latin typeface="Times New Roman"/>
              </a:rPr>
              <a:t>9.   </a:t>
            </a:r>
            <a:r>
              <a:rPr lang="ru" sz="750" i="1">
                <a:solidFill>
                  <a:srgbClr val="231F20"/>
                </a:solidFill>
                <a:latin typeface="Times New Roman"/>
              </a:rPr>
              <a:t>Ленин В. И.</a:t>
            </a:r>
            <a:r>
              <a:rPr lang="ru" sz="800">
                <a:solidFill>
                  <a:srgbClr val="231F20"/>
                </a:solidFill>
                <a:latin typeface="Times New Roman"/>
              </a:rPr>
              <a:t> Карл Маркс // Полн. собр. соч. Т. 26. — М.: Изд-во политической литературы, 1969.</a:t>
            </a:r>
          </a:p>
          <a:p>
            <a:pPr marL="421200" indent="-266700" algn="just">
              <a:lnSpc>
                <a:spcPct val="109000"/>
              </a:lnSpc>
            </a:pPr>
            <a:r>
              <a:rPr lang="ru" sz="800">
                <a:solidFill>
                  <a:srgbClr val="231F20"/>
                </a:solidFill>
                <a:latin typeface="Times New Roman"/>
              </a:rPr>
              <a:t>10.  </a:t>
            </a:r>
            <a:r>
              <a:rPr lang="ru" sz="750" i="1">
                <a:solidFill>
                  <a:srgbClr val="231F20"/>
                </a:solidFill>
                <a:latin typeface="Times New Roman"/>
              </a:rPr>
              <a:t>Ленин В. И.</a:t>
            </a:r>
            <a:r>
              <a:rPr lang="ru" sz="800">
                <a:solidFill>
                  <a:srgbClr val="231F20"/>
                </a:solidFill>
                <a:latin typeface="Times New Roman"/>
              </a:rPr>
              <a:t> Конспект книги Гегеля «Наука логики» // Полн. собр. соч. Т. 29. — М.: Изд-во политической литературы, 1969.</a:t>
            </a:r>
          </a:p>
          <a:p>
            <a:pPr marL="421200" indent="-266700" algn="just">
              <a:lnSpc>
                <a:spcPct val="109000"/>
              </a:lnSpc>
            </a:pPr>
            <a:r>
              <a:rPr lang="ru" sz="800">
                <a:solidFill>
                  <a:srgbClr val="231F20"/>
                </a:solidFill>
                <a:latin typeface="Times New Roman"/>
              </a:rPr>
              <a:t>11.  </a:t>
            </a:r>
            <a:r>
              <a:rPr lang="ru" sz="750" i="1">
                <a:solidFill>
                  <a:srgbClr val="231F20"/>
                </a:solidFill>
                <a:latin typeface="Times New Roman"/>
              </a:rPr>
              <a:t>Маньковский Л. А.</a:t>
            </a:r>
            <a:r>
              <a:rPr lang="ru" sz="800">
                <a:solidFill>
                  <a:srgbClr val="231F20"/>
                </a:solidFill>
                <a:latin typeface="Times New Roman"/>
              </a:rPr>
              <a:t> Логические категории в «Капитале» К. Маркса. — М.: Изд-во Московского государственного педагогического института им.</a:t>
            </a:r>
          </a:p>
        </p:txBody>
      </p:sp>
      <p:sp>
        <p:nvSpPr>
          <p:cNvPr id="3" name="Прямоугольник 2"/>
          <p:cNvSpPr/>
          <p:nvPr/>
        </p:nvSpPr>
        <p:spPr>
          <a:xfrm>
            <a:off x="4602480" y="6946392"/>
            <a:ext cx="128016"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43</a:t>
            </a: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4192" y="591312"/>
            <a:ext cx="3962400" cy="6269736"/>
          </a:xfrm>
          <a:prstGeom prst="rect">
            <a:avLst/>
          </a:prstGeom>
          <a:solidFill>
            <a:srgbClr val="FFFFFF"/>
          </a:solidFill>
        </p:spPr>
        <p:txBody>
          <a:bodyPr lIns="0" tIns="0" rIns="0" bIns="0">
            <a:noAutofit/>
          </a:bodyPr>
          <a:lstStyle/>
          <a:p>
            <a:pPr marL="241368" indent="0" algn="just">
              <a:lnSpc>
                <a:spcPct val="115000"/>
              </a:lnSpc>
            </a:pPr>
            <a:r>
              <a:rPr lang="ru" sz="800">
                <a:solidFill>
                  <a:srgbClr val="231F20"/>
                </a:solidFill>
                <a:latin typeface="Times New Roman"/>
              </a:rPr>
              <a:t>B. И. Ленина Учен. зап. Моск. гос. пед. ин-та им. В. И. Ленина, 1962. Т. 179. — 320 с.</a:t>
            </a:r>
          </a:p>
          <a:p>
            <a:pPr marL="241368" indent="-266700" algn="just">
              <a:lnSpc>
                <a:spcPct val="115000"/>
              </a:lnSpc>
            </a:pPr>
            <a:r>
              <a:rPr lang="ru" sz="800">
                <a:solidFill>
                  <a:srgbClr val="231F20"/>
                </a:solidFill>
                <a:latin typeface="Times New Roman"/>
              </a:rPr>
              <a:t>12.  </a:t>
            </a:r>
            <a:r>
              <a:rPr lang="ru" sz="750" i="1">
                <a:solidFill>
                  <a:srgbClr val="231F20"/>
                </a:solidFill>
                <a:latin typeface="Times New Roman"/>
              </a:rPr>
              <a:t>Маркс К.</a:t>
            </a:r>
            <a:r>
              <a:rPr lang="ru" sz="800">
                <a:solidFill>
                  <a:srgbClr val="231F20"/>
                </a:solidFill>
                <a:latin typeface="Times New Roman"/>
              </a:rPr>
              <a:t> [Фрагменты из авторизованного французского издания I тома «Капитала»] // Маркс К., Энгельс Ф. Соч. 2-е изд. Т. 49. — М.: Политиздат, 1974.</a:t>
            </a:r>
          </a:p>
          <a:p>
            <a:pPr marL="241368" indent="-266700" algn="just">
              <a:lnSpc>
                <a:spcPct val="115000"/>
              </a:lnSpc>
            </a:pPr>
            <a:r>
              <a:rPr lang="ru" sz="800">
                <a:solidFill>
                  <a:srgbClr val="231F20"/>
                </a:solidFill>
                <a:latin typeface="Times New Roman"/>
              </a:rPr>
              <a:t>13.  </a:t>
            </a:r>
            <a:r>
              <a:rPr lang="ru" sz="750" i="1">
                <a:solidFill>
                  <a:srgbClr val="231F20"/>
                </a:solidFill>
                <a:latin typeface="Times New Roman"/>
              </a:rPr>
              <a:t>Маркс К.</a:t>
            </a:r>
            <a:r>
              <a:rPr lang="ru" sz="800">
                <a:solidFill>
                  <a:srgbClr val="231F20"/>
                </a:solidFill>
                <a:latin typeface="Times New Roman"/>
              </a:rPr>
              <a:t> Введение // Маркс К., Энгельс Ф. Соч. 2-е изд. Т. 46. Ч. I. — М.: Политиздат, 1962.</a:t>
            </a:r>
          </a:p>
          <a:p>
            <a:pPr marL="241368" indent="-266700" algn="just">
              <a:lnSpc>
                <a:spcPct val="115000"/>
              </a:lnSpc>
            </a:pPr>
            <a:r>
              <a:rPr lang="ru" sz="800">
                <a:solidFill>
                  <a:srgbClr val="231F20"/>
                </a:solidFill>
                <a:latin typeface="Times New Roman"/>
              </a:rPr>
              <a:t>14.  </a:t>
            </a:r>
            <a:r>
              <a:rPr lang="ru" sz="750" i="1">
                <a:solidFill>
                  <a:srgbClr val="231F20"/>
                </a:solidFill>
                <a:latin typeface="Times New Roman"/>
              </a:rPr>
              <a:t>Маркс К.</a:t>
            </a:r>
            <a:r>
              <a:rPr lang="ru" sz="800">
                <a:solidFill>
                  <a:srgbClr val="231F20"/>
                </a:solidFill>
                <a:latin typeface="Times New Roman"/>
              </a:rPr>
              <a:t> Замечания на книгу А. Вагнера «Учебник политической экономии» // Маркс К., Энгельс Ф. Соч. 2-е изд. Т. 19. — М.: Политиздат, 1961.</a:t>
            </a:r>
          </a:p>
          <a:p>
            <a:pPr marL="241368" indent="-266700" algn="just">
              <a:lnSpc>
                <a:spcPct val="115000"/>
              </a:lnSpc>
            </a:pPr>
            <a:r>
              <a:rPr lang="ru" sz="800">
                <a:solidFill>
                  <a:srgbClr val="231F20"/>
                </a:solidFill>
                <a:latin typeface="Times New Roman"/>
              </a:rPr>
              <a:t>15.  </a:t>
            </a:r>
            <a:r>
              <a:rPr lang="ru" sz="750" i="1">
                <a:solidFill>
                  <a:srgbClr val="231F20"/>
                </a:solidFill>
                <a:latin typeface="Times New Roman"/>
              </a:rPr>
              <a:t>Маркс К.</a:t>
            </a:r>
            <a:r>
              <a:rPr lang="ru" sz="800">
                <a:solidFill>
                  <a:srgbClr val="231F20"/>
                </a:solidFill>
                <a:latin typeface="Times New Roman"/>
              </a:rPr>
              <a:t> К критике политической экономии. Предисловие // Маркс К., Энгельс Ф. Соч. 2-е изд. Т. 13. — М.: Политиздат, 1959.</a:t>
            </a:r>
          </a:p>
          <a:p>
            <a:pPr marL="241368" indent="-266700" algn="just">
              <a:lnSpc>
                <a:spcPct val="115000"/>
              </a:lnSpc>
            </a:pPr>
            <a:r>
              <a:rPr lang="ru" sz="800">
                <a:solidFill>
                  <a:srgbClr val="231F20"/>
                </a:solidFill>
                <a:latin typeface="Times New Roman"/>
              </a:rPr>
              <a:t>16.  </a:t>
            </a:r>
            <a:r>
              <a:rPr lang="ru" sz="750" i="1">
                <a:solidFill>
                  <a:srgbClr val="231F20"/>
                </a:solidFill>
                <a:latin typeface="Times New Roman"/>
              </a:rPr>
              <a:t>Маркс К.</a:t>
            </a:r>
            <a:r>
              <a:rPr lang="ru" sz="800">
                <a:solidFill>
                  <a:srgbClr val="231F20"/>
                </a:solidFill>
                <a:latin typeface="Times New Roman"/>
              </a:rPr>
              <a:t> Капитал. Критика политической экономии. Т. I // Маркс К., Энгельс Ф. Соч. 2-е изд. Т. 23. — М.: Политиздат, 1960.</a:t>
            </a:r>
          </a:p>
          <a:p>
            <a:pPr marL="241368" indent="-266700" algn="just">
              <a:lnSpc>
                <a:spcPct val="115000"/>
              </a:lnSpc>
            </a:pPr>
            <a:r>
              <a:rPr lang="ru" sz="800">
                <a:solidFill>
                  <a:srgbClr val="231F20"/>
                </a:solidFill>
                <a:latin typeface="Times New Roman"/>
              </a:rPr>
              <a:t>17.  </a:t>
            </a:r>
            <a:r>
              <a:rPr lang="ru" sz="750" i="1">
                <a:solidFill>
                  <a:srgbClr val="231F20"/>
                </a:solidFill>
                <a:latin typeface="Times New Roman"/>
              </a:rPr>
              <a:t>Маркс К.</a:t>
            </a:r>
            <a:r>
              <a:rPr lang="ru" sz="800">
                <a:solidFill>
                  <a:srgbClr val="231F20"/>
                </a:solidFill>
                <a:latin typeface="Times New Roman"/>
              </a:rPr>
              <a:t> Капитал. Критика политической экономии. Т. II // Маркс К., Энгельс Ф. Соч. 2-е изд. Т. 24. — М.: Политиздат, 1961.</a:t>
            </a:r>
          </a:p>
          <a:p>
            <a:pPr marL="241368" indent="-266700" algn="just">
              <a:lnSpc>
                <a:spcPct val="115000"/>
              </a:lnSpc>
            </a:pPr>
            <a:r>
              <a:rPr lang="ru" sz="800">
                <a:solidFill>
                  <a:srgbClr val="231F20"/>
                </a:solidFill>
                <a:latin typeface="Times New Roman"/>
              </a:rPr>
              <a:t>18.  </a:t>
            </a:r>
            <a:r>
              <a:rPr lang="ru" sz="750" i="1">
                <a:solidFill>
                  <a:srgbClr val="231F20"/>
                </a:solidFill>
                <a:latin typeface="Times New Roman"/>
              </a:rPr>
              <a:t>Маркс К.</a:t>
            </a:r>
            <a:r>
              <a:rPr lang="ru" sz="800">
                <a:solidFill>
                  <a:srgbClr val="231F20"/>
                </a:solidFill>
                <a:latin typeface="Times New Roman"/>
              </a:rPr>
              <a:t> Капитал. Критика политической экономии. Т. III // Маркс К., Энгельс Ф. Соч. 2-е изд. Т. 25. Ч. 1. — М.: Политиздат, 1961.</a:t>
            </a:r>
          </a:p>
          <a:p>
            <a:pPr marL="241368" indent="-266700" algn="just">
              <a:lnSpc>
                <a:spcPct val="115000"/>
              </a:lnSpc>
            </a:pPr>
            <a:r>
              <a:rPr lang="ru" sz="800">
                <a:solidFill>
                  <a:srgbClr val="231F20"/>
                </a:solidFill>
                <a:latin typeface="Times New Roman"/>
              </a:rPr>
              <a:t>19.  </a:t>
            </a:r>
            <a:r>
              <a:rPr lang="ru" sz="750" i="1">
                <a:solidFill>
                  <a:srgbClr val="231F20"/>
                </a:solidFill>
                <a:latin typeface="Times New Roman"/>
              </a:rPr>
              <a:t>Некипелов А. Д.</a:t>
            </a:r>
            <a:r>
              <a:rPr lang="ru" sz="800">
                <a:solidFill>
                  <a:srgbClr val="231F20"/>
                </a:solidFill>
                <a:latin typeface="Times New Roman"/>
              </a:rPr>
              <a:t> Кризис в экономической науке — природа и пути преодоления // Вестник Российской академии наук. — 2019. — № 1. — С. 23-35.</a:t>
            </a:r>
          </a:p>
          <a:p>
            <a:pPr marL="241368" indent="-266700" algn="just">
              <a:lnSpc>
                <a:spcPct val="115000"/>
              </a:lnSpc>
            </a:pPr>
            <a:r>
              <a:rPr lang="ru" sz="800">
                <a:solidFill>
                  <a:srgbClr val="231F20"/>
                </a:solidFill>
                <a:latin typeface="Times New Roman"/>
              </a:rPr>
              <a:t>20.  </a:t>
            </a:r>
            <a:r>
              <a:rPr lang="ru" sz="750" i="1">
                <a:solidFill>
                  <a:srgbClr val="231F20"/>
                </a:solidFill>
                <a:latin typeface="Times New Roman"/>
              </a:rPr>
              <a:t>Некипелов А. Д.</a:t>
            </a:r>
            <a:r>
              <a:rPr lang="ru" sz="800">
                <a:solidFill>
                  <a:srgbClr val="231F20"/>
                </a:solidFill>
                <a:latin typeface="Times New Roman"/>
              </a:rPr>
              <a:t> Становление и функционирование экономических институтов: от «робинзонады» до рыночной экономики, основанной на индивидуальном производстве. — М.: Экономистъ, 2006. — 328 с.</a:t>
            </a:r>
          </a:p>
          <a:p>
            <a:pPr marL="241368" indent="-266700" algn="just">
              <a:lnSpc>
                <a:spcPct val="115000"/>
              </a:lnSpc>
            </a:pPr>
            <a:r>
              <a:rPr lang="ru" sz="800">
                <a:solidFill>
                  <a:srgbClr val="231F20"/>
                </a:solidFill>
                <a:latin typeface="Times New Roman"/>
              </a:rPr>
              <a:t>21.  </a:t>
            </a:r>
            <a:r>
              <a:rPr lang="ru" sz="750" i="1">
                <a:solidFill>
                  <a:srgbClr val="231F20"/>
                </a:solidFill>
                <a:latin typeface="Times New Roman"/>
              </a:rPr>
              <a:t>Оитинен В., Раухала П.</a:t>
            </a:r>
            <a:r>
              <a:rPr lang="ru" sz="800">
                <a:solidFill>
                  <a:srgbClr val="231F20"/>
                </a:solidFill>
                <a:latin typeface="Times New Roman"/>
              </a:rPr>
              <a:t> Рецензия на книгу «Карл Маркс: Экономические рукописи К. Маркса 1864—1865 гг.» // Вопросы политической экономии. — 2017. — № 2. — С. 121-128.</a:t>
            </a:r>
          </a:p>
          <a:p>
            <a:pPr marL="241368" indent="-266700" algn="just">
              <a:lnSpc>
                <a:spcPct val="115000"/>
              </a:lnSpc>
            </a:pPr>
            <a:r>
              <a:rPr lang="ru" sz="800">
                <a:solidFill>
                  <a:srgbClr val="231F20"/>
                </a:solidFill>
                <a:latin typeface="Times New Roman"/>
              </a:rPr>
              <a:t>22.  </a:t>
            </a:r>
            <a:r>
              <a:rPr lang="ru" sz="750" i="1">
                <a:solidFill>
                  <a:srgbClr val="231F20"/>
                </a:solidFill>
                <a:latin typeface="Times New Roman"/>
              </a:rPr>
              <a:t>Розенберг Д. И.</a:t>
            </a:r>
            <a:r>
              <a:rPr lang="ru" sz="800">
                <a:solidFill>
                  <a:srgbClr val="231F20"/>
                </a:solidFill>
                <a:latin typeface="Times New Roman"/>
              </a:rPr>
              <a:t> Комментарии к «Капиталу» К. Маркса. — М.: Экономика, 1984. — 720 с.</a:t>
            </a:r>
          </a:p>
          <a:p>
            <a:pPr marL="241368" indent="-266700" algn="just">
              <a:lnSpc>
                <a:spcPct val="115000"/>
              </a:lnSpc>
            </a:pPr>
            <a:r>
              <a:rPr lang="ru" sz="800">
                <a:solidFill>
                  <a:srgbClr val="231F20"/>
                </a:solidFill>
                <a:latin typeface="Times New Roman"/>
              </a:rPr>
              <a:t>23.  </a:t>
            </a:r>
            <a:r>
              <a:rPr lang="ru" sz="750" i="1">
                <a:solidFill>
                  <a:srgbClr val="231F20"/>
                </a:solidFill>
                <a:latin typeface="Times New Roman"/>
              </a:rPr>
              <a:t>РозентальМ. М.</a:t>
            </a:r>
            <a:r>
              <a:rPr lang="ru" sz="800">
                <a:solidFill>
                  <a:srgbClr val="231F20"/>
                </a:solidFill>
                <a:latin typeface="Times New Roman"/>
              </a:rPr>
              <a:t> Вопросы диалектики в «Капитале» Маркса. — М.: Госполит-издат, 1955. — 428 с.</a:t>
            </a:r>
          </a:p>
          <a:p>
            <a:pPr marL="241368" indent="-266700" algn="just">
              <a:lnSpc>
                <a:spcPct val="115000"/>
              </a:lnSpc>
            </a:pPr>
            <a:r>
              <a:rPr lang="ru" sz="800">
                <a:solidFill>
                  <a:srgbClr val="231F20"/>
                </a:solidFill>
                <a:latin typeface="Times New Roman"/>
              </a:rPr>
              <a:t>24.  </a:t>
            </a:r>
            <a:r>
              <a:rPr lang="ru" sz="750" i="1">
                <a:solidFill>
                  <a:srgbClr val="231F20"/>
                </a:solidFill>
                <a:latin typeface="Times New Roman"/>
              </a:rPr>
              <a:t>Смит А.</a:t>
            </a:r>
            <a:r>
              <a:rPr lang="ru" sz="800">
                <a:solidFill>
                  <a:srgbClr val="231F20"/>
                </a:solidFill>
                <a:latin typeface="Times New Roman"/>
              </a:rPr>
              <a:t> Исследование о природе и причинах богатства народов. — М.: Эксмо, 2007, —960 с.</a:t>
            </a:r>
          </a:p>
          <a:p>
            <a:pPr marL="241368" indent="-266700" algn="just">
              <a:lnSpc>
                <a:spcPct val="115000"/>
              </a:lnSpc>
            </a:pPr>
            <a:r>
              <a:rPr lang="ru" sz="800">
                <a:solidFill>
                  <a:srgbClr val="231F20"/>
                </a:solidFill>
                <a:latin typeface="Times New Roman"/>
              </a:rPr>
              <a:t>25.  </a:t>
            </a:r>
            <a:r>
              <a:rPr lang="ru" sz="750" i="1">
                <a:solidFill>
                  <a:srgbClr val="231F20"/>
                </a:solidFill>
                <a:latin typeface="Times New Roman"/>
              </a:rPr>
              <a:t>Сорокин А. В.</a:t>
            </a:r>
            <a:r>
              <a:rPr lang="ru" sz="800">
                <a:solidFill>
                  <a:srgbClr val="231F20"/>
                </a:solidFill>
                <a:latin typeface="Times New Roman"/>
              </a:rPr>
              <a:t> Общая экономика или модель рыночной экономики: превращение прибыли в среднюю прибыль. «Голландская болезнь» как результат неравенства отраслевых норм прибыли. Закон средней прибыли, или почему цена на нефть должна понижаться? Межотраслевая и внутриотраслевая конкуренция. Конспект девятой лекции курса «Общая экономика» // Проблемы современной экономики. — 2017. — № 1 (61). — С. 190-196.</a:t>
            </a:r>
          </a:p>
          <a:p>
            <a:pPr marL="241368" indent="-266700" algn="just">
              <a:lnSpc>
                <a:spcPct val="115000"/>
              </a:lnSpc>
            </a:pPr>
            <a:r>
              <a:rPr lang="ru" sz="800">
                <a:solidFill>
                  <a:srgbClr val="231F20"/>
                </a:solidFill>
                <a:latin typeface="Times New Roman"/>
              </a:rPr>
              <a:t>26.  </a:t>
            </a:r>
            <a:r>
              <a:rPr lang="ru" sz="750" i="1">
                <a:solidFill>
                  <a:srgbClr val="231F20"/>
                </a:solidFill>
                <a:latin typeface="Times New Roman"/>
              </a:rPr>
              <a:t>Сорокин А. В.</a:t>
            </a:r>
            <a:r>
              <a:rPr lang="ru" sz="800">
                <a:solidFill>
                  <a:srgbClr val="231F20"/>
                </a:solidFill>
                <a:latin typeface="Times New Roman"/>
              </a:rPr>
              <a:t> Общая экономика: алгоритм прогноза мировых экономических кризисов (на примере 2008 г.) // Вестник Московского университета. Серия 6. Экономика. — 2019. — № 3. — С. 18—41.</a:t>
            </a:r>
          </a:p>
          <a:p>
            <a:pPr marL="241368" indent="-266700" algn="just">
              <a:lnSpc>
                <a:spcPct val="115000"/>
              </a:lnSpc>
            </a:pPr>
            <a:r>
              <a:rPr lang="ru" sz="800">
                <a:solidFill>
                  <a:srgbClr val="231F20"/>
                </a:solidFill>
                <a:latin typeface="Times New Roman"/>
              </a:rPr>
              <a:t>27.  </a:t>
            </a:r>
            <a:r>
              <a:rPr lang="ru" sz="750" i="1">
                <a:solidFill>
                  <a:srgbClr val="231F20"/>
                </a:solidFill>
                <a:latin typeface="Times New Roman"/>
              </a:rPr>
              <a:t>Сорокин А. В.</a:t>
            </a:r>
            <a:r>
              <a:rPr lang="ru" sz="800">
                <a:solidFill>
                  <a:srgbClr val="231F20"/>
                </a:solidFill>
                <a:latin typeface="Times New Roman"/>
              </a:rPr>
              <a:t> Общая экономика: бакалавриат. Краткий курс. — М.—Берлин: Директ-Медиа, 2020. — 243 с.</a:t>
            </a:r>
          </a:p>
          <a:p>
            <a:pPr marL="241368" indent="-266700" algn="just">
              <a:lnSpc>
                <a:spcPct val="115000"/>
              </a:lnSpc>
            </a:pPr>
            <a:r>
              <a:rPr lang="ru" sz="800">
                <a:solidFill>
                  <a:srgbClr val="231F20"/>
                </a:solidFill>
                <a:latin typeface="Times New Roman"/>
              </a:rPr>
              <a:t>28.  </a:t>
            </a:r>
            <a:r>
              <a:rPr lang="ru" sz="750" i="1">
                <a:solidFill>
                  <a:srgbClr val="231F20"/>
                </a:solidFill>
                <a:latin typeface="Times New Roman"/>
              </a:rPr>
              <a:t>Типухин В. Н.</a:t>
            </a:r>
            <a:r>
              <a:rPr lang="ru" sz="800">
                <a:solidFill>
                  <a:srgbClr val="231F20"/>
                </a:solidFill>
                <a:latin typeface="Times New Roman"/>
              </a:rPr>
              <a:t> Метод восхождения от абстрактного к конкретному в «Капитале» К. Маркса. —Омск: Труды Омского с-х. ин-та им. С. М. Кирова, 1961. Т. </a:t>
            </a:r>
            <a:r>
              <a:rPr lang="en-US" sz="800">
                <a:solidFill>
                  <a:srgbClr val="231F20"/>
                </a:solidFill>
                <a:latin typeface="Times New Roman"/>
              </a:rPr>
              <a:t>XLV. </a:t>
            </a:r>
            <a:r>
              <a:rPr lang="ru" sz="800">
                <a:solidFill>
                  <a:srgbClr val="231F20"/>
                </a:solidFill>
                <a:latin typeface="Times New Roman"/>
              </a:rPr>
              <a:t>— 180 с.</a:t>
            </a:r>
          </a:p>
          <a:p>
            <a:pPr marL="241368" indent="-266700" algn="just">
              <a:lnSpc>
                <a:spcPct val="115000"/>
              </a:lnSpc>
            </a:pPr>
            <a:r>
              <a:rPr lang="ru" sz="800">
                <a:solidFill>
                  <a:srgbClr val="231F20"/>
                </a:solidFill>
                <a:latin typeface="Times New Roman"/>
              </a:rPr>
              <a:t>29.  </a:t>
            </a:r>
            <a:r>
              <a:rPr lang="ru" sz="750" i="1">
                <a:solidFill>
                  <a:srgbClr val="231F20"/>
                </a:solidFill>
                <a:latin typeface="Times New Roman"/>
              </a:rPr>
              <a:t>Тронев К.</a:t>
            </a:r>
            <a:r>
              <a:rPr lang="ru" sz="800">
                <a:solidFill>
                  <a:srgbClr val="231F20"/>
                </a:solidFill>
                <a:latin typeface="Times New Roman"/>
              </a:rPr>
              <a:t> Еще раз к вопросу об абстрактном и конкретном в политической экономии // Российский экономический журнал. — 2007. — № 7-8. —</a:t>
            </a:r>
          </a:p>
          <a:p>
            <a:pPr indent="457200" algn="just">
              <a:lnSpc>
                <a:spcPct val="115000"/>
              </a:lnSpc>
            </a:pPr>
            <a:r>
              <a:rPr lang="ru" sz="800">
                <a:solidFill>
                  <a:srgbClr val="231F20"/>
                </a:solidFill>
                <a:latin typeface="Times New Roman"/>
              </a:rPr>
              <a:t>C. 51-66.</a:t>
            </a:r>
          </a:p>
        </p:txBody>
      </p:sp>
      <p:sp>
        <p:nvSpPr>
          <p:cNvPr id="3" name="Прямоугольник 2"/>
          <p:cNvSpPr/>
          <p:nvPr/>
        </p:nvSpPr>
        <p:spPr>
          <a:xfrm>
            <a:off x="597408" y="6946392"/>
            <a:ext cx="131064" cy="109728"/>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44</a:t>
            </a:r>
          </a:p>
        </p:txBody>
      </p:sp>
    </p:spTree>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4192" y="591312"/>
            <a:ext cx="3962400" cy="6284976"/>
          </a:xfrm>
          <a:prstGeom prst="rect">
            <a:avLst/>
          </a:prstGeom>
          <a:solidFill>
            <a:srgbClr val="FFFFFF"/>
          </a:solidFill>
        </p:spPr>
        <p:txBody>
          <a:bodyPr lIns="0" tIns="0" rIns="0" bIns="0">
            <a:noAutofit/>
          </a:bodyPr>
          <a:lstStyle/>
          <a:p>
            <a:pPr marL="241368" indent="-266700" algn="just">
              <a:lnSpc>
                <a:spcPct val="111000"/>
              </a:lnSpc>
            </a:pPr>
            <a:r>
              <a:rPr lang="ru" sz="800">
                <a:solidFill>
                  <a:srgbClr val="231F20"/>
                </a:solidFill>
                <a:latin typeface="Times New Roman"/>
              </a:rPr>
              <a:t>30.  </a:t>
            </a:r>
            <a:r>
              <a:rPr lang="ru" sz="750" i="1">
                <a:solidFill>
                  <a:srgbClr val="231F20"/>
                </a:solidFill>
                <a:latin typeface="Times New Roman"/>
              </a:rPr>
              <a:t>Тронев К.</a:t>
            </a:r>
            <a:r>
              <a:rPr lang="ru" sz="800">
                <a:solidFill>
                  <a:srgbClr val="231F20"/>
                </a:solidFill>
                <a:latin typeface="Times New Roman"/>
              </a:rPr>
              <a:t> О предмете и содержании первого отдела I тома «Капитала» К. Маркса // Российский экономический журнал. — 2007. — №9-10. С. 62-97.</a:t>
            </a:r>
          </a:p>
          <a:p>
            <a:pPr marL="241368" indent="-266700" algn="just">
              <a:lnSpc>
                <a:spcPct val="111000"/>
              </a:lnSpc>
            </a:pPr>
            <a:r>
              <a:rPr lang="ru" sz="800">
                <a:solidFill>
                  <a:srgbClr val="231F20"/>
                </a:solidFill>
                <a:latin typeface="Times New Roman"/>
              </a:rPr>
              <a:t>31.  </a:t>
            </a:r>
            <a:r>
              <a:rPr lang="ru" sz="750" i="1">
                <a:solidFill>
                  <a:srgbClr val="231F20"/>
                </a:solidFill>
                <a:latin typeface="Times New Roman"/>
              </a:rPr>
              <a:t>Хессин Н. В.</a:t>
            </a:r>
            <a:r>
              <a:rPr lang="ru" sz="800">
                <a:solidFill>
                  <a:srgbClr val="231F20"/>
                </a:solidFill>
                <a:latin typeface="Times New Roman"/>
              </a:rPr>
              <a:t> Понятие «экономическая клеточка» и его методологическое значение для политической экономии социализма // Вопросы политической экономии. — 2017. — № 3. — С. 115-131.</a:t>
            </a:r>
          </a:p>
          <a:p>
            <a:pPr marL="241368" indent="-266700" algn="just">
              <a:lnSpc>
                <a:spcPct val="111000"/>
              </a:lnSpc>
            </a:pPr>
            <a:r>
              <a:rPr lang="ru" sz="800">
                <a:solidFill>
                  <a:srgbClr val="231F20"/>
                </a:solidFill>
                <a:latin typeface="Times New Roman"/>
              </a:rPr>
              <a:t>32.  </a:t>
            </a:r>
            <a:r>
              <a:rPr lang="ru" sz="750" i="1">
                <a:solidFill>
                  <a:srgbClr val="231F20"/>
                </a:solidFill>
                <a:latin typeface="Times New Roman"/>
              </a:rPr>
              <a:t>Ченцов Ю. С.</a:t>
            </a:r>
            <a:r>
              <a:rPr lang="ru" sz="800">
                <a:solidFill>
                  <a:srgbClr val="231F20"/>
                </a:solidFill>
                <a:latin typeface="Times New Roman"/>
              </a:rPr>
              <a:t> Введение в клеточную биологию: учебник для вузов. 4-е изд., перераб. и доп.— М.: ИКЦ «Академкнига», 2004. — 495 с.</a:t>
            </a:r>
          </a:p>
          <a:p>
            <a:pPr marL="241368" indent="-266700" algn="just">
              <a:lnSpc>
                <a:spcPct val="111000"/>
              </a:lnSpc>
            </a:pPr>
            <a:r>
              <a:rPr lang="ru" sz="800">
                <a:solidFill>
                  <a:srgbClr val="231F20"/>
                </a:solidFill>
                <a:latin typeface="Times New Roman"/>
              </a:rPr>
              <a:t>33.  Экономическая энциклопедия «Политическая экономия». Т. 3. — М.: Советская энциклопедия, 1979. — 624 с.</a:t>
            </a:r>
          </a:p>
          <a:p>
            <a:pPr marL="241368" indent="-266700" algn="just">
              <a:lnSpc>
                <a:spcPct val="111000"/>
              </a:lnSpc>
            </a:pPr>
            <a:r>
              <a:rPr lang="ru" sz="800">
                <a:solidFill>
                  <a:srgbClr val="231F20"/>
                </a:solidFill>
                <a:latin typeface="Times New Roman"/>
              </a:rPr>
              <a:t>34.  Экономическая энциклопедия «Политическая экономия». Т. 4. — М.: Советская энциклопедия, 1980. — 672 с.</a:t>
            </a:r>
          </a:p>
          <a:p>
            <a:pPr marL="241368" indent="-266700" algn="just">
              <a:lnSpc>
                <a:spcPct val="111000"/>
              </a:lnSpc>
            </a:pPr>
            <a:r>
              <a:rPr lang="ru" sz="800">
                <a:solidFill>
                  <a:srgbClr val="231F20"/>
                </a:solidFill>
                <a:latin typeface="Times New Roman"/>
              </a:rPr>
              <a:t>35.  </a:t>
            </a:r>
            <a:r>
              <a:rPr lang="ru" sz="750" i="1">
                <a:solidFill>
                  <a:srgbClr val="231F20"/>
                </a:solidFill>
                <a:latin typeface="Times New Roman"/>
              </a:rPr>
              <a:t>Энгельс Ф.</a:t>
            </a:r>
            <a:r>
              <a:rPr lang="ru" sz="800">
                <a:solidFill>
                  <a:srgbClr val="231F20"/>
                </a:solidFill>
                <a:latin typeface="Times New Roman"/>
              </a:rPr>
              <a:t> Диалектика природы // Маркс К., Энгельс Ф. Соч. 2-е изд. Т. 20. — М.: Политиздат, 1961.</a:t>
            </a:r>
          </a:p>
          <a:p>
            <a:pPr marL="241368" indent="-266700" algn="just">
              <a:lnSpc>
                <a:spcPct val="111000"/>
              </a:lnSpc>
            </a:pPr>
            <a:r>
              <a:rPr lang="ru" sz="800">
                <a:solidFill>
                  <a:srgbClr val="231F20"/>
                </a:solidFill>
                <a:latin typeface="Times New Roman"/>
              </a:rPr>
              <a:t>36.  </a:t>
            </a:r>
            <a:r>
              <a:rPr lang="ru" sz="750" i="1">
                <a:solidFill>
                  <a:srgbClr val="231F20"/>
                </a:solidFill>
                <a:latin typeface="Times New Roman"/>
              </a:rPr>
              <a:t>Энгельс Ф.</a:t>
            </a:r>
            <a:r>
              <a:rPr lang="ru" sz="800">
                <a:solidFill>
                  <a:srgbClr val="231F20"/>
                </a:solidFill>
                <a:latin typeface="Times New Roman"/>
              </a:rPr>
              <a:t> Людвиг Фейербах и конец классической немецкой философии // Маркс К., Энгельс Ф. Соч. 2-е изд. Т. 20. — М.: Политиздат, 1964.</a:t>
            </a:r>
          </a:p>
          <a:p>
            <a:pPr marL="241368" indent="-266700" algn="just">
              <a:lnSpc>
                <a:spcPct val="111000"/>
              </a:lnSpc>
            </a:pPr>
            <a:r>
              <a:rPr lang="ru" sz="800">
                <a:solidFill>
                  <a:srgbClr val="231F20"/>
                </a:solidFill>
                <a:latin typeface="Times New Roman"/>
              </a:rPr>
              <a:t>37.  </a:t>
            </a:r>
            <a:r>
              <a:rPr lang="ru" sz="750" i="1">
                <a:solidFill>
                  <a:srgbClr val="231F20"/>
                </a:solidFill>
                <a:latin typeface="Times New Roman"/>
              </a:rPr>
              <a:t>Энгельс Ф.</a:t>
            </a:r>
            <a:r>
              <a:rPr lang="ru" sz="800">
                <a:solidFill>
                  <a:srgbClr val="231F20"/>
                </a:solidFill>
                <a:latin typeface="Times New Roman"/>
              </a:rPr>
              <a:t> Предисловие к нем. изд. «Манифеста коммунистической партии»// Маркс К., Энгельс Ф. Соч. 2-е изд. Т. 21. — М.: Политиздат, 1961.</a:t>
            </a:r>
          </a:p>
          <a:p>
            <a:pPr marL="241368" indent="-266700" algn="just">
              <a:lnSpc>
                <a:spcPct val="111000"/>
              </a:lnSpc>
            </a:pPr>
            <a:r>
              <a:rPr lang="ru" sz="800">
                <a:solidFill>
                  <a:srgbClr val="231F20"/>
                </a:solidFill>
                <a:latin typeface="Times New Roman"/>
              </a:rPr>
              <a:t>38.  </a:t>
            </a:r>
            <a:r>
              <a:rPr lang="en-US" sz="750" i="1">
                <a:solidFill>
                  <a:srgbClr val="231F20"/>
                </a:solidFill>
                <a:latin typeface="Times New Roman"/>
              </a:rPr>
              <a:t>Foley, Duncan K.</a:t>
            </a:r>
            <a:r>
              <a:rPr lang="en-US" sz="800">
                <a:solidFill>
                  <a:srgbClr val="231F20"/>
                </a:solidFill>
                <a:latin typeface="Times New Roman"/>
              </a:rPr>
              <a:t> Understanding capital. Marx’s Economic Theory. — Harvard University Press, 1986. — 180 p. — P. 13.</a:t>
            </a:r>
          </a:p>
          <a:p>
            <a:pPr marL="241368" indent="-266700" algn="just">
              <a:lnSpc>
                <a:spcPct val="111000"/>
              </a:lnSpc>
            </a:pPr>
            <a:r>
              <a:rPr lang="en-US" sz="800">
                <a:solidFill>
                  <a:srgbClr val="231F20"/>
                </a:solidFill>
                <a:latin typeface="Times New Roman"/>
              </a:rPr>
              <a:t>39.  </a:t>
            </a:r>
            <a:r>
              <a:rPr lang="en-US" sz="750" i="1">
                <a:solidFill>
                  <a:srgbClr val="231F20"/>
                </a:solidFill>
                <a:latin typeface="Times New Roman"/>
              </a:rPr>
              <a:t>Harvey D.</a:t>
            </a:r>
            <a:r>
              <a:rPr lang="en-US" sz="800">
                <a:solidFill>
                  <a:srgbClr val="231F20"/>
                </a:solidFill>
                <a:latin typeface="Times New Roman"/>
              </a:rPr>
              <a:t> A Companion to Marx’s Capital </a:t>
            </a:r>
            <a:r>
              <a:rPr lang="ru" sz="800">
                <a:solidFill>
                  <a:srgbClr val="231F20"/>
                </a:solidFill>
                <a:latin typeface="Times New Roman"/>
              </a:rPr>
              <a:t>/ </a:t>
            </a:r>
            <a:r>
              <a:rPr lang="en-US" sz="800">
                <a:solidFill>
                  <a:srgbClr val="231F20"/>
                </a:solidFill>
                <a:latin typeface="Times New Roman"/>
              </a:rPr>
              <a:t>VERSO. — London — New York, 2010. —356 p.</a:t>
            </a:r>
          </a:p>
          <a:p>
            <a:pPr indent="190500" algn="just">
              <a:lnSpc>
                <a:spcPct val="111000"/>
              </a:lnSpc>
              <a:spcAft>
                <a:spcPts val="910"/>
              </a:spcAft>
            </a:pPr>
            <a:r>
              <a:rPr lang="en-US" sz="800">
                <a:solidFill>
                  <a:srgbClr val="231F20"/>
                </a:solidFill>
                <a:latin typeface="Times New Roman"/>
              </a:rPr>
              <a:t>40.  </a:t>
            </a:r>
            <a:r>
              <a:rPr lang="en-US" sz="750" i="1">
                <a:solidFill>
                  <a:srgbClr val="231F20"/>
                </a:solidFill>
                <a:latin typeface="Times New Roman"/>
              </a:rPr>
              <a:t>Shapiro S.</a:t>
            </a:r>
            <a:r>
              <a:rPr lang="en-US" sz="800">
                <a:solidFill>
                  <a:srgbClr val="231F20"/>
                </a:solidFill>
                <a:latin typeface="Times New Roman"/>
              </a:rPr>
              <a:t> How to Read Marx’s Capital </a:t>
            </a:r>
            <a:r>
              <a:rPr lang="ru" sz="800">
                <a:solidFill>
                  <a:srgbClr val="231F20"/>
                </a:solidFill>
                <a:latin typeface="Times New Roman"/>
              </a:rPr>
              <a:t>/ </a:t>
            </a:r>
            <a:r>
              <a:rPr lang="en-US" sz="800">
                <a:solidFill>
                  <a:srgbClr val="231F20"/>
                </a:solidFill>
                <a:latin typeface="Times New Roman"/>
              </a:rPr>
              <a:t>Pluto Press. — L., 2008. — 182 p.</a:t>
            </a:r>
          </a:p>
          <a:p>
            <a:pPr indent="0" algn="ctr">
              <a:lnSpc>
                <a:spcPct val="107000"/>
              </a:lnSpc>
              <a:spcAft>
                <a:spcPts val="210"/>
              </a:spcAft>
            </a:pPr>
            <a:r>
              <a:rPr lang="en-US" sz="1000" b="1">
                <a:solidFill>
                  <a:srgbClr val="231F20"/>
                </a:solidFill>
                <a:latin typeface="Times New Roman"/>
              </a:rPr>
              <a:t>The List of References in Cyrillic Transliterated into Latin Alphabet</a:t>
            </a:r>
          </a:p>
          <a:p>
            <a:pPr marL="241368" indent="-266700" algn="just">
              <a:lnSpc>
                <a:spcPct val="111000"/>
              </a:lnSpc>
            </a:pPr>
            <a:r>
              <a:rPr lang="en-US" sz="800">
                <a:solidFill>
                  <a:srgbClr val="231F20"/>
                </a:solidFill>
                <a:latin typeface="Times New Roman"/>
              </a:rPr>
              <a:t>1.    Biologija </a:t>
            </a:r>
            <a:r>
              <a:rPr lang="ru" sz="800">
                <a:solidFill>
                  <a:srgbClr val="231F20"/>
                </a:solidFill>
                <a:latin typeface="Times New Roman"/>
              </a:rPr>
              <a:t>/ </a:t>
            </a:r>
            <a:r>
              <a:rPr lang="en-US" sz="800">
                <a:solidFill>
                  <a:srgbClr val="231F20"/>
                </a:solidFill>
                <a:latin typeface="Times New Roman"/>
              </a:rPr>
              <a:t>A. A. Sljusarev, S. V. Zhukova — K.: Vishha shkola. Golovnoe izdatel’st-vo, 1987. — 415 s.</a:t>
            </a:r>
          </a:p>
          <a:p>
            <a:pPr indent="190500" algn="just">
              <a:lnSpc>
                <a:spcPct val="111000"/>
              </a:lnSpc>
            </a:pPr>
            <a:r>
              <a:rPr lang="en-US" sz="800">
                <a:solidFill>
                  <a:srgbClr val="231F20"/>
                </a:solidFill>
                <a:latin typeface="Times New Roman"/>
              </a:rPr>
              <a:t>2.    Bol’shaja sovetskaja jenciklopedia. URL: </a:t>
            </a:r>
            <a:r>
              <a:rPr lang="en-US" sz="800">
                <a:solidFill>
                  <a:srgbClr val="231F20"/>
                </a:solidFill>
                <a:latin typeface="Times New Roman"/>
                <a:hlinkClick r:id="rId2"/>
              </a:rPr>
              <a:t>http://bse.sci-lib.com/</a:t>
            </a:r>
          </a:p>
          <a:p>
            <a:pPr marL="241368" indent="-266700" algn="just">
              <a:lnSpc>
                <a:spcPct val="111000"/>
              </a:lnSpc>
            </a:pPr>
            <a:r>
              <a:rPr lang="en-US" sz="800">
                <a:solidFill>
                  <a:srgbClr val="231F20"/>
                </a:solidFill>
                <a:latin typeface="Times New Roman"/>
              </a:rPr>
              <a:t>3.    </a:t>
            </a:r>
            <a:r>
              <a:rPr lang="en-US" sz="750" i="1">
                <a:solidFill>
                  <a:srgbClr val="231F20"/>
                </a:solidFill>
                <a:latin typeface="Times New Roman"/>
              </a:rPr>
              <a:t>Chencov Ju. S.</a:t>
            </a:r>
            <a:r>
              <a:rPr lang="en-US" sz="800">
                <a:solidFill>
                  <a:srgbClr val="231F20"/>
                </a:solidFill>
                <a:latin typeface="Times New Roman"/>
              </a:rPr>
              <a:t> Vvedenie v kletochnuju biologiu: Uchebnik dlja vuzov. — 4-e izd., pererab. i dop. — M.: IKC «Akademkniga», 2004. — 495 s.</a:t>
            </a:r>
          </a:p>
          <a:p>
            <a:pPr marL="241368" indent="-266700" algn="just">
              <a:lnSpc>
                <a:spcPct val="111000"/>
              </a:lnSpc>
            </a:pPr>
            <a:r>
              <a:rPr lang="en-US" sz="800">
                <a:solidFill>
                  <a:srgbClr val="231F20"/>
                </a:solidFill>
                <a:latin typeface="Times New Roman"/>
              </a:rPr>
              <a:t>4.    </a:t>
            </a:r>
            <a:r>
              <a:rPr lang="en-US" sz="750" i="1">
                <a:solidFill>
                  <a:srgbClr val="231F20"/>
                </a:solidFill>
                <a:latin typeface="Times New Roman"/>
              </a:rPr>
              <a:t>Gjote I. V.</a:t>
            </a:r>
            <a:r>
              <a:rPr lang="en-US" sz="800">
                <a:solidFill>
                  <a:srgbClr val="231F20"/>
                </a:solidFill>
                <a:latin typeface="Times New Roman"/>
              </a:rPr>
              <a:t> Izbrannye sochinenia po estestvoznaniu. — M.: Izd-vo akademii nauk SSSR. 1957. —312 s.</a:t>
            </a:r>
          </a:p>
          <a:p>
            <a:pPr marL="241368" indent="-266700" algn="just">
              <a:lnSpc>
                <a:spcPct val="111000"/>
              </a:lnSpc>
            </a:pPr>
            <a:r>
              <a:rPr lang="en-US" sz="800">
                <a:solidFill>
                  <a:srgbClr val="231F20"/>
                </a:solidFill>
                <a:latin typeface="Times New Roman"/>
              </a:rPr>
              <a:t>5.    </a:t>
            </a:r>
            <a:r>
              <a:rPr lang="en-US" sz="750" i="1">
                <a:solidFill>
                  <a:srgbClr val="231F20"/>
                </a:solidFill>
                <a:latin typeface="Times New Roman"/>
              </a:rPr>
              <a:t>Golobokov V G.</a:t>
            </a:r>
            <a:r>
              <a:rPr lang="en-US" sz="800">
                <a:solidFill>
                  <a:srgbClr val="231F20"/>
                </a:solidFill>
                <a:latin typeface="Times New Roman"/>
              </a:rPr>
              <a:t> Zatyanuvshayasya sensaciya (vmesto predisloviya) </a:t>
            </a:r>
            <a:r>
              <a:rPr lang="ru" sz="800">
                <a:solidFill>
                  <a:srgbClr val="231F20"/>
                </a:solidFill>
                <a:latin typeface="Times New Roman"/>
              </a:rPr>
              <a:t>// </a:t>
            </a:r>
            <a:r>
              <a:rPr lang="en-US" sz="800">
                <a:solidFill>
                  <a:srgbClr val="231F20"/>
                </a:solidFill>
                <a:latin typeface="Times New Roman"/>
              </a:rPr>
              <a:t>Vazyulin V.A. Logika «Kapitala» Karla Marksa. — M.: Sovremennyj gumanitarnyj univer-sitet, 2002. — 390 s.</a:t>
            </a:r>
          </a:p>
          <a:p>
            <a:pPr marL="241368" indent="-266700" algn="just">
              <a:lnSpc>
                <a:spcPct val="111000"/>
              </a:lnSpc>
            </a:pPr>
            <a:r>
              <a:rPr lang="en-US" sz="800">
                <a:solidFill>
                  <a:srgbClr val="231F20"/>
                </a:solidFill>
                <a:latin typeface="Times New Roman"/>
              </a:rPr>
              <a:t>6.   </a:t>
            </a:r>
            <a:r>
              <a:rPr lang="en-US" sz="750" i="1">
                <a:solidFill>
                  <a:srgbClr val="231F20"/>
                </a:solidFill>
                <a:latin typeface="Times New Roman"/>
              </a:rPr>
              <a:t>Hessin N. V</a:t>
            </a:r>
            <a:r>
              <a:rPr lang="en-US" sz="800">
                <a:solidFill>
                  <a:srgbClr val="231F20"/>
                </a:solidFill>
                <a:latin typeface="Times New Roman"/>
              </a:rPr>
              <a:t> Ponyatie «ekonomicheskaya kletochka» i ego metodologicheskoe znachenie dlya politicheskoj ekonomii socializma // Voprosy politicheskoj ekonomii. — 2017. — № 3. — S. 115—131.</a:t>
            </a:r>
          </a:p>
          <a:p>
            <a:pPr marL="241368" indent="-266700" algn="just">
              <a:lnSpc>
                <a:spcPct val="111000"/>
              </a:lnSpc>
            </a:pPr>
            <a:r>
              <a:rPr lang="en-US" sz="800">
                <a:solidFill>
                  <a:srgbClr val="231F20"/>
                </a:solidFill>
                <a:latin typeface="Times New Roman"/>
              </a:rPr>
              <a:t>7.    </a:t>
            </a:r>
            <a:r>
              <a:rPr lang="en-US" sz="750" i="1">
                <a:solidFill>
                  <a:srgbClr val="231F20"/>
                </a:solidFill>
                <a:latin typeface="Times New Roman"/>
              </a:rPr>
              <a:t>Il’enkov Je. V</a:t>
            </a:r>
            <a:r>
              <a:rPr lang="en-US" sz="800">
                <a:solidFill>
                  <a:srgbClr val="231F20"/>
                </a:solidFill>
                <a:latin typeface="Times New Roman"/>
              </a:rPr>
              <a:t> Dialektika abstraktnogo i konkretnogo v «Kapitale» K. Marksa. — M.: Izd-vo Akademii nauk SSSR, 1960. — 285 s.</a:t>
            </a:r>
          </a:p>
          <a:p>
            <a:pPr marL="241368" indent="-266700" algn="just">
              <a:lnSpc>
                <a:spcPct val="111000"/>
              </a:lnSpc>
            </a:pPr>
            <a:r>
              <a:rPr lang="en-US" sz="800">
                <a:solidFill>
                  <a:srgbClr val="231F20"/>
                </a:solidFill>
                <a:latin typeface="Times New Roman"/>
              </a:rPr>
              <a:t>8.    Istoria Vsesojuznoj Kommunisticheskoj partii (bol’shevikov). Kratkij kurs. — M.: Izd-vo CK VKP(b) «Pravda», 1938. — 351 s.</a:t>
            </a:r>
          </a:p>
          <a:p>
            <a:pPr marL="241368" indent="-266700" algn="just">
              <a:lnSpc>
                <a:spcPct val="111000"/>
              </a:lnSpc>
            </a:pPr>
            <a:r>
              <a:rPr lang="en-US" sz="800">
                <a:solidFill>
                  <a:srgbClr val="231F20"/>
                </a:solidFill>
                <a:latin typeface="Times New Roman"/>
              </a:rPr>
              <a:t>9.   Jekonomicheskaja jenciklopedia «Politicheskaja jekonomia». T. 3. — M.: Sovets-kaja jenciklopedia, 1979. — 624 c.</a:t>
            </a:r>
          </a:p>
          <a:p>
            <a:pPr marL="241368" indent="-266700" algn="just">
              <a:lnSpc>
                <a:spcPct val="111000"/>
              </a:lnSpc>
            </a:pPr>
            <a:r>
              <a:rPr lang="en-US" sz="800">
                <a:solidFill>
                  <a:srgbClr val="231F20"/>
                </a:solidFill>
                <a:latin typeface="Times New Roman"/>
              </a:rPr>
              <a:t>10.  Jekonomicheskaja jenciklopedia «Politicheskaja jekonomia». T. 4. — M.: Sovetskaja jenciklopedia, 1980. — 672 s.</a:t>
            </a:r>
          </a:p>
        </p:txBody>
      </p:sp>
      <p:sp>
        <p:nvSpPr>
          <p:cNvPr id="3" name="Прямоугольник 2"/>
          <p:cNvSpPr/>
          <p:nvPr/>
        </p:nvSpPr>
        <p:spPr>
          <a:xfrm>
            <a:off x="4602480" y="6946392"/>
            <a:ext cx="124968" cy="112776"/>
          </a:xfrm>
          <a:prstGeom prst="rect">
            <a:avLst/>
          </a:prstGeom>
          <a:solidFill>
            <a:srgbClr val="FFFFFF"/>
          </a:solidFill>
        </p:spPr>
        <p:txBody>
          <a:bodyPr wrap="none" lIns="0" tIns="0" rIns="0" bIns="0">
            <a:noAutofit/>
          </a:bodyPr>
          <a:lstStyle/>
          <a:p>
            <a:pPr indent="0"/>
            <a:r>
              <a:rPr lang="en-US" sz="800">
                <a:solidFill>
                  <a:srgbClr val="231F20"/>
                </a:solidFill>
                <a:latin typeface="Times New Roman"/>
              </a:rPr>
              <a:t>45</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4192" y="591312"/>
            <a:ext cx="3962400" cy="6288024"/>
          </a:xfrm>
          <a:prstGeom prst="rect">
            <a:avLst/>
          </a:prstGeom>
          <a:solidFill>
            <a:srgbClr val="FFFFFF"/>
          </a:solidFill>
        </p:spPr>
        <p:txBody>
          <a:bodyPr lIns="0" tIns="0" rIns="0" bIns="0">
            <a:noAutofit/>
          </a:bodyPr>
          <a:lstStyle/>
          <a:p>
            <a:pPr marL="241368" indent="-266700" algn="just">
              <a:lnSpc>
                <a:spcPct val="115000"/>
              </a:lnSpc>
            </a:pPr>
            <a:r>
              <a:rPr lang="ru" sz="800">
                <a:solidFill>
                  <a:srgbClr val="231F20"/>
                </a:solidFill>
                <a:latin typeface="Times New Roman"/>
              </a:rPr>
              <a:t>11.   </a:t>
            </a:r>
            <a:r>
              <a:rPr lang="en-US" sz="750" i="1">
                <a:solidFill>
                  <a:srgbClr val="231F20"/>
                </a:solidFill>
                <a:latin typeface="Times New Roman"/>
              </a:rPr>
              <a:t>Jengel’s F.</a:t>
            </a:r>
            <a:r>
              <a:rPr lang="en-US" sz="800">
                <a:solidFill>
                  <a:srgbClr val="231F20"/>
                </a:solidFill>
                <a:latin typeface="Times New Roman"/>
              </a:rPr>
              <a:t> Dialektika prirody </a:t>
            </a:r>
            <a:r>
              <a:rPr lang="ru" sz="800">
                <a:solidFill>
                  <a:srgbClr val="231F20"/>
                </a:solidFill>
                <a:latin typeface="Times New Roman"/>
              </a:rPr>
              <a:t>// </a:t>
            </a:r>
            <a:r>
              <a:rPr lang="en-US" sz="800">
                <a:solidFill>
                  <a:srgbClr val="231F20"/>
                </a:solidFill>
                <a:latin typeface="Times New Roman"/>
              </a:rPr>
              <a:t>Marks K., Jengel’s F. Soch. 2-e izd. T. 20. — M.: Politizdat, 1961.</a:t>
            </a:r>
          </a:p>
          <a:p>
            <a:pPr marL="241368" indent="-266700" algn="just">
              <a:lnSpc>
                <a:spcPct val="115000"/>
              </a:lnSpc>
            </a:pPr>
            <a:r>
              <a:rPr lang="en-US" sz="800">
                <a:solidFill>
                  <a:srgbClr val="231F20"/>
                </a:solidFill>
                <a:latin typeface="Times New Roman"/>
              </a:rPr>
              <a:t>12.   </a:t>
            </a:r>
            <a:r>
              <a:rPr lang="en-US" sz="750" i="1">
                <a:solidFill>
                  <a:srgbClr val="231F20"/>
                </a:solidFill>
                <a:latin typeface="Times New Roman"/>
              </a:rPr>
              <a:t>Jengel’s F</a:t>
            </a:r>
            <a:r>
              <a:rPr lang="en-US" sz="800">
                <a:solidFill>
                  <a:srgbClr val="231F20"/>
                </a:solidFill>
                <a:latin typeface="Times New Roman"/>
              </a:rPr>
              <a:t> Ljudvig Fejerbah i konec klassicheskoj nemeckoj filosofii </a:t>
            </a:r>
            <a:r>
              <a:rPr lang="ru" sz="800">
                <a:solidFill>
                  <a:srgbClr val="231F20"/>
                </a:solidFill>
                <a:latin typeface="Times New Roman"/>
              </a:rPr>
              <a:t>// </a:t>
            </a:r>
            <a:r>
              <a:rPr lang="en-US" sz="800">
                <a:solidFill>
                  <a:srgbClr val="231F20"/>
                </a:solidFill>
                <a:latin typeface="Times New Roman"/>
              </a:rPr>
              <a:t>Marks K., Jengel’s F Soch. 2-e izd. T. 20. — M.: Politizdat, 1964.</a:t>
            </a:r>
          </a:p>
          <a:p>
            <a:pPr marL="241368" indent="-266700" algn="just">
              <a:lnSpc>
                <a:spcPct val="115000"/>
              </a:lnSpc>
            </a:pPr>
            <a:r>
              <a:rPr lang="en-US" sz="800">
                <a:solidFill>
                  <a:srgbClr val="231F20"/>
                </a:solidFill>
                <a:latin typeface="Times New Roman"/>
              </a:rPr>
              <a:t>13.   </a:t>
            </a:r>
            <a:r>
              <a:rPr lang="en-US" sz="750" i="1">
                <a:solidFill>
                  <a:srgbClr val="231F20"/>
                </a:solidFill>
                <a:latin typeface="Times New Roman"/>
              </a:rPr>
              <a:t>Jengel’s F</a:t>
            </a:r>
            <a:r>
              <a:rPr lang="en-US" sz="800">
                <a:solidFill>
                  <a:srgbClr val="231F20"/>
                </a:solidFill>
                <a:latin typeface="Times New Roman"/>
              </a:rPr>
              <a:t> Predislovie k nem. izd. «Manifesta kommunisticheskoj partii»// Marks K., Jengel’s F. Soch. 2-e izd. T. 21. — M.: Politizdat, 1961.</a:t>
            </a:r>
          </a:p>
          <a:p>
            <a:pPr marL="241368" indent="-266700" algn="just">
              <a:lnSpc>
                <a:spcPct val="115000"/>
              </a:lnSpc>
            </a:pPr>
            <a:r>
              <a:rPr lang="en-US" sz="800">
                <a:solidFill>
                  <a:srgbClr val="231F20"/>
                </a:solidFill>
                <a:latin typeface="Times New Roman"/>
              </a:rPr>
              <a:t>14.   </a:t>
            </a:r>
            <a:r>
              <a:rPr lang="en-US" sz="750" i="1">
                <a:solidFill>
                  <a:srgbClr val="231F20"/>
                </a:solidFill>
                <a:latin typeface="Times New Roman"/>
              </a:rPr>
              <a:t>Lenin V. I.</a:t>
            </a:r>
            <a:r>
              <a:rPr lang="en-US" sz="800">
                <a:solidFill>
                  <a:srgbClr val="231F20"/>
                </a:solidFill>
                <a:latin typeface="Times New Roman"/>
              </a:rPr>
              <a:t> Konspekt knigi Gegelya «Nauka logiki» </a:t>
            </a:r>
            <a:r>
              <a:rPr lang="ru" sz="800">
                <a:solidFill>
                  <a:srgbClr val="231F20"/>
                </a:solidFill>
                <a:latin typeface="Times New Roman"/>
              </a:rPr>
              <a:t>// </a:t>
            </a:r>
            <a:r>
              <a:rPr lang="en-US" sz="800">
                <a:solidFill>
                  <a:srgbClr val="231F20"/>
                </a:solidFill>
                <a:latin typeface="Times New Roman"/>
              </a:rPr>
              <a:t>Poln. sobr. soch. T.29. — M.: Izd-vo politicheskoj literatury, 1969.</a:t>
            </a:r>
          </a:p>
          <a:p>
            <a:pPr marL="241368" indent="-266700" algn="just">
              <a:lnSpc>
                <a:spcPct val="115000"/>
              </a:lnSpc>
            </a:pPr>
            <a:r>
              <a:rPr lang="en-US" sz="800">
                <a:solidFill>
                  <a:srgbClr val="231F20"/>
                </a:solidFill>
                <a:latin typeface="Times New Roman"/>
              </a:rPr>
              <a:t>15.   </a:t>
            </a:r>
            <a:r>
              <a:rPr lang="en-US" sz="750" i="1">
                <a:solidFill>
                  <a:srgbClr val="231F20"/>
                </a:solidFill>
                <a:latin typeface="Times New Roman"/>
              </a:rPr>
              <a:t>Lenin VI.</a:t>
            </a:r>
            <a:r>
              <a:rPr lang="en-US" sz="800">
                <a:solidFill>
                  <a:srgbClr val="231F20"/>
                </a:solidFill>
                <a:latin typeface="Times New Roman"/>
              </a:rPr>
              <a:t> Karl Marks </a:t>
            </a:r>
            <a:r>
              <a:rPr lang="ru" sz="800">
                <a:solidFill>
                  <a:srgbClr val="231F20"/>
                </a:solidFill>
                <a:latin typeface="Times New Roman"/>
              </a:rPr>
              <a:t>// </a:t>
            </a:r>
            <a:r>
              <a:rPr lang="en-US" sz="800">
                <a:solidFill>
                  <a:srgbClr val="231F20"/>
                </a:solidFill>
                <a:latin typeface="Times New Roman"/>
              </a:rPr>
              <a:t>Poln. sobr. soch. T.26. — M.: Izd-vo politicheskoj liter-atury. 1969.</a:t>
            </a:r>
          </a:p>
          <a:p>
            <a:pPr marL="241368" indent="-266700" algn="just">
              <a:lnSpc>
                <a:spcPct val="115000"/>
              </a:lnSpc>
            </a:pPr>
            <a:r>
              <a:rPr lang="en-US" sz="800">
                <a:solidFill>
                  <a:srgbClr val="231F20"/>
                </a:solidFill>
                <a:latin typeface="Times New Roman"/>
              </a:rPr>
              <a:t>16.   </a:t>
            </a:r>
            <a:r>
              <a:rPr lang="en-US" sz="750" i="1">
                <a:solidFill>
                  <a:srgbClr val="231F20"/>
                </a:solidFill>
                <a:latin typeface="Times New Roman"/>
              </a:rPr>
              <a:t>Man’kovskj L. A.</a:t>
            </a:r>
            <a:r>
              <a:rPr lang="en-US" sz="800">
                <a:solidFill>
                  <a:srgbClr val="231F20"/>
                </a:solidFill>
                <a:latin typeface="Times New Roman"/>
              </a:rPr>
              <a:t> Logicheskie kategorii v «Kapitale» K. Marksa. — M.: Izd-vo Moskovskogo Gosudarstvennogo pedagogicheskogo instituta im. V. I. Lenina Uchen. zap. Mosk. gos. ped. in-ta im. V. I. Lenina, 1962. T. 179. —320 s.</a:t>
            </a:r>
          </a:p>
          <a:p>
            <a:pPr marL="241368" indent="-266700" algn="just">
              <a:lnSpc>
                <a:spcPct val="115000"/>
              </a:lnSpc>
            </a:pPr>
            <a:r>
              <a:rPr lang="en-US" sz="800">
                <a:solidFill>
                  <a:srgbClr val="231F20"/>
                </a:solidFill>
                <a:latin typeface="Times New Roman"/>
              </a:rPr>
              <a:t>17.   </a:t>
            </a:r>
            <a:r>
              <a:rPr lang="en-US" sz="750" i="1">
                <a:solidFill>
                  <a:srgbClr val="231F20"/>
                </a:solidFill>
                <a:latin typeface="Times New Roman"/>
              </a:rPr>
              <a:t>Marks K.</a:t>
            </a:r>
            <a:r>
              <a:rPr lang="en-US" sz="800">
                <a:solidFill>
                  <a:srgbClr val="231F20"/>
                </a:solidFill>
                <a:latin typeface="Times New Roman"/>
              </a:rPr>
              <a:t> [Fragmenty iz avtorizovannogo francuzskogo izdaniya I toma «Kapita-la»] </a:t>
            </a:r>
            <a:r>
              <a:rPr lang="ru" sz="800">
                <a:solidFill>
                  <a:srgbClr val="231F20"/>
                </a:solidFill>
                <a:latin typeface="Times New Roman"/>
              </a:rPr>
              <a:t>// </a:t>
            </a:r>
            <a:r>
              <a:rPr lang="en-US" sz="800">
                <a:solidFill>
                  <a:srgbClr val="231F20"/>
                </a:solidFill>
                <a:latin typeface="Times New Roman"/>
              </a:rPr>
              <a:t>Marks K., Engel’s F. Soch. 2-e izd. T. 49. — M.: Politizdat, 1974.</a:t>
            </a:r>
          </a:p>
          <a:p>
            <a:pPr marL="241368" indent="-266700" algn="just">
              <a:lnSpc>
                <a:spcPct val="115000"/>
              </a:lnSpc>
            </a:pPr>
            <a:r>
              <a:rPr lang="en-US" sz="800">
                <a:solidFill>
                  <a:srgbClr val="231F20"/>
                </a:solidFill>
                <a:latin typeface="Times New Roman"/>
              </a:rPr>
              <a:t>18.   </a:t>
            </a:r>
            <a:r>
              <a:rPr lang="en-US" sz="750" i="1">
                <a:solidFill>
                  <a:srgbClr val="231F20"/>
                </a:solidFill>
                <a:latin typeface="Times New Roman"/>
              </a:rPr>
              <a:t>Marks K.</a:t>
            </a:r>
            <a:r>
              <a:rPr lang="en-US" sz="800">
                <a:solidFill>
                  <a:srgbClr val="231F20"/>
                </a:solidFill>
                <a:latin typeface="Times New Roman"/>
              </a:rPr>
              <a:t> K kritike politicheskojjekonomii. Predislovie </a:t>
            </a:r>
            <a:r>
              <a:rPr lang="ru" sz="800">
                <a:solidFill>
                  <a:srgbClr val="231F20"/>
                </a:solidFill>
                <a:latin typeface="Times New Roman"/>
              </a:rPr>
              <a:t>// </a:t>
            </a:r>
            <a:r>
              <a:rPr lang="en-US" sz="800">
                <a:solidFill>
                  <a:srgbClr val="231F20"/>
                </a:solidFill>
                <a:latin typeface="Times New Roman"/>
              </a:rPr>
              <a:t>Marks K., Jengel’s F. Soch. </a:t>
            </a:r>
            <a:r>
              <a:rPr lang="ru" sz="800">
                <a:solidFill>
                  <a:srgbClr val="231F20"/>
                </a:solidFill>
                <a:latin typeface="Times New Roman"/>
              </a:rPr>
              <a:t>2-е </a:t>
            </a:r>
            <a:r>
              <a:rPr lang="en-US" sz="800">
                <a:solidFill>
                  <a:srgbClr val="231F20"/>
                </a:solidFill>
                <a:latin typeface="Times New Roman"/>
              </a:rPr>
              <a:t>izd. T. 13. — M.: Politizdat, 1959.</a:t>
            </a:r>
          </a:p>
          <a:p>
            <a:pPr marL="241368" indent="-266700" algn="just">
              <a:lnSpc>
                <a:spcPct val="115000"/>
              </a:lnSpc>
            </a:pPr>
            <a:r>
              <a:rPr lang="en-US" sz="800">
                <a:solidFill>
                  <a:srgbClr val="231F20"/>
                </a:solidFill>
                <a:latin typeface="Times New Roman"/>
              </a:rPr>
              <a:t>19.   </a:t>
            </a:r>
            <a:r>
              <a:rPr lang="en-US" sz="750" i="1">
                <a:solidFill>
                  <a:srgbClr val="231F20"/>
                </a:solidFill>
                <a:latin typeface="Times New Roman"/>
              </a:rPr>
              <a:t>Marks K.</a:t>
            </a:r>
            <a:r>
              <a:rPr lang="en-US" sz="800">
                <a:solidFill>
                  <a:srgbClr val="231F20"/>
                </a:solidFill>
                <a:latin typeface="Times New Roman"/>
              </a:rPr>
              <a:t> Kapital. Kritika politicheskoj jekonomii. T. I </a:t>
            </a:r>
            <a:r>
              <a:rPr lang="ru" sz="800">
                <a:solidFill>
                  <a:srgbClr val="231F20"/>
                </a:solidFill>
                <a:latin typeface="Times New Roman"/>
              </a:rPr>
              <a:t>// </a:t>
            </a:r>
            <a:r>
              <a:rPr lang="en-US" sz="800">
                <a:solidFill>
                  <a:srgbClr val="231F20"/>
                </a:solidFill>
                <a:latin typeface="Times New Roman"/>
              </a:rPr>
              <a:t>Marks K., Jengel’s F. Soch. 2-e izd. T. 23. — M.: Politizdat, 1960.</a:t>
            </a:r>
          </a:p>
          <a:p>
            <a:pPr marL="241368" indent="-266700" algn="just">
              <a:lnSpc>
                <a:spcPct val="115000"/>
              </a:lnSpc>
            </a:pPr>
            <a:r>
              <a:rPr lang="en-US" sz="800">
                <a:solidFill>
                  <a:srgbClr val="231F20"/>
                </a:solidFill>
                <a:latin typeface="Times New Roman"/>
              </a:rPr>
              <a:t>20.  </a:t>
            </a:r>
            <a:r>
              <a:rPr lang="en-US" sz="750" i="1">
                <a:solidFill>
                  <a:srgbClr val="231F20"/>
                </a:solidFill>
                <a:latin typeface="Times New Roman"/>
              </a:rPr>
              <a:t>Marks K.</a:t>
            </a:r>
            <a:r>
              <a:rPr lang="en-US" sz="800">
                <a:solidFill>
                  <a:srgbClr val="231F20"/>
                </a:solidFill>
                <a:latin typeface="Times New Roman"/>
              </a:rPr>
              <a:t> Kapital. Kritika politicheskojjekonomii. T. II </a:t>
            </a:r>
            <a:r>
              <a:rPr lang="ru" sz="800">
                <a:solidFill>
                  <a:srgbClr val="231F20"/>
                </a:solidFill>
                <a:latin typeface="Times New Roman"/>
              </a:rPr>
              <a:t>// </a:t>
            </a:r>
            <a:r>
              <a:rPr lang="en-US" sz="800">
                <a:solidFill>
                  <a:srgbClr val="231F20"/>
                </a:solidFill>
                <a:latin typeface="Times New Roman"/>
              </a:rPr>
              <a:t>Marks K., Jengel’s F. Soch. 2-e izd. T. 24. — M.: Politizdat, 1961.</a:t>
            </a:r>
          </a:p>
          <a:p>
            <a:pPr marL="241368" indent="-266700" algn="just">
              <a:lnSpc>
                <a:spcPct val="115000"/>
              </a:lnSpc>
            </a:pPr>
            <a:r>
              <a:rPr lang="en-US" sz="800">
                <a:solidFill>
                  <a:srgbClr val="231F20"/>
                </a:solidFill>
                <a:latin typeface="Times New Roman"/>
              </a:rPr>
              <a:t>21.   </a:t>
            </a:r>
            <a:r>
              <a:rPr lang="en-US" sz="750" i="1">
                <a:solidFill>
                  <a:srgbClr val="231F20"/>
                </a:solidFill>
                <a:latin typeface="Times New Roman"/>
              </a:rPr>
              <a:t>Marks K.</a:t>
            </a:r>
            <a:r>
              <a:rPr lang="en-US" sz="800">
                <a:solidFill>
                  <a:srgbClr val="231F20"/>
                </a:solidFill>
                <a:latin typeface="Times New Roman"/>
              </a:rPr>
              <a:t> Kapital. Kritika politicheskojjekonomii. T. III </a:t>
            </a:r>
            <a:r>
              <a:rPr lang="ru" sz="800">
                <a:solidFill>
                  <a:srgbClr val="231F20"/>
                </a:solidFill>
                <a:latin typeface="Times New Roman"/>
              </a:rPr>
              <a:t>// </a:t>
            </a:r>
            <a:r>
              <a:rPr lang="en-US" sz="800">
                <a:solidFill>
                  <a:srgbClr val="231F20"/>
                </a:solidFill>
                <a:latin typeface="Times New Roman"/>
              </a:rPr>
              <a:t>Marks K., Jengel’s F. Soch. 2-e izd. T. 25. Ch. 1. — M.: Politizdat, 1961.</a:t>
            </a:r>
          </a:p>
          <a:p>
            <a:pPr marL="241368" indent="-266700" algn="just">
              <a:lnSpc>
                <a:spcPct val="115000"/>
              </a:lnSpc>
            </a:pPr>
            <a:r>
              <a:rPr lang="en-US" sz="800">
                <a:solidFill>
                  <a:srgbClr val="231F20"/>
                </a:solidFill>
                <a:latin typeface="Times New Roman"/>
              </a:rPr>
              <a:t>22.  </a:t>
            </a:r>
            <a:r>
              <a:rPr lang="en-US" sz="750" i="1">
                <a:solidFill>
                  <a:srgbClr val="231F20"/>
                </a:solidFill>
                <a:latin typeface="Times New Roman"/>
              </a:rPr>
              <a:t>Marks K.</a:t>
            </a:r>
            <a:r>
              <a:rPr lang="en-US" sz="800">
                <a:solidFill>
                  <a:srgbClr val="231F20"/>
                </a:solidFill>
                <a:latin typeface="Times New Roman"/>
              </a:rPr>
              <a:t> Vvedenie </a:t>
            </a:r>
            <a:r>
              <a:rPr lang="ru" sz="800">
                <a:solidFill>
                  <a:srgbClr val="231F20"/>
                </a:solidFill>
                <a:latin typeface="Times New Roman"/>
              </a:rPr>
              <a:t>// </a:t>
            </a:r>
            <a:r>
              <a:rPr lang="en-US" sz="800">
                <a:solidFill>
                  <a:srgbClr val="231F20"/>
                </a:solidFill>
                <a:latin typeface="Times New Roman"/>
              </a:rPr>
              <a:t>Marks K., Jengel’s F. Soch. 2-e izd. T. 46. Ch. I. — M.: Politizdat, 1962.</a:t>
            </a:r>
          </a:p>
          <a:p>
            <a:pPr marL="241368" indent="-266700" algn="just">
              <a:lnSpc>
                <a:spcPct val="115000"/>
              </a:lnSpc>
            </a:pPr>
            <a:r>
              <a:rPr lang="en-US" sz="800">
                <a:solidFill>
                  <a:srgbClr val="231F20"/>
                </a:solidFill>
                <a:latin typeface="Times New Roman"/>
              </a:rPr>
              <a:t>23.  </a:t>
            </a:r>
            <a:r>
              <a:rPr lang="en-US" sz="750" i="1">
                <a:solidFill>
                  <a:srgbClr val="231F20"/>
                </a:solidFill>
                <a:latin typeface="Times New Roman"/>
              </a:rPr>
              <a:t>Marks K.</a:t>
            </a:r>
            <a:r>
              <a:rPr lang="en-US" sz="800">
                <a:solidFill>
                  <a:srgbClr val="231F20"/>
                </a:solidFill>
                <a:latin typeface="Times New Roman"/>
              </a:rPr>
              <a:t> Zamechanija na knigu A. Vagnera «Uchebnik politicheskoj jekonomii» </a:t>
            </a:r>
            <a:r>
              <a:rPr lang="ru" sz="800">
                <a:solidFill>
                  <a:srgbClr val="231F20"/>
                </a:solidFill>
                <a:latin typeface="Times New Roman"/>
              </a:rPr>
              <a:t>// </a:t>
            </a:r>
            <a:r>
              <a:rPr lang="en-US" sz="800">
                <a:solidFill>
                  <a:srgbClr val="231F20"/>
                </a:solidFill>
                <a:latin typeface="Times New Roman"/>
              </a:rPr>
              <a:t>Marks K., Jengel’s F. Soch. 2-e izd. T. 19. — M.: Politizdat, 1961.</a:t>
            </a:r>
          </a:p>
          <a:p>
            <a:pPr marL="241368" indent="-266700" algn="just">
              <a:lnSpc>
                <a:spcPct val="115000"/>
              </a:lnSpc>
            </a:pPr>
            <a:r>
              <a:rPr lang="en-US" sz="800">
                <a:solidFill>
                  <a:srgbClr val="231F20"/>
                </a:solidFill>
                <a:latin typeface="Times New Roman"/>
              </a:rPr>
              <a:t>24.  </a:t>
            </a:r>
            <a:r>
              <a:rPr lang="en-US" sz="750" i="1">
                <a:solidFill>
                  <a:srgbClr val="231F20"/>
                </a:solidFill>
                <a:latin typeface="Times New Roman"/>
              </a:rPr>
              <a:t>Nekipelov A. D.</a:t>
            </a:r>
            <a:r>
              <a:rPr lang="en-US" sz="800">
                <a:solidFill>
                  <a:srgbClr val="231F20"/>
                </a:solidFill>
                <a:latin typeface="Times New Roman"/>
              </a:rPr>
              <a:t> Krizis v jekonomicheskoj nauke — priroda i puti preodolenia </a:t>
            </a:r>
            <a:r>
              <a:rPr lang="ru" sz="800">
                <a:solidFill>
                  <a:srgbClr val="231F20"/>
                </a:solidFill>
                <a:latin typeface="Times New Roman"/>
              </a:rPr>
              <a:t>// </a:t>
            </a:r>
            <a:r>
              <a:rPr lang="en-US" sz="800">
                <a:solidFill>
                  <a:srgbClr val="231F20"/>
                </a:solidFill>
                <a:latin typeface="Times New Roman"/>
              </a:rPr>
              <a:t>Vestnik Rossiskoj akademii nauk. — 2019. — № 1. — S. 23-35.</a:t>
            </a:r>
          </a:p>
          <a:p>
            <a:pPr marL="241368" indent="-266700" algn="just">
              <a:lnSpc>
                <a:spcPct val="115000"/>
              </a:lnSpc>
            </a:pPr>
            <a:r>
              <a:rPr lang="en-US" sz="800">
                <a:solidFill>
                  <a:srgbClr val="231F20"/>
                </a:solidFill>
                <a:latin typeface="Times New Roman"/>
              </a:rPr>
              <a:t>25.  </a:t>
            </a:r>
            <a:r>
              <a:rPr lang="en-US" sz="750" i="1">
                <a:solidFill>
                  <a:srgbClr val="231F20"/>
                </a:solidFill>
                <a:latin typeface="Times New Roman"/>
              </a:rPr>
              <a:t>NekipelovA. D.</a:t>
            </a:r>
            <a:r>
              <a:rPr lang="en-US" sz="800">
                <a:solidFill>
                  <a:srgbClr val="231F20"/>
                </a:solidFill>
                <a:latin typeface="Times New Roman"/>
              </a:rPr>
              <a:t> Stanovlenie i funkcionirovanie jekonomicheskih institutov: ot «rob-inzonady» do rynochnoj jekonomiki, osnovannoj na individual’nom proizvod-stve. — M.: Jekonomist#, 2006. — 328 s.</a:t>
            </a:r>
          </a:p>
          <a:p>
            <a:pPr marL="241368" indent="-266700" algn="just">
              <a:lnSpc>
                <a:spcPct val="115000"/>
              </a:lnSpc>
            </a:pPr>
            <a:r>
              <a:rPr lang="en-US" sz="800">
                <a:solidFill>
                  <a:srgbClr val="231F20"/>
                </a:solidFill>
                <a:latin typeface="Times New Roman"/>
              </a:rPr>
              <a:t>26.  </a:t>
            </a:r>
            <a:r>
              <a:rPr lang="en-US" sz="750" i="1">
                <a:solidFill>
                  <a:srgbClr val="231F20"/>
                </a:solidFill>
                <a:latin typeface="Times New Roman"/>
              </a:rPr>
              <a:t>Oitinen V., Rauhala P</a:t>
            </a:r>
            <a:r>
              <a:rPr lang="en-US" sz="800">
                <a:solidFill>
                  <a:srgbClr val="231F20"/>
                </a:solidFill>
                <a:latin typeface="Times New Roman"/>
              </a:rPr>
              <a:t> Recenzija na knigu «Karl Marks: Jekonomicheskie rukopisi K. Marksa 1864—1865 gg» </a:t>
            </a:r>
            <a:r>
              <a:rPr lang="ru" sz="800">
                <a:solidFill>
                  <a:srgbClr val="231F20"/>
                </a:solidFill>
                <a:latin typeface="Times New Roman"/>
              </a:rPr>
              <a:t>// </a:t>
            </a:r>
            <a:r>
              <a:rPr lang="en-US" sz="800">
                <a:solidFill>
                  <a:srgbClr val="231F20"/>
                </a:solidFill>
                <a:latin typeface="Times New Roman"/>
              </a:rPr>
              <a:t>Voprosy politicheskoj jekonomii. — 2017. — № 2. — S. 121-128.</a:t>
            </a:r>
          </a:p>
          <a:p>
            <a:pPr marL="241368" indent="-266700" algn="just">
              <a:lnSpc>
                <a:spcPct val="115000"/>
              </a:lnSpc>
            </a:pPr>
            <a:r>
              <a:rPr lang="en-US" sz="800">
                <a:solidFill>
                  <a:srgbClr val="231F20"/>
                </a:solidFill>
                <a:latin typeface="Times New Roman"/>
              </a:rPr>
              <a:t>27.  </a:t>
            </a:r>
            <a:r>
              <a:rPr lang="en-US" sz="750" i="1">
                <a:solidFill>
                  <a:srgbClr val="231F20"/>
                </a:solidFill>
                <a:latin typeface="Times New Roman"/>
              </a:rPr>
              <a:t>RozenbergD. I.</a:t>
            </a:r>
            <a:r>
              <a:rPr lang="en-US" sz="800">
                <a:solidFill>
                  <a:srgbClr val="231F20"/>
                </a:solidFill>
                <a:latin typeface="Times New Roman"/>
              </a:rPr>
              <a:t> Kommentarii k «Kapitalu» K. Marksa. — M.: Jekonomika, 1984. — 720 s.</a:t>
            </a:r>
          </a:p>
          <a:p>
            <a:pPr marL="241368" indent="-266700" algn="just">
              <a:lnSpc>
                <a:spcPct val="115000"/>
              </a:lnSpc>
            </a:pPr>
            <a:r>
              <a:rPr lang="en-US" sz="800">
                <a:solidFill>
                  <a:srgbClr val="231F20"/>
                </a:solidFill>
                <a:latin typeface="Times New Roman"/>
              </a:rPr>
              <a:t>28.  </a:t>
            </a:r>
            <a:r>
              <a:rPr lang="en-US" sz="750" i="1">
                <a:solidFill>
                  <a:srgbClr val="231F20"/>
                </a:solidFill>
                <a:latin typeface="Times New Roman"/>
              </a:rPr>
              <a:t>Rozental’ M. M.</a:t>
            </a:r>
            <a:r>
              <a:rPr lang="en-US" sz="800">
                <a:solidFill>
                  <a:srgbClr val="231F20"/>
                </a:solidFill>
                <a:latin typeface="Times New Roman"/>
              </a:rPr>
              <a:t> Voprosy dialektiki v «Kapitale» Marksa. — M.: Gospolitizdat, 1955. — 428 s.</a:t>
            </a:r>
          </a:p>
          <a:p>
            <a:pPr marL="241368" indent="-266700" algn="just">
              <a:lnSpc>
                <a:spcPct val="115000"/>
              </a:lnSpc>
            </a:pPr>
            <a:r>
              <a:rPr lang="en-US" sz="800">
                <a:solidFill>
                  <a:srgbClr val="231F20"/>
                </a:solidFill>
                <a:latin typeface="Times New Roman"/>
              </a:rPr>
              <a:t>29.   </a:t>
            </a:r>
            <a:r>
              <a:rPr lang="en-US" sz="750" i="1">
                <a:solidFill>
                  <a:srgbClr val="231F20"/>
                </a:solidFill>
                <a:latin typeface="Times New Roman"/>
              </a:rPr>
              <a:t>Smit A.</a:t>
            </a:r>
            <a:r>
              <a:rPr lang="en-US" sz="800">
                <a:solidFill>
                  <a:srgbClr val="231F20"/>
                </a:solidFill>
                <a:latin typeface="Times New Roman"/>
              </a:rPr>
              <a:t> Issledovanie o prirode i prichinah bogatstva narodov. — M.: Jeksmo, 2007. —960 s.</a:t>
            </a:r>
          </a:p>
          <a:p>
            <a:pPr marL="241368" indent="-266700" algn="just">
              <a:lnSpc>
                <a:spcPct val="115000"/>
              </a:lnSpc>
            </a:pPr>
            <a:r>
              <a:rPr lang="en-US" sz="800">
                <a:solidFill>
                  <a:srgbClr val="231F20"/>
                </a:solidFill>
                <a:latin typeface="Times New Roman"/>
              </a:rPr>
              <a:t>30.  </a:t>
            </a:r>
            <a:r>
              <a:rPr lang="en-US" sz="750" i="1">
                <a:solidFill>
                  <a:srgbClr val="231F20"/>
                </a:solidFill>
                <a:latin typeface="Times New Roman"/>
              </a:rPr>
              <a:t>Sorokin A. V</a:t>
            </a:r>
            <a:r>
              <a:rPr lang="en-US" sz="800">
                <a:solidFill>
                  <a:srgbClr val="231F20"/>
                </a:solidFill>
                <a:latin typeface="Times New Roman"/>
              </a:rPr>
              <a:t> Obshchaya ekonomika ili model’ rynochnoj ekonomiki: prevrash-chenie pribyli v srednyuyu pribyl’. «Gollandskaya bolezn’» kak rezul’tat neravenstva otraslevyh norm pribyli. Zakon srednej pribyli, ili pochemu cena na neft’ dolzhna ponizhat’sya? Mezhotraslevaya i vnutriotraslevaya konkurenciya. Konspekt devy-atoj lekcii kursa «Obshchaya ekonomika» // Problemy sovremennoj ekonomiki. — 2017. — № 1 (61). — S. 190-196.</a:t>
            </a:r>
          </a:p>
        </p:txBody>
      </p:sp>
      <p:sp>
        <p:nvSpPr>
          <p:cNvPr id="3" name="Прямоугольник 2"/>
          <p:cNvSpPr/>
          <p:nvPr/>
        </p:nvSpPr>
        <p:spPr>
          <a:xfrm>
            <a:off x="597408" y="6943344"/>
            <a:ext cx="128016" cy="115824"/>
          </a:xfrm>
          <a:prstGeom prst="rect">
            <a:avLst/>
          </a:prstGeom>
          <a:solidFill>
            <a:srgbClr val="FFFFFF"/>
          </a:solidFill>
        </p:spPr>
        <p:txBody>
          <a:bodyPr wrap="none" lIns="0" tIns="0" rIns="0" bIns="0">
            <a:noAutofit/>
          </a:bodyPr>
          <a:lstStyle/>
          <a:p>
            <a:pPr indent="0"/>
            <a:r>
              <a:rPr lang="en-US" sz="800">
                <a:solidFill>
                  <a:srgbClr val="231F20"/>
                </a:solidFill>
                <a:latin typeface="Times New Roman"/>
              </a:rPr>
              <a:t>46</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77240" y="591312"/>
            <a:ext cx="3956304" cy="2081784"/>
          </a:xfrm>
          <a:prstGeom prst="rect">
            <a:avLst/>
          </a:prstGeom>
          <a:solidFill>
            <a:srgbClr val="FFFFFF"/>
          </a:solidFill>
        </p:spPr>
        <p:txBody>
          <a:bodyPr lIns="0" tIns="0" rIns="0" bIns="0">
            <a:noAutofit/>
          </a:bodyPr>
          <a:lstStyle/>
          <a:p>
            <a:pPr marL="235272" indent="-266700" algn="just">
              <a:lnSpc>
                <a:spcPct val="112000"/>
              </a:lnSpc>
            </a:pPr>
            <a:r>
              <a:rPr lang="ru" sz="800">
                <a:solidFill>
                  <a:srgbClr val="231F20"/>
                </a:solidFill>
                <a:latin typeface="Times New Roman"/>
              </a:rPr>
              <a:t>31.   </a:t>
            </a:r>
            <a:r>
              <a:rPr lang="en-US" sz="750" i="1">
                <a:solidFill>
                  <a:srgbClr val="231F20"/>
                </a:solidFill>
                <a:latin typeface="Times New Roman"/>
              </a:rPr>
              <a:t>Sorokin A. V.</a:t>
            </a:r>
            <a:r>
              <a:rPr lang="en-US" sz="800">
                <a:solidFill>
                  <a:srgbClr val="231F20"/>
                </a:solidFill>
                <a:latin typeface="Times New Roman"/>
              </a:rPr>
              <a:t> Obshchaya ekonomika: algoritm prognoza mirovyh ekonomicheskih krizisov (na primere 2008 g.) </a:t>
            </a:r>
            <a:r>
              <a:rPr lang="ru" sz="800">
                <a:solidFill>
                  <a:srgbClr val="231F20"/>
                </a:solidFill>
                <a:latin typeface="Times New Roman"/>
              </a:rPr>
              <a:t>// </a:t>
            </a:r>
            <a:r>
              <a:rPr lang="en-US" sz="800">
                <a:solidFill>
                  <a:srgbClr val="231F20"/>
                </a:solidFill>
                <a:latin typeface="Times New Roman"/>
              </a:rPr>
              <a:t>Vestnik Moskovskogo universiteta. Seriya 6. Ekonomika. — 2019. — № 3. — S. 18-41.</a:t>
            </a:r>
          </a:p>
          <a:p>
            <a:pPr marL="235272" indent="-266700" algn="just">
              <a:lnSpc>
                <a:spcPct val="112000"/>
              </a:lnSpc>
            </a:pPr>
            <a:r>
              <a:rPr lang="en-US" sz="800">
                <a:solidFill>
                  <a:srgbClr val="231F20"/>
                </a:solidFill>
                <a:latin typeface="Times New Roman"/>
              </a:rPr>
              <a:t>32.  </a:t>
            </a:r>
            <a:r>
              <a:rPr lang="en-US" sz="750" i="1">
                <a:solidFill>
                  <a:srgbClr val="231F20"/>
                </a:solidFill>
                <a:latin typeface="Times New Roman"/>
              </a:rPr>
              <a:t>Sorokin A. V.</a:t>
            </a:r>
            <a:r>
              <a:rPr lang="en-US" sz="800">
                <a:solidFill>
                  <a:srgbClr val="231F20"/>
                </a:solidFill>
                <a:latin typeface="Times New Roman"/>
              </a:rPr>
              <a:t> Obshchaya ekonomika: bakalavriat. Kratkij kurs. — M.—Berlin: Di-rekt-Media, 2020. — 243 s.</a:t>
            </a:r>
          </a:p>
          <a:p>
            <a:pPr marL="235272" indent="-266700" algn="just">
              <a:lnSpc>
                <a:spcPct val="112000"/>
              </a:lnSpc>
            </a:pPr>
            <a:r>
              <a:rPr lang="en-US" sz="800">
                <a:solidFill>
                  <a:srgbClr val="231F20"/>
                </a:solidFill>
                <a:latin typeface="Times New Roman"/>
              </a:rPr>
              <a:t>33.   </a:t>
            </a:r>
            <a:r>
              <a:rPr lang="en-US" sz="750" i="1">
                <a:solidFill>
                  <a:srgbClr val="231F20"/>
                </a:solidFill>
                <a:latin typeface="Times New Roman"/>
              </a:rPr>
              <a:t>Tipuhin V. N.</a:t>
            </a:r>
            <a:r>
              <a:rPr lang="en-US" sz="800">
                <a:solidFill>
                  <a:srgbClr val="231F20"/>
                </a:solidFill>
                <a:latin typeface="Times New Roman"/>
              </a:rPr>
              <a:t> Metod voshozhdenia ot abstraktnogo k konkretnomu v «Kapi-tale» K. Marksa. — Omsk: Trudy Omskogo s-h. in-ta im. S. M. Kirova, 1961. T. XLV. —180 c.</a:t>
            </a:r>
          </a:p>
          <a:p>
            <a:pPr marL="235272" indent="-266700" algn="just">
              <a:lnSpc>
                <a:spcPct val="112000"/>
              </a:lnSpc>
            </a:pPr>
            <a:r>
              <a:rPr lang="en-US" sz="800">
                <a:solidFill>
                  <a:srgbClr val="231F20"/>
                </a:solidFill>
                <a:latin typeface="Times New Roman"/>
              </a:rPr>
              <a:t>34.   </a:t>
            </a:r>
            <a:r>
              <a:rPr lang="en-US" sz="750" i="1">
                <a:solidFill>
                  <a:srgbClr val="231F20"/>
                </a:solidFill>
                <a:latin typeface="Times New Roman"/>
              </a:rPr>
              <a:t>Tronev K.</a:t>
            </a:r>
            <a:r>
              <a:rPr lang="en-US" sz="800">
                <a:solidFill>
                  <a:srgbClr val="231F20"/>
                </a:solidFill>
                <a:latin typeface="Times New Roman"/>
              </a:rPr>
              <a:t> Eshhe raz k voprosu ob abstraktnom i konkretnom v politicheskojje-konomii </a:t>
            </a:r>
            <a:r>
              <a:rPr lang="ru" sz="800">
                <a:solidFill>
                  <a:srgbClr val="231F20"/>
                </a:solidFill>
                <a:latin typeface="Times New Roman"/>
              </a:rPr>
              <a:t>// </a:t>
            </a:r>
            <a:r>
              <a:rPr lang="en-US" sz="800">
                <a:solidFill>
                  <a:srgbClr val="231F20"/>
                </a:solidFill>
                <a:latin typeface="Times New Roman"/>
              </a:rPr>
              <a:t>Rossiski jekonomicheskij zhurnal. — 2007. — № 7-8. — S. 51-66.</a:t>
            </a:r>
          </a:p>
          <a:p>
            <a:pPr marL="235272" indent="-266700" algn="just">
              <a:lnSpc>
                <a:spcPct val="112000"/>
              </a:lnSpc>
            </a:pPr>
            <a:r>
              <a:rPr lang="en-US" sz="800">
                <a:solidFill>
                  <a:srgbClr val="231F20"/>
                </a:solidFill>
                <a:latin typeface="Times New Roman"/>
              </a:rPr>
              <a:t>35.   </a:t>
            </a:r>
            <a:r>
              <a:rPr lang="en-US" sz="750" i="1">
                <a:solidFill>
                  <a:srgbClr val="231F20"/>
                </a:solidFill>
                <a:latin typeface="Times New Roman"/>
              </a:rPr>
              <a:t>Tronev K.</a:t>
            </a:r>
            <a:r>
              <a:rPr lang="en-US" sz="800">
                <a:solidFill>
                  <a:srgbClr val="231F20"/>
                </a:solidFill>
                <a:latin typeface="Times New Roman"/>
              </a:rPr>
              <a:t> O predmete i soderzhanii pervogo otdela I toma «Kapitala» K. Marksa </a:t>
            </a:r>
            <a:r>
              <a:rPr lang="ru" sz="800">
                <a:solidFill>
                  <a:srgbClr val="231F20"/>
                </a:solidFill>
                <a:latin typeface="Times New Roman"/>
              </a:rPr>
              <a:t>// </a:t>
            </a:r>
            <a:r>
              <a:rPr lang="en-US" sz="800">
                <a:solidFill>
                  <a:srgbClr val="231F20"/>
                </a:solidFill>
                <a:latin typeface="Times New Roman"/>
              </a:rPr>
              <a:t>Rossiski jekonomicheski zhurnal. — 2007. — № 9-10. — S. 62-97.</a:t>
            </a:r>
          </a:p>
          <a:p>
            <a:pPr marL="235272" indent="-266700" algn="just">
              <a:lnSpc>
                <a:spcPct val="112000"/>
              </a:lnSpc>
            </a:pPr>
            <a:r>
              <a:rPr lang="en-US" sz="800">
                <a:solidFill>
                  <a:srgbClr val="231F20"/>
                </a:solidFill>
                <a:latin typeface="Times New Roman"/>
              </a:rPr>
              <a:t>36.   </a:t>
            </a:r>
            <a:r>
              <a:rPr lang="en-US" sz="750" i="1">
                <a:solidFill>
                  <a:srgbClr val="231F20"/>
                </a:solidFill>
                <a:latin typeface="Times New Roman"/>
              </a:rPr>
              <a:t>Vazjulin V A.</a:t>
            </a:r>
            <a:r>
              <a:rPr lang="en-US" sz="800">
                <a:solidFill>
                  <a:srgbClr val="231F20"/>
                </a:solidFill>
                <a:latin typeface="Times New Roman"/>
              </a:rPr>
              <a:t> Logika «Kapitala» K. Marksa. — M.: Izd-vo Mosk. un-ta, 1968. — 295 s.</a:t>
            </a:r>
          </a:p>
          <a:p>
            <a:pPr marL="235272" indent="-266700" algn="just">
              <a:lnSpc>
                <a:spcPct val="112000"/>
              </a:lnSpc>
            </a:pPr>
            <a:r>
              <a:rPr lang="en-US" sz="800">
                <a:solidFill>
                  <a:srgbClr val="231F20"/>
                </a:solidFill>
                <a:latin typeface="Times New Roman"/>
              </a:rPr>
              <a:t>37.  </a:t>
            </a:r>
            <a:r>
              <a:rPr lang="en-US" sz="750" i="1">
                <a:solidFill>
                  <a:srgbClr val="231F20"/>
                </a:solidFill>
                <a:latin typeface="Times New Roman"/>
              </a:rPr>
              <a:t>Zinov’ev A. A.</a:t>
            </a:r>
            <a:r>
              <a:rPr lang="en-US" sz="800">
                <a:solidFill>
                  <a:srgbClr val="231F20"/>
                </a:solidFill>
                <a:latin typeface="Times New Roman"/>
              </a:rPr>
              <a:t> Voshozhdenie ot abstraktnogo k konkretnomu (na materiale «Kapita-la» K. Marksa). — M., 2002. — 321 s.</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8328" cy="6288024"/>
          </a:xfrm>
          <a:prstGeom prst="rect">
            <a:avLst/>
          </a:prstGeom>
          <a:solidFill>
            <a:srgbClr val="FFFFFF"/>
          </a:solidFill>
        </p:spPr>
        <p:txBody>
          <a:bodyPr lIns="0" tIns="0" rIns="0" bIns="0">
            <a:noAutofit/>
          </a:bodyPr>
          <a:lstStyle/>
          <a:p>
            <a:pPr indent="190500" algn="just">
              <a:lnSpc>
                <a:spcPct val="105000"/>
              </a:lnSpc>
            </a:pPr>
            <a:r>
              <a:rPr lang="ru" sz="950">
                <a:solidFill>
                  <a:srgbClr val="231F20"/>
                </a:solidFill>
                <a:latin typeface="Times New Roman"/>
              </a:rPr>
              <a:t>Выясняются проблемные моменты согласования «Капитала» с клеточной теорией. Вывод: для построения современной модели экономики необходима корректировка метода «Капитала».</a:t>
            </a:r>
          </a:p>
          <a:p>
            <a:pPr indent="190500" algn="just">
              <a:lnSpc>
                <a:spcPct val="105000"/>
              </a:lnSpc>
            </a:pPr>
            <a:r>
              <a:rPr lang="ru" sz="950">
                <a:solidFill>
                  <a:srgbClr val="231F20"/>
                </a:solidFill>
                <a:latin typeface="Times New Roman"/>
              </a:rPr>
              <a:t>Характеризуется переворот в представлениях о развитии многоклеточных организмов, начало которому было положено открытием молекулы ДНК (1953) и новым подходом к клеточной теории (тотипотентность «экономической молекулы ДНК»).</a:t>
            </a:r>
          </a:p>
          <a:p>
            <a:pPr indent="190500" algn="just">
              <a:lnSpc>
                <a:spcPct val="105000"/>
              </a:lnSpc>
            </a:pPr>
            <a:r>
              <a:rPr lang="ru" sz="950">
                <a:solidFill>
                  <a:srgbClr val="231F20"/>
                </a:solidFill>
                <a:latin typeface="Times New Roman"/>
              </a:rPr>
              <a:t>Рассматриваются отличия в методе построения общей модели в результате согласования ее с геномикой. Анализ начинается с огромного скопления товаров, а не с отдельного товара. Синтез начинается с товара как экономической клеточки, содержащей экономическую молекулу ДНК (два фактора товара — потребительную стоимость и стоимость), а не с товара «в оболочке» меновой стоимости, или в форме стоимости. Редупликация экономической молекулы ДНК перед делением клетки приводит к тому, что все категории модели обладают минимальным набором факторов-генов (потребительной стоимостью и стоимостью).</a:t>
            </a:r>
          </a:p>
          <a:p>
            <a:pPr indent="190500" algn="just">
              <a:lnSpc>
                <a:spcPct val="105000"/>
              </a:lnSpc>
            </a:pPr>
            <a:r>
              <a:rPr lang="ru" sz="950">
                <a:solidFill>
                  <a:srgbClr val="231F20"/>
                </a:solidFill>
                <a:latin typeface="Times New Roman"/>
              </a:rPr>
              <a:t>В статье дается обоснование метода, на основе которого построена многоуровневая иерархическая общая модель современной рыночной экономики, позволяющая (а) включить все описательные категории микро-и макроэкономики и хозяйственной деятельности (товар, цена, деньги, спрос, предложение, капитал, заработная плата, прибыль, издержки производства, инвестиции, сбережения, процент, рента и т.п.) в единую модель и дать им строгие научные определения; (б) использовать выявленные объективные законы развития рыночного организма для объяснения и прогноза экономических реалий (разработки алгоритма прогноза мировых экономических кризисов; стратегического прогноза падения нормы прибыли в добывающих отраслях и соответственно падения цен на нефть, газ и т.п.) [Сорокин, 2017, 2019, 2020].</a:t>
            </a:r>
          </a:p>
          <a:p>
            <a:pPr indent="190500" algn="just">
              <a:lnSpc>
                <a:spcPct val="105000"/>
              </a:lnSpc>
              <a:spcAft>
                <a:spcPts val="910"/>
              </a:spcAft>
            </a:pPr>
            <a:r>
              <a:rPr lang="ru" sz="950">
                <a:solidFill>
                  <a:srgbClr val="231F20"/>
                </a:solidFill>
                <a:latin typeface="Times New Roman"/>
              </a:rPr>
              <a:t>В заключение констатируется, что в основе формирования материалистического понимания истории как «истории борьбы классов» и прогрессивно-поступательной смены способов производства лежали великие открытия XIX в. Ставится вопрос об изменении материалистического понимания истории в связи с эпохальными открытиями современного естествознания.</a:t>
            </a:r>
          </a:p>
          <a:p>
            <a:pPr marL="154500" indent="0">
              <a:lnSpc>
                <a:spcPct val="110000"/>
              </a:lnSpc>
              <a:spcAft>
                <a:spcPts val="140"/>
              </a:spcAft>
            </a:pPr>
            <a:r>
              <a:rPr lang="ru" sz="1000" b="1">
                <a:solidFill>
                  <a:srgbClr val="231F20"/>
                </a:solidFill>
                <a:latin typeface="Times New Roman"/>
              </a:rPr>
              <a:t>Предмет «Капитала» Маркса — капиталистический способ производства жизни как совокупность производственных отношений, т.е. отношений, опосредующих воспроизводство материальной жизни, а не отношений материального производства</a:t>
            </a:r>
          </a:p>
          <a:p>
            <a:pPr indent="190500" algn="just">
              <a:lnSpc>
                <a:spcPct val="106000"/>
              </a:lnSpc>
            </a:pPr>
            <a:r>
              <a:rPr lang="ru" sz="950">
                <a:solidFill>
                  <a:srgbClr val="231F20"/>
                </a:solidFill>
                <a:latin typeface="Times New Roman"/>
              </a:rPr>
              <a:t>В предисловии к «Капиталу» Маркс пишет: «Предметом моего исследования в настоящей работе является капиталистический способ производ¬</a:t>
            </a:r>
          </a:p>
        </p:txBody>
      </p:sp>
      <p:sp>
        <p:nvSpPr>
          <p:cNvPr id="3" name="Прямоугольник 2"/>
          <p:cNvSpPr/>
          <p:nvPr/>
        </p:nvSpPr>
        <p:spPr>
          <a:xfrm>
            <a:off x="4602480" y="6946392"/>
            <a:ext cx="124968"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25</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4360" y="591312"/>
            <a:ext cx="4139184" cy="6278880"/>
          </a:xfrm>
          <a:prstGeom prst="rect">
            <a:avLst/>
          </a:prstGeom>
          <a:solidFill>
            <a:srgbClr val="FFFFFF"/>
          </a:solidFill>
        </p:spPr>
        <p:txBody>
          <a:bodyPr lIns="0" tIns="0" rIns="0" bIns="0">
            <a:noAutofit/>
          </a:bodyPr>
          <a:lstStyle/>
          <a:p>
            <a:pPr indent="0" algn="just">
              <a:lnSpc>
                <a:spcPct val="106000"/>
              </a:lnSpc>
            </a:pPr>
            <a:r>
              <a:rPr lang="ru" sz="950">
                <a:solidFill>
                  <a:srgbClr val="231F20"/>
                </a:solidFill>
                <a:latin typeface="Times New Roman"/>
              </a:rPr>
              <a:t>ства и соответствующие ему отношения производства и обмена» [Маркс, 1960, с. 6]. Но если, как это было принято в российской политической экономии, трактовать способ производства как «исторически определенный способ добывания материальных благ, необходимых людям для производственного и личного потребления» [Экономическая энциклопедия, 1978, с. 17], а производственные отношения как «объективно складывающиеся отношения между людьми в процессе производства, распределения, обмена и потребления жизненных благ» [Экономическая энциклопедия, 1979, с. 372], то определение предмета превращается в тавтологию: предмет — способ производства (материальных благ) и соответствующие ему отношения производства и обмена (благ).</a:t>
            </a:r>
          </a:p>
          <a:p>
            <a:pPr indent="190500" algn="just">
              <a:lnSpc>
                <a:spcPct val="106000"/>
              </a:lnSpc>
            </a:pPr>
            <a:r>
              <a:rPr lang="ru" sz="950">
                <a:solidFill>
                  <a:srgbClr val="231F20"/>
                </a:solidFill>
                <a:latin typeface="Times New Roman"/>
              </a:rPr>
              <a:t>Действительный предмет «Капитала» — «капиталистический способ производства (жизни. — </a:t>
            </a:r>
            <a:r>
              <a:rPr lang="ru" sz="900" i="1">
                <a:solidFill>
                  <a:srgbClr val="231F20"/>
                </a:solidFill>
                <a:latin typeface="Times New Roman"/>
              </a:rPr>
              <a:t>С. А.</a:t>
            </a:r>
            <a:r>
              <a:rPr lang="ru" sz="950" i="1">
                <a:solidFill>
                  <a:srgbClr val="231F20"/>
                </a:solidFill>
                <a:latin typeface="Times New Roman"/>
              </a:rPr>
              <a:t>)</a:t>
            </a:r>
            <a:r>
              <a:rPr lang="ru" sz="950">
                <a:solidFill>
                  <a:srgbClr val="231F20"/>
                </a:solidFill>
                <a:latin typeface="Times New Roman"/>
              </a:rPr>
              <a:t> и соответствующие ему отношения производства и обмена (благ. — </a:t>
            </a:r>
            <a:r>
              <a:rPr lang="ru" sz="900" i="1">
                <a:solidFill>
                  <a:srgbClr val="231F20"/>
                </a:solidFill>
                <a:latin typeface="Times New Roman"/>
              </a:rPr>
              <a:t>С. А.</a:t>
            </a:r>
            <a:r>
              <a:rPr lang="ru" sz="950" i="1">
                <a:solidFill>
                  <a:srgbClr val="231F20"/>
                </a:solidFill>
                <a:latin typeface="Times New Roman"/>
              </a:rPr>
              <a:t>)»</a:t>
            </a:r>
            <a:r>
              <a:rPr lang="ru" sz="950">
                <a:solidFill>
                  <a:srgbClr val="231F20"/>
                </a:solidFill>
                <a:latin typeface="Times New Roman"/>
              </a:rPr>
              <a:t> [Маркс, 1960, с. 6].</a:t>
            </a:r>
          </a:p>
          <a:p>
            <a:pPr indent="190500" algn="just">
              <a:lnSpc>
                <a:spcPct val="107000"/>
              </a:lnSpc>
            </a:pPr>
            <a:r>
              <a:rPr lang="ru" sz="950">
                <a:solidFill>
                  <a:srgbClr val="231F20"/>
                </a:solidFill>
                <a:latin typeface="Times New Roman"/>
              </a:rPr>
              <a:t>Определения содержатся в известном положении Маркса: «В </a:t>
            </a:r>
            <a:r>
              <a:rPr lang="ru" sz="900" i="1">
                <a:solidFill>
                  <a:srgbClr val="231F20"/>
                </a:solidFill>
                <a:latin typeface="Times New Roman"/>
              </a:rPr>
              <a:t>общественном производстве своей жизни</a:t>
            </a:r>
            <a:r>
              <a:rPr lang="ru" sz="950">
                <a:solidFill>
                  <a:srgbClr val="231F20"/>
                </a:solidFill>
                <a:latin typeface="Times New Roman"/>
              </a:rPr>
              <a:t> люди вступают в определенные, необходимые, от их воли не зависящие отношения — производственные отношения... Совокупность этих производственных отношений составляет экономическую структуру общества. </a:t>
            </a:r>
            <a:r>
              <a:rPr lang="ru" sz="900" i="1">
                <a:solidFill>
                  <a:srgbClr val="231F20"/>
                </a:solidFill>
                <a:latin typeface="Times New Roman"/>
              </a:rPr>
              <a:t>Способ производства материальной жизни</a:t>
            </a:r>
            <a:r>
              <a:rPr lang="ru" sz="950">
                <a:solidFill>
                  <a:srgbClr val="231F20"/>
                </a:solidFill>
                <a:latin typeface="Times New Roman"/>
              </a:rPr>
              <a:t> обусловливает социальный, политический и духовный процессы жизни вообще» [Маркс, 1959, с. 6].</a:t>
            </a:r>
          </a:p>
          <a:p>
            <a:pPr indent="190500" algn="just">
              <a:lnSpc>
                <a:spcPct val="106000"/>
              </a:lnSpc>
            </a:pPr>
            <a:r>
              <a:rPr lang="ru" sz="950">
                <a:solidFill>
                  <a:srgbClr val="231F20"/>
                </a:solidFill>
                <a:latin typeface="Times New Roman"/>
              </a:rPr>
              <a:t>Основными производственными отношениями капиталистического способа производства являются отношения, опосредующие воспроизводство жизни трех больших классов (наемных работников, капиталистов и земельных собственников), — это заработная плата, прибыль и рента. Им соответствуют отношения производства и обмена в процессе производства капитала (I том), процессе обращения капитала (II том), в единстве производства и обращения (III том «Капитала»): товары, деньги, кооперация, разделение труда, кругооборот и оборот капитала, издержки, норма прибыли, торговая прибыль и т.п.</a:t>
            </a:r>
          </a:p>
          <a:p>
            <a:pPr indent="190500" algn="just">
              <a:lnSpc>
                <a:spcPct val="106000"/>
              </a:lnSpc>
              <a:spcAft>
                <a:spcPts val="910"/>
              </a:spcAft>
            </a:pPr>
            <a:r>
              <a:rPr lang="ru" sz="950">
                <a:solidFill>
                  <a:srgbClr val="231F20"/>
                </a:solidFill>
                <a:latin typeface="Times New Roman"/>
              </a:rPr>
              <a:t>Конечная цель «Капитала» — открытие экономического закона движения современного общества» [Маркс, 1960, с. 10] — отлична от цели политической экономии капитализма, изучающей «закономерности возникновения, развития и неизбежной гибели капиталистического способа производства» [БСЭ].</a:t>
            </a:r>
          </a:p>
          <a:p>
            <a:pPr indent="190500" algn="just"/>
            <a:r>
              <a:rPr lang="ru" sz="1000" b="1">
                <a:solidFill>
                  <a:srgbClr val="231F20"/>
                </a:solidFill>
                <a:latin typeface="Times New Roman"/>
              </a:rPr>
              <a:t>Метод «Капитала» — диалектическое «восхождение</a:t>
            </a:r>
          </a:p>
          <a:p>
            <a:pPr indent="190500" algn="just"/>
            <a:r>
              <a:rPr lang="ru" sz="1000" b="1">
                <a:solidFill>
                  <a:srgbClr val="231F20"/>
                </a:solidFill>
                <a:latin typeface="Times New Roman"/>
              </a:rPr>
              <a:t>от простейшего к сложному»,</a:t>
            </a:r>
          </a:p>
          <a:p>
            <a:pPr indent="190500" algn="just">
              <a:spcAft>
                <a:spcPts val="280"/>
              </a:spcAft>
            </a:pPr>
            <a:r>
              <a:rPr lang="ru" sz="1000" b="1">
                <a:solidFill>
                  <a:srgbClr val="231F20"/>
                </a:solidFill>
                <a:latin typeface="Times New Roman"/>
              </a:rPr>
              <a:t>а не «от абстрактного к конкретному»</a:t>
            </a:r>
          </a:p>
          <a:p>
            <a:pPr indent="190500" algn="just">
              <a:lnSpc>
                <a:spcPct val="106000"/>
              </a:lnSpc>
            </a:pPr>
            <a:r>
              <a:rPr lang="ru" sz="950">
                <a:solidFill>
                  <a:srgbClr val="231F20"/>
                </a:solidFill>
                <a:latin typeface="Times New Roman"/>
              </a:rPr>
              <a:t>Маркс не публиковал работ по методу «Капитала». Текст «Введения» — незаконченный черновик, о котором он писал: «Общее введение, которое я было набросал, я опускаю, так как по более основательном размышлении</a:t>
            </a:r>
          </a:p>
        </p:txBody>
      </p:sp>
      <p:sp>
        <p:nvSpPr>
          <p:cNvPr id="3" name="Прямоугольник 2"/>
          <p:cNvSpPr/>
          <p:nvPr/>
        </p:nvSpPr>
        <p:spPr>
          <a:xfrm>
            <a:off x="597408" y="6943344"/>
            <a:ext cx="128016" cy="115824"/>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26</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618743"/>
            <a:ext cx="4142232" cy="5322379"/>
          </a:xfrm>
          <a:prstGeom prst="rect">
            <a:avLst/>
          </a:prstGeom>
          <a:solidFill>
            <a:srgbClr val="FFFFFF"/>
          </a:solidFill>
        </p:spPr>
        <p:txBody>
          <a:bodyPr lIns="0" tIns="0" rIns="0" bIns="0">
            <a:noAutofit/>
          </a:bodyPr>
          <a:lstStyle/>
          <a:p>
            <a:pPr indent="0" algn="just">
              <a:lnSpc>
                <a:spcPct val="105000"/>
              </a:lnSpc>
            </a:pPr>
            <a:r>
              <a:rPr lang="ru" sz="950" dirty="0">
                <a:solidFill>
                  <a:srgbClr val="231F20"/>
                </a:solidFill>
                <a:latin typeface="Times New Roman"/>
              </a:rPr>
              <a:t>решил, что всякое предвосхищение выводов, которые еще только должны быть доказаны, может помешать, а читатель, который вообще захочет следовать за мной, должен решиться восходить от частного к общему» [Маркс, 1959, с. 5]. Но метод «Капитала» оказался настолько сложным, что даже прочтение трех его томов не позволяло сделать окончательные выводы. Поэтому черновая работа с параграфом «Метод политической экономии» привлекла пристальное внимание ученых, пришедших к выводу, что «единственно правильным в научном отношении методом» является «восхождение от абстрактного к конкретному».</a:t>
            </a:r>
          </a:p>
          <a:p>
            <a:pPr indent="190500" algn="just">
              <a:lnSpc>
                <a:spcPct val="105000"/>
              </a:lnSpc>
            </a:pPr>
            <a:r>
              <a:rPr lang="ru" sz="950" b="1" dirty="0">
                <a:solidFill>
                  <a:srgbClr val="231F20"/>
                </a:solidFill>
                <a:latin typeface="Times New Roman"/>
              </a:rPr>
              <a:t>Тезис о «восхождении от абстрактного к конкретному» как единственно правильном в научном отношении методе в работах российских ученых. </a:t>
            </a:r>
            <a:r>
              <a:rPr lang="ru" sz="950" dirty="0">
                <a:solidFill>
                  <a:srgbClr val="231F20"/>
                </a:solidFill>
                <a:latin typeface="Times New Roman"/>
              </a:rPr>
              <a:t>М. М. Розенталь в монографии 1955 г. «Вопросы диалектики в «Капитале» Маркса»</a:t>
            </a:r>
            <a:r>
              <a:rPr lang="ru" sz="950" baseline="30000" dirty="0">
                <a:solidFill>
                  <a:srgbClr val="231F20"/>
                </a:solidFill>
                <a:latin typeface="Times New Roman"/>
              </a:rPr>
              <a:t>1</a:t>
            </a:r>
            <a:r>
              <a:rPr lang="ru" sz="950" dirty="0">
                <a:solidFill>
                  <a:srgbClr val="231F20"/>
                </a:solidFill>
                <a:latin typeface="Times New Roman"/>
              </a:rPr>
              <a:t> пишет, что «второй метод, или способ (политической экономии. — </a:t>
            </a:r>
            <a:r>
              <a:rPr lang="ru" sz="900" i="1" dirty="0">
                <a:solidFill>
                  <a:srgbClr val="231F20"/>
                </a:solidFill>
                <a:latin typeface="Times New Roman"/>
              </a:rPr>
              <a:t>С. А</a:t>
            </a:r>
            <a:r>
              <a:rPr lang="ru" sz="950" i="1" dirty="0">
                <a:solidFill>
                  <a:srgbClr val="231F20"/>
                </a:solidFill>
                <a:latin typeface="Times New Roman"/>
              </a:rPr>
              <a:t>.),</a:t>
            </a:r>
            <a:r>
              <a:rPr lang="ru" sz="950" dirty="0">
                <a:solidFill>
                  <a:srgbClr val="231F20"/>
                </a:solidFill>
                <a:latin typeface="Times New Roman"/>
              </a:rPr>
              <a:t> Маркс считает правильным в научном отношении. Этот метод он называет методом восхождения от абстрактного к конкретному» [Розенталь, с. 299]. Годом раньше (1954) эта проблема поднималась в диссертация А. А. Зиновьева «Метод восхождения от абстрактного к конкретному» (на материале «Капитала» К. Маркса), переизданной в 2002 г. [Зиновьев].</a:t>
            </a:r>
          </a:p>
          <a:p>
            <a:pPr indent="190500" algn="just">
              <a:lnSpc>
                <a:spcPct val="105000"/>
              </a:lnSpc>
            </a:pPr>
            <a:r>
              <a:rPr lang="ru" sz="950" dirty="0">
                <a:solidFill>
                  <a:srgbClr val="231F20"/>
                </a:solidFill>
                <a:latin typeface="Times New Roman"/>
              </a:rPr>
              <a:t>В «Диалектике абстрактного и конкретного в «Капитале» К. Маркса» 1960 г. Э. В. Ильенков резюмирует: «Метод восхождения от абстрактного к конкретному, при котором абстрактные определения ведут к воспроизведению конкретного посредством мышления» Маркс и определяет как метод «правильный в научном отношении» [Ильенков, с. 113].</a:t>
            </a:r>
          </a:p>
          <a:p>
            <a:pPr indent="190500" algn="just">
              <a:lnSpc>
                <a:spcPct val="105000"/>
              </a:lnSpc>
            </a:pPr>
            <a:r>
              <a:rPr lang="ru" sz="950" dirty="0">
                <a:solidFill>
                  <a:srgbClr val="231F20"/>
                </a:solidFill>
                <a:latin typeface="Times New Roman"/>
              </a:rPr>
              <a:t>Этот тезис разделяют В. Н. Типухин (1961)</a:t>
            </a:r>
            <a:r>
              <a:rPr lang="ru" sz="950" baseline="30000" dirty="0">
                <a:solidFill>
                  <a:srgbClr val="231F20"/>
                </a:solidFill>
                <a:latin typeface="Times New Roman"/>
              </a:rPr>
              <a:t>2 3</a:t>
            </a:r>
            <a:r>
              <a:rPr lang="ru" sz="950" dirty="0">
                <a:solidFill>
                  <a:srgbClr val="231F20"/>
                </a:solidFill>
                <a:latin typeface="Times New Roman"/>
              </a:rPr>
              <a:t> и Л. А. Маньковский (1962)</a:t>
            </a:r>
            <a:r>
              <a:rPr lang="ru" sz="600" dirty="0">
                <a:solidFill>
                  <a:srgbClr val="231F20"/>
                </a:solidFill>
                <a:latin typeface="Times New Roman"/>
              </a:rPr>
              <a:t>3</a:t>
            </a:r>
            <a:r>
              <a:rPr lang="ru" sz="950" dirty="0">
                <a:solidFill>
                  <a:srgbClr val="231F20"/>
                </a:solidFill>
                <a:latin typeface="Times New Roman"/>
              </a:rPr>
              <a:t>. В. А. Вазюлин в работе «Логика «Капитала» К. Маркса» 1968 г. пишет о «восхождении от абстрактного...» и дает «ряд определений исходной абстракции восхождения» [Вазюлин, с. 32].</a:t>
            </a:r>
          </a:p>
          <a:p>
            <a:pPr indent="190500" algn="just">
              <a:lnSpc>
                <a:spcPct val="105000"/>
              </a:lnSpc>
            </a:pPr>
            <a:r>
              <a:rPr lang="ru" sz="950" dirty="0">
                <a:solidFill>
                  <a:srgbClr val="231F20"/>
                </a:solidFill>
                <a:latin typeface="Times New Roman"/>
              </a:rPr>
              <a:t>По Д. И. Розенбергу, «сущность метода Маркса... заключается. в применении диалектико-материалистического восхождения от абстрактного к конкретному» [Розенберг, с. 14].</a:t>
            </a:r>
          </a:p>
          <a:p>
            <a:pPr indent="190500" algn="just">
              <a:lnSpc>
                <a:spcPct val="105000"/>
              </a:lnSpc>
            </a:pPr>
            <a:r>
              <a:rPr lang="ru" sz="950" b="1" dirty="0">
                <a:solidFill>
                  <a:srgbClr val="231F20"/>
                </a:solidFill>
                <a:latin typeface="Times New Roman"/>
              </a:rPr>
              <a:t>Правильный в научном отношении метод — «восхождение от простейшего (конкретного) к сложному (конкретному)», а не «от абстрактного к конкретному». </a:t>
            </a:r>
            <a:r>
              <a:rPr lang="ru" sz="950" dirty="0">
                <a:solidFill>
                  <a:srgbClr val="231F20"/>
                </a:solidFill>
                <a:latin typeface="Times New Roman"/>
              </a:rPr>
              <a:t>По Марксу, «правильным» является второй путь политической</a:t>
            </a:r>
          </a:p>
        </p:txBody>
      </p:sp>
      <p:sp>
        <p:nvSpPr>
          <p:cNvPr id="3" name="Прямоугольник 2"/>
          <p:cNvSpPr/>
          <p:nvPr/>
        </p:nvSpPr>
        <p:spPr>
          <a:xfrm>
            <a:off x="591312" y="6293549"/>
            <a:ext cx="4142232" cy="234696"/>
          </a:xfrm>
          <a:prstGeom prst="rect">
            <a:avLst/>
          </a:prstGeom>
          <a:solidFill>
            <a:srgbClr val="FFFFFF"/>
          </a:solidFill>
        </p:spPr>
        <p:txBody>
          <a:bodyPr lIns="0" tIns="0" rIns="0" bIns="0">
            <a:noAutofit/>
          </a:bodyPr>
          <a:lstStyle/>
          <a:p>
            <a:pPr indent="190500" algn="just"/>
            <a:r>
              <a:rPr lang="ru" sz="800" baseline="30000" dirty="0">
                <a:solidFill>
                  <a:srgbClr val="231F20"/>
                </a:solidFill>
                <a:latin typeface="Times New Roman"/>
              </a:rPr>
              <a:t>1</a:t>
            </a:r>
            <a:r>
              <a:rPr lang="ru" sz="800" dirty="0">
                <a:solidFill>
                  <a:srgbClr val="231F20"/>
                </a:solidFill>
                <a:latin typeface="Times New Roman"/>
              </a:rPr>
              <a:t> Второе переработанное и дополненное издание под названием «Диалектика «Капитала» К. Маркса» вышло в 1967 г.</a:t>
            </a:r>
          </a:p>
        </p:txBody>
      </p:sp>
      <p:sp>
        <p:nvSpPr>
          <p:cNvPr id="4" name="Прямоугольник 3"/>
          <p:cNvSpPr/>
          <p:nvPr/>
        </p:nvSpPr>
        <p:spPr>
          <a:xfrm>
            <a:off x="594360" y="6013704"/>
            <a:ext cx="4142232" cy="216408"/>
          </a:xfrm>
          <a:prstGeom prst="rect">
            <a:avLst/>
          </a:prstGeom>
          <a:solidFill>
            <a:srgbClr val="FFFFFF"/>
          </a:solidFill>
        </p:spPr>
        <p:txBody>
          <a:bodyPr lIns="0" tIns="0" rIns="0" bIns="0">
            <a:noAutofit/>
          </a:bodyPr>
          <a:lstStyle/>
          <a:p>
            <a:pPr indent="190500" algn="just"/>
            <a:r>
              <a:rPr lang="ru" sz="800" baseline="30000">
                <a:solidFill>
                  <a:srgbClr val="231F20"/>
                </a:solidFill>
                <a:latin typeface="Times New Roman"/>
              </a:rPr>
              <a:t>2</a:t>
            </a:r>
            <a:r>
              <a:rPr lang="ru" sz="800">
                <a:solidFill>
                  <a:srgbClr val="231F20"/>
                </a:solidFill>
                <a:latin typeface="Times New Roman"/>
              </a:rPr>
              <a:t> «Метод восхождения от абстрактного к конкретному... по определению Маркса единственно правильный в научном отношении» [Типухин, с. 4].</a:t>
            </a:r>
          </a:p>
        </p:txBody>
      </p:sp>
      <p:sp>
        <p:nvSpPr>
          <p:cNvPr id="5" name="Прямоугольник 4"/>
          <p:cNvSpPr/>
          <p:nvPr/>
        </p:nvSpPr>
        <p:spPr>
          <a:xfrm>
            <a:off x="591312" y="6528245"/>
            <a:ext cx="4142232" cy="600456"/>
          </a:xfrm>
          <a:prstGeom prst="rect">
            <a:avLst/>
          </a:prstGeom>
          <a:solidFill>
            <a:srgbClr val="FFFFFF"/>
          </a:solidFill>
        </p:spPr>
        <p:txBody>
          <a:bodyPr lIns="0" tIns="0" rIns="0" bIns="0">
            <a:noAutofit/>
          </a:bodyPr>
          <a:lstStyle/>
          <a:p>
            <a:pPr indent="190500" algn="just"/>
            <a:r>
              <a:rPr lang="ru" sz="800" baseline="30000" dirty="0">
                <a:solidFill>
                  <a:srgbClr val="231F20"/>
                </a:solidFill>
                <a:latin typeface="Times New Roman"/>
              </a:rPr>
              <a:t>3</a:t>
            </a:r>
            <a:r>
              <a:rPr lang="ru" sz="800" dirty="0">
                <a:solidFill>
                  <a:srgbClr val="231F20"/>
                </a:solidFill>
                <a:latin typeface="Times New Roman"/>
              </a:rPr>
              <a:t> «Излагая эволюцию логического метода в истории политической экономии, Маркс отмечает в ней два этапа: первый — движение мысли от конкретного к абстрактному, и второй — «обратный путь», движение от абстрактного к конкретному, причем именно второй этап Маркс считает собственно научным исследованием. Последний метод есть, очевидно, правильный в научном отношении» [Маньковский, с. 41].</a:t>
            </a:r>
          </a:p>
        </p:txBody>
      </p:sp>
      <p:sp>
        <p:nvSpPr>
          <p:cNvPr id="6" name="Прямоугольник 5"/>
          <p:cNvSpPr/>
          <p:nvPr/>
        </p:nvSpPr>
        <p:spPr>
          <a:xfrm>
            <a:off x="4602480" y="6946392"/>
            <a:ext cx="128016" cy="109728"/>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27</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5280" cy="6284976"/>
          </a:xfrm>
          <a:prstGeom prst="rect">
            <a:avLst/>
          </a:prstGeom>
          <a:solidFill>
            <a:srgbClr val="FFFFFF"/>
          </a:solidFill>
        </p:spPr>
        <p:txBody>
          <a:bodyPr lIns="0" tIns="0" rIns="0" bIns="0">
            <a:noAutofit/>
          </a:bodyPr>
          <a:lstStyle/>
          <a:p>
            <a:pPr indent="0" algn="just">
              <a:lnSpc>
                <a:spcPct val="105000"/>
              </a:lnSpc>
            </a:pPr>
            <a:r>
              <a:rPr lang="ru" sz="950">
                <a:solidFill>
                  <a:srgbClr val="231F20"/>
                </a:solidFill>
                <a:latin typeface="Times New Roman"/>
              </a:rPr>
              <a:t>экономии. Но </a:t>
            </a:r>
            <a:r>
              <a:rPr lang="ru" sz="900" i="1">
                <a:solidFill>
                  <a:srgbClr val="231F20"/>
                </a:solidFill>
                <a:latin typeface="Times New Roman"/>
              </a:rPr>
              <a:t>это путь «восхождения от простейшего»</a:t>
            </a:r>
            <a:r>
              <a:rPr lang="ru" sz="950" i="1">
                <a:solidFill>
                  <a:srgbClr val="231F20"/>
                </a:solidFill>
                <a:latin typeface="Times New Roman"/>
              </a:rPr>
              <a:t>,</a:t>
            </a:r>
            <a:r>
              <a:rPr lang="ru" sz="950">
                <a:solidFill>
                  <a:srgbClr val="231F20"/>
                </a:solidFill>
                <a:latin typeface="Times New Roman"/>
              </a:rPr>
              <a:t> а не «от абстрактного». «Кажется правильным, — пишет Маркс, — начинать с реального и конкретного... если бы я начал с населения, то это было бы хаотическое представление о целом, и только путем более детальных определений я аналитически подходил бы ко все более и более простым понятиям: от конкретного, данного в представлении, ко все более и более тощим абстракциям, пока не пришел бы </a:t>
            </a:r>
            <a:r>
              <a:rPr lang="ru" sz="900" b="1" i="1">
                <a:solidFill>
                  <a:srgbClr val="231F20"/>
                </a:solidFill>
                <a:latin typeface="Times New Roman"/>
              </a:rPr>
              <a:t>к простейшим определениям</a:t>
            </a:r>
            <a:r>
              <a:rPr lang="ru" sz="950" i="1">
                <a:solidFill>
                  <a:srgbClr val="231F20"/>
                </a:solidFill>
                <a:latin typeface="Times New Roman"/>
              </a:rPr>
              <a:t>.</a:t>
            </a:r>
            <a:r>
              <a:rPr lang="ru" sz="950">
                <a:solidFill>
                  <a:srgbClr val="231F20"/>
                </a:solidFill>
                <a:latin typeface="Times New Roman"/>
              </a:rPr>
              <a:t> Отсюда пришлось бы пуститься в обратный путь, пока я не пришел бы, наконец, снова к населению, но на этот раз не как к хаотическому представлению о целом, а как к некоторой богатой совокупности многочисленных определений и отношений.</a:t>
            </a:r>
          </a:p>
          <a:p>
            <a:pPr indent="190500" algn="just">
              <a:lnSpc>
                <a:spcPct val="105000"/>
              </a:lnSpc>
            </a:pPr>
            <a:r>
              <a:rPr lang="ru" sz="950">
                <a:solidFill>
                  <a:srgbClr val="231F20"/>
                </a:solidFill>
                <a:latin typeface="Times New Roman"/>
              </a:rPr>
              <a:t>Первый путь — это тот, по которому политическая экономия исторически следовала в период своего возникновения. Например, экономисты XVII столетия. заканчивают тем, что путем анализа выделяют некоторые определяющие абстрактные всеобщие отношения, как разделение труда, деньги, стоимость и т.д. Как только эти отдельные моменты были более или менее зафиксированы и абстрагированы, стали возникать </a:t>
            </a:r>
            <a:r>
              <a:rPr lang="ru" sz="900" b="1" i="1">
                <a:solidFill>
                  <a:srgbClr val="231F20"/>
                </a:solidFill>
                <a:latin typeface="Times New Roman"/>
              </a:rPr>
              <a:t>экономические системы, восходившие от простейшего</a:t>
            </a:r>
            <a:r>
              <a:rPr lang="ru" sz="950">
                <a:solidFill>
                  <a:srgbClr val="231F20"/>
                </a:solidFill>
                <a:latin typeface="Times New Roman"/>
              </a:rPr>
              <a:t> — труд, разделение труда, потребность, меновая стоимость и т.д. — к государству, международному обмену и мировому рынку. Последний метод есть, очевидно, правильный в научном отношении» [Маркс, 1962, с. 37].</a:t>
            </a:r>
          </a:p>
          <a:p>
            <a:pPr indent="190500" algn="just">
              <a:lnSpc>
                <a:spcPct val="105000"/>
              </a:lnSpc>
            </a:pPr>
            <a:r>
              <a:rPr lang="ru" sz="950">
                <a:solidFill>
                  <a:srgbClr val="231F20"/>
                </a:solidFill>
                <a:latin typeface="Times New Roman"/>
              </a:rPr>
              <a:t>Точная формулировка метода дается через несколько абзацев: «Деньги могут существовать и исторически существовали раньше капитала, раньше банков. в этом смысле </a:t>
            </a:r>
            <a:r>
              <a:rPr lang="ru" sz="900" b="1" i="1">
                <a:solidFill>
                  <a:srgbClr val="231F20"/>
                </a:solidFill>
                <a:latin typeface="Times New Roman"/>
              </a:rPr>
              <a:t>ход абстрактного мышления, восходящего от простейшего к сложному</a:t>
            </a:r>
            <a:r>
              <a:rPr lang="ru" sz="950" i="1">
                <a:solidFill>
                  <a:srgbClr val="231F20"/>
                </a:solidFill>
                <a:latin typeface="Times New Roman"/>
              </a:rPr>
              <a:t>,</a:t>
            </a:r>
            <a:r>
              <a:rPr lang="ru" sz="950">
                <a:solidFill>
                  <a:srgbClr val="231F20"/>
                </a:solidFill>
                <a:latin typeface="Times New Roman"/>
              </a:rPr>
              <a:t> соответствует действительному историческому процессу» [Маркс, 1962, с. 39].</a:t>
            </a:r>
          </a:p>
          <a:p>
            <a:pPr indent="190500" algn="just">
              <a:lnSpc>
                <a:spcPct val="105000"/>
              </a:lnSpc>
            </a:pPr>
            <a:r>
              <a:rPr lang="ru" sz="950">
                <a:solidFill>
                  <a:srgbClr val="231F20"/>
                </a:solidFill>
                <a:latin typeface="Times New Roman"/>
              </a:rPr>
              <a:t>«Восхождение от абстрактного», действительно используется, но в абзаце с критикой метода Гегеля: «.метод восхождения от абстрактного к конкретному есть лишь тот способ, при помощи которого мышление усваивает себе конкретное. Однако это ни в коем случае не есть процесс возникновения самого конкретного» [Маркс, 1962, с. 37—38].</a:t>
            </a:r>
          </a:p>
          <a:p>
            <a:pPr indent="190500" algn="just">
              <a:lnSpc>
                <a:spcPct val="105000"/>
              </a:lnSpc>
            </a:pPr>
            <a:r>
              <a:rPr lang="ru" sz="950">
                <a:solidFill>
                  <a:srgbClr val="231F20"/>
                </a:solidFill>
                <a:latin typeface="Times New Roman"/>
              </a:rPr>
              <a:t>Сравнение двух типов восхождений кажется мудрствованием вокруг мелочей, но между ними есть принципиальное различие. Восхождение от простейшего к сложному — то восхождение от простейшего </a:t>
            </a:r>
            <a:r>
              <a:rPr lang="ru" sz="900" b="1" i="1">
                <a:solidFill>
                  <a:srgbClr val="231F20"/>
                </a:solidFill>
                <a:latin typeface="Times New Roman"/>
              </a:rPr>
              <a:t>конкретного</a:t>
            </a:r>
            <a:r>
              <a:rPr lang="ru" sz="950">
                <a:solidFill>
                  <a:srgbClr val="231F20"/>
                </a:solidFill>
                <a:latin typeface="Times New Roman"/>
              </a:rPr>
              <a:t> к сложному </a:t>
            </a:r>
            <a:r>
              <a:rPr lang="ru" sz="900" b="1" i="1">
                <a:solidFill>
                  <a:srgbClr val="231F20"/>
                </a:solidFill>
                <a:latin typeface="Times New Roman"/>
              </a:rPr>
              <a:t>конкретному</a:t>
            </a:r>
            <a:r>
              <a:rPr lang="ru" sz="950" i="1">
                <a:solidFill>
                  <a:srgbClr val="231F20"/>
                </a:solidFill>
                <a:latin typeface="Times New Roman"/>
              </a:rPr>
              <a:t>.</a:t>
            </a:r>
            <a:r>
              <a:rPr lang="ru" sz="950">
                <a:solidFill>
                  <a:srgbClr val="231F20"/>
                </a:solidFill>
                <a:latin typeface="Times New Roman"/>
              </a:rPr>
              <a:t> Ответом на вопрос о том, что же есть «процесс возникновения самого конкретного» — может быть только движение от простейшего конкретного к сложному конкретному. И в истории, и в познании «восхождение от простейшего к сложному» — диалектический закон развития, общий мышлению и бытию. Все науки (естественные и общественные) начинают с конкретного, нет такой науки, в которой познание начиналось бы с абстрактного. «Восхождение от абстрактного» означало бы, что «Капитал» и экономическая наука оказывались единственным исключением из правил. Познание не может начинаться</a:t>
            </a:r>
          </a:p>
        </p:txBody>
      </p:sp>
      <p:sp>
        <p:nvSpPr>
          <p:cNvPr id="3" name="Прямоугольник 2"/>
          <p:cNvSpPr/>
          <p:nvPr/>
        </p:nvSpPr>
        <p:spPr>
          <a:xfrm>
            <a:off x="597408" y="6946392"/>
            <a:ext cx="128016"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28</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591312"/>
            <a:ext cx="4145280" cy="4974336"/>
          </a:xfrm>
          <a:prstGeom prst="rect">
            <a:avLst/>
          </a:prstGeom>
          <a:solidFill>
            <a:srgbClr val="FFFFFF"/>
          </a:solidFill>
        </p:spPr>
        <p:txBody>
          <a:bodyPr lIns="0" tIns="0" rIns="0" bIns="0">
            <a:noAutofit/>
          </a:bodyPr>
          <a:lstStyle/>
          <a:p>
            <a:pPr indent="0" algn="just">
              <a:lnSpc>
                <a:spcPct val="105000"/>
              </a:lnSpc>
            </a:pPr>
            <a:r>
              <a:rPr lang="ru" sz="950">
                <a:solidFill>
                  <a:srgbClr val="231F20"/>
                </a:solidFill>
                <a:latin typeface="Times New Roman"/>
              </a:rPr>
              <a:t>с абстрактного. И это понимали философы, развивающие (вырванный из контекста) тезис «от абстрактного...»: «Абстракция, даже самая простейшая, не может быть... началом процесса познания. Абстракция всегда есть результат переработки в мышлении чувственных образов и представлений. Действительно исходным пунктом познания может быть лишь восприятие конкретного» [Розенталь, с. 300].</a:t>
            </a:r>
          </a:p>
          <a:p>
            <a:pPr indent="190500" algn="just">
              <a:lnSpc>
                <a:spcPct val="105000"/>
              </a:lnSpc>
            </a:pPr>
            <a:r>
              <a:rPr lang="ru" sz="950">
                <a:solidFill>
                  <a:srgbClr val="231F20"/>
                </a:solidFill>
                <a:latin typeface="Times New Roman"/>
              </a:rPr>
              <a:t>К такому пониманию были близки ученые, разделявшие тезис о «восхождении от абстрактного», но </a:t>
            </a:r>
            <a:r>
              <a:rPr lang="ru" sz="900" i="1">
                <a:solidFill>
                  <a:srgbClr val="231F20"/>
                </a:solidFill>
                <a:latin typeface="Times New Roman"/>
              </a:rPr>
              <a:t>де-факто</a:t>
            </a:r>
            <a:r>
              <a:rPr lang="ru" sz="950">
                <a:solidFill>
                  <a:srgbClr val="231F20"/>
                </a:solidFill>
                <a:latin typeface="Times New Roman"/>
              </a:rPr>
              <a:t> рассматривающие абстрактное как простейшее конкретное. «Абстрактное и конкретное целое необходимо рассматривать прежде всего как моменты реальной действительности, а уж затем как теоретические, логические категории. Реальное конкретное целое есть «единство многообразного», а в теории ему соответствует «синтез многих определений»; реальное абстрактное есть «свойство, принадлежащее конкретному», одностороннее отношение уже данного конкретного целого, а теоретическое абстрактное — понятие, более бедное по своим определениям, простейшее определение» [Тронев. Еще раз., 2007, с. 54].</a:t>
            </a:r>
          </a:p>
          <a:p>
            <a:pPr indent="190500" algn="just">
              <a:lnSpc>
                <a:spcPct val="105000"/>
              </a:lnSpc>
            </a:pPr>
            <a:r>
              <a:rPr lang="ru" sz="950">
                <a:solidFill>
                  <a:srgbClr val="231F20"/>
                </a:solidFill>
                <a:latin typeface="Times New Roman"/>
              </a:rPr>
              <a:t>Придерживаясь официальной версии, В. А. Вазюлин дает «ряд определений исходной абстракции восхождения», но этой «абстракцией» оказывается простейшее конкретное</a:t>
            </a:r>
            <a:r>
              <a:rPr lang="ru" sz="950" baseline="30000">
                <a:solidFill>
                  <a:srgbClr val="231F20"/>
                </a:solidFill>
                <a:latin typeface="Times New Roman"/>
              </a:rPr>
              <a:t>1</a:t>
            </a:r>
            <a:r>
              <a:rPr lang="ru" sz="950">
                <a:solidFill>
                  <a:srgbClr val="231F20"/>
                </a:solidFill>
                <a:latin typeface="Times New Roman"/>
              </a:rPr>
              <a:t>.</a:t>
            </a:r>
          </a:p>
          <a:p>
            <a:pPr indent="190500" algn="just">
              <a:lnSpc>
                <a:spcPct val="105000"/>
              </a:lnSpc>
            </a:pPr>
            <a:r>
              <a:rPr lang="ru" sz="950">
                <a:solidFill>
                  <a:srgbClr val="231F20"/>
                </a:solidFill>
                <a:latin typeface="Times New Roman"/>
              </a:rPr>
              <a:t>Уточнение формулировки позволяет оценить возможность построения «экономической теории, способной обеспечить получение целостного знания об экономической системе, дающего представление о внутренних взаимосвязях и соподчиненности ее элементов, а также о возможностях ее эволюции» [Некипелов, 2019, с. 34] методом «от абстрактного к конкретному Маркса», где в качестве абстрактного предлагается робинзонада [Некипелов, 2006].</a:t>
            </a:r>
          </a:p>
          <a:p>
            <a:pPr indent="190500" algn="just">
              <a:lnSpc>
                <a:spcPct val="105000"/>
              </a:lnSpc>
            </a:pPr>
            <a:r>
              <a:rPr lang="ru" sz="950">
                <a:solidFill>
                  <a:srgbClr val="231F20"/>
                </a:solidFill>
                <a:latin typeface="Times New Roman"/>
              </a:rPr>
              <a:t>Уточнение формулировки еще не дает ответа на вопрос, почему Маркс считает ошибочным применение первого пути классиков в «Капитале» и почему он ставит вопрос о самостоятельном историческом существовании простейших категорий.</a:t>
            </a:r>
          </a:p>
          <a:p>
            <a:pPr indent="190500" algn="just">
              <a:lnSpc>
                <a:spcPct val="105000"/>
              </a:lnSpc>
            </a:pPr>
            <a:r>
              <a:rPr lang="ru" sz="950">
                <a:solidFill>
                  <a:srgbClr val="231F20"/>
                </a:solidFill>
                <a:latin typeface="Times New Roman"/>
              </a:rPr>
              <a:t>Подводя промежуточные итоги, отметим, что метод «Капитала» существенно отличается от двухэтапного метода классической политической экономии: анализ — от многообразного конкретного (от общества в целом) </a:t>
            </a:r>
            <a:r>
              <a:rPr lang="ru" sz="950" baseline="30000">
                <a:solidFill>
                  <a:srgbClr val="231F20"/>
                </a:solidFill>
                <a:latin typeface="Times New Roman"/>
              </a:rPr>
              <a:t>* 5</a:t>
            </a:r>
          </a:p>
        </p:txBody>
      </p:sp>
      <p:sp>
        <p:nvSpPr>
          <p:cNvPr id="3" name="Прямоугольник 2"/>
          <p:cNvSpPr/>
          <p:nvPr/>
        </p:nvSpPr>
        <p:spPr>
          <a:xfrm>
            <a:off x="591312" y="5769864"/>
            <a:ext cx="4142232" cy="722376"/>
          </a:xfrm>
          <a:prstGeom prst="rect">
            <a:avLst/>
          </a:prstGeom>
          <a:solidFill>
            <a:srgbClr val="FFFFFF"/>
          </a:solidFill>
        </p:spPr>
        <p:txBody>
          <a:bodyPr lIns="0" tIns="0" rIns="0" bIns="0">
            <a:noAutofit/>
          </a:bodyPr>
          <a:lstStyle/>
          <a:p>
            <a:pPr indent="190500" algn="just"/>
            <a:r>
              <a:rPr lang="ru" sz="800" baseline="30000">
                <a:solidFill>
                  <a:srgbClr val="231F20"/>
                </a:solidFill>
                <a:latin typeface="Times New Roman"/>
              </a:rPr>
              <a:t>1</a:t>
            </a:r>
            <a:r>
              <a:rPr lang="ru" sz="800">
                <a:latin typeface="Times New Roman"/>
              </a:rPr>
              <a:t> </a:t>
            </a:r>
            <a:r>
              <a:rPr lang="ru" sz="800">
                <a:solidFill>
                  <a:srgbClr val="231F20"/>
                </a:solidFill>
                <a:latin typeface="Times New Roman"/>
              </a:rPr>
              <a:t>«1. В исходной абстракции отражается такое отношение развивающегося предмета, которое дальше разложить нельзя, не выходя за рамки данного предмета. 2. В исходной абстракции воспроизводится простейшее отношение в сравнении с другими отношениями изучаемого предмета. 3. Исходная категория отражает зародышевое противоречие, на основе которого и из которого вырастают все другие отношения данного предмета. 4. Исходная абстракция воссоздает исторически первичное отношение развивающегося предмета.</a:t>
            </a:r>
          </a:p>
        </p:txBody>
      </p:sp>
      <p:sp>
        <p:nvSpPr>
          <p:cNvPr id="4" name="Прямоугольник 3"/>
          <p:cNvSpPr/>
          <p:nvPr/>
        </p:nvSpPr>
        <p:spPr>
          <a:xfrm>
            <a:off x="591312" y="6522720"/>
            <a:ext cx="4142232" cy="353568"/>
          </a:xfrm>
          <a:prstGeom prst="rect">
            <a:avLst/>
          </a:prstGeom>
          <a:solidFill>
            <a:srgbClr val="FFFFFF"/>
          </a:solidFill>
        </p:spPr>
        <p:txBody>
          <a:bodyPr lIns="0" tIns="0" rIns="0" bIns="0">
            <a:noAutofit/>
          </a:bodyPr>
          <a:lstStyle/>
          <a:p>
            <a:pPr indent="0" algn="just"/>
            <a:r>
              <a:rPr lang="ru" sz="800">
                <a:solidFill>
                  <a:srgbClr val="231F20"/>
                </a:solidFill>
                <a:latin typeface="Times New Roman"/>
              </a:rPr>
              <a:t>5. Исходная абстракция отображает простейшее отношение изучаемого предмета и, следовательно, некоторую совокупность различных многообразных сторон последнего» [Вазю-лин, с. 32].</a:t>
            </a:r>
          </a:p>
        </p:txBody>
      </p:sp>
      <p:sp>
        <p:nvSpPr>
          <p:cNvPr id="5" name="Прямоугольник 4"/>
          <p:cNvSpPr/>
          <p:nvPr/>
        </p:nvSpPr>
        <p:spPr>
          <a:xfrm>
            <a:off x="4602480" y="6946392"/>
            <a:ext cx="128016" cy="115824"/>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29</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4360" y="591312"/>
            <a:ext cx="4142232" cy="6284976"/>
          </a:xfrm>
          <a:prstGeom prst="rect">
            <a:avLst/>
          </a:prstGeom>
          <a:solidFill>
            <a:srgbClr val="FFFFFF"/>
          </a:solidFill>
        </p:spPr>
        <p:txBody>
          <a:bodyPr lIns="0" tIns="0" rIns="0" bIns="0">
            <a:noAutofit/>
          </a:bodyPr>
          <a:lstStyle/>
          <a:p>
            <a:pPr indent="0" algn="just">
              <a:lnSpc>
                <a:spcPct val="107000"/>
              </a:lnSpc>
            </a:pPr>
            <a:r>
              <a:rPr lang="ru" sz="950" dirty="0">
                <a:solidFill>
                  <a:srgbClr val="231F20"/>
                </a:solidFill>
                <a:latin typeface="Times New Roman"/>
              </a:rPr>
              <a:t>к простейшему конкретному (товару), синтез — от простейшего конкретного к многообразному конкретному как живому целому.</a:t>
            </a:r>
          </a:p>
          <a:p>
            <a:pPr indent="190500" algn="just">
              <a:lnSpc>
                <a:spcPct val="107000"/>
              </a:lnSpc>
            </a:pPr>
            <a:r>
              <a:rPr lang="ru" sz="950" dirty="0">
                <a:solidFill>
                  <a:srgbClr val="231F20"/>
                </a:solidFill>
                <a:latin typeface="Times New Roman"/>
              </a:rPr>
              <a:t>Афоризм В. И. Ленина («Нельзя вполне понять «Капитала» К. Маркса и особенно его I главы, не проштудировав и не поняв всей логики Гегеля. Следовательно, никто из марксистов не понял Маркса И века спустя» [Ленин, Конспект книги Гегеля..., 1969, с. 162]) содержит два момента: (1) метод «Капитала» чрезвычайно сложен для понимания, (2) ключ к методу Маркса — логика Гегеля.</a:t>
            </a:r>
          </a:p>
          <a:p>
            <a:pPr indent="190500" algn="just">
              <a:lnSpc>
                <a:spcPct val="107000"/>
              </a:lnSpc>
            </a:pPr>
            <a:r>
              <a:rPr lang="ru" sz="950" dirty="0">
                <a:solidFill>
                  <a:srgbClr val="231F20"/>
                </a:solidFill>
                <a:latin typeface="Times New Roman"/>
              </a:rPr>
              <a:t>Этот афоризм в сочетании с вырванным из контекста «Введения» (опубликованного в 1949 г.) «восхождением от абстрактного к конкретному» положил начало попыткам объяснения метода Маркса с позиций Гегеля. Конечной целью было применение метода Маркса для социалистической экономики. Но эти попытки не привели к желаемому результату. По словам философа В. Г. Голобокова, «то и дело появлялись статьи, книги, монографии, в которых отыскивались «клеточки» и «простейшие отношения» социалистического производства, чтобы затем из них вывести всю теоретическую систему нового общественного строя, как Маркс в «Капитале» все выводил из товара. Но, несмотря на титанизм прилагаемых усилий, результаты неизменно оказывались нулевыми. Неудачные попытки множились, и вместе с ними стало распространяться мнение, что Маркс с его «Капиталом» — дело давно минувших дней. Если в познании капиталистического общества, да и то столетней давности, марксистская экономическая теория и имела научное значение, то к миру XX в. она абсолютно неприложима. И метод, примененный Марксом, в современных условиях бесплоден» [Голобоков, с. 4].</a:t>
            </a:r>
          </a:p>
          <a:p>
            <a:pPr indent="190500" algn="just">
              <a:lnSpc>
                <a:spcPct val="107000"/>
              </a:lnSpc>
              <a:spcAft>
                <a:spcPts val="910"/>
              </a:spcAft>
            </a:pPr>
            <a:r>
              <a:rPr lang="ru" sz="950" dirty="0">
                <a:solidFill>
                  <a:srgbClr val="231F20"/>
                </a:solidFill>
                <a:latin typeface="Times New Roman"/>
              </a:rPr>
              <a:t>Прочтение «Капитала» с позиций Гегеля не принесло желаемых результатов, поскольку ключ к методу лежал не в логике Гегеля, а в согласовании науки об обществе и</a:t>
            </a:r>
            <a:r>
              <a:rPr lang="ru-RU" sz="950" dirty="0">
                <a:solidFill>
                  <a:srgbClr val="231F20"/>
                </a:solidFill>
                <a:latin typeface="Times New Roman"/>
              </a:rPr>
              <a:t>,</a:t>
            </a:r>
            <a:r>
              <a:rPr lang="ru" sz="950" dirty="0">
                <a:solidFill>
                  <a:srgbClr val="231F20"/>
                </a:solidFill>
                <a:latin typeface="Times New Roman"/>
              </a:rPr>
              <a:t> соответственно, «Капитала» с материалистическим основанием.</a:t>
            </a:r>
          </a:p>
          <a:p>
            <a:pPr indent="190500" algn="just">
              <a:lnSpc>
                <a:spcPct val="109000"/>
              </a:lnSpc>
            </a:pPr>
            <a:r>
              <a:rPr lang="ru" sz="1000" b="1" dirty="0">
                <a:solidFill>
                  <a:srgbClr val="231F20"/>
                </a:solidFill>
                <a:latin typeface="Times New Roman"/>
              </a:rPr>
              <a:t>Особенности метода «Капитала»</a:t>
            </a:r>
          </a:p>
          <a:p>
            <a:pPr marL="154500" indent="0" algn="just">
              <a:lnSpc>
                <a:spcPct val="109000"/>
              </a:lnSpc>
              <a:spcAft>
                <a:spcPts val="210"/>
              </a:spcAft>
            </a:pPr>
            <a:r>
              <a:rPr lang="ru" sz="1000" b="1" dirty="0">
                <a:solidFill>
                  <a:srgbClr val="231F20"/>
                </a:solidFill>
                <a:latin typeface="Times New Roman"/>
              </a:rPr>
              <a:t>в его согласовании с материалистическим основанием, с достижениями естествознания 19 века</a:t>
            </a:r>
          </a:p>
          <a:p>
            <a:pPr marL="700600" indent="0" algn="just">
              <a:lnSpc>
                <a:spcPct val="109000"/>
              </a:lnSpc>
            </a:pPr>
            <a:r>
              <a:rPr lang="ru" sz="800" dirty="0">
                <a:solidFill>
                  <a:srgbClr val="231F20"/>
                </a:solidFill>
                <a:latin typeface="Times New Roman"/>
              </a:rPr>
              <a:t>Познание взаимной связи процессов, совершающихся в природе, двинулось гигантскими шагами вперед особенно благодаря трем великим открытиям: во-первых, благодаря открытию </a:t>
            </a:r>
            <a:r>
              <a:rPr lang="ru" sz="750" i="1" dirty="0">
                <a:solidFill>
                  <a:srgbClr val="231F20"/>
                </a:solidFill>
                <a:latin typeface="Times New Roman"/>
              </a:rPr>
              <a:t>клетки как той единицы, из размножения и дифференциации которой развивается все тело растения и животного</a:t>
            </a:r>
            <a:r>
              <a:rPr lang="ru" sz="800" i="1" dirty="0">
                <a:solidFill>
                  <a:srgbClr val="231F20"/>
                </a:solidFill>
                <a:latin typeface="Times New Roman"/>
              </a:rPr>
              <a:t>.</a:t>
            </a:r>
            <a:r>
              <a:rPr lang="ru" sz="800" dirty="0">
                <a:solidFill>
                  <a:srgbClr val="231F20"/>
                </a:solidFill>
                <a:latin typeface="Times New Roman"/>
              </a:rPr>
              <a:t> Во-вторых, благодаря открытию превращения энергии, показавшему, что. все движение в природе сводится к этому непрерывному процессу превращения из одной формы в другую. Наконец, в-третьих, благодаря. представленному Дарвином доказательству того, что </a:t>
            </a:r>
            <a:r>
              <a:rPr lang="ru" sz="750" i="1" dirty="0">
                <a:solidFill>
                  <a:srgbClr val="231F20"/>
                </a:solidFill>
                <a:latin typeface="Times New Roman"/>
              </a:rPr>
              <a:t>все... организмы, не исключая и человека, возникли в результате длительного процесса развития из немногих первоначально одноклеточных зародышей</a:t>
            </a:r>
            <a:r>
              <a:rPr lang="ru" sz="800" i="1" dirty="0">
                <a:solidFill>
                  <a:srgbClr val="231F20"/>
                </a:solidFill>
                <a:latin typeface="Times New Roman"/>
              </a:rPr>
              <a:t>...</a:t>
            </a:r>
            <a:r>
              <a:rPr lang="ru" sz="800" dirty="0">
                <a:solidFill>
                  <a:srgbClr val="231F20"/>
                </a:solidFill>
                <a:latin typeface="Times New Roman"/>
              </a:rPr>
              <a:t> Обнару¬</a:t>
            </a:r>
          </a:p>
        </p:txBody>
      </p:sp>
      <p:sp>
        <p:nvSpPr>
          <p:cNvPr id="3" name="Прямоугольник 2"/>
          <p:cNvSpPr/>
          <p:nvPr/>
        </p:nvSpPr>
        <p:spPr>
          <a:xfrm>
            <a:off x="600456" y="6946392"/>
            <a:ext cx="124968"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30</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312" y="615696"/>
            <a:ext cx="4142232" cy="6266688"/>
          </a:xfrm>
          <a:prstGeom prst="rect">
            <a:avLst/>
          </a:prstGeom>
          <a:solidFill>
            <a:srgbClr val="FFFFFF"/>
          </a:solidFill>
        </p:spPr>
        <p:txBody>
          <a:bodyPr lIns="0" tIns="0" rIns="0" bIns="0">
            <a:noAutofit/>
          </a:bodyPr>
          <a:lstStyle/>
          <a:p>
            <a:pPr marL="700600" indent="0" algn="just">
              <a:lnSpc>
                <a:spcPct val="108000"/>
              </a:lnSpc>
              <a:spcAft>
                <a:spcPts val="700"/>
              </a:spcAft>
            </a:pPr>
            <a:r>
              <a:rPr lang="ru" sz="800">
                <a:solidFill>
                  <a:srgbClr val="231F20"/>
                </a:solidFill>
                <a:latin typeface="Times New Roman"/>
              </a:rPr>
              <a:t>живающееся в природе и в истории диалектическое развитие, то есть причинная связь того </a:t>
            </a:r>
            <a:r>
              <a:rPr lang="ru" sz="750" i="1">
                <a:solidFill>
                  <a:srgbClr val="231F20"/>
                </a:solidFill>
                <a:latin typeface="Times New Roman"/>
              </a:rPr>
              <a:t>поступательного движения</a:t>
            </a:r>
            <a:r>
              <a:rPr lang="ru" sz="800" i="1">
                <a:solidFill>
                  <a:srgbClr val="231F20"/>
                </a:solidFill>
                <a:latin typeface="Times New Roman"/>
              </a:rPr>
              <a:t>,</a:t>
            </a:r>
            <a:r>
              <a:rPr lang="ru" sz="800">
                <a:solidFill>
                  <a:srgbClr val="231F20"/>
                </a:solidFill>
                <a:latin typeface="Times New Roman"/>
              </a:rPr>
              <a:t> которое сквозь все зигзаги и сквозь все временные попятные шаги прокладывает себе путь </a:t>
            </a:r>
            <a:r>
              <a:rPr lang="ru" sz="750" i="1">
                <a:solidFill>
                  <a:srgbClr val="231F20"/>
                </a:solidFill>
                <a:latin typeface="Times New Roman"/>
              </a:rPr>
              <a:t>от низшего к высшему</a:t>
            </a:r>
            <a:r>
              <a:rPr lang="ru" sz="800">
                <a:solidFill>
                  <a:srgbClr val="231F20"/>
                </a:solidFill>
                <a:latin typeface="Times New Roman"/>
              </a:rPr>
              <a:t> [Энгельс, 1964, с. 301, 304].</a:t>
            </a:r>
          </a:p>
          <a:p>
            <a:pPr indent="190500" algn="just">
              <a:lnSpc>
                <a:spcPct val="107000"/>
              </a:lnSpc>
            </a:pPr>
            <a:r>
              <a:rPr lang="ru" sz="950">
                <a:solidFill>
                  <a:srgbClr val="231F20"/>
                </a:solidFill>
                <a:latin typeface="Times New Roman"/>
              </a:rPr>
              <a:t>По Энгельсу, Маркс пришел к убеждению в необходимости «согласовать науку об обществе с материалистическим основанием и перестроить ее соответственно этому основанию». В. И. Ленин, цитируя Энгельса, разделяет это положение [Ленин, Карл Маркс, 1969, с. 55]. С какими же достижениями естествознания XIX в. следовало согласовать науку об обществе? Это открытие клетки, сохранения энергии и теория Дарвина.</a:t>
            </a:r>
          </a:p>
          <a:p>
            <a:pPr indent="190500" algn="just">
              <a:lnSpc>
                <a:spcPct val="107000"/>
              </a:lnSpc>
            </a:pPr>
            <a:r>
              <a:rPr lang="ru" sz="950">
                <a:solidFill>
                  <a:srgbClr val="231F20"/>
                </a:solidFill>
                <a:latin typeface="Times New Roman"/>
              </a:rPr>
              <a:t>Маркс был знаком и с работой Дарвина «О происхождении видов путем естественного отбора или сохранении благоприятствуемых пород в борьбе за жизнь» (1858), и с клеточной теорией, сформулированной М. Шлейденом и Т. Шванном (1838, 1839) и развитой Р. Вирховым («Целлюлярная патология», 1858): (1) клетка есть биологическая элементарная единица строения организма и может быть рассмотрена как биологическая индивидуальность низшего порядка (отдельный организм, например, простейшие), (2) процесс образования (новых) клеток происходит в результате деления клетки </a:t>
            </a:r>
            <a:r>
              <a:rPr lang="en-US" sz="950">
                <a:solidFill>
                  <a:srgbClr val="231F20"/>
                </a:solidFill>
                <a:latin typeface="Times New Roman"/>
              </a:rPr>
              <a:t>(«Omnis cellula </a:t>
            </a:r>
            <a:r>
              <a:rPr lang="ru" sz="950">
                <a:solidFill>
                  <a:srgbClr val="231F20"/>
                </a:solidFill>
                <a:latin typeface="Times New Roman"/>
              </a:rPr>
              <a:t>ех </a:t>
            </a:r>
            <a:r>
              <a:rPr lang="en-US" sz="950">
                <a:solidFill>
                  <a:srgbClr val="231F20"/>
                </a:solidFill>
                <a:latin typeface="Times New Roman"/>
              </a:rPr>
              <a:t>cellula»/ </a:t>
            </a:r>
            <a:r>
              <a:rPr lang="ru" sz="950">
                <a:solidFill>
                  <a:srgbClr val="231F20"/>
                </a:solidFill>
                <a:latin typeface="Times New Roman"/>
              </a:rPr>
              <a:t>«Всякая клетка — из клетки», Р. Вирхов). Деление клетки обусловливает рост, развитие и дифференцировку растительных и животных тканей, (3) каждая отдельная клетка обладает самостоятельной жизнедеятельностью (существует «сама по себе»), а деятельность организма — сумма жизнедеятельности отдельных клеток. Жизнь организма может и должна быть сведена к сумме жизней составляющих его клеток. Многоклеточный организм — некое «государство» клеток, в котором каждая клетка «живет» своей самостоятельной жизнью.</a:t>
            </a:r>
          </a:p>
          <a:p>
            <a:pPr indent="190500" algn="just">
              <a:lnSpc>
                <a:spcPct val="107000"/>
              </a:lnSpc>
            </a:pPr>
            <a:r>
              <a:rPr lang="ru" sz="950">
                <a:solidFill>
                  <a:srgbClr val="231F20"/>
                </a:solidFill>
                <a:latin typeface="Times New Roman"/>
              </a:rPr>
              <a:t>«Должен ли был Маркс проделать путь исследования капитализма, выражающийся в движении мышления от конкретного-целого к абстрактному?» — ставит вопрос К. П. Тронев и отвечает: «Да, ибо классическая буржуазная политическая экономия не прошла этот путь вполне последовательно и до конца» [Тронев, О предмете, 2007, с. 63]. Если прочитать оглавление трех томов в обратном порядке, начиная с третьего, то мы обнаружим первый путь — от многообразного конкретного к простейшему. А если прочитать его в обычном порядке, мы обнаружим второй путь классиков.</a:t>
            </a:r>
          </a:p>
          <a:p>
            <a:pPr indent="190500" algn="just">
              <a:lnSpc>
                <a:spcPct val="107000"/>
              </a:lnSpc>
            </a:pPr>
            <a:r>
              <a:rPr lang="ru" sz="950">
                <a:solidFill>
                  <a:srgbClr val="231F20"/>
                </a:solidFill>
                <a:latin typeface="Times New Roman"/>
              </a:rPr>
              <a:t>Выдвинем гипотезу: Маркс прошел заново два этапа метода классиков политической экономии, но не остановился на этом, согласовав метод «Капитала» с клеточной теорией.</a:t>
            </a:r>
          </a:p>
          <a:p>
            <a:pPr indent="190500" algn="just">
              <a:lnSpc>
                <a:spcPct val="107000"/>
              </a:lnSpc>
            </a:pPr>
            <a:r>
              <a:rPr lang="ru" sz="950">
                <a:solidFill>
                  <a:srgbClr val="231F20"/>
                </a:solidFill>
                <a:latin typeface="Times New Roman"/>
              </a:rPr>
              <a:t>Если гипотеза верна, то было ошибочным начинать с «экономического клеточного государства», в котором каждая клетка-категория (из¬</a:t>
            </a:r>
          </a:p>
        </p:txBody>
      </p:sp>
      <p:sp>
        <p:nvSpPr>
          <p:cNvPr id="3" name="Прямоугольник 2"/>
          <p:cNvSpPr/>
          <p:nvPr/>
        </p:nvSpPr>
        <p:spPr>
          <a:xfrm>
            <a:off x="4605528" y="6946392"/>
            <a:ext cx="118872" cy="112776"/>
          </a:xfrm>
          <a:prstGeom prst="rect">
            <a:avLst/>
          </a:prstGeom>
          <a:solidFill>
            <a:srgbClr val="FFFFFF"/>
          </a:solidFill>
        </p:spPr>
        <p:txBody>
          <a:bodyPr wrap="none" lIns="0" tIns="0" rIns="0" bIns="0">
            <a:noAutofit/>
          </a:bodyPr>
          <a:lstStyle/>
          <a:p>
            <a:pPr indent="0"/>
            <a:r>
              <a:rPr lang="ru" sz="800">
                <a:solidFill>
                  <a:srgbClr val="231F20"/>
                </a:solidFill>
                <a:latin typeface="Times New Roman"/>
              </a:rPr>
              <a:t>31</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11833</Words>
  <Application>Microsoft Office PowerPoint</Application>
  <PresentationFormat>Произвольный</PresentationFormat>
  <Paragraphs>269</Paragraphs>
  <Slides>25</Slides>
  <Notes>0</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25</vt:i4>
      </vt:variant>
    </vt:vector>
  </HeadingPairs>
  <TitlesOfParts>
    <vt:vector size="27" baseType="lpstr">
      <vt:lpstr>Times New Roman</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Сорокин Александр</cp:lastModifiedBy>
  <cp:revision>2</cp:revision>
  <dcterms:modified xsi:type="dcterms:W3CDTF">2021-01-31T09:16:06Z</dcterms:modified>
</cp:coreProperties>
</file>