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3" r:id="rId5"/>
    <p:sldId id="267" r:id="rId6"/>
    <p:sldId id="283" r:id="rId7"/>
    <p:sldId id="282" r:id="rId8"/>
    <p:sldId id="289" r:id="rId9"/>
    <p:sldId id="270" r:id="rId10"/>
    <p:sldId id="285" r:id="rId11"/>
    <p:sldId id="286" r:id="rId12"/>
    <p:sldId id="290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ton, Martha Elizabeth" initials="NME" lastIdx="1" clrIdx="0">
    <p:extLst>
      <p:ext uri="{19B8F6BF-5375-455C-9EA6-DF929625EA0E}">
        <p15:presenceInfo xmlns:p15="http://schemas.microsoft.com/office/powerpoint/2012/main" userId="S-1-5-21-525788414-1921020387-24915789-69483" providerId="AD"/>
      </p:ext>
    </p:extLst>
  </p:cmAuthor>
  <p:cmAuthor id="2" name="Lee, Sangheon" initials="LS" lastIdx="14" clrIdx="1">
    <p:extLst>
      <p:ext uri="{19B8F6BF-5375-455C-9EA6-DF929625EA0E}">
        <p15:presenceInfo xmlns:p15="http://schemas.microsoft.com/office/powerpoint/2012/main" userId="S-1-5-21-525788414-1921020387-24915789-15787" providerId="AD"/>
      </p:ext>
    </p:extLst>
  </p:cmAuthor>
  <p:cmAuthor id="3" name="Schmidt-Klau, Dorothea" initials="SD" lastIdx="3" clrIdx="2">
    <p:extLst>
      <p:ext uri="{19B8F6BF-5375-455C-9EA6-DF929625EA0E}">
        <p15:presenceInfo xmlns:p15="http://schemas.microsoft.com/office/powerpoint/2012/main" userId="S-1-5-21-525788414-1921020387-24915789-183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419" autoAdjust="0"/>
  </p:normalViewPr>
  <p:slideViewPr>
    <p:cSldViewPr snapToGrid="0">
      <p:cViewPr varScale="1">
        <p:scale>
          <a:sx n="80" d="100"/>
          <a:sy n="80" d="100"/>
        </p:scale>
        <p:origin x="10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8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da, Kanae" userId="abbd24c7-a1de-417e-95c4-0d43c1ba64b5" providerId="ADAL" clId="{D61FA803-779B-4B2D-BB06-2B27CF97A376}"/>
    <pc:docChg chg="modSld">
      <pc:chgData name="Tada, Kanae" userId="abbd24c7-a1de-417e-95c4-0d43c1ba64b5" providerId="ADAL" clId="{D61FA803-779B-4B2D-BB06-2B27CF97A376}" dt="2021-10-07T13:04:23.850" v="9" actId="20578"/>
      <pc:docMkLst>
        <pc:docMk/>
      </pc:docMkLst>
      <pc:sldChg chg="modSp">
        <pc:chgData name="Tada, Kanae" userId="abbd24c7-a1de-417e-95c4-0d43c1ba64b5" providerId="ADAL" clId="{D61FA803-779B-4B2D-BB06-2B27CF97A376}" dt="2021-10-07T13:04:23.850" v="9" actId="20578"/>
        <pc:sldMkLst>
          <pc:docMk/>
          <pc:sldMk cId="3782461530" sldId="287"/>
        </pc:sldMkLst>
        <pc:spChg chg="mod">
          <ac:chgData name="Tada, Kanae" userId="abbd24c7-a1de-417e-95c4-0d43c1ba64b5" providerId="ADAL" clId="{D61FA803-779B-4B2D-BB06-2B27CF97A376}" dt="2021-10-07T13:04:23.850" v="9" actId="20578"/>
          <ac:spMkLst>
            <pc:docMk/>
            <pc:sldMk cId="3782461530" sldId="287"/>
            <ac:spMk id="11" creationId="{00000000-0000-0000-0000-000000000000}"/>
          </ac:spMkLst>
        </pc:spChg>
      </pc:sldChg>
      <pc:sldChg chg="modSp modAnim">
        <pc:chgData name="Tada, Kanae" userId="abbd24c7-a1de-417e-95c4-0d43c1ba64b5" providerId="ADAL" clId="{D61FA803-779B-4B2D-BB06-2B27CF97A376}" dt="2021-10-07T10:33:04.429" v="8" actId="20577"/>
        <pc:sldMkLst>
          <pc:docMk/>
          <pc:sldMk cId="1175196589" sldId="289"/>
        </pc:sldMkLst>
        <pc:spChg chg="mod">
          <ac:chgData name="Tada, Kanae" userId="abbd24c7-a1de-417e-95c4-0d43c1ba64b5" providerId="ADAL" clId="{D61FA803-779B-4B2D-BB06-2B27CF97A376}" dt="2021-10-07T10:33:04.429" v="8" actId="20577"/>
          <ac:spMkLst>
            <pc:docMk/>
            <pc:sldMk cId="1175196589" sldId="289"/>
            <ac:spMk id="4" creationId="{00000000-0000-0000-0000-000000000000}"/>
          </ac:spMkLst>
        </pc:spChg>
      </pc:sldChg>
      <pc:sldChg chg="addSp modSp mod">
        <pc:chgData name="Tada, Kanae" userId="abbd24c7-a1de-417e-95c4-0d43c1ba64b5" providerId="ADAL" clId="{D61FA803-779B-4B2D-BB06-2B27CF97A376}" dt="2021-10-07T08:48:57.142" v="1" actId="1076"/>
        <pc:sldMkLst>
          <pc:docMk/>
          <pc:sldMk cId="2054600160" sldId="290"/>
        </pc:sldMkLst>
        <pc:spChg chg="add mod">
          <ac:chgData name="Tada, Kanae" userId="abbd24c7-a1de-417e-95c4-0d43c1ba64b5" providerId="ADAL" clId="{D61FA803-779B-4B2D-BB06-2B27CF97A376}" dt="2021-10-07T08:48:57.142" v="1" actId="1076"/>
          <ac:spMkLst>
            <pc:docMk/>
            <pc:sldMk cId="2054600160" sldId="290"/>
            <ac:spMk id="9" creationId="{BD8670A6-17E8-4FA1-96F0-89BB2D6F818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2864E-DCB0-4C38-9B5A-43994A6DF1E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3CFBD4-987E-4915-8FFE-72A90E93FDD4}">
      <dgm:prSet phldrT="[Text]" custT="1"/>
      <dgm:spPr/>
      <dgm:t>
        <a:bodyPr/>
        <a:lstStyle/>
        <a:p>
          <a:r>
            <a:rPr lang="ru-RU" sz="1400" dirty="0"/>
            <a:t>Стимулирование </a:t>
          </a:r>
          <a:r>
            <a:rPr lang="ru-RU" sz="1400" b="1" dirty="0"/>
            <a:t>спроса на трудовые ресурсы </a:t>
          </a:r>
          <a:r>
            <a:rPr lang="ru-RU" sz="1400" dirty="0"/>
            <a:t>молодежи.</a:t>
          </a:r>
          <a:endParaRPr lang="en-US" sz="1400" dirty="0"/>
        </a:p>
      </dgm:t>
    </dgm:pt>
    <dgm:pt modelId="{84BBE691-5701-4701-92B8-FE7EA586BF66}" type="parTrans" cxnId="{21D8A6E7-A2E5-4E68-AE94-E98A6913AD0C}">
      <dgm:prSet/>
      <dgm:spPr/>
      <dgm:t>
        <a:bodyPr/>
        <a:lstStyle/>
        <a:p>
          <a:endParaRPr lang="en-US"/>
        </a:p>
      </dgm:t>
    </dgm:pt>
    <dgm:pt modelId="{A6FDFBC9-5A61-42E1-B5C9-89ADE2AA7FD0}" type="sibTrans" cxnId="{21D8A6E7-A2E5-4E68-AE94-E98A6913AD0C}">
      <dgm:prSet/>
      <dgm:spPr/>
      <dgm:t>
        <a:bodyPr/>
        <a:lstStyle/>
        <a:p>
          <a:endParaRPr lang="en-US"/>
        </a:p>
      </dgm:t>
    </dgm:pt>
    <dgm:pt modelId="{3D5EFCD4-AFCE-4631-82C3-54E78D716392}">
      <dgm:prSet phldrT="[Text]" custT="1"/>
      <dgm:spPr/>
      <dgm:t>
        <a:bodyPr/>
        <a:lstStyle/>
        <a:p>
          <a:r>
            <a:rPr lang="ru-RU" sz="1400" dirty="0"/>
            <a:t>Смещение акцента с корректирующих мер на меры по восстановлению. </a:t>
          </a:r>
          <a:endParaRPr lang="en-US" sz="1400" dirty="0"/>
        </a:p>
      </dgm:t>
    </dgm:pt>
    <dgm:pt modelId="{5B1E2CA5-0D9C-4F7C-9B5D-70E170B781B9}" type="parTrans" cxnId="{64787EC9-A485-454D-ABAB-9EFF540642BC}">
      <dgm:prSet/>
      <dgm:spPr/>
      <dgm:t>
        <a:bodyPr/>
        <a:lstStyle/>
        <a:p>
          <a:endParaRPr lang="en-US"/>
        </a:p>
      </dgm:t>
    </dgm:pt>
    <dgm:pt modelId="{FAD5B0C2-D7B7-4899-BC89-0E61D03E7D9B}" type="sibTrans" cxnId="{64787EC9-A485-454D-ABAB-9EFF540642BC}">
      <dgm:prSet/>
      <dgm:spPr/>
      <dgm:t>
        <a:bodyPr/>
        <a:lstStyle/>
        <a:p>
          <a:endParaRPr lang="en-US"/>
        </a:p>
      </dgm:t>
    </dgm:pt>
    <dgm:pt modelId="{6EB0E240-52D6-421A-9E01-BFC09B5BB908}">
      <dgm:prSet phldrT="[Text]" custT="1"/>
      <dgm:spPr/>
      <dgm:t>
        <a:bodyPr/>
        <a:lstStyle/>
        <a:p>
          <a:r>
            <a:rPr lang="ru-RU" sz="1400" dirty="0"/>
            <a:t>Меры, направленные на наиболее уязвимую часть молодежи.</a:t>
          </a:r>
          <a:endParaRPr lang="en-US" sz="1400" dirty="0"/>
        </a:p>
      </dgm:t>
    </dgm:pt>
    <dgm:pt modelId="{93C923A2-51B7-4F81-80D4-DE156D82EA88}" type="parTrans" cxnId="{1E210998-9A26-4B9E-A741-61014DF81589}">
      <dgm:prSet/>
      <dgm:spPr/>
      <dgm:t>
        <a:bodyPr/>
        <a:lstStyle/>
        <a:p>
          <a:endParaRPr lang="en-US"/>
        </a:p>
      </dgm:t>
    </dgm:pt>
    <dgm:pt modelId="{F097206C-1CE8-404F-A2E7-65FCE215BAC0}" type="sibTrans" cxnId="{1E210998-9A26-4B9E-A741-61014DF81589}">
      <dgm:prSet/>
      <dgm:spPr/>
      <dgm:t>
        <a:bodyPr/>
        <a:lstStyle/>
        <a:p>
          <a:endParaRPr lang="en-US"/>
        </a:p>
      </dgm:t>
    </dgm:pt>
    <dgm:pt modelId="{23B7AF8D-4436-44AC-826B-FF8FCB841BA5}">
      <dgm:prSet phldrT="[Text]" custT="1"/>
      <dgm:spPr/>
      <dgm:t>
        <a:bodyPr/>
        <a:lstStyle/>
        <a:p>
          <a:r>
            <a:rPr lang="ru-RU" sz="1400" dirty="0"/>
            <a:t>Выявление возможностей роста занятости молодежи посредством </a:t>
          </a:r>
          <a:r>
            <a:rPr lang="ru-RU" sz="1400" b="1" dirty="0"/>
            <a:t>отраслевого развития экономики</a:t>
          </a:r>
          <a:r>
            <a:rPr lang="ru-RU" sz="1400" dirty="0"/>
            <a:t>. </a:t>
          </a:r>
          <a:endParaRPr lang="en-US" sz="1400" b="1" dirty="0"/>
        </a:p>
      </dgm:t>
    </dgm:pt>
    <dgm:pt modelId="{70E7A85C-1400-4798-8354-844AC11B5DC4}" type="parTrans" cxnId="{A4C999D4-7EDC-407A-908C-13C7F32390B1}">
      <dgm:prSet/>
      <dgm:spPr/>
      <dgm:t>
        <a:bodyPr/>
        <a:lstStyle/>
        <a:p>
          <a:endParaRPr lang="en-US"/>
        </a:p>
      </dgm:t>
    </dgm:pt>
    <dgm:pt modelId="{C223B7DF-6051-4933-A531-9B03344DB9AB}" type="sibTrans" cxnId="{A4C999D4-7EDC-407A-908C-13C7F32390B1}">
      <dgm:prSet/>
      <dgm:spPr/>
      <dgm:t>
        <a:bodyPr/>
        <a:lstStyle/>
        <a:p>
          <a:endParaRPr lang="en-US"/>
        </a:p>
      </dgm:t>
    </dgm:pt>
    <dgm:pt modelId="{9EEF22E2-CD31-408C-AF20-03F7616689E9}">
      <dgm:prSet phldrT="[Text]" custT="1"/>
      <dgm:spPr/>
      <dgm:t>
        <a:bodyPr/>
        <a:lstStyle/>
        <a:p>
          <a:r>
            <a:rPr lang="ru-RU" sz="1400" dirty="0"/>
            <a:t>Особенно в отношении  занятости девушек.</a:t>
          </a:r>
          <a:endParaRPr lang="en-US" sz="1400" dirty="0"/>
        </a:p>
      </dgm:t>
    </dgm:pt>
    <dgm:pt modelId="{355CC66C-D3BF-40B6-BE13-96B314E25251}" type="parTrans" cxnId="{471A7029-F256-4617-AEC4-56ED9F42D78E}">
      <dgm:prSet/>
      <dgm:spPr/>
      <dgm:t>
        <a:bodyPr/>
        <a:lstStyle/>
        <a:p>
          <a:endParaRPr lang="en-US"/>
        </a:p>
      </dgm:t>
    </dgm:pt>
    <dgm:pt modelId="{2477E5A2-0D45-4820-9830-4B3B54361D54}" type="sibTrans" cxnId="{471A7029-F256-4617-AEC4-56ED9F42D78E}">
      <dgm:prSet/>
      <dgm:spPr/>
      <dgm:t>
        <a:bodyPr/>
        <a:lstStyle/>
        <a:p>
          <a:endParaRPr lang="en-US"/>
        </a:p>
      </dgm:t>
    </dgm:pt>
    <dgm:pt modelId="{437CB5BB-100D-4931-B902-403B93E9C1DC}">
      <dgm:prSet phldrT="[Text]" custT="1"/>
      <dgm:spPr/>
      <dgm:t>
        <a:bodyPr/>
        <a:lstStyle/>
        <a:p>
          <a:r>
            <a:rPr lang="ru-RU" sz="1400" dirty="0"/>
            <a:t>Поощрение</a:t>
          </a:r>
          <a:r>
            <a:rPr lang="en-US" sz="1400" b="1" dirty="0"/>
            <a:t> </a:t>
          </a:r>
          <a:r>
            <a:rPr lang="ru-RU" sz="1400" b="1" dirty="0"/>
            <a:t>продолжения процесса образования и профессиональной подготовки.</a:t>
          </a:r>
          <a:endParaRPr lang="en-US" sz="1400" b="1" dirty="0"/>
        </a:p>
      </dgm:t>
    </dgm:pt>
    <dgm:pt modelId="{6D20AF34-66FF-4AD4-9491-F7C713D5283E}" type="parTrans" cxnId="{75BBA993-CE4E-438B-8804-A184923237F2}">
      <dgm:prSet/>
      <dgm:spPr/>
      <dgm:t>
        <a:bodyPr/>
        <a:lstStyle/>
        <a:p>
          <a:endParaRPr lang="en-US"/>
        </a:p>
      </dgm:t>
    </dgm:pt>
    <dgm:pt modelId="{F21A71DE-C550-44F4-9954-BD2CF47AF867}" type="sibTrans" cxnId="{75BBA993-CE4E-438B-8804-A184923237F2}">
      <dgm:prSet/>
      <dgm:spPr/>
      <dgm:t>
        <a:bodyPr/>
        <a:lstStyle/>
        <a:p>
          <a:endParaRPr lang="en-US"/>
        </a:p>
      </dgm:t>
    </dgm:pt>
    <dgm:pt modelId="{C161335F-2019-4DAB-8411-6EDCDADF7651}">
      <dgm:prSet phldrT="[Text]" custT="1"/>
      <dgm:spPr/>
      <dgm:t>
        <a:bodyPr/>
        <a:lstStyle/>
        <a:p>
          <a:r>
            <a:rPr lang="ru-RU" sz="1400" dirty="0"/>
            <a:t>Требуется устранение проблемы неравенства, связанной с реализацией программ дистанционного обучения. </a:t>
          </a:r>
          <a:endParaRPr lang="en-US" sz="1400" dirty="0"/>
        </a:p>
      </dgm:t>
    </dgm:pt>
    <dgm:pt modelId="{4B42966F-9AE9-46AA-897E-6C48091C4089}" type="parTrans" cxnId="{E9B8139B-0A62-4B54-B692-A5E058D97889}">
      <dgm:prSet/>
      <dgm:spPr/>
      <dgm:t>
        <a:bodyPr/>
        <a:lstStyle/>
        <a:p>
          <a:endParaRPr lang="en-US"/>
        </a:p>
      </dgm:t>
    </dgm:pt>
    <dgm:pt modelId="{09EA60EB-5A39-4106-ADCF-761220CD6929}" type="sibTrans" cxnId="{E9B8139B-0A62-4B54-B692-A5E058D97889}">
      <dgm:prSet/>
      <dgm:spPr/>
      <dgm:t>
        <a:bodyPr/>
        <a:lstStyle/>
        <a:p>
          <a:endParaRPr lang="en-US"/>
        </a:p>
      </dgm:t>
    </dgm:pt>
    <dgm:pt modelId="{B82B04EE-831F-4AB9-9055-2C2863B10328}">
      <dgm:prSet phldrT="[Text]" custT="1"/>
      <dgm:spPr/>
      <dgm:t>
        <a:bodyPr/>
        <a:lstStyle/>
        <a:p>
          <a:r>
            <a:rPr lang="ru-RU" sz="1400" b="0" dirty="0"/>
            <a:t>Поддержка молодежи, </a:t>
          </a:r>
          <a:r>
            <a:rPr lang="ru-RU" sz="1400" b="1" dirty="0"/>
            <a:t>ушедшей с рынка труда</a:t>
          </a:r>
          <a:r>
            <a:rPr lang="ru-RU" sz="1400" b="0" dirty="0"/>
            <a:t>.</a:t>
          </a:r>
          <a:endParaRPr lang="en-US" sz="1400" b="1" dirty="0"/>
        </a:p>
      </dgm:t>
    </dgm:pt>
    <dgm:pt modelId="{C58B8634-6C7E-4E27-9E18-31C1111CECE7}" type="parTrans" cxnId="{BB378542-B8D4-4C7F-84E9-70DC7D355913}">
      <dgm:prSet/>
      <dgm:spPr/>
      <dgm:t>
        <a:bodyPr/>
        <a:lstStyle/>
        <a:p>
          <a:endParaRPr lang="en-US"/>
        </a:p>
      </dgm:t>
    </dgm:pt>
    <dgm:pt modelId="{694CCA9F-1776-41C3-B935-BF0900011745}" type="sibTrans" cxnId="{BB378542-B8D4-4C7F-84E9-70DC7D355913}">
      <dgm:prSet/>
      <dgm:spPr/>
      <dgm:t>
        <a:bodyPr/>
        <a:lstStyle/>
        <a:p>
          <a:endParaRPr lang="en-US"/>
        </a:p>
      </dgm:t>
    </dgm:pt>
    <dgm:pt modelId="{16448E29-9150-4E26-8B6B-476CAAC8BA2F}">
      <dgm:prSet phldrT="[Text]" custT="1"/>
      <dgm:spPr/>
      <dgm:t>
        <a:bodyPr/>
        <a:lstStyle/>
        <a:p>
          <a:r>
            <a:rPr lang="ru-RU" sz="1400" b="0" dirty="0"/>
            <a:t>Включает услуги по трудоустройству, активные программы на рынке труда и программы развития предпринимательства. </a:t>
          </a:r>
          <a:endParaRPr lang="en-US" sz="1400" b="0" dirty="0"/>
        </a:p>
      </dgm:t>
    </dgm:pt>
    <dgm:pt modelId="{ABD99AA8-9E10-44F5-97E3-C63603DF5BD5}" type="parTrans" cxnId="{0661F47E-DB9F-4E53-B29A-67F7C3D95398}">
      <dgm:prSet/>
      <dgm:spPr/>
      <dgm:t>
        <a:bodyPr/>
        <a:lstStyle/>
        <a:p>
          <a:endParaRPr lang="en-US"/>
        </a:p>
      </dgm:t>
    </dgm:pt>
    <dgm:pt modelId="{36354625-1120-4ACE-ABBB-B28EE52C320B}" type="sibTrans" cxnId="{0661F47E-DB9F-4E53-B29A-67F7C3D95398}">
      <dgm:prSet/>
      <dgm:spPr/>
      <dgm:t>
        <a:bodyPr/>
        <a:lstStyle/>
        <a:p>
          <a:endParaRPr lang="en-US"/>
        </a:p>
      </dgm:t>
    </dgm:pt>
    <dgm:pt modelId="{BE0A7A1D-EED8-4951-BB4E-88DB5BFE5E66}">
      <dgm:prSet phldrT="[Text]" custT="1"/>
      <dgm:spPr/>
      <dgm:t>
        <a:bodyPr/>
        <a:lstStyle/>
        <a:p>
          <a:r>
            <a:rPr lang="ru-RU" sz="1400" b="0" dirty="0"/>
            <a:t>Расширение</a:t>
          </a:r>
          <a:r>
            <a:rPr lang="en-US" sz="1400" b="0" dirty="0"/>
            <a:t> </a:t>
          </a:r>
          <a:r>
            <a:rPr lang="ru-RU" sz="1400" b="0" dirty="0"/>
            <a:t>охвата </a:t>
          </a:r>
          <a:r>
            <a:rPr lang="ru-RU" sz="1400" b="1" dirty="0"/>
            <a:t>системой социальной защиты</a:t>
          </a:r>
          <a:r>
            <a:rPr lang="ru-RU" sz="1400" b="0" dirty="0"/>
            <a:t>.</a:t>
          </a:r>
          <a:endParaRPr lang="en-US" sz="1400" b="0" dirty="0"/>
        </a:p>
      </dgm:t>
    </dgm:pt>
    <dgm:pt modelId="{48C4134B-0FA4-40F7-A0CD-72B2127A1D35}" type="parTrans" cxnId="{C178B177-681A-4A0E-963E-F99E565B96CB}">
      <dgm:prSet/>
      <dgm:spPr/>
      <dgm:t>
        <a:bodyPr/>
        <a:lstStyle/>
        <a:p>
          <a:endParaRPr lang="en-US"/>
        </a:p>
      </dgm:t>
    </dgm:pt>
    <dgm:pt modelId="{F545F7BB-5D6F-4F39-B521-F616EA658326}" type="sibTrans" cxnId="{C178B177-681A-4A0E-963E-F99E565B96CB}">
      <dgm:prSet/>
      <dgm:spPr/>
      <dgm:t>
        <a:bodyPr/>
        <a:lstStyle/>
        <a:p>
          <a:endParaRPr lang="en-US"/>
        </a:p>
      </dgm:t>
    </dgm:pt>
    <dgm:pt modelId="{DC26A5A6-B3E3-439C-936D-C12ADF7E004D}">
      <dgm:prSet phldrT="[Text]" custT="1"/>
      <dgm:spPr/>
      <dgm:t>
        <a:bodyPr/>
        <a:lstStyle/>
        <a:p>
          <a:r>
            <a:rPr lang="ru-RU" sz="1400" b="0" dirty="0"/>
            <a:t>Включает пособия по безработице.</a:t>
          </a:r>
          <a:endParaRPr lang="en-US" sz="1400" b="0" dirty="0"/>
        </a:p>
      </dgm:t>
    </dgm:pt>
    <dgm:pt modelId="{C3E14A11-0BF6-4A52-9578-858F7F76CA2D}" type="parTrans" cxnId="{CEB9AB15-BD6C-433A-BFF2-3B1653F6D9D4}">
      <dgm:prSet/>
      <dgm:spPr/>
      <dgm:t>
        <a:bodyPr/>
        <a:lstStyle/>
        <a:p>
          <a:endParaRPr lang="en-US"/>
        </a:p>
      </dgm:t>
    </dgm:pt>
    <dgm:pt modelId="{68E87372-99C2-4E4C-9626-928410C0B684}" type="sibTrans" cxnId="{CEB9AB15-BD6C-433A-BFF2-3B1653F6D9D4}">
      <dgm:prSet/>
      <dgm:spPr/>
      <dgm:t>
        <a:bodyPr/>
        <a:lstStyle/>
        <a:p>
          <a:endParaRPr lang="en-US"/>
        </a:p>
      </dgm:t>
    </dgm:pt>
    <dgm:pt modelId="{E07FD60D-B284-4402-AE93-356874958D0F}">
      <dgm:prSet phldrT="[Text]" custT="1"/>
      <dgm:spPr/>
      <dgm:t>
        <a:bodyPr/>
        <a:lstStyle/>
        <a:p>
          <a:r>
            <a:rPr lang="ru-RU" sz="1400" b="0" dirty="0"/>
            <a:t>Обеспечение того, чтобы большее число молодых работников имело право на социальную защиту. </a:t>
          </a:r>
          <a:endParaRPr lang="en-US" sz="1400" b="0" dirty="0"/>
        </a:p>
      </dgm:t>
    </dgm:pt>
    <dgm:pt modelId="{56957DC8-B7A6-4B6D-9E52-7DD3AA03A184}" type="parTrans" cxnId="{329D15A5-FC14-4706-82EA-8375D4BA5B3B}">
      <dgm:prSet/>
      <dgm:spPr/>
      <dgm:t>
        <a:bodyPr/>
        <a:lstStyle/>
        <a:p>
          <a:endParaRPr lang="en-US"/>
        </a:p>
      </dgm:t>
    </dgm:pt>
    <dgm:pt modelId="{AE1F249A-7D86-4707-80F1-E85B1704AE4E}" type="sibTrans" cxnId="{329D15A5-FC14-4706-82EA-8375D4BA5B3B}">
      <dgm:prSet/>
      <dgm:spPr/>
      <dgm:t>
        <a:bodyPr/>
        <a:lstStyle/>
        <a:p>
          <a:endParaRPr lang="en-US"/>
        </a:p>
      </dgm:t>
    </dgm:pt>
    <dgm:pt modelId="{0DA4E7FD-DA29-4722-8CC9-F92D26369317}">
      <dgm:prSet phldrT="[Text]" custT="1"/>
      <dgm:spPr/>
      <dgm:t>
        <a:bodyPr/>
        <a:lstStyle/>
        <a:p>
          <a:r>
            <a:rPr lang="ru-RU" sz="1400" b="0" dirty="0"/>
            <a:t>Защита </a:t>
          </a:r>
          <a:r>
            <a:rPr lang="ru-RU" sz="1400" b="1" dirty="0"/>
            <a:t>прав</a:t>
          </a:r>
          <a:r>
            <a:rPr lang="ru-RU" sz="1400" b="0" dirty="0"/>
            <a:t> молодых работников.</a:t>
          </a:r>
          <a:endParaRPr lang="en-US" sz="1400" b="1" dirty="0"/>
        </a:p>
      </dgm:t>
    </dgm:pt>
    <dgm:pt modelId="{2324CD0F-B9D7-43E6-92B4-FFDDB5B28036}" type="parTrans" cxnId="{2CD4B171-AE1F-455F-9016-7073476924AD}">
      <dgm:prSet/>
      <dgm:spPr/>
      <dgm:t>
        <a:bodyPr/>
        <a:lstStyle/>
        <a:p>
          <a:endParaRPr lang="en-US"/>
        </a:p>
      </dgm:t>
    </dgm:pt>
    <dgm:pt modelId="{CDF7A68C-7379-47CC-8C19-C057D5C710C3}" type="sibTrans" cxnId="{2CD4B171-AE1F-455F-9016-7073476924AD}">
      <dgm:prSet/>
      <dgm:spPr/>
      <dgm:t>
        <a:bodyPr/>
        <a:lstStyle/>
        <a:p>
          <a:endParaRPr lang="en-US"/>
        </a:p>
      </dgm:t>
    </dgm:pt>
    <dgm:pt modelId="{5FA00ABB-6D12-4B5F-BD16-856E95B1C1B9}">
      <dgm:prSet phldrT="[Text]"/>
      <dgm:spPr/>
      <dgm:t>
        <a:bodyPr/>
        <a:lstStyle/>
        <a:p>
          <a:r>
            <a:rPr lang="ru-RU" b="0" dirty="0"/>
            <a:t>В том числе поощрение участия в коллективных переговорах и реализации права на свободу ассоциаций. </a:t>
          </a:r>
          <a:endParaRPr lang="en-US" b="0" dirty="0"/>
        </a:p>
      </dgm:t>
    </dgm:pt>
    <dgm:pt modelId="{AA92DB8A-AFD2-4DDE-A2EA-5FD66D90344B}" type="sibTrans" cxnId="{75E57B34-699E-4C12-ADA3-0046D5867903}">
      <dgm:prSet/>
      <dgm:spPr/>
    </dgm:pt>
    <dgm:pt modelId="{B5F4EE61-0731-4E28-92BA-2228C6FE32E0}" type="parTrans" cxnId="{75E57B34-699E-4C12-ADA3-0046D5867903}">
      <dgm:prSet/>
      <dgm:spPr/>
    </dgm:pt>
    <dgm:pt modelId="{C25D13AA-070D-443C-B358-0766F1524411}" type="pres">
      <dgm:prSet presAssocID="{7A92864E-DCB0-4C38-9B5A-43994A6DF1EF}" presName="Name0" presStyleCnt="0">
        <dgm:presLayoutVars>
          <dgm:dir/>
          <dgm:animLvl val="lvl"/>
          <dgm:resizeHandles val="exact"/>
        </dgm:presLayoutVars>
      </dgm:prSet>
      <dgm:spPr/>
    </dgm:pt>
    <dgm:pt modelId="{C48587E7-BB2A-4164-A091-BA720C9CA6B8}" type="pres">
      <dgm:prSet presAssocID="{0C3CFBD4-987E-4915-8FFE-72A90E93FDD4}" presName="linNode" presStyleCnt="0"/>
      <dgm:spPr/>
    </dgm:pt>
    <dgm:pt modelId="{A531AF3F-60A3-49A1-BA8E-8F628350B746}" type="pres">
      <dgm:prSet presAssocID="{0C3CFBD4-987E-4915-8FFE-72A90E93FDD4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1B59C64A-218A-4A00-A63A-FF3C1901339C}" type="pres">
      <dgm:prSet presAssocID="{0C3CFBD4-987E-4915-8FFE-72A90E93FDD4}" presName="descendantText" presStyleLbl="alignAccFollowNode1" presStyleIdx="0" presStyleCnt="6">
        <dgm:presLayoutVars>
          <dgm:bulletEnabled val="1"/>
        </dgm:presLayoutVars>
      </dgm:prSet>
      <dgm:spPr/>
    </dgm:pt>
    <dgm:pt modelId="{84CCAD4B-4268-4E08-B72B-7C4E6EAE13BF}" type="pres">
      <dgm:prSet presAssocID="{A6FDFBC9-5A61-42E1-B5C9-89ADE2AA7FD0}" presName="sp" presStyleCnt="0"/>
      <dgm:spPr/>
    </dgm:pt>
    <dgm:pt modelId="{D78FA765-4DF8-45AF-B1D9-BD910AF55D00}" type="pres">
      <dgm:prSet presAssocID="{23B7AF8D-4436-44AC-826B-FF8FCB841BA5}" presName="linNode" presStyleCnt="0"/>
      <dgm:spPr/>
    </dgm:pt>
    <dgm:pt modelId="{3618F7E5-D64A-48A6-A1A9-001F0ADF54A6}" type="pres">
      <dgm:prSet presAssocID="{23B7AF8D-4436-44AC-826B-FF8FCB841BA5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26CE863B-AA68-4988-8282-F1D928AA7D57}" type="pres">
      <dgm:prSet presAssocID="{23B7AF8D-4436-44AC-826B-FF8FCB841BA5}" presName="descendantText" presStyleLbl="alignAccFollowNode1" presStyleIdx="1" presStyleCnt="6">
        <dgm:presLayoutVars>
          <dgm:bulletEnabled val="1"/>
        </dgm:presLayoutVars>
      </dgm:prSet>
      <dgm:spPr/>
    </dgm:pt>
    <dgm:pt modelId="{948821FA-ED60-4297-A091-83E156A3A456}" type="pres">
      <dgm:prSet presAssocID="{C223B7DF-6051-4933-A531-9B03344DB9AB}" presName="sp" presStyleCnt="0"/>
      <dgm:spPr/>
    </dgm:pt>
    <dgm:pt modelId="{CB018C51-B959-41A2-AAB8-E95EF6BA56AD}" type="pres">
      <dgm:prSet presAssocID="{437CB5BB-100D-4931-B902-403B93E9C1DC}" presName="linNode" presStyleCnt="0"/>
      <dgm:spPr/>
    </dgm:pt>
    <dgm:pt modelId="{3CA9D540-3450-4EBA-A574-0221B9154DEA}" type="pres">
      <dgm:prSet presAssocID="{437CB5BB-100D-4931-B902-403B93E9C1DC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C4118846-3EDE-47B4-AF56-803548593D3C}" type="pres">
      <dgm:prSet presAssocID="{437CB5BB-100D-4931-B902-403B93E9C1DC}" presName="descendantText" presStyleLbl="alignAccFollowNode1" presStyleIdx="2" presStyleCnt="6">
        <dgm:presLayoutVars>
          <dgm:bulletEnabled val="1"/>
        </dgm:presLayoutVars>
      </dgm:prSet>
      <dgm:spPr/>
    </dgm:pt>
    <dgm:pt modelId="{14980EFC-877D-4450-94E2-403BDA8735F6}" type="pres">
      <dgm:prSet presAssocID="{F21A71DE-C550-44F4-9954-BD2CF47AF867}" presName="sp" presStyleCnt="0"/>
      <dgm:spPr/>
    </dgm:pt>
    <dgm:pt modelId="{FDB8EC6A-CB00-4F28-8F53-12A579DC57EA}" type="pres">
      <dgm:prSet presAssocID="{B82B04EE-831F-4AB9-9055-2C2863B10328}" presName="linNode" presStyleCnt="0"/>
      <dgm:spPr/>
    </dgm:pt>
    <dgm:pt modelId="{C68DC4C1-47AE-47A3-8566-B980AADFB2FB}" type="pres">
      <dgm:prSet presAssocID="{B82B04EE-831F-4AB9-9055-2C2863B10328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AC2479BD-2E85-4A6D-A477-E2047D6BDD8B}" type="pres">
      <dgm:prSet presAssocID="{B82B04EE-831F-4AB9-9055-2C2863B10328}" presName="descendantText" presStyleLbl="alignAccFollowNode1" presStyleIdx="3" presStyleCnt="6">
        <dgm:presLayoutVars>
          <dgm:bulletEnabled val="1"/>
        </dgm:presLayoutVars>
      </dgm:prSet>
      <dgm:spPr/>
    </dgm:pt>
    <dgm:pt modelId="{E8616A97-82E2-492B-852C-C760D201A8F1}" type="pres">
      <dgm:prSet presAssocID="{694CCA9F-1776-41C3-B935-BF0900011745}" presName="sp" presStyleCnt="0"/>
      <dgm:spPr/>
    </dgm:pt>
    <dgm:pt modelId="{C4CC8D20-A535-4F66-A169-E7D73E2CEB90}" type="pres">
      <dgm:prSet presAssocID="{BE0A7A1D-EED8-4951-BB4E-88DB5BFE5E66}" presName="linNode" presStyleCnt="0"/>
      <dgm:spPr/>
    </dgm:pt>
    <dgm:pt modelId="{F3ABE880-C388-438D-867F-842146DC9B90}" type="pres">
      <dgm:prSet presAssocID="{BE0A7A1D-EED8-4951-BB4E-88DB5BFE5E6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354A566-F672-4B17-A0AB-1FBCA737E641}" type="pres">
      <dgm:prSet presAssocID="{BE0A7A1D-EED8-4951-BB4E-88DB5BFE5E66}" presName="descendantText" presStyleLbl="alignAccFollowNode1" presStyleIdx="4" presStyleCnt="6">
        <dgm:presLayoutVars>
          <dgm:bulletEnabled val="1"/>
        </dgm:presLayoutVars>
      </dgm:prSet>
      <dgm:spPr/>
    </dgm:pt>
    <dgm:pt modelId="{5BA5D55E-850F-4032-B4DF-1D48CEDBE89A}" type="pres">
      <dgm:prSet presAssocID="{F545F7BB-5D6F-4F39-B521-F616EA658326}" presName="sp" presStyleCnt="0"/>
      <dgm:spPr/>
    </dgm:pt>
    <dgm:pt modelId="{466A7ADF-AE88-43A9-9C2C-769C3E8D4CC4}" type="pres">
      <dgm:prSet presAssocID="{0DA4E7FD-DA29-4722-8CC9-F92D26369317}" presName="linNode" presStyleCnt="0"/>
      <dgm:spPr/>
    </dgm:pt>
    <dgm:pt modelId="{5E69ADCF-5128-4615-853C-697D6A3672E8}" type="pres">
      <dgm:prSet presAssocID="{0DA4E7FD-DA29-4722-8CC9-F92D26369317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A7B0BAA3-7ABA-4CC0-8E57-769BA70089C1}" type="pres">
      <dgm:prSet presAssocID="{0DA4E7FD-DA29-4722-8CC9-F92D26369317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6F8DC701-BF73-4D87-A7D7-3C58D2477D9E}" type="presOf" srcId="{3D5EFCD4-AFCE-4631-82C3-54E78D716392}" destId="{1B59C64A-218A-4A00-A63A-FF3C1901339C}" srcOrd="0" destOrd="0" presId="urn:microsoft.com/office/officeart/2005/8/layout/vList5"/>
    <dgm:cxn modelId="{CEB9AB15-BD6C-433A-BFF2-3B1653F6D9D4}" srcId="{BE0A7A1D-EED8-4951-BB4E-88DB5BFE5E66}" destId="{DC26A5A6-B3E3-439C-936D-C12ADF7E004D}" srcOrd="0" destOrd="0" parTransId="{C3E14A11-0BF6-4A52-9578-858F7F76CA2D}" sibTransId="{68E87372-99C2-4E4C-9626-928410C0B684}"/>
    <dgm:cxn modelId="{E843FD1A-955A-48D3-A6BD-F8ED275BB96E}" type="presOf" srcId="{5FA00ABB-6D12-4B5F-BD16-856E95B1C1B9}" destId="{A7B0BAA3-7ABA-4CC0-8E57-769BA70089C1}" srcOrd="0" destOrd="0" presId="urn:microsoft.com/office/officeart/2005/8/layout/vList5"/>
    <dgm:cxn modelId="{471A7029-F256-4617-AEC4-56ED9F42D78E}" srcId="{23B7AF8D-4436-44AC-826B-FF8FCB841BA5}" destId="{9EEF22E2-CD31-408C-AF20-03F7616689E9}" srcOrd="0" destOrd="0" parTransId="{355CC66C-D3BF-40B6-BE13-96B314E25251}" sibTransId="{2477E5A2-0D45-4820-9830-4B3B54361D54}"/>
    <dgm:cxn modelId="{75E57B34-699E-4C12-ADA3-0046D5867903}" srcId="{0DA4E7FD-DA29-4722-8CC9-F92D26369317}" destId="{5FA00ABB-6D12-4B5F-BD16-856E95B1C1B9}" srcOrd="0" destOrd="0" parTransId="{B5F4EE61-0731-4E28-92BA-2228C6FE32E0}" sibTransId="{AA92DB8A-AFD2-4DDE-A2EA-5FD66D90344B}"/>
    <dgm:cxn modelId="{E97DDC3E-905A-4EA9-8899-A34F3CB8CDE6}" type="presOf" srcId="{9EEF22E2-CD31-408C-AF20-03F7616689E9}" destId="{26CE863B-AA68-4988-8282-F1D928AA7D57}" srcOrd="0" destOrd="0" presId="urn:microsoft.com/office/officeart/2005/8/layout/vList5"/>
    <dgm:cxn modelId="{BB378542-B8D4-4C7F-84E9-70DC7D355913}" srcId="{7A92864E-DCB0-4C38-9B5A-43994A6DF1EF}" destId="{B82B04EE-831F-4AB9-9055-2C2863B10328}" srcOrd="3" destOrd="0" parTransId="{C58B8634-6C7E-4E27-9E18-31C1111CECE7}" sibTransId="{694CCA9F-1776-41C3-B935-BF0900011745}"/>
    <dgm:cxn modelId="{FD56E850-442D-43C8-8F04-15D58DE5AEF0}" type="presOf" srcId="{0C3CFBD4-987E-4915-8FFE-72A90E93FDD4}" destId="{A531AF3F-60A3-49A1-BA8E-8F628350B746}" srcOrd="0" destOrd="0" presId="urn:microsoft.com/office/officeart/2005/8/layout/vList5"/>
    <dgm:cxn modelId="{2CD4B171-AE1F-455F-9016-7073476924AD}" srcId="{7A92864E-DCB0-4C38-9B5A-43994A6DF1EF}" destId="{0DA4E7FD-DA29-4722-8CC9-F92D26369317}" srcOrd="5" destOrd="0" parTransId="{2324CD0F-B9D7-43E6-92B4-FFDDB5B28036}" sibTransId="{CDF7A68C-7379-47CC-8C19-C057D5C710C3}"/>
    <dgm:cxn modelId="{DCF32F74-E9C3-4B91-B933-1C4906D6B1E8}" type="presOf" srcId="{16448E29-9150-4E26-8B6B-476CAAC8BA2F}" destId="{AC2479BD-2E85-4A6D-A477-E2047D6BDD8B}" srcOrd="0" destOrd="0" presId="urn:microsoft.com/office/officeart/2005/8/layout/vList5"/>
    <dgm:cxn modelId="{C178B177-681A-4A0E-963E-F99E565B96CB}" srcId="{7A92864E-DCB0-4C38-9B5A-43994A6DF1EF}" destId="{BE0A7A1D-EED8-4951-BB4E-88DB5BFE5E66}" srcOrd="4" destOrd="0" parTransId="{48C4134B-0FA4-40F7-A0CD-72B2127A1D35}" sibTransId="{F545F7BB-5D6F-4F39-B521-F616EA658326}"/>
    <dgm:cxn modelId="{0661F47E-DB9F-4E53-B29A-67F7C3D95398}" srcId="{B82B04EE-831F-4AB9-9055-2C2863B10328}" destId="{16448E29-9150-4E26-8B6B-476CAAC8BA2F}" srcOrd="0" destOrd="0" parTransId="{ABD99AA8-9E10-44F5-97E3-C63603DF5BD5}" sibTransId="{36354625-1120-4ACE-ABBB-B28EE52C320B}"/>
    <dgm:cxn modelId="{DE80E982-D629-4663-9842-C1B87C9F29D0}" type="presOf" srcId="{0DA4E7FD-DA29-4722-8CC9-F92D26369317}" destId="{5E69ADCF-5128-4615-853C-697D6A3672E8}" srcOrd="0" destOrd="0" presId="urn:microsoft.com/office/officeart/2005/8/layout/vList5"/>
    <dgm:cxn modelId="{75BBA993-CE4E-438B-8804-A184923237F2}" srcId="{7A92864E-DCB0-4C38-9B5A-43994A6DF1EF}" destId="{437CB5BB-100D-4931-B902-403B93E9C1DC}" srcOrd="2" destOrd="0" parTransId="{6D20AF34-66FF-4AD4-9491-F7C713D5283E}" sibTransId="{F21A71DE-C550-44F4-9954-BD2CF47AF867}"/>
    <dgm:cxn modelId="{1E210998-9A26-4B9E-A741-61014DF81589}" srcId="{0C3CFBD4-987E-4915-8FFE-72A90E93FDD4}" destId="{6EB0E240-52D6-421A-9E01-BFC09B5BB908}" srcOrd="1" destOrd="0" parTransId="{93C923A2-51B7-4F81-80D4-DE156D82EA88}" sibTransId="{F097206C-1CE8-404F-A2E7-65FCE215BAC0}"/>
    <dgm:cxn modelId="{E9B8139B-0A62-4B54-B692-A5E058D97889}" srcId="{437CB5BB-100D-4931-B902-403B93E9C1DC}" destId="{C161335F-2019-4DAB-8411-6EDCDADF7651}" srcOrd="0" destOrd="0" parTransId="{4B42966F-9AE9-46AA-897E-6C48091C4089}" sibTransId="{09EA60EB-5A39-4106-ADCF-761220CD6929}"/>
    <dgm:cxn modelId="{6D519A9F-0D9B-4329-BE3A-D39ED534A920}" type="presOf" srcId="{7A92864E-DCB0-4C38-9B5A-43994A6DF1EF}" destId="{C25D13AA-070D-443C-B358-0766F1524411}" srcOrd="0" destOrd="0" presId="urn:microsoft.com/office/officeart/2005/8/layout/vList5"/>
    <dgm:cxn modelId="{329D15A5-FC14-4706-82EA-8375D4BA5B3B}" srcId="{BE0A7A1D-EED8-4951-BB4E-88DB5BFE5E66}" destId="{E07FD60D-B284-4402-AE93-356874958D0F}" srcOrd="1" destOrd="0" parTransId="{56957DC8-B7A6-4B6D-9E52-7DD3AA03A184}" sibTransId="{AE1F249A-7D86-4707-80F1-E85B1704AE4E}"/>
    <dgm:cxn modelId="{CF6406A7-E140-414C-A001-4A85AA596E80}" type="presOf" srcId="{E07FD60D-B284-4402-AE93-356874958D0F}" destId="{F354A566-F672-4B17-A0AB-1FBCA737E641}" srcOrd="0" destOrd="1" presId="urn:microsoft.com/office/officeart/2005/8/layout/vList5"/>
    <dgm:cxn modelId="{D5C107B6-4E2E-4C4A-8DE9-7BE7D0593933}" type="presOf" srcId="{DC26A5A6-B3E3-439C-936D-C12ADF7E004D}" destId="{F354A566-F672-4B17-A0AB-1FBCA737E641}" srcOrd="0" destOrd="0" presId="urn:microsoft.com/office/officeart/2005/8/layout/vList5"/>
    <dgm:cxn modelId="{64787EC9-A485-454D-ABAB-9EFF540642BC}" srcId="{0C3CFBD4-987E-4915-8FFE-72A90E93FDD4}" destId="{3D5EFCD4-AFCE-4631-82C3-54E78D716392}" srcOrd="0" destOrd="0" parTransId="{5B1E2CA5-0D9C-4F7C-9B5D-70E170B781B9}" sibTransId="{FAD5B0C2-D7B7-4899-BC89-0E61D03E7D9B}"/>
    <dgm:cxn modelId="{6B0E2CCC-1B98-4125-A1A4-78992513777B}" type="presOf" srcId="{BE0A7A1D-EED8-4951-BB4E-88DB5BFE5E66}" destId="{F3ABE880-C388-438D-867F-842146DC9B90}" srcOrd="0" destOrd="0" presId="urn:microsoft.com/office/officeart/2005/8/layout/vList5"/>
    <dgm:cxn modelId="{8AFA51CD-DA78-42D3-88CD-995878175BA2}" type="presOf" srcId="{6EB0E240-52D6-421A-9E01-BFC09B5BB908}" destId="{1B59C64A-218A-4A00-A63A-FF3C1901339C}" srcOrd="0" destOrd="1" presId="urn:microsoft.com/office/officeart/2005/8/layout/vList5"/>
    <dgm:cxn modelId="{043C74CF-9EF6-4BF2-AABC-BF5AEA04D73B}" type="presOf" srcId="{C161335F-2019-4DAB-8411-6EDCDADF7651}" destId="{C4118846-3EDE-47B4-AF56-803548593D3C}" srcOrd="0" destOrd="0" presId="urn:microsoft.com/office/officeart/2005/8/layout/vList5"/>
    <dgm:cxn modelId="{A4C999D4-7EDC-407A-908C-13C7F32390B1}" srcId="{7A92864E-DCB0-4C38-9B5A-43994A6DF1EF}" destId="{23B7AF8D-4436-44AC-826B-FF8FCB841BA5}" srcOrd="1" destOrd="0" parTransId="{70E7A85C-1400-4798-8354-844AC11B5DC4}" sibTransId="{C223B7DF-6051-4933-A531-9B03344DB9AB}"/>
    <dgm:cxn modelId="{109A8FDE-D165-4417-8C1C-4978829B4E56}" type="presOf" srcId="{B82B04EE-831F-4AB9-9055-2C2863B10328}" destId="{C68DC4C1-47AE-47A3-8566-B980AADFB2FB}" srcOrd="0" destOrd="0" presId="urn:microsoft.com/office/officeart/2005/8/layout/vList5"/>
    <dgm:cxn modelId="{21D8A6E7-A2E5-4E68-AE94-E98A6913AD0C}" srcId="{7A92864E-DCB0-4C38-9B5A-43994A6DF1EF}" destId="{0C3CFBD4-987E-4915-8FFE-72A90E93FDD4}" srcOrd="0" destOrd="0" parTransId="{84BBE691-5701-4701-92B8-FE7EA586BF66}" sibTransId="{A6FDFBC9-5A61-42E1-B5C9-89ADE2AA7FD0}"/>
    <dgm:cxn modelId="{B9BDDAF3-56CF-4E86-957B-F0B3AD5BBF0C}" type="presOf" srcId="{437CB5BB-100D-4931-B902-403B93E9C1DC}" destId="{3CA9D540-3450-4EBA-A574-0221B9154DEA}" srcOrd="0" destOrd="0" presId="urn:microsoft.com/office/officeart/2005/8/layout/vList5"/>
    <dgm:cxn modelId="{49516BFD-66FC-4074-ACA0-29398C7B5B64}" type="presOf" srcId="{23B7AF8D-4436-44AC-826B-FF8FCB841BA5}" destId="{3618F7E5-D64A-48A6-A1A9-001F0ADF54A6}" srcOrd="0" destOrd="0" presId="urn:microsoft.com/office/officeart/2005/8/layout/vList5"/>
    <dgm:cxn modelId="{D1296B3E-E831-428E-A3D9-96C39A92E81B}" type="presParOf" srcId="{C25D13AA-070D-443C-B358-0766F1524411}" destId="{C48587E7-BB2A-4164-A091-BA720C9CA6B8}" srcOrd="0" destOrd="0" presId="urn:microsoft.com/office/officeart/2005/8/layout/vList5"/>
    <dgm:cxn modelId="{B7690DD0-EE5D-4052-A584-E39F07F3F425}" type="presParOf" srcId="{C48587E7-BB2A-4164-A091-BA720C9CA6B8}" destId="{A531AF3F-60A3-49A1-BA8E-8F628350B746}" srcOrd="0" destOrd="0" presId="urn:microsoft.com/office/officeart/2005/8/layout/vList5"/>
    <dgm:cxn modelId="{0A2B1650-01A5-46C7-8E27-41CDA9365CE3}" type="presParOf" srcId="{C48587E7-BB2A-4164-A091-BA720C9CA6B8}" destId="{1B59C64A-218A-4A00-A63A-FF3C1901339C}" srcOrd="1" destOrd="0" presId="urn:microsoft.com/office/officeart/2005/8/layout/vList5"/>
    <dgm:cxn modelId="{E45C41BC-7CD2-4F5F-87DB-2CA5150B5920}" type="presParOf" srcId="{C25D13AA-070D-443C-B358-0766F1524411}" destId="{84CCAD4B-4268-4E08-B72B-7C4E6EAE13BF}" srcOrd="1" destOrd="0" presId="urn:microsoft.com/office/officeart/2005/8/layout/vList5"/>
    <dgm:cxn modelId="{67DDE833-668A-4C75-A697-E6052745F80C}" type="presParOf" srcId="{C25D13AA-070D-443C-B358-0766F1524411}" destId="{D78FA765-4DF8-45AF-B1D9-BD910AF55D00}" srcOrd="2" destOrd="0" presId="urn:microsoft.com/office/officeart/2005/8/layout/vList5"/>
    <dgm:cxn modelId="{4D63B98D-1DD3-41F6-9A72-8DBCEA81BA48}" type="presParOf" srcId="{D78FA765-4DF8-45AF-B1D9-BD910AF55D00}" destId="{3618F7E5-D64A-48A6-A1A9-001F0ADF54A6}" srcOrd="0" destOrd="0" presId="urn:microsoft.com/office/officeart/2005/8/layout/vList5"/>
    <dgm:cxn modelId="{F8FBB12E-9231-4800-A073-A7B8261DDD7D}" type="presParOf" srcId="{D78FA765-4DF8-45AF-B1D9-BD910AF55D00}" destId="{26CE863B-AA68-4988-8282-F1D928AA7D57}" srcOrd="1" destOrd="0" presId="urn:microsoft.com/office/officeart/2005/8/layout/vList5"/>
    <dgm:cxn modelId="{B8FC434D-DA9F-4B55-8A31-C232E888F5C0}" type="presParOf" srcId="{C25D13AA-070D-443C-B358-0766F1524411}" destId="{948821FA-ED60-4297-A091-83E156A3A456}" srcOrd="3" destOrd="0" presId="urn:microsoft.com/office/officeart/2005/8/layout/vList5"/>
    <dgm:cxn modelId="{E00745A9-F06F-4842-9FD1-DDF0F0DE2B97}" type="presParOf" srcId="{C25D13AA-070D-443C-B358-0766F1524411}" destId="{CB018C51-B959-41A2-AAB8-E95EF6BA56AD}" srcOrd="4" destOrd="0" presId="urn:microsoft.com/office/officeart/2005/8/layout/vList5"/>
    <dgm:cxn modelId="{DC6E7ACF-1F4C-424C-9FF3-173B7C0B77AC}" type="presParOf" srcId="{CB018C51-B959-41A2-AAB8-E95EF6BA56AD}" destId="{3CA9D540-3450-4EBA-A574-0221B9154DEA}" srcOrd="0" destOrd="0" presId="urn:microsoft.com/office/officeart/2005/8/layout/vList5"/>
    <dgm:cxn modelId="{0D764D30-6E27-4403-AB1F-F7F17E327774}" type="presParOf" srcId="{CB018C51-B959-41A2-AAB8-E95EF6BA56AD}" destId="{C4118846-3EDE-47B4-AF56-803548593D3C}" srcOrd="1" destOrd="0" presId="urn:microsoft.com/office/officeart/2005/8/layout/vList5"/>
    <dgm:cxn modelId="{FDD5B97C-3ECC-4368-91C6-0E40DDF91EE0}" type="presParOf" srcId="{C25D13AA-070D-443C-B358-0766F1524411}" destId="{14980EFC-877D-4450-94E2-403BDA8735F6}" srcOrd="5" destOrd="0" presId="urn:microsoft.com/office/officeart/2005/8/layout/vList5"/>
    <dgm:cxn modelId="{59FD4C04-70AD-455C-A027-BA49FDFE8F98}" type="presParOf" srcId="{C25D13AA-070D-443C-B358-0766F1524411}" destId="{FDB8EC6A-CB00-4F28-8F53-12A579DC57EA}" srcOrd="6" destOrd="0" presId="urn:microsoft.com/office/officeart/2005/8/layout/vList5"/>
    <dgm:cxn modelId="{3C1571E8-9AD0-4BAF-A84E-CE5F968F18F4}" type="presParOf" srcId="{FDB8EC6A-CB00-4F28-8F53-12A579DC57EA}" destId="{C68DC4C1-47AE-47A3-8566-B980AADFB2FB}" srcOrd="0" destOrd="0" presId="urn:microsoft.com/office/officeart/2005/8/layout/vList5"/>
    <dgm:cxn modelId="{05D4D741-BBD1-447A-A992-AE0BC27365D3}" type="presParOf" srcId="{FDB8EC6A-CB00-4F28-8F53-12A579DC57EA}" destId="{AC2479BD-2E85-4A6D-A477-E2047D6BDD8B}" srcOrd="1" destOrd="0" presId="urn:microsoft.com/office/officeart/2005/8/layout/vList5"/>
    <dgm:cxn modelId="{FE63787E-6A19-4F12-9ACB-A4BA5C4F9DA8}" type="presParOf" srcId="{C25D13AA-070D-443C-B358-0766F1524411}" destId="{E8616A97-82E2-492B-852C-C760D201A8F1}" srcOrd="7" destOrd="0" presId="urn:microsoft.com/office/officeart/2005/8/layout/vList5"/>
    <dgm:cxn modelId="{63FD64C4-B0DF-41AB-B922-F3564AAC7FE4}" type="presParOf" srcId="{C25D13AA-070D-443C-B358-0766F1524411}" destId="{C4CC8D20-A535-4F66-A169-E7D73E2CEB90}" srcOrd="8" destOrd="0" presId="urn:microsoft.com/office/officeart/2005/8/layout/vList5"/>
    <dgm:cxn modelId="{DA56F29F-3095-4114-A327-95618B959AA8}" type="presParOf" srcId="{C4CC8D20-A535-4F66-A169-E7D73E2CEB90}" destId="{F3ABE880-C388-438D-867F-842146DC9B90}" srcOrd="0" destOrd="0" presId="urn:microsoft.com/office/officeart/2005/8/layout/vList5"/>
    <dgm:cxn modelId="{B3AF6818-F8C1-4075-BCED-2C4BB34834C4}" type="presParOf" srcId="{C4CC8D20-A535-4F66-A169-E7D73E2CEB90}" destId="{F354A566-F672-4B17-A0AB-1FBCA737E641}" srcOrd="1" destOrd="0" presId="urn:microsoft.com/office/officeart/2005/8/layout/vList5"/>
    <dgm:cxn modelId="{EA527785-C1C6-45B3-8820-E0F021EB7431}" type="presParOf" srcId="{C25D13AA-070D-443C-B358-0766F1524411}" destId="{5BA5D55E-850F-4032-B4DF-1D48CEDBE89A}" srcOrd="9" destOrd="0" presId="urn:microsoft.com/office/officeart/2005/8/layout/vList5"/>
    <dgm:cxn modelId="{3BEEDC13-363F-4D8F-926D-65BCB19E6A51}" type="presParOf" srcId="{C25D13AA-070D-443C-B358-0766F1524411}" destId="{466A7ADF-AE88-43A9-9C2C-769C3E8D4CC4}" srcOrd="10" destOrd="0" presId="urn:microsoft.com/office/officeart/2005/8/layout/vList5"/>
    <dgm:cxn modelId="{7204E758-050D-4010-9435-C76387F0756E}" type="presParOf" srcId="{466A7ADF-AE88-43A9-9C2C-769C3E8D4CC4}" destId="{5E69ADCF-5128-4615-853C-697D6A3672E8}" srcOrd="0" destOrd="0" presId="urn:microsoft.com/office/officeart/2005/8/layout/vList5"/>
    <dgm:cxn modelId="{1888D94F-0490-4348-9803-436211679381}" type="presParOf" srcId="{466A7ADF-AE88-43A9-9C2C-769C3E8D4CC4}" destId="{A7B0BAA3-7ABA-4CC0-8E57-769BA70089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9C64A-218A-4A00-A63A-FF3C1901339C}">
      <dsp:nvSpPr>
        <dsp:cNvPr id="0" name=""/>
        <dsp:cNvSpPr/>
      </dsp:nvSpPr>
      <dsp:spPr>
        <a:xfrm rot="5400000">
          <a:off x="7357180" y="-3253541"/>
          <a:ext cx="532497" cy="71749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Смещение акцента с корректирующих мер на меры по восстановлению.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Меры, направленные на наиболее уязвимую часть молодежи.</a:t>
          </a:r>
          <a:endParaRPr lang="en-US" sz="1400" kern="1200" dirty="0"/>
        </a:p>
      </dsp:txBody>
      <dsp:txXfrm rot="-5400000">
        <a:off x="4035933" y="93700"/>
        <a:ext cx="7148998" cy="480509"/>
      </dsp:txXfrm>
    </dsp:sp>
    <dsp:sp modelId="{A531AF3F-60A3-49A1-BA8E-8F628350B746}">
      <dsp:nvSpPr>
        <dsp:cNvPr id="0" name=""/>
        <dsp:cNvSpPr/>
      </dsp:nvSpPr>
      <dsp:spPr>
        <a:xfrm>
          <a:off x="0" y="1143"/>
          <a:ext cx="4035933" cy="6656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Стимулирование </a:t>
          </a:r>
          <a:r>
            <a:rPr lang="ru-RU" sz="1400" b="1" kern="1200" dirty="0"/>
            <a:t>спроса на трудовые ресурсы </a:t>
          </a:r>
          <a:r>
            <a:rPr lang="ru-RU" sz="1400" kern="1200" dirty="0"/>
            <a:t>молодежи.</a:t>
          </a:r>
          <a:endParaRPr lang="en-US" sz="1400" kern="1200" dirty="0"/>
        </a:p>
      </dsp:txBody>
      <dsp:txXfrm>
        <a:off x="32493" y="33636"/>
        <a:ext cx="3970947" cy="600636"/>
      </dsp:txXfrm>
    </dsp:sp>
    <dsp:sp modelId="{26CE863B-AA68-4988-8282-F1D928AA7D57}">
      <dsp:nvSpPr>
        <dsp:cNvPr id="0" name=""/>
        <dsp:cNvSpPr/>
      </dsp:nvSpPr>
      <dsp:spPr>
        <a:xfrm rot="5400000">
          <a:off x="7357180" y="-2554638"/>
          <a:ext cx="532497" cy="7174992"/>
        </a:xfrm>
        <a:prstGeom prst="round2SameRect">
          <a:avLst/>
        </a:prstGeom>
        <a:solidFill>
          <a:schemeClr val="accent4">
            <a:tint val="40000"/>
            <a:alpha val="90000"/>
            <a:hueOff val="-1942559"/>
            <a:satOff val="6189"/>
            <a:lumOff val="68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942559"/>
              <a:satOff val="6189"/>
              <a:lumOff val="6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Особенно в отношении  занятости девушек.</a:t>
          </a:r>
          <a:endParaRPr lang="en-US" sz="1400" kern="1200" dirty="0"/>
        </a:p>
      </dsp:txBody>
      <dsp:txXfrm rot="-5400000">
        <a:off x="4035933" y="792603"/>
        <a:ext cx="7148998" cy="480509"/>
      </dsp:txXfrm>
    </dsp:sp>
    <dsp:sp modelId="{3618F7E5-D64A-48A6-A1A9-001F0ADF54A6}">
      <dsp:nvSpPr>
        <dsp:cNvPr id="0" name=""/>
        <dsp:cNvSpPr/>
      </dsp:nvSpPr>
      <dsp:spPr>
        <a:xfrm>
          <a:off x="0" y="700046"/>
          <a:ext cx="4035933" cy="665622"/>
        </a:xfrm>
        <a:prstGeom prst="roundRect">
          <a:avLst/>
        </a:prstGeom>
        <a:solidFill>
          <a:schemeClr val="accent4">
            <a:hueOff val="-1774329"/>
            <a:satOff val="1572"/>
            <a:lumOff val="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Выявление возможностей роста занятости молодежи посредством </a:t>
          </a:r>
          <a:r>
            <a:rPr lang="ru-RU" sz="1400" b="1" kern="1200" dirty="0"/>
            <a:t>отраслевого развития экономики</a:t>
          </a:r>
          <a:r>
            <a:rPr lang="ru-RU" sz="1400" kern="1200" dirty="0"/>
            <a:t>. </a:t>
          </a:r>
          <a:endParaRPr lang="en-US" sz="1400" b="1" kern="1200" dirty="0"/>
        </a:p>
      </dsp:txBody>
      <dsp:txXfrm>
        <a:off x="32493" y="732539"/>
        <a:ext cx="3970947" cy="600636"/>
      </dsp:txXfrm>
    </dsp:sp>
    <dsp:sp modelId="{C4118846-3EDE-47B4-AF56-803548593D3C}">
      <dsp:nvSpPr>
        <dsp:cNvPr id="0" name=""/>
        <dsp:cNvSpPr/>
      </dsp:nvSpPr>
      <dsp:spPr>
        <a:xfrm rot="5400000">
          <a:off x="7357180" y="-1855735"/>
          <a:ext cx="532497" cy="7174992"/>
        </a:xfrm>
        <a:prstGeom prst="round2SameRect">
          <a:avLst/>
        </a:prstGeom>
        <a:solidFill>
          <a:schemeClr val="accent4">
            <a:tint val="40000"/>
            <a:alpha val="90000"/>
            <a:hueOff val="-3885118"/>
            <a:satOff val="12378"/>
            <a:lumOff val="136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885118"/>
              <a:satOff val="12378"/>
              <a:lumOff val="1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Требуется устранение проблемы неравенства, связанной с реализацией программ дистанционного обучения. </a:t>
          </a:r>
          <a:endParaRPr lang="en-US" sz="1400" kern="1200" dirty="0"/>
        </a:p>
      </dsp:txBody>
      <dsp:txXfrm rot="-5400000">
        <a:off x="4035933" y="1491506"/>
        <a:ext cx="7148998" cy="480509"/>
      </dsp:txXfrm>
    </dsp:sp>
    <dsp:sp modelId="{3CA9D540-3450-4EBA-A574-0221B9154DEA}">
      <dsp:nvSpPr>
        <dsp:cNvPr id="0" name=""/>
        <dsp:cNvSpPr/>
      </dsp:nvSpPr>
      <dsp:spPr>
        <a:xfrm>
          <a:off x="0" y="1398949"/>
          <a:ext cx="4035933" cy="665622"/>
        </a:xfrm>
        <a:prstGeom prst="roundRect">
          <a:avLst/>
        </a:prstGeom>
        <a:solidFill>
          <a:schemeClr val="accent4">
            <a:hueOff val="-3548657"/>
            <a:satOff val="3144"/>
            <a:lumOff val="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Поощрение</a:t>
          </a:r>
          <a:r>
            <a:rPr lang="en-US" sz="1400" b="1" kern="1200" dirty="0"/>
            <a:t> </a:t>
          </a:r>
          <a:r>
            <a:rPr lang="ru-RU" sz="1400" b="1" kern="1200" dirty="0"/>
            <a:t>продолжения процесса образования и профессиональной подготовки.</a:t>
          </a:r>
          <a:endParaRPr lang="en-US" sz="1400" b="1" kern="1200" dirty="0"/>
        </a:p>
      </dsp:txBody>
      <dsp:txXfrm>
        <a:off x="32493" y="1431442"/>
        <a:ext cx="3970947" cy="600636"/>
      </dsp:txXfrm>
    </dsp:sp>
    <dsp:sp modelId="{AC2479BD-2E85-4A6D-A477-E2047D6BDD8B}">
      <dsp:nvSpPr>
        <dsp:cNvPr id="0" name=""/>
        <dsp:cNvSpPr/>
      </dsp:nvSpPr>
      <dsp:spPr>
        <a:xfrm rot="5400000">
          <a:off x="7357180" y="-1156831"/>
          <a:ext cx="532497" cy="7174992"/>
        </a:xfrm>
        <a:prstGeom prst="round2SameRect">
          <a:avLst/>
        </a:prstGeom>
        <a:solidFill>
          <a:schemeClr val="accent4">
            <a:tint val="40000"/>
            <a:alpha val="90000"/>
            <a:hueOff val="-5827677"/>
            <a:satOff val="18566"/>
            <a:lumOff val="204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827677"/>
              <a:satOff val="18566"/>
              <a:lumOff val="20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Включает услуги по трудоустройству, активные программы на рынке труда и программы развития предпринимательства. </a:t>
          </a:r>
          <a:endParaRPr lang="en-US" sz="1400" b="0" kern="1200" dirty="0"/>
        </a:p>
      </dsp:txBody>
      <dsp:txXfrm rot="-5400000">
        <a:off x="4035933" y="2190410"/>
        <a:ext cx="7148998" cy="480509"/>
      </dsp:txXfrm>
    </dsp:sp>
    <dsp:sp modelId="{C68DC4C1-47AE-47A3-8566-B980AADFB2FB}">
      <dsp:nvSpPr>
        <dsp:cNvPr id="0" name=""/>
        <dsp:cNvSpPr/>
      </dsp:nvSpPr>
      <dsp:spPr>
        <a:xfrm>
          <a:off x="0" y="2097853"/>
          <a:ext cx="4035933" cy="665622"/>
        </a:xfrm>
        <a:prstGeom prst="roundRect">
          <a:avLst/>
        </a:prstGeom>
        <a:solidFill>
          <a:schemeClr val="accent4">
            <a:hueOff val="-5322986"/>
            <a:satOff val="4716"/>
            <a:lumOff val="6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Поддержка молодежи, </a:t>
          </a:r>
          <a:r>
            <a:rPr lang="ru-RU" sz="1400" b="1" kern="1200" dirty="0"/>
            <a:t>ушедшей с рынка труда</a:t>
          </a:r>
          <a:r>
            <a:rPr lang="ru-RU" sz="1400" b="0" kern="1200" dirty="0"/>
            <a:t>.</a:t>
          </a:r>
          <a:endParaRPr lang="en-US" sz="1400" b="1" kern="1200" dirty="0"/>
        </a:p>
      </dsp:txBody>
      <dsp:txXfrm>
        <a:off x="32493" y="2130346"/>
        <a:ext cx="3970947" cy="600636"/>
      </dsp:txXfrm>
    </dsp:sp>
    <dsp:sp modelId="{F354A566-F672-4B17-A0AB-1FBCA737E641}">
      <dsp:nvSpPr>
        <dsp:cNvPr id="0" name=""/>
        <dsp:cNvSpPr/>
      </dsp:nvSpPr>
      <dsp:spPr>
        <a:xfrm rot="5400000">
          <a:off x="7357180" y="-457928"/>
          <a:ext cx="532497" cy="7174992"/>
        </a:xfrm>
        <a:prstGeom prst="round2SameRect">
          <a:avLst/>
        </a:prstGeom>
        <a:solidFill>
          <a:schemeClr val="accent4">
            <a:tint val="40000"/>
            <a:alpha val="90000"/>
            <a:hueOff val="-7770236"/>
            <a:satOff val="24755"/>
            <a:lumOff val="272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770236"/>
              <a:satOff val="24755"/>
              <a:lumOff val="27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Включает пособия по безработице.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Обеспечение того, чтобы большее число молодых работников имело право на социальную защиту. </a:t>
          </a:r>
          <a:endParaRPr lang="en-US" sz="1400" b="0" kern="1200" dirty="0"/>
        </a:p>
      </dsp:txBody>
      <dsp:txXfrm rot="-5400000">
        <a:off x="4035933" y="2889313"/>
        <a:ext cx="7148998" cy="480509"/>
      </dsp:txXfrm>
    </dsp:sp>
    <dsp:sp modelId="{F3ABE880-C388-438D-867F-842146DC9B90}">
      <dsp:nvSpPr>
        <dsp:cNvPr id="0" name=""/>
        <dsp:cNvSpPr/>
      </dsp:nvSpPr>
      <dsp:spPr>
        <a:xfrm>
          <a:off x="0" y="2796756"/>
          <a:ext cx="4035933" cy="665622"/>
        </a:xfrm>
        <a:prstGeom prst="roundRect">
          <a:avLst/>
        </a:prstGeom>
        <a:solidFill>
          <a:schemeClr val="accent4">
            <a:hueOff val="-7097314"/>
            <a:satOff val="6288"/>
            <a:lumOff val="8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Расширение</a:t>
          </a:r>
          <a:r>
            <a:rPr lang="en-US" sz="1400" b="0" kern="1200" dirty="0"/>
            <a:t> </a:t>
          </a:r>
          <a:r>
            <a:rPr lang="ru-RU" sz="1400" b="0" kern="1200" dirty="0"/>
            <a:t>охвата </a:t>
          </a:r>
          <a:r>
            <a:rPr lang="ru-RU" sz="1400" b="1" kern="1200" dirty="0"/>
            <a:t>системой социальной защиты</a:t>
          </a:r>
          <a:r>
            <a:rPr lang="ru-RU" sz="1400" b="0" kern="1200" dirty="0"/>
            <a:t>.</a:t>
          </a:r>
          <a:endParaRPr lang="en-US" sz="1400" b="0" kern="1200" dirty="0"/>
        </a:p>
      </dsp:txBody>
      <dsp:txXfrm>
        <a:off x="32493" y="2829249"/>
        <a:ext cx="3970947" cy="600636"/>
      </dsp:txXfrm>
    </dsp:sp>
    <dsp:sp modelId="{A7B0BAA3-7ABA-4CC0-8E57-769BA70089C1}">
      <dsp:nvSpPr>
        <dsp:cNvPr id="0" name=""/>
        <dsp:cNvSpPr/>
      </dsp:nvSpPr>
      <dsp:spPr>
        <a:xfrm rot="5400000">
          <a:off x="7357180" y="240974"/>
          <a:ext cx="532497" cy="7174992"/>
        </a:xfrm>
        <a:prstGeom prst="round2SameRect">
          <a:avLst/>
        </a:prstGeom>
        <a:solidFill>
          <a:schemeClr val="accent4">
            <a:tint val="40000"/>
            <a:alpha val="90000"/>
            <a:hueOff val="-9712795"/>
            <a:satOff val="30944"/>
            <a:lumOff val="341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712795"/>
              <a:satOff val="30944"/>
              <a:lumOff val="3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0" kern="1200" dirty="0"/>
            <a:t>В том числе поощрение участия в коллективных переговорах и реализации права на свободу ассоциаций. </a:t>
          </a:r>
          <a:endParaRPr lang="en-US" sz="1500" b="0" kern="1200" dirty="0"/>
        </a:p>
      </dsp:txBody>
      <dsp:txXfrm rot="-5400000">
        <a:off x="4035933" y="3588215"/>
        <a:ext cx="7148998" cy="480509"/>
      </dsp:txXfrm>
    </dsp:sp>
    <dsp:sp modelId="{5E69ADCF-5128-4615-853C-697D6A3672E8}">
      <dsp:nvSpPr>
        <dsp:cNvPr id="0" name=""/>
        <dsp:cNvSpPr/>
      </dsp:nvSpPr>
      <dsp:spPr>
        <a:xfrm>
          <a:off x="0" y="3495659"/>
          <a:ext cx="4035933" cy="665622"/>
        </a:xfrm>
        <a:prstGeom prst="roundRect">
          <a:avLst/>
        </a:prstGeom>
        <a:solidFill>
          <a:schemeClr val="accent4">
            <a:hueOff val="-8871643"/>
            <a:satOff val="7860"/>
            <a:lumOff val="107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Защита </a:t>
          </a:r>
          <a:r>
            <a:rPr lang="ru-RU" sz="1400" b="1" kern="1200" dirty="0"/>
            <a:t>прав</a:t>
          </a:r>
          <a:r>
            <a:rPr lang="ru-RU" sz="1400" b="0" kern="1200" dirty="0"/>
            <a:t> молодых работников.</a:t>
          </a:r>
          <a:endParaRPr lang="en-US" sz="1400" b="1" kern="1200" dirty="0"/>
        </a:p>
      </dsp:txBody>
      <dsp:txXfrm>
        <a:off x="32493" y="3528152"/>
        <a:ext cx="3970947" cy="600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pPr/>
              <a:t>07/10/2021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9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baseline="0" dirty="0"/>
              <a:t> dimension: Severely disrupted particularly in those regions without enough digital infrastructure (and capacity to switch to distance learning).</a:t>
            </a:r>
          </a:p>
          <a:p>
            <a:r>
              <a:rPr lang="en-US" baseline="0" dirty="0"/>
              <a:t>=&gt; Demonstrated the importance of digital infrastructure to achieve an equal opportunity for education and training for 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9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baseline="0" dirty="0"/>
              <a:t> dimension: Severely disrupted particularly in those regions without enough digital infrastructure (and capacity to switch to distance learning).</a:t>
            </a:r>
          </a:p>
          <a:p>
            <a:r>
              <a:rPr lang="en-US" baseline="0" dirty="0"/>
              <a:t>=&gt; Demonstrated the importance of digital infrastructure to achieve an equal opportunity for education and training for 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 Q2: the</a:t>
            </a:r>
            <a:r>
              <a:rPr lang="en-US" baseline="0" dirty="0"/>
              <a:t> period when economies were most affected by lockdown and other containment measures.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0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 no data</a:t>
            </a:r>
            <a:r>
              <a:rPr lang="en-US" baseline="0" dirty="0"/>
              <a:t> for RF here, but it shows a significant youth-adult recovery gap in many countries, with the relatively quick recuperation of adult employment and its absence or weaker progress in youth </a:t>
            </a:r>
            <a:r>
              <a:rPr lang="en-US" baseline="0" dirty="0" err="1"/>
              <a:t>labour</a:t>
            </a:r>
            <a:r>
              <a:rPr lang="en-US" baseline="0" dirty="0"/>
              <a:t> markets.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0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From remedial to reconstructive</a:t>
            </a:r>
            <a:r>
              <a:rPr lang="en-US" baseline="0" dirty="0"/>
              <a:t> (from income support to stimulating new employment and entrepreneurship, including in new sectors)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 startAt="3"/>
            </a:pPr>
            <a:r>
              <a:rPr lang="en-US" baseline="0" dirty="0"/>
              <a:t>Requires dealing with inequalities associated with the online delivery of </a:t>
            </a:r>
            <a:r>
              <a:rPr lang="en-US" baseline="0" dirty="0" err="1"/>
              <a:t>programmes</a:t>
            </a:r>
            <a:r>
              <a:rPr lang="en-US" baseline="0" dirty="0"/>
              <a:t> (and making up for the </a:t>
            </a:r>
            <a:r>
              <a:rPr lang="en-US" baseline="0" dirty="0" err="1"/>
              <a:t>eduational</a:t>
            </a:r>
            <a:r>
              <a:rPr lang="en-US" baseline="0" dirty="0"/>
              <a:t> deficits created during the lockdowns)</a:t>
            </a:r>
          </a:p>
          <a:p>
            <a:pPr marL="228600" indent="-228600">
              <a:buAutoNum type="arabicPeriod" startAt="3"/>
            </a:pPr>
            <a:r>
              <a:rPr lang="en-US" baseline="0" dirty="0"/>
              <a:t>Includes employment services, active </a:t>
            </a:r>
            <a:r>
              <a:rPr lang="en-US" baseline="0" dirty="0" err="1"/>
              <a:t>labour</a:t>
            </a:r>
            <a:r>
              <a:rPr lang="en-US" baseline="0" dirty="0"/>
              <a:t> market </a:t>
            </a:r>
            <a:r>
              <a:rPr lang="en-US" baseline="0" dirty="0" err="1"/>
              <a:t>programmes</a:t>
            </a:r>
            <a:r>
              <a:rPr lang="en-US" baseline="0" dirty="0"/>
              <a:t>, and entrepreneurship schemes that target their entry or re-entry and support transitions in the </a:t>
            </a:r>
            <a:r>
              <a:rPr lang="en-US" baseline="0" dirty="0" err="1"/>
              <a:t>labour</a:t>
            </a:r>
            <a:r>
              <a:rPr lang="en-US" baseline="0" dirty="0"/>
              <a:t> market, and this includes the transition to the formal economy.</a:t>
            </a:r>
          </a:p>
          <a:p>
            <a:pPr marL="228600" indent="-228600">
              <a:buAutoNum type="arabicPeriod" startAt="3"/>
            </a:pPr>
            <a:r>
              <a:rPr lang="en-US" baseline="0" dirty="0"/>
              <a:t>Includes </a:t>
            </a:r>
            <a:r>
              <a:rPr lang="en-US" baseline="0" dirty="0" err="1"/>
              <a:t>unemp</a:t>
            </a:r>
            <a:r>
              <a:rPr lang="en-US" baseline="0" dirty="0"/>
              <a:t> benefits, to ensure more young workers are eligible, which is key to ensuring that young workers are not dropping out of the formal economy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US" baseline="0" dirty="0"/>
              <a:t>Includes by</a:t>
            </a:r>
            <a:r>
              <a:rPr lang="en-US" b="0" dirty="0"/>
              <a:t> encouraging their participation in collective bargaining and freedom of association. Social</a:t>
            </a:r>
            <a:r>
              <a:rPr lang="en-US" b="0" baseline="0" dirty="0"/>
              <a:t> dialogue - including the voice of young people – are essential to ensure the development of comprehensive employment policies which promote good quality jobs for youth</a:t>
            </a:r>
            <a:endParaRPr lang="en-US" b="0" dirty="0"/>
          </a:p>
          <a:p>
            <a:pPr marL="228600" indent="-228600">
              <a:buAutoNum type="arabicPeriod" startAt="3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88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It is grounded</a:t>
            </a:r>
            <a:r>
              <a:rPr lang="en-GB" baseline="0" dirty="0"/>
              <a:t> in the </a:t>
            </a:r>
            <a:r>
              <a:rPr lang="en-GB" dirty="0"/>
              <a:t>ILO Centenary Declaration for the Future of Work</a:t>
            </a:r>
            <a:r>
              <a:rPr lang="en-GB" baseline="0" dirty="0"/>
              <a:t> and provides a path for accelerating its implementation through policies and investment that support recovery. (Contribution of Dr </a:t>
            </a:r>
            <a:r>
              <a:rPr lang="en-GB" baseline="0" dirty="0" err="1"/>
              <a:t>Razmova</a:t>
            </a:r>
            <a:r>
              <a:rPr lang="en-GB" baseline="0" dirty="0"/>
              <a:t> and Dr </a:t>
            </a:r>
            <a:r>
              <a:rPr lang="en-GB" baseline="0" dirty="0" err="1"/>
              <a:t>Tutov</a:t>
            </a:r>
            <a:r>
              <a:rPr lang="en-GB" baseline="0" dirty="0"/>
              <a:t> to the discussion for the Declaration)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- Commits countries to work for an economic and social recovery from the crisis that is fully inclusive, sustainable and resilient.</a:t>
            </a:r>
          </a:p>
          <a:p>
            <a:pPr lvl="0"/>
            <a:r>
              <a:rPr lang="en-GB" dirty="0"/>
              <a:t>- Calls for policies that prioritize the creation of decent jobs for all and address inequalities.</a:t>
            </a:r>
          </a:p>
          <a:p>
            <a:pPr lvl="0"/>
            <a:r>
              <a:rPr lang="en-GB" dirty="0"/>
              <a:t>- Outlines a comprehensive agenda, with specific measures to promote inclusive employment and economic growth, protection of all workers, universal social protection and social dialogue. 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Outlining measures to</a:t>
            </a:r>
            <a:r>
              <a:rPr lang="en-US" baseline="0" dirty="0"/>
              <a:t> create</a:t>
            </a:r>
            <a:r>
              <a:rPr lang="en-US" dirty="0"/>
              <a:t> a human-</a:t>
            </a:r>
            <a:r>
              <a:rPr lang="en-US" dirty="0" err="1"/>
              <a:t>centred</a:t>
            </a:r>
            <a:r>
              <a:rPr lang="en-US" dirty="0"/>
              <a:t> recovery from the crisis and avoid the long-term scarring of</a:t>
            </a:r>
            <a:r>
              <a:rPr lang="en-US" baseline="0" dirty="0"/>
              <a:t> economics and societies</a:t>
            </a:r>
            <a:r>
              <a:rPr lang="en-US" dirty="0"/>
              <a:t> </a:t>
            </a:r>
            <a:endParaRPr lang="en-GB" dirty="0"/>
          </a:p>
          <a:p>
            <a:endParaRPr lang="en-US" dirty="0"/>
          </a:p>
          <a:p>
            <a:pPr lvl="2"/>
            <a:r>
              <a:rPr lang="en-GB" b="1" u="sng" dirty="0"/>
              <a:t>Two sets of agreed actions</a:t>
            </a:r>
          </a:p>
          <a:p>
            <a:pPr marL="342900" lvl="5" indent="-342900">
              <a:buFont typeface="+mj-lt"/>
              <a:buAutoNum type="arabicPeriod"/>
            </a:pPr>
            <a:r>
              <a:rPr lang="en-GB" dirty="0"/>
              <a:t>Measures to be taken </a:t>
            </a:r>
            <a:r>
              <a:rPr lang="en-GB" b="1" dirty="0"/>
              <a:t>by </a:t>
            </a:r>
            <a:r>
              <a:rPr lang="en-US" b="1" dirty="0"/>
              <a:t>governments and employers’ and workers’ organizations</a:t>
            </a:r>
            <a:r>
              <a:rPr lang="en-GB" b="1" dirty="0"/>
              <a:t> </a:t>
            </a:r>
            <a:r>
              <a:rPr lang="en-GB" dirty="0"/>
              <a:t>to achieve a job-rich recovery that substantially strengthens worker and social protection</a:t>
            </a:r>
            <a:r>
              <a:rPr lang="en-GB" strike="sngStrike" dirty="0"/>
              <a:t>s</a:t>
            </a:r>
            <a:r>
              <a:rPr lang="en-GB" dirty="0"/>
              <a:t> and supports sustainable enterprises.</a:t>
            </a:r>
          </a:p>
          <a:p>
            <a:pPr marL="342900" lvl="5" indent="-342900">
              <a:buFont typeface="+mj-lt"/>
              <a:buAutoNum type="arabicPeriod"/>
            </a:pPr>
            <a:r>
              <a:rPr lang="en-GB" dirty="0"/>
              <a:t>Actions to be taken </a:t>
            </a:r>
            <a:r>
              <a:rPr lang="en-GB" b="1" dirty="0"/>
              <a:t>by multinational institutions</a:t>
            </a:r>
            <a:r>
              <a:rPr lang="en-GB" dirty="0"/>
              <a:t>,</a:t>
            </a:r>
            <a:r>
              <a:rPr lang="en-GB" baseline="0" dirty="0"/>
              <a:t> including the ILO, to increase the level and coherence of their support for national human-centred pandemic recovery strategies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4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134708" y="0"/>
            <a:ext cx="7057292" cy="4489938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A5892FC8-62CD-5142-9AC3-0B050F545D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12" y="352266"/>
            <a:ext cx="5667788" cy="7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5892FC8-62CD-5142-9AC3-0B050F545DF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12" y="352266"/>
            <a:ext cx="5667788" cy="7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Wspmn-rN0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ilo.org/ilc/ILCSessions/109/reports/provisional-records/WCMS_803428/lang--en/index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lo.org/global/topics/coronavirus/lang--en/index.htm" TargetMode="External"/><Relationship Id="rId5" Type="http://schemas.openxmlformats.org/officeDocument/2006/relationships/hyperlink" Target="https://www.ilo.org/global/research/global-reports/weso/trends2021/lang--en/index.htm" TargetMode="External"/><Relationship Id="rId4" Type="http://schemas.openxmlformats.org/officeDocument/2006/relationships/hyperlink" Target="https://www.ilo.org/global/topics/coronavirus/impacts-and-responses/WCMS_767028/lang--en/index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956" y="2788356"/>
            <a:ext cx="10419644" cy="1792437"/>
          </a:xfrm>
        </p:spPr>
        <p:txBody>
          <a:bodyPr/>
          <a:lstStyle/>
          <a:p>
            <a:r>
              <a:rPr lang="ru-RU" sz="3200" dirty="0"/>
              <a:t>На пути к ориентированному на человека восстановлению</a:t>
            </a:r>
            <a:r>
              <a:rPr lang="en-GB" sz="3200" dirty="0"/>
              <a:t>: </a:t>
            </a:r>
            <a:r>
              <a:rPr lang="ru-RU" sz="3200" dirty="0"/>
              <a:t>актуальная информация о влиянии кризиса </a:t>
            </a:r>
            <a:r>
              <a:rPr lang="en-US" sz="3200" dirty="0"/>
              <a:t>COVID-19 </a:t>
            </a:r>
            <a:r>
              <a:rPr lang="ru-RU" sz="3200" dirty="0"/>
              <a:t>на занятость молодежи</a:t>
            </a:r>
            <a:r>
              <a:rPr lang="en-GB" sz="36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7" y="4493419"/>
            <a:ext cx="7607177" cy="19425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XII </a:t>
            </a:r>
            <a:r>
              <a:rPr lang="ru-RU" sz="2000" b="1" dirty="0"/>
              <a:t>Межвузовский круглый стол</a:t>
            </a:r>
            <a:r>
              <a:rPr lang="en-GB" sz="2000" b="1" dirty="0"/>
              <a:t> </a:t>
            </a:r>
            <a:r>
              <a:rPr lang="ru-RU" sz="2000" b="1" dirty="0"/>
              <a:t>«Российский рынок труда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/>
              <a:t>глазами молодых ученых»</a:t>
            </a:r>
            <a:endParaRPr lang="en-GB" sz="20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8 октября</a:t>
            </a:r>
            <a:r>
              <a:rPr lang="en-US" sz="2000" dirty="0"/>
              <a:t> 2021</a:t>
            </a:r>
            <a:r>
              <a:rPr lang="ru-RU" sz="2000" dirty="0"/>
              <a:t> года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err="1"/>
              <a:t>Канае</a:t>
            </a:r>
            <a:r>
              <a:rPr lang="ru-RU" sz="2000" dirty="0"/>
              <a:t> </a:t>
            </a:r>
            <a:r>
              <a:rPr lang="ru-RU" sz="2000" dirty="0" err="1"/>
              <a:t>Тада</a:t>
            </a:r>
            <a:r>
              <a:rPr lang="en-US" sz="2000" dirty="0"/>
              <a:t> </a:t>
            </a:r>
            <a:endParaRPr lang="en-GB" sz="2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Группа технической поддержки по вопросам достойного труда и 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ru-RU" sz="2000" dirty="0"/>
              <a:t>Бюро МОТ для стран Восточной Европы и Центральной Азии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667" r="6071" b="5929"/>
          <a:stretch/>
        </p:blipFill>
        <p:spPr>
          <a:xfrm>
            <a:off x="5861538" y="4203"/>
            <a:ext cx="6330461" cy="4219277"/>
          </a:xfrm>
        </p:spPr>
      </p:pic>
      <p:sp>
        <p:nvSpPr>
          <p:cNvPr id="16" name="TextBox 15"/>
          <p:cNvSpPr txBox="1"/>
          <p:nvPr/>
        </p:nvSpPr>
        <p:spPr>
          <a:xfrm>
            <a:off x="2404533" y="462844"/>
            <a:ext cx="4131734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1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5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0" r="2789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Обеспечение социальной справедливости, содействие достойному труду.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6731" y="1738489"/>
            <a:ext cx="7629980" cy="4245666"/>
          </a:xfrm>
        </p:spPr>
        <p:txBody>
          <a:bodyPr/>
          <a:lstStyle/>
          <a:p>
            <a:pPr lvl="1"/>
            <a:r>
              <a:rPr lang="ru-RU" dirty="0"/>
              <a:t>Делегаты из 181 страны, представляющие на 109-й Международной конференции труда (июнь 2021 г.) правительства, работников и работодателей, единогласно приняли </a:t>
            </a:r>
            <a:r>
              <a:rPr lang="ru-RU" b="1" dirty="0"/>
              <a:t>Глобальный призыв к действиям, обеспечивающим ориентированное на человека восстановление после пандемии COVID-19</a:t>
            </a:r>
            <a:r>
              <a:rPr lang="ru-RU" dirty="0"/>
              <a:t>.</a:t>
            </a:r>
            <a:endParaRPr lang="en-GB" dirty="0"/>
          </a:p>
          <a:p>
            <a:pPr lvl="2"/>
            <a:r>
              <a:rPr lang="ru-RU" dirty="0"/>
              <a:t>Сформулированы меры, направленные на восстановление после кризиса, ориентированное на человека.</a:t>
            </a:r>
            <a:endParaRPr lang="en-GB" dirty="0"/>
          </a:p>
          <a:p>
            <a:pPr lvl="2"/>
            <a:r>
              <a:rPr lang="ru-RU" dirty="0"/>
              <a:t>В основу легли положения Декларации столетия МОТ о будущем сферы труда (2019 г.)</a:t>
            </a:r>
            <a:r>
              <a:rPr lang="en-GB" dirty="0"/>
              <a:t>. </a:t>
            </a:r>
          </a:p>
          <a:p>
            <a:pPr lvl="2"/>
            <a:r>
              <a:rPr lang="ru-RU" u="sng" dirty="0"/>
              <a:t>Два пакета согласованных действий:</a:t>
            </a:r>
            <a:endParaRPr lang="en-GB" u="sng" dirty="0"/>
          </a:p>
          <a:p>
            <a:pPr marL="342900" lvl="5" indent="-342900">
              <a:buFont typeface="+mj-lt"/>
              <a:buAutoNum type="arabicPeriod"/>
            </a:pPr>
            <a:r>
              <a:rPr lang="ru-RU" dirty="0"/>
              <a:t>меры, которые следует принять </a:t>
            </a:r>
            <a:r>
              <a:rPr lang="ru-RU" b="1" dirty="0"/>
              <a:t>правительствам и организациям работодателей и работников </a:t>
            </a:r>
            <a:r>
              <a:rPr lang="ru-RU" dirty="0"/>
              <a:t>с целью обеспечения ориентированного на человека восстановления, стимулирующего создание большого количества рабочих мест;</a:t>
            </a:r>
            <a:endParaRPr lang="en-GB" dirty="0"/>
          </a:p>
          <a:p>
            <a:pPr marL="342900" lvl="5" indent="-342900">
              <a:buFont typeface="+mj-lt"/>
              <a:buAutoNum type="arabicPeriod"/>
            </a:pPr>
            <a:r>
              <a:rPr lang="ru-RU" dirty="0"/>
              <a:t>действия </a:t>
            </a:r>
            <a:r>
              <a:rPr lang="ru-RU" b="1" dirty="0"/>
              <a:t>многосторонних организаций</a:t>
            </a:r>
            <a:r>
              <a:rPr lang="ru-RU" dirty="0"/>
              <a:t>, обеспечивающие согласованную поддержку реализации национальных стратегий ориентированного на человека восстановления. 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0538" y="1422400"/>
            <a:ext cx="11210924" cy="720795"/>
          </a:xfrm>
        </p:spPr>
        <p:txBody>
          <a:bodyPr/>
          <a:lstStyle/>
          <a:p>
            <a:r>
              <a:rPr lang="ru-RU" dirty="0"/>
              <a:t>Глобальный призыв к действиям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9687" y="406396"/>
            <a:ext cx="416560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COVID-19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46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7" y="2873014"/>
            <a:ext cx="7351871" cy="608525"/>
          </a:xfrm>
        </p:spPr>
        <p:txBody>
          <a:bodyPr/>
          <a:lstStyle/>
          <a:p>
            <a:r>
              <a:rPr lang="ru-RU" dirty="0"/>
              <a:t>Благодарю</a:t>
            </a:r>
            <a:br>
              <a:rPr lang="ru-RU" dirty="0"/>
            </a:br>
            <a:r>
              <a:rPr lang="ru-RU" dirty="0"/>
              <a:t>за внимание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55276" y="1128890"/>
            <a:ext cx="7311862" cy="6772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b="1" dirty="0"/>
              <a:t>Соответствующие источники</a:t>
            </a:r>
            <a:r>
              <a:rPr lang="en-US" b="1" dirty="0"/>
              <a:t> (ilo.org)</a:t>
            </a:r>
            <a:endParaRPr lang="en-GB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58257" y="1490133"/>
            <a:ext cx="7184944" cy="28013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4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dirty="0">
                <a:hlinkClick r:id="rId2"/>
              </a:rPr>
              <a:t>«Глобальный призыв к действиям с целью ориентированного на человека восстановления»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en-GB" dirty="0">
              <a:solidFill>
                <a:schemeClr val="tx1"/>
              </a:solidFill>
            </a:endParaRPr>
          </a:p>
          <a:p>
            <a:pPr lvl="2"/>
            <a:r>
              <a:rPr lang="ru-RU" u="sng" dirty="0">
                <a:solidFill>
                  <a:schemeClr val="tx1"/>
                </a:solidFill>
              </a:rPr>
              <a:t>пресс-релиз «На конференции МОТ достигнута глобальная договоренность о действиях, направленных на восстановление после пандемии COVID-19»;</a:t>
            </a:r>
            <a:endParaRPr lang="en-GB" dirty="0"/>
          </a:p>
          <a:p>
            <a:pPr lvl="2"/>
            <a:r>
              <a:rPr lang="ru-RU" dirty="0">
                <a:hlinkClick r:id="rId3"/>
              </a:rPr>
              <a:t>видеоролик </a:t>
            </a:r>
            <a:r>
              <a:rPr lang="ru-RU" dirty="0">
                <a:hlinkClick r:id="rId2"/>
              </a:rPr>
              <a:t>«Глобальный призыв к действиям</a:t>
            </a:r>
            <a:r>
              <a:rPr lang="ru-RU" dirty="0">
                <a:hlinkClick r:id="rId3"/>
              </a:rPr>
              <a:t>»;</a:t>
            </a:r>
            <a:r>
              <a:rPr lang="en-GB" dirty="0">
                <a:hlinkClick r:id="rId3"/>
              </a:rPr>
              <a:t> </a:t>
            </a:r>
            <a:endParaRPr lang="en-GB" dirty="0"/>
          </a:p>
          <a:p>
            <a:pPr lvl="2"/>
            <a:r>
              <a:rPr lang="ru-RU" u="sng" dirty="0" err="1">
                <a:solidFill>
                  <a:schemeClr val="tx1"/>
                </a:solidFill>
              </a:rPr>
              <a:t>веб-страница</a:t>
            </a:r>
            <a:r>
              <a:rPr lang="ru-RU" u="sng" dirty="0">
                <a:solidFill>
                  <a:schemeClr val="tx1"/>
                </a:solidFill>
              </a:rPr>
              <a:t> «Декларация столетия МОТ»;</a:t>
            </a:r>
          </a:p>
          <a:p>
            <a:pPr lvl="2"/>
            <a:r>
              <a:rPr lang="ru-RU" dirty="0">
                <a:solidFill>
                  <a:srgbClr val="FF0000"/>
                </a:solidFill>
                <a:hlinkClick r:id="rId4"/>
              </a:rPr>
              <a:t>«Вестник </a:t>
            </a:r>
            <a:r>
              <a:rPr lang="ru-RU" dirty="0">
                <a:solidFill>
                  <a:schemeClr val="tx1"/>
                </a:solidFill>
                <a:hlinkClick r:id="rId4"/>
              </a:rPr>
              <a:t>МОТ: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COVID-19</a:t>
            </a:r>
            <a:r>
              <a:rPr lang="ru-RU" dirty="0">
                <a:solidFill>
                  <a:schemeClr val="tx1"/>
                </a:solidFill>
                <a:hlinkClick r:id="rId4"/>
              </a:rPr>
              <a:t> и сфера труда»</a:t>
            </a:r>
            <a:r>
              <a:rPr lang="fr-CH" dirty="0">
                <a:solidFill>
                  <a:schemeClr val="tx1"/>
                </a:solidFill>
                <a:hlinkClick r:id="rId4"/>
              </a:rPr>
              <a:t> (</a:t>
            </a:r>
            <a:r>
              <a:rPr lang="ru-RU" dirty="0">
                <a:solidFill>
                  <a:schemeClr val="tx1"/>
                </a:solidFill>
                <a:hlinkClick r:id="rId4"/>
              </a:rPr>
              <a:t>7-й выпуск</a:t>
            </a:r>
            <a:r>
              <a:rPr lang="fr-CH" dirty="0">
                <a:solidFill>
                  <a:schemeClr val="tx1"/>
                </a:solidFill>
                <a:hlinkClick r:id="rId4"/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fr-CH" dirty="0">
              <a:solidFill>
                <a:schemeClr val="tx1"/>
              </a:solidFill>
            </a:endParaRPr>
          </a:p>
          <a:p>
            <a:pPr lvl="2"/>
            <a:r>
              <a:rPr lang="ru-RU" dirty="0">
                <a:hlinkClick r:id="rId5"/>
              </a:rPr>
              <a:t>доклад </a:t>
            </a:r>
            <a:r>
              <a:rPr lang="ru-RU" u="sng" dirty="0">
                <a:solidFill>
                  <a:schemeClr val="tx1"/>
                </a:solidFill>
                <a:hlinkClick r:id="rId5"/>
              </a:rPr>
              <a:t>МОТ «</a:t>
            </a:r>
            <a:r>
              <a:rPr lang="ru-RU" u="sng" dirty="0">
                <a:solidFill>
                  <a:schemeClr val="tx1"/>
                </a:solidFill>
              </a:rPr>
              <a:t>Перспективы занятости и</a:t>
            </a:r>
          </a:p>
          <a:p>
            <a:pPr lvl="2"/>
            <a:r>
              <a:rPr lang="ru-RU" u="sng" dirty="0">
                <a:solidFill>
                  <a:schemeClr val="tx1"/>
                </a:solidFill>
              </a:rPr>
              <a:t>социальной защиты в мире.</a:t>
            </a:r>
          </a:p>
          <a:p>
            <a:pPr lvl="2"/>
            <a:r>
              <a:rPr lang="ru-RU" u="sng" dirty="0">
                <a:solidFill>
                  <a:schemeClr val="tx1"/>
                </a:solidFill>
              </a:rPr>
              <a:t>Тенденции 2021»;</a:t>
            </a:r>
            <a:endParaRPr lang="fr-CH" u="sng" dirty="0">
              <a:solidFill>
                <a:schemeClr val="tx1"/>
              </a:solidFill>
            </a:endParaRPr>
          </a:p>
          <a:p>
            <a:pPr lvl="2"/>
            <a:r>
              <a:rPr lang="ru-RU" dirty="0">
                <a:hlinkClick r:id="rId6"/>
              </a:rPr>
              <a:t>портал, посвященный </a:t>
            </a:r>
          </a:p>
          <a:p>
            <a:pPr lvl="2"/>
            <a:r>
              <a:rPr lang="fr-CH" u="sng" dirty="0">
                <a:solidFill>
                  <a:schemeClr val="tx1"/>
                </a:solidFill>
                <a:hlinkClick r:id="rId6"/>
              </a:rPr>
              <a:t>COVID-19</a:t>
            </a:r>
            <a:r>
              <a:rPr lang="ru-RU" u="sng" dirty="0">
                <a:solidFill>
                  <a:schemeClr val="tx1"/>
                </a:solidFill>
              </a:rPr>
              <a:t> и сфере труда.</a:t>
            </a:r>
            <a:endParaRPr lang="en-GB" u="sng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5118" y="2108804"/>
            <a:ext cx="7120745" cy="4749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9687" y="406396"/>
            <a:ext cx="416560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COVID-19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975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Резюме</a:t>
            </a:r>
            <a:r>
              <a:rPr lang="fr-CH" dirty="0"/>
              <a:t>: </a:t>
            </a:r>
            <a:r>
              <a:rPr lang="ru-RU" dirty="0"/>
              <a:t>воздействие пандемии</a:t>
            </a:r>
            <a:r>
              <a:rPr lang="fr-CH" dirty="0"/>
              <a:t> COVID-19</a:t>
            </a:r>
            <a:r>
              <a:rPr lang="ru-RU" dirty="0"/>
              <a:t> на сферу труда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8" y="1956700"/>
            <a:ext cx="6342882" cy="4778397"/>
          </a:xfrm>
        </p:spPr>
        <p:txBody>
          <a:bodyPr/>
          <a:lstStyle/>
          <a:p>
            <a:pPr lvl="1"/>
            <a:r>
              <a:rPr lang="ru-RU" dirty="0"/>
              <a:t>Пандемия вызвала разрушительные последствия в сфере труда</a:t>
            </a:r>
            <a:r>
              <a:rPr lang="en-GB" dirty="0"/>
              <a:t>:</a:t>
            </a:r>
          </a:p>
          <a:p>
            <a:pPr lvl="2"/>
            <a:r>
              <a:rPr lang="ru-RU" dirty="0"/>
              <a:t>рост безработицы и бездействия</a:t>
            </a:r>
            <a:r>
              <a:rPr lang="en-GB" dirty="0"/>
              <a:t>;</a:t>
            </a:r>
          </a:p>
          <a:p>
            <a:pPr lvl="2"/>
            <a:r>
              <a:rPr lang="ru-RU" dirty="0"/>
              <a:t>снижение трудовых доходов и доходов от предпринимательской деятельности</a:t>
            </a:r>
            <a:r>
              <a:rPr lang="en-GB" dirty="0"/>
              <a:t>; </a:t>
            </a:r>
          </a:p>
          <a:p>
            <a:pPr lvl="2"/>
            <a:r>
              <a:rPr lang="ru-RU" dirty="0"/>
              <a:t>закрытие и банкротство предприятий в ряде отраслей</a:t>
            </a:r>
            <a:r>
              <a:rPr lang="en-GB" dirty="0"/>
              <a:t>, </a:t>
            </a:r>
            <a:r>
              <a:rPr lang="ru-RU" dirty="0"/>
              <a:t>особенно в секторе МСП</a:t>
            </a:r>
            <a:r>
              <a:rPr lang="en-GB" dirty="0"/>
              <a:t>; </a:t>
            </a:r>
          </a:p>
          <a:p>
            <a:pPr lvl="2"/>
            <a:r>
              <a:rPr lang="ru-RU" dirty="0"/>
              <a:t>сбои в цепочках поставок</a:t>
            </a:r>
            <a:r>
              <a:rPr lang="en-GB" dirty="0"/>
              <a:t>;</a:t>
            </a:r>
          </a:p>
          <a:p>
            <a:pPr lvl="2"/>
            <a:r>
              <a:rPr lang="ru-RU" dirty="0"/>
              <a:t>новые вызовы в области охраны труда и правовых аспектов на рабочем месте</a:t>
            </a:r>
            <a:r>
              <a:rPr lang="en-GB" dirty="0"/>
              <a:t>; </a:t>
            </a:r>
          </a:p>
          <a:p>
            <a:pPr lvl="2"/>
            <a:r>
              <a:rPr lang="ru-RU" dirty="0"/>
              <a:t>обострение проблемы бедности и социально-экономического неравенства в странах</a:t>
            </a:r>
            <a:r>
              <a:rPr lang="en-GB" dirty="0"/>
              <a:t>;</a:t>
            </a:r>
          </a:p>
          <a:p>
            <a:pPr lvl="2"/>
            <a:r>
              <a:rPr lang="ru-RU" dirty="0"/>
              <a:t>увеличение разрыва между странами</a:t>
            </a:r>
            <a:r>
              <a:rPr lang="en-US" dirty="0"/>
              <a:t>.</a:t>
            </a: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7561040" y="1956700"/>
            <a:ext cx="3412801" cy="4646767"/>
          </a:xfrm>
        </p:spPr>
        <p:txBody>
          <a:bodyPr/>
          <a:lstStyle/>
          <a:p>
            <a:r>
              <a:rPr lang="en-GB" dirty="0"/>
              <a:t>220</a:t>
            </a:r>
            <a:r>
              <a:rPr lang="ru-RU" dirty="0"/>
              <a:t> </a:t>
            </a:r>
            <a:r>
              <a:rPr lang="ru-RU" dirty="0" err="1"/>
              <a:t>млн</a:t>
            </a:r>
            <a:endParaRPr lang="en-GB" dirty="0"/>
          </a:p>
          <a:p>
            <a:pPr lvl="1"/>
            <a:r>
              <a:rPr lang="ru-RU" dirty="0"/>
              <a:t>безработных в мире в </a:t>
            </a:r>
            <a:r>
              <a:rPr lang="en-GB" dirty="0"/>
              <a:t>2020</a:t>
            </a:r>
            <a:r>
              <a:rPr lang="ru-RU" dirty="0"/>
              <a:t> году</a:t>
            </a:r>
            <a:r>
              <a:rPr lang="en-GB" dirty="0"/>
              <a:t>, </a:t>
            </a:r>
            <a:r>
              <a:rPr lang="ru-RU" dirty="0"/>
              <a:t>что на </a:t>
            </a:r>
          </a:p>
          <a:p>
            <a:pPr lvl="1"/>
            <a:r>
              <a:rPr lang="en-GB" dirty="0"/>
              <a:t>33 </a:t>
            </a:r>
            <a:r>
              <a:rPr lang="ru-RU" dirty="0" err="1"/>
              <a:t>млн</a:t>
            </a:r>
            <a:r>
              <a:rPr lang="ru-RU" dirty="0"/>
              <a:t> больше по сравнению с</a:t>
            </a:r>
            <a:r>
              <a:rPr lang="en-GB" dirty="0"/>
              <a:t> 187</a:t>
            </a:r>
            <a:r>
              <a:rPr lang="ru-RU" dirty="0"/>
              <a:t> </a:t>
            </a:r>
            <a:r>
              <a:rPr lang="ru-RU" dirty="0" err="1"/>
              <a:t>млн</a:t>
            </a:r>
            <a:r>
              <a:rPr lang="ru-RU" dirty="0"/>
              <a:t> в</a:t>
            </a:r>
            <a:r>
              <a:rPr lang="en-GB" dirty="0"/>
              <a:t> 2019</a:t>
            </a:r>
            <a:r>
              <a:rPr lang="ru-RU" dirty="0"/>
              <a:t> г</a:t>
            </a:r>
            <a:r>
              <a:rPr lang="en-GB" dirty="0"/>
              <a:t>. </a:t>
            </a:r>
          </a:p>
          <a:p>
            <a:r>
              <a:rPr lang="en-GB" dirty="0"/>
              <a:t>8.8%</a:t>
            </a:r>
          </a:p>
          <a:p>
            <a:pPr lvl="1"/>
            <a:r>
              <a:rPr lang="ru-RU" dirty="0"/>
              <a:t>сокращение общего количества рабочего времени в</a:t>
            </a:r>
            <a:r>
              <a:rPr lang="en-GB" dirty="0"/>
              <a:t> 2020</a:t>
            </a:r>
            <a:r>
              <a:rPr lang="ru-RU" dirty="0"/>
              <a:t> г.</a:t>
            </a:r>
            <a:r>
              <a:rPr lang="en-GB" dirty="0"/>
              <a:t>, </a:t>
            </a:r>
            <a:r>
              <a:rPr lang="ru-RU" dirty="0"/>
              <a:t>что соответствует</a:t>
            </a:r>
            <a:r>
              <a:rPr lang="en-GB" dirty="0"/>
              <a:t> 255</a:t>
            </a:r>
            <a:r>
              <a:rPr lang="ru-RU" dirty="0"/>
              <a:t> </a:t>
            </a:r>
            <a:r>
              <a:rPr lang="ru-RU" dirty="0" err="1"/>
              <a:t>млн</a:t>
            </a:r>
            <a:r>
              <a:rPr lang="ru-RU" dirty="0"/>
              <a:t> рабочих мест в эквиваленте полной занятости</a:t>
            </a:r>
            <a:r>
              <a:rPr lang="en-GB" dirty="0"/>
              <a:t>  (48 </a:t>
            </a:r>
            <a:r>
              <a:rPr lang="ru-RU" dirty="0"/>
              <a:t>часов в неделю</a:t>
            </a:r>
            <a:r>
              <a:rPr lang="en-GB" dirty="0"/>
              <a:t>).</a:t>
            </a:r>
          </a:p>
          <a:p>
            <a:r>
              <a:rPr lang="en-GB" dirty="0"/>
              <a:t>5.0%</a:t>
            </a:r>
          </a:p>
          <a:p>
            <a:pPr lvl="1"/>
            <a:r>
              <a:rPr lang="ru-RU" dirty="0"/>
              <a:t>сокращение занятости женщин в</a:t>
            </a:r>
            <a:r>
              <a:rPr lang="fr-CH" dirty="0"/>
              <a:t> 2020</a:t>
            </a:r>
            <a:r>
              <a:rPr lang="ru-RU" dirty="0"/>
              <a:t> г</a:t>
            </a:r>
            <a:r>
              <a:rPr lang="fr-CH" dirty="0"/>
              <a:t>.</a:t>
            </a:r>
            <a:r>
              <a:rPr lang="en-GB" dirty="0"/>
              <a:t>,</a:t>
            </a:r>
            <a:endParaRPr lang="ru-RU" dirty="0"/>
          </a:p>
          <a:p>
            <a:pPr lvl="1">
              <a:lnSpc>
                <a:spcPts val="1000"/>
              </a:lnSpc>
            </a:pPr>
            <a:r>
              <a:rPr lang="ru-RU" dirty="0"/>
              <a:t>ср. </a:t>
            </a:r>
            <a:r>
              <a:rPr lang="fr-CH" dirty="0"/>
              <a:t>3.9%</a:t>
            </a:r>
            <a:r>
              <a:rPr lang="ru-RU" dirty="0"/>
              <a:t> сокращение занятости мужчин.</a:t>
            </a:r>
            <a:endParaRPr lang="fr-CH" dirty="0"/>
          </a:p>
          <a:p>
            <a:pPr lvl="1">
              <a:lnSpc>
                <a:spcPts val="1000"/>
              </a:lnSpc>
            </a:pPr>
            <a:endParaRPr lang="fr-CH" b="1" dirty="0">
              <a:solidFill>
                <a:schemeClr val="accent1"/>
              </a:solidFill>
            </a:endParaRPr>
          </a:p>
          <a:p>
            <a:pPr lvl="1">
              <a:lnSpc>
                <a:spcPts val="1000"/>
              </a:lnSpc>
            </a:pPr>
            <a:r>
              <a:rPr lang="ru-RU" b="1" dirty="0"/>
              <a:t>Источники</a:t>
            </a:r>
            <a:r>
              <a:rPr lang="fr-CH" b="1" dirty="0"/>
              <a:t>: </a:t>
            </a:r>
            <a:r>
              <a:rPr lang="ru-RU" dirty="0"/>
              <a:t>«Вестник МОТ»</a:t>
            </a:r>
            <a:r>
              <a:rPr lang="fr-CH" dirty="0"/>
              <a:t>(</a:t>
            </a:r>
            <a:r>
              <a:rPr lang="ru-RU" dirty="0"/>
              <a:t>седьмой выпуск</a:t>
            </a:r>
            <a:r>
              <a:rPr lang="fr-CH" dirty="0"/>
              <a:t>) </a:t>
            </a:r>
            <a:r>
              <a:rPr lang="ru-RU" dirty="0"/>
              <a:t>и доклад МОТ «Перспективы занятости и социальной защиты в мире. Тенденции </a:t>
            </a:r>
            <a:r>
              <a:rPr lang="fr-CH" dirty="0"/>
              <a:t>2021</a:t>
            </a:r>
            <a:r>
              <a:rPr lang="ru-RU" dirty="0"/>
              <a:t>».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49687" y="406396"/>
            <a:ext cx="416560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COVID-19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45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780D5-C45C-48E3-B131-98F377B201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6606" y="2143195"/>
            <a:ext cx="7035394" cy="4694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Резюме</a:t>
            </a:r>
            <a:r>
              <a:rPr lang="fr-CH" dirty="0"/>
              <a:t>: </a:t>
            </a:r>
            <a:r>
              <a:rPr lang="ru-RU" dirty="0"/>
              <a:t>воздействие пандемии</a:t>
            </a:r>
            <a:r>
              <a:rPr lang="fr-CH" dirty="0"/>
              <a:t> COVID-19</a:t>
            </a:r>
            <a:r>
              <a:rPr lang="ru-RU" dirty="0"/>
              <a:t> на сферу труда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8" y="1956698"/>
            <a:ext cx="6375212" cy="4778397"/>
          </a:xfrm>
        </p:spPr>
        <p:txBody>
          <a:bodyPr/>
          <a:lstStyle/>
          <a:p>
            <a:pPr lvl="1"/>
            <a:r>
              <a:rPr lang="ru-RU" dirty="0"/>
              <a:t>Кризис несоразмерно затронул наиболее обездоленные и уязвимые слои населения</a:t>
            </a:r>
            <a:r>
              <a:rPr lang="en-GB" dirty="0"/>
              <a:t>, </a:t>
            </a:r>
            <a:r>
              <a:rPr lang="ru-RU" dirty="0"/>
              <a:t>и существует угроза того, что его экономические и социальные последствия приобретут долгосрочный характер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0" lvl="2" indent="0">
              <a:buNone/>
            </a:pPr>
            <a:r>
              <a:rPr lang="ru-RU" u="sng" dirty="0"/>
              <a:t>Воздействие на </a:t>
            </a:r>
            <a:r>
              <a:rPr lang="ru-RU" b="1" u="sng" dirty="0"/>
              <a:t>молодежь</a:t>
            </a:r>
            <a:r>
              <a:rPr lang="en-US" b="1" u="sng" dirty="0"/>
              <a:t> </a:t>
            </a:r>
            <a:r>
              <a:rPr lang="en-US" u="sng" dirty="0"/>
              <a:t>(</a:t>
            </a:r>
            <a:r>
              <a:rPr lang="ru-RU" u="sng" dirty="0"/>
              <a:t>в возрасте от</a:t>
            </a:r>
            <a:r>
              <a:rPr lang="en-US" u="sng" dirty="0"/>
              <a:t> 15</a:t>
            </a:r>
            <a:r>
              <a:rPr lang="ru-RU" u="sng" dirty="0"/>
              <a:t> до </a:t>
            </a:r>
            <a:r>
              <a:rPr lang="en-US" u="sng" dirty="0"/>
              <a:t>24</a:t>
            </a:r>
            <a:r>
              <a:rPr lang="ru-RU" u="sng" dirty="0"/>
              <a:t> лет</a:t>
            </a:r>
            <a:r>
              <a:rPr lang="en-US" u="sng" dirty="0"/>
              <a:t>)</a:t>
            </a:r>
            <a:r>
              <a:rPr lang="ru-RU" u="sng" dirty="0"/>
              <a:t>:</a:t>
            </a:r>
            <a:endParaRPr lang="en-GB" b="1" u="sng" dirty="0"/>
          </a:p>
          <a:p>
            <a:pPr lvl="2"/>
            <a:r>
              <a:rPr lang="ru-RU" dirty="0"/>
              <a:t>рост бездействия в</a:t>
            </a:r>
            <a:r>
              <a:rPr lang="en-US" dirty="0"/>
              <a:t> 2020</a:t>
            </a:r>
            <a:r>
              <a:rPr lang="ru-RU" dirty="0"/>
              <a:t> г.;</a:t>
            </a:r>
            <a:endParaRPr lang="en-US" dirty="0"/>
          </a:p>
          <a:p>
            <a:pPr lvl="2"/>
            <a:r>
              <a:rPr lang="ru-RU" dirty="0"/>
              <a:t>рост числа молодых людей, не вовлеченных в какое-либо обучение или профессиональную подготовку и не трудоустроенных.</a:t>
            </a: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GB" b="1" dirty="0"/>
          </a:p>
          <a:p>
            <a:pPr lvl="3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C93EA02-9723-420D-B659-BE75157E4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7778" y="1956698"/>
            <a:ext cx="3823685" cy="1754381"/>
          </a:xfrm>
        </p:spPr>
        <p:txBody>
          <a:bodyPr/>
          <a:lstStyle/>
          <a:p>
            <a:r>
              <a:rPr lang="en-GB" dirty="0"/>
              <a:t>8.7%</a:t>
            </a:r>
          </a:p>
          <a:p>
            <a:pPr lvl="1"/>
            <a:r>
              <a:rPr lang="ru-RU" dirty="0"/>
              <a:t>сокращение занятости молодежи в мире в</a:t>
            </a:r>
            <a:r>
              <a:rPr lang="fr-CH" dirty="0"/>
              <a:t> 2020</a:t>
            </a:r>
            <a:r>
              <a:rPr lang="ru-RU" dirty="0"/>
              <a:t> г., </a:t>
            </a:r>
          </a:p>
          <a:p>
            <a:pPr lvl="1">
              <a:lnSpc>
                <a:spcPts val="1000"/>
              </a:lnSpc>
            </a:pPr>
            <a:r>
              <a:rPr lang="ru-RU" dirty="0"/>
              <a:t>ср.</a:t>
            </a:r>
            <a:r>
              <a:rPr lang="fr-CH" dirty="0"/>
              <a:t> 3.7</a:t>
            </a:r>
            <a:r>
              <a:rPr lang="ru-RU" dirty="0"/>
              <a:t>% среди взрослого населения</a:t>
            </a:r>
            <a:r>
              <a:rPr lang="fr-CH" dirty="0"/>
              <a:t>. </a:t>
            </a:r>
          </a:p>
          <a:p>
            <a:pPr lvl="1">
              <a:lnSpc>
                <a:spcPts val="1000"/>
              </a:lnSpc>
            </a:pPr>
            <a:endParaRPr lang="fr-CH" dirty="0">
              <a:solidFill>
                <a:schemeClr val="accent1"/>
              </a:solidFill>
            </a:endParaRPr>
          </a:p>
          <a:p>
            <a:pPr lvl="1">
              <a:lnSpc>
                <a:spcPts val="1000"/>
              </a:lnSpc>
            </a:pPr>
            <a:r>
              <a:rPr lang="ru-RU" b="1" dirty="0"/>
              <a:t>Источник</a:t>
            </a:r>
            <a:r>
              <a:rPr lang="fr-CH" dirty="0"/>
              <a:t>: </a:t>
            </a:r>
            <a:r>
              <a:rPr lang="fr-CH" i="1" dirty="0"/>
              <a:t>Youth Statistical Update </a:t>
            </a:r>
            <a:r>
              <a:rPr lang="fr-CH" dirty="0"/>
              <a:t>(</a:t>
            </a:r>
            <a:r>
              <a:rPr lang="ru-RU" dirty="0"/>
              <a:t>МОТ, </a:t>
            </a:r>
            <a:r>
              <a:rPr lang="fr-CH" dirty="0"/>
              <a:t>2021)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49687" y="406396"/>
            <a:ext cx="416560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COVID-19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85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2036886"/>
            <a:ext cx="10177462" cy="380194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Декомпозиция сокращения занятости в </a:t>
            </a:r>
            <a:r>
              <a:rPr lang="en-US" dirty="0">
                <a:solidFill>
                  <a:schemeClr val="tx2"/>
                </a:solidFill>
              </a:rPr>
              <a:t>2020</a:t>
            </a:r>
            <a:r>
              <a:rPr lang="ru-RU" dirty="0">
                <a:solidFill>
                  <a:schemeClr val="tx2"/>
                </a:solidFill>
              </a:rPr>
              <a:t> г. на изменения в безработице и бездействии в разбивке по полу и возрастным группам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0" dirty="0">
                <a:solidFill>
                  <a:schemeClr val="tx2"/>
                </a:solidFill>
              </a:rPr>
              <a:t>(%)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Обеспечение социальной справедливости, содействие достойному труду.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Резюме</a:t>
            </a:r>
            <a:r>
              <a:rPr lang="fr-CH" dirty="0"/>
              <a:t>: </a:t>
            </a:r>
            <a:r>
              <a:rPr lang="ru-RU" dirty="0"/>
              <a:t>воздействие пандемии</a:t>
            </a:r>
            <a:r>
              <a:rPr lang="fr-CH" dirty="0"/>
              <a:t> COVID-19</a:t>
            </a:r>
            <a:r>
              <a:rPr lang="ru-RU" dirty="0"/>
              <a:t> на сферу труда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8921" y="2794986"/>
            <a:ext cx="8374158" cy="3314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9687" y="406396"/>
            <a:ext cx="416560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COVID-19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98844" y="2980268"/>
            <a:ext cx="13320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Безработица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21422" y="3318934"/>
            <a:ext cx="1275645" cy="282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Бездействие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7244" y="2833510"/>
            <a:ext cx="97084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Всего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2090" y="3251200"/>
            <a:ext cx="11288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 Женщины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7911" y="3589868"/>
            <a:ext cx="10950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     Мужчины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43378" y="3939823"/>
            <a:ext cx="104986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Молодежь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4666" y="4244622"/>
            <a:ext cx="10047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Взрослое     население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2977" y="5317067"/>
            <a:ext cx="90875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Примечание: </a:t>
            </a:r>
            <a:r>
              <a:rPr lang="ru-RU" sz="1200" dirty="0"/>
              <a:t>процентная величина, указанная в скобках после названия демографической группы, обозначает сокращение занятости в конкретной группе. Молодежь = в возрасте15-24 лет, взрослое население = в возрасте 25+ лет.</a:t>
            </a:r>
          </a:p>
          <a:p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919111" y="5813778"/>
            <a:ext cx="6005689" cy="282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 Источник: </a:t>
            </a:r>
            <a:r>
              <a:rPr lang="en-US" sz="1200" dirty="0"/>
              <a:t>ILOSTAT, </a:t>
            </a:r>
            <a:r>
              <a:rPr lang="en-US" sz="1200" i="1" dirty="0"/>
              <a:t>ILO </a:t>
            </a:r>
            <a:r>
              <a:rPr lang="en-US" sz="1200" i="1" dirty="0" err="1"/>
              <a:t>modelled</a:t>
            </a:r>
            <a:r>
              <a:rPr lang="en-US" sz="1200" i="1" dirty="0"/>
              <a:t> estimates</a:t>
            </a:r>
            <a:r>
              <a:rPr lang="en-US" sz="1200" dirty="0"/>
              <a:t>, </a:t>
            </a:r>
            <a:r>
              <a:rPr lang="ru-RU" sz="1200" dirty="0"/>
              <a:t>апрель 2021 г.</a:t>
            </a:r>
            <a:r>
              <a:rPr lang="en-US" sz="1200" dirty="0"/>
              <a:t>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42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780D5-C45C-48E3-B131-98F377B201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6606" y="2143195"/>
            <a:ext cx="7035394" cy="4694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Резюме</a:t>
            </a:r>
            <a:r>
              <a:rPr lang="fr-CH" dirty="0"/>
              <a:t>: </a:t>
            </a:r>
            <a:r>
              <a:rPr lang="ru-RU" dirty="0"/>
              <a:t>воздействие пандемии</a:t>
            </a:r>
            <a:r>
              <a:rPr lang="fr-CH" dirty="0"/>
              <a:t> COVID-19</a:t>
            </a:r>
            <a:r>
              <a:rPr lang="ru-RU" dirty="0"/>
              <a:t> на сферу труда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8" y="1956698"/>
            <a:ext cx="6375212" cy="4778397"/>
          </a:xfrm>
        </p:spPr>
        <p:txBody>
          <a:bodyPr/>
          <a:lstStyle/>
          <a:p>
            <a:pPr lvl="1"/>
            <a:r>
              <a:rPr lang="ru-RU" sz="1600" dirty="0"/>
              <a:t>Кризис несоразмерно затронул наиболее обездоленные и уязвимые слои населения</a:t>
            </a:r>
            <a:r>
              <a:rPr lang="en-GB" sz="1600" dirty="0"/>
              <a:t>, </a:t>
            </a:r>
            <a:r>
              <a:rPr lang="ru-RU" sz="1600" dirty="0"/>
              <a:t>и существует угроза того, что его экономические и социальные последствия приобретут долгосрочный характер</a:t>
            </a:r>
            <a:r>
              <a:rPr lang="en-US" sz="1600" dirty="0"/>
              <a:t>.</a:t>
            </a:r>
          </a:p>
          <a:p>
            <a:pPr marL="0" lvl="2" indent="0">
              <a:buNone/>
            </a:pPr>
            <a:r>
              <a:rPr lang="ru-RU" sz="1600" u="sng" dirty="0"/>
              <a:t>Воздействие на </a:t>
            </a:r>
            <a:r>
              <a:rPr lang="ru-RU" sz="1600" b="1" u="sng" dirty="0"/>
              <a:t>молодежь</a:t>
            </a:r>
            <a:r>
              <a:rPr lang="en-US" sz="1600" b="1" u="sng" dirty="0"/>
              <a:t> </a:t>
            </a:r>
            <a:r>
              <a:rPr lang="en-US" sz="1600" u="sng" dirty="0"/>
              <a:t>(</a:t>
            </a:r>
            <a:r>
              <a:rPr lang="ru-RU" sz="1600" u="sng" dirty="0"/>
              <a:t>в возрасте от</a:t>
            </a:r>
            <a:r>
              <a:rPr lang="en-US" sz="1600" u="sng" dirty="0"/>
              <a:t> 15</a:t>
            </a:r>
            <a:r>
              <a:rPr lang="ru-RU" sz="1600" u="sng" dirty="0"/>
              <a:t> до </a:t>
            </a:r>
            <a:r>
              <a:rPr lang="en-US" sz="1600" u="sng" dirty="0"/>
              <a:t>24</a:t>
            </a:r>
            <a:r>
              <a:rPr lang="ru-RU" sz="1600" u="sng" dirty="0"/>
              <a:t> лет</a:t>
            </a:r>
            <a:r>
              <a:rPr lang="en-US" sz="1600" u="sng" dirty="0"/>
              <a:t>)</a:t>
            </a:r>
            <a:r>
              <a:rPr lang="ru-RU" sz="1600" u="sng" dirty="0"/>
              <a:t>:</a:t>
            </a:r>
            <a:endParaRPr lang="en-GB" sz="1600" b="1" u="sng" dirty="0"/>
          </a:p>
          <a:p>
            <a:pPr lvl="2"/>
            <a:r>
              <a:rPr lang="ru-RU" sz="1600" dirty="0"/>
              <a:t>рост бездействия в</a:t>
            </a:r>
            <a:r>
              <a:rPr lang="en-US" sz="1600" dirty="0"/>
              <a:t> 2020</a:t>
            </a:r>
            <a:r>
              <a:rPr lang="ru-RU" sz="1600" dirty="0"/>
              <a:t> г.;</a:t>
            </a:r>
            <a:endParaRPr lang="en-US" sz="1600" dirty="0"/>
          </a:p>
          <a:p>
            <a:pPr lvl="2"/>
            <a:r>
              <a:rPr lang="ru-RU" sz="1600" dirty="0"/>
              <a:t>рост числа молодых людей, не вовлеченных в какое-либо обучение или профессиональную подготовку и не трудоустроенных.</a:t>
            </a:r>
            <a:endParaRPr lang="en-US" sz="1600" dirty="0"/>
          </a:p>
          <a:p>
            <a:pPr marL="0" lvl="2" indent="0">
              <a:buNone/>
            </a:pPr>
            <a:r>
              <a:rPr lang="ru-RU" sz="1600" u="sng" dirty="0"/>
              <a:t>Три показателя критической ситуации:</a:t>
            </a:r>
            <a:endParaRPr lang="en-US" sz="1600" u="sng" dirty="0"/>
          </a:p>
          <a:p>
            <a:pPr marL="342900" lvl="2" indent="-342900">
              <a:buFont typeface="+mj-lt"/>
              <a:buAutoNum type="arabicParenR"/>
            </a:pPr>
            <a:r>
              <a:rPr lang="ru-RU" sz="1600" dirty="0"/>
              <a:t>потеря рабочих мест и доходов при ухудшении качества занятости</a:t>
            </a:r>
            <a:r>
              <a:rPr lang="en-US" sz="1600" dirty="0"/>
              <a:t>;</a:t>
            </a:r>
          </a:p>
          <a:p>
            <a:pPr marL="342900" lvl="2" indent="-342900">
              <a:buFont typeface="+mj-lt"/>
              <a:buAutoNum type="arabicParenR"/>
            </a:pPr>
            <a:r>
              <a:rPr lang="ru-RU" sz="1600" dirty="0"/>
              <a:t>возросшие трудности для новых участников рынка труда; </a:t>
            </a:r>
            <a:endParaRPr lang="en-US" sz="1600" dirty="0"/>
          </a:p>
          <a:p>
            <a:pPr marL="342900" lvl="2" indent="-342900">
              <a:buFont typeface="+mj-lt"/>
              <a:buAutoNum type="arabicParenR"/>
            </a:pPr>
            <a:r>
              <a:rPr lang="ru-RU" sz="1600" dirty="0"/>
              <a:t>сбои в процессе образования, профессиональной подготовки и обучения на рабочем месте, особенно в регионах с неразвитой цифровой инфраструктурой</a:t>
            </a:r>
            <a:r>
              <a:rPr lang="en-US" sz="1600" dirty="0"/>
              <a:t>.</a:t>
            </a:r>
          </a:p>
          <a:p>
            <a:pPr marL="342900" lvl="2" indent="-342900">
              <a:buFont typeface="+mj-lt"/>
              <a:buAutoNum type="arabicParenR"/>
            </a:pPr>
            <a:endParaRPr lang="en-US" sz="1600" dirty="0"/>
          </a:p>
          <a:p>
            <a:pPr lvl="2"/>
            <a:endParaRPr lang="en-US" dirty="0"/>
          </a:p>
          <a:p>
            <a:pPr lvl="2"/>
            <a:endParaRPr lang="en-GB" b="1" dirty="0"/>
          </a:p>
          <a:p>
            <a:pPr lvl="3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C93EA02-9723-420D-B659-BE75157E4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7778" y="1956698"/>
            <a:ext cx="3823685" cy="1754381"/>
          </a:xfrm>
        </p:spPr>
        <p:txBody>
          <a:bodyPr/>
          <a:lstStyle/>
          <a:p>
            <a:r>
              <a:rPr lang="en-GB" dirty="0"/>
              <a:t>8.7%</a:t>
            </a:r>
          </a:p>
          <a:p>
            <a:pPr lvl="1"/>
            <a:r>
              <a:rPr lang="ru-RU" dirty="0"/>
              <a:t>сокращение занятости молодежи в мире в</a:t>
            </a:r>
            <a:r>
              <a:rPr lang="fr-CH" dirty="0"/>
              <a:t> 2020</a:t>
            </a:r>
            <a:r>
              <a:rPr lang="ru-RU" dirty="0"/>
              <a:t> г., </a:t>
            </a:r>
          </a:p>
          <a:p>
            <a:pPr lvl="1">
              <a:lnSpc>
                <a:spcPts val="1000"/>
              </a:lnSpc>
            </a:pPr>
            <a:r>
              <a:rPr lang="ru-RU" dirty="0"/>
              <a:t>ср.</a:t>
            </a:r>
            <a:r>
              <a:rPr lang="fr-CH" dirty="0"/>
              <a:t> 3.7</a:t>
            </a:r>
            <a:r>
              <a:rPr lang="ru-RU" dirty="0"/>
              <a:t>% среди взрослого населения</a:t>
            </a:r>
            <a:r>
              <a:rPr lang="fr-CH" dirty="0"/>
              <a:t>. </a:t>
            </a:r>
          </a:p>
          <a:p>
            <a:pPr lvl="1">
              <a:lnSpc>
                <a:spcPts val="1000"/>
              </a:lnSpc>
            </a:pPr>
            <a:endParaRPr lang="fr-CH" dirty="0">
              <a:solidFill>
                <a:schemeClr val="accent1"/>
              </a:solidFill>
            </a:endParaRPr>
          </a:p>
          <a:p>
            <a:pPr lvl="1">
              <a:lnSpc>
                <a:spcPts val="1000"/>
              </a:lnSpc>
            </a:pPr>
            <a:r>
              <a:rPr lang="ru-RU" b="1" dirty="0"/>
              <a:t>Источник</a:t>
            </a:r>
            <a:r>
              <a:rPr lang="fr-CH" dirty="0"/>
              <a:t>: </a:t>
            </a:r>
            <a:r>
              <a:rPr lang="fr-CH" i="1" dirty="0"/>
              <a:t>Youth Statistical Update </a:t>
            </a:r>
            <a:r>
              <a:rPr lang="fr-CH" dirty="0"/>
              <a:t>(</a:t>
            </a:r>
            <a:r>
              <a:rPr lang="ru-RU" dirty="0"/>
              <a:t>МОТ, </a:t>
            </a:r>
            <a:r>
              <a:rPr lang="fr-CH" dirty="0"/>
              <a:t>2021)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49687" y="406396"/>
            <a:ext cx="416560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COVID-19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51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4" t="452" r="22459" b="5659"/>
          <a:stretch/>
        </p:blipFill>
        <p:spPr>
          <a:xfrm>
            <a:off x="8285016" y="1094509"/>
            <a:ext cx="3906983" cy="5763491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Обеспечение социальной справедливости, содействие достойному труду.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7642347" cy="720000"/>
          </a:xfrm>
        </p:spPr>
        <p:txBody>
          <a:bodyPr/>
          <a:lstStyle/>
          <a:p>
            <a:r>
              <a:rPr lang="ru-RU" dirty="0"/>
              <a:t>Есть ли признаки восстановления занятости молодежи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90538" y="2286000"/>
            <a:ext cx="6243637" cy="3800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u="sng" dirty="0"/>
              <a:t>Несмотря на то, что в экономике ряда стран наблюдается некоторое оживление, большинство рынков труда молодежи еще не приблизились к допандемийному уровню занятости</a:t>
            </a:r>
            <a:r>
              <a:rPr lang="en-US" u="sng" dirty="0"/>
              <a:t>.</a:t>
            </a:r>
          </a:p>
          <a:p>
            <a:pPr lvl="2"/>
            <a:r>
              <a:rPr lang="ru-RU" dirty="0"/>
              <a:t>Существенное повышение уровня занятости в 3-м квартале 2020 г. в выборке из 27 стран.</a:t>
            </a:r>
            <a:endParaRPr lang="en-US" dirty="0"/>
          </a:p>
          <a:p>
            <a:pPr lvl="2"/>
            <a:r>
              <a:rPr lang="ru-RU" dirty="0"/>
              <a:t>Однако во многих странах процесс восстановления замедлился или пошел вспять</a:t>
            </a:r>
            <a:r>
              <a:rPr lang="en-US" dirty="0"/>
              <a:t>.</a:t>
            </a:r>
          </a:p>
          <a:p>
            <a:pPr lvl="1"/>
            <a:r>
              <a:rPr lang="ru-RU" dirty="0"/>
              <a:t>Восстановление занятости молодежи либо отстает, либо все больше отклоняется от динамики занятости взрослого населения (в возрасте от 25 лет) в ряде стран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GB" b="1" dirty="0"/>
          </a:p>
          <a:p>
            <a:pPr lvl="3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49687" y="406396"/>
            <a:ext cx="416560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COVID-19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43729" y="1866900"/>
            <a:ext cx="7280752" cy="472756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47812" y="1209675"/>
            <a:ext cx="9272587" cy="657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ru-RU" b="1" dirty="0"/>
              <a:t>Сравнение динамики занятости молодежи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ru-RU" dirty="0"/>
              <a:t>в возрасте</a:t>
            </a:r>
            <a:r>
              <a:rPr lang="en-US" dirty="0"/>
              <a:t>15-24</a:t>
            </a:r>
            <a:r>
              <a:rPr lang="ru-RU" dirty="0"/>
              <a:t> лет</a:t>
            </a:r>
            <a:r>
              <a:rPr lang="en-US" dirty="0"/>
              <a:t>) </a:t>
            </a:r>
            <a:r>
              <a:rPr lang="ru-RU" b="1" dirty="0"/>
              <a:t>и взрослого населения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ru-RU" dirty="0"/>
              <a:t>в возрасте от </a:t>
            </a:r>
            <a:r>
              <a:rPr lang="en-US" dirty="0"/>
              <a:t>25</a:t>
            </a:r>
            <a:r>
              <a:rPr lang="ru-RU" dirty="0"/>
              <a:t> лет</a:t>
            </a:r>
            <a:r>
              <a:rPr lang="en-US" dirty="0"/>
              <a:t>) </a:t>
            </a:r>
            <a:r>
              <a:rPr lang="ru-RU" b="1" dirty="0"/>
              <a:t>в 2020 г.</a:t>
            </a:r>
            <a:r>
              <a:rPr lang="en-US" b="1" dirty="0"/>
              <a:t> </a:t>
            </a:r>
            <a:r>
              <a:rPr lang="en-US" dirty="0"/>
              <a:t>(100=2019Q4)</a:t>
            </a:r>
            <a:r>
              <a:rPr lang="en-US" b="1" dirty="0"/>
              <a:t>, </a:t>
            </a:r>
            <a:r>
              <a:rPr lang="ru-RU" b="1" dirty="0"/>
              <a:t>отдельные страны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58400" y="5486400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Источник</a:t>
            </a:r>
            <a:r>
              <a:rPr lang="en-US" sz="900" dirty="0"/>
              <a:t>: </a:t>
            </a:r>
            <a:r>
              <a:rPr lang="en-US" sz="900" i="1" dirty="0"/>
              <a:t>Statistical brief: an update on the youth </a:t>
            </a:r>
            <a:r>
              <a:rPr lang="en-US" sz="900" i="1" dirty="0" err="1"/>
              <a:t>labour</a:t>
            </a:r>
            <a:r>
              <a:rPr lang="en-US" sz="900" i="1" dirty="0"/>
              <a:t> market impact of the COVID-19 crisis</a:t>
            </a:r>
            <a:r>
              <a:rPr lang="ru-RU" sz="900" dirty="0"/>
              <a:t>, МОТ, июнь 2021 г., с</a:t>
            </a:r>
            <a:r>
              <a:rPr lang="en-US" sz="900" dirty="0"/>
              <a:t>. 13</a:t>
            </a:r>
            <a:r>
              <a:rPr lang="ru-RU" sz="900" dirty="0"/>
              <a:t>.</a:t>
            </a:r>
            <a:endParaRPr lang="en-GB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449687" y="406396"/>
            <a:ext cx="416560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COVID-19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6711" y="1840089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Австралия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2134" y="1840089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Бразилия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5778" y="1851378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Канада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59422" y="1851378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Колумбия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7199" y="3076223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Франция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4711" y="3059289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Япония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4489" y="3053645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Республика Корея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70711" y="3064934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Португалия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2354" y="4289778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ЮАР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0845" y="4306712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Испания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5778" y="4295423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США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5555" y="4289778"/>
            <a:ext cx="1174045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Вьетнам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9644" y="5858933"/>
            <a:ext cx="1761068" cy="307777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квартал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1068" y="6231467"/>
            <a:ext cx="20094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Молодежь (15-24 лет)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6178" y="6231467"/>
            <a:ext cx="16368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Взрослые (25+)</a:t>
            </a:r>
          </a:p>
        </p:txBody>
      </p:sp>
    </p:spTree>
    <p:extLst>
      <p:ext uri="{BB962C8B-B14F-4D97-AF65-F5344CB8AC3E}">
        <p14:creationId xmlns:p14="http://schemas.microsoft.com/office/powerpoint/2010/main" val="161143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Приоритеты политики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58665"/>
              </p:ext>
            </p:extLst>
          </p:nvPr>
        </p:nvGraphicFramePr>
        <p:xfrm>
          <a:off x="490538" y="2047875"/>
          <a:ext cx="11210925" cy="416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Обеспечение социальной справедливости, содействие достойному труду.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49687" y="406396"/>
            <a:ext cx="416560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COVID-19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5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05F1-C8DB-4AB6-8373-7DBF1172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9" y="1423195"/>
            <a:ext cx="5101998" cy="1466962"/>
          </a:xfrm>
        </p:spPr>
        <p:txBody>
          <a:bodyPr/>
          <a:lstStyle/>
          <a:p>
            <a:r>
              <a:rPr lang="ru-RU" dirty="0"/>
              <a:t>Инициативы МОТ:</a:t>
            </a:r>
            <a:br>
              <a:rPr lang="en-US" dirty="0"/>
            </a:br>
            <a:r>
              <a:rPr lang="ru-RU" dirty="0"/>
              <a:t>«Партнёрства в сфере занятости молодежи Содружества Независимых Государств</a:t>
            </a:r>
            <a:r>
              <a:rPr lang="en-US" dirty="0"/>
              <a:t> </a:t>
            </a:r>
            <a:r>
              <a:rPr lang="ru-RU" dirty="0"/>
              <a:t>(YEP-CIS)»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3FCA5-F32F-4763-99FB-01514FBC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FEF5D71-2DE1-44C4-8783-35E3F66FD2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37" y="920829"/>
            <a:ext cx="3944618" cy="5590797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6F729-9743-4355-90C6-9B125801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5" name="Picture 2" descr="https://www.ilo.org/wcmsp5/groups/public/---ed_emp/documents/sitestudiocontent/wcms_425054.jpg">
            <a:extLst>
              <a:ext uri="{FF2B5EF4-FFF2-40B4-BE49-F238E27FC236}">
                <a16:creationId xmlns:a16="http://schemas.microsoft.com/office/drawing/2014/main" id="{B93FA176-79B2-47CB-B189-03538AF2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42" y="1462261"/>
            <a:ext cx="1490639" cy="9191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go of Lukoil Oil Company">
            <a:extLst>
              <a:ext uri="{FF2B5EF4-FFF2-40B4-BE49-F238E27FC236}">
                <a16:creationId xmlns:a16="http://schemas.microsoft.com/office/drawing/2014/main" id="{AAE64A6C-16CA-4D8C-BD5C-A4060221C724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99" y="2584089"/>
            <a:ext cx="1253662" cy="12536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8670A6-17E8-4FA1-96F0-89BB2D6F818E}"/>
              </a:ext>
            </a:extLst>
          </p:cNvPr>
          <p:cNvSpPr txBox="1"/>
          <p:nvPr/>
        </p:nvSpPr>
        <p:spPr>
          <a:xfrm>
            <a:off x="2751837" y="432000"/>
            <a:ext cx="4165602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b="1" dirty="0">
                <a:solidFill>
                  <a:schemeClr val="accent1"/>
                </a:solidFill>
                <a:latin typeface="Bookman Old Style" pitchFamily="18" charset="0"/>
              </a:rPr>
              <a:t>Глобальный призыв к действиям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с целью обеспечения ориентированного 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на человека, всеохватного, устойчивого и прочного восстановления после кризиса </a:t>
            </a:r>
            <a:r>
              <a:rPr lang="en-US" sz="1100" b="1" dirty="0">
                <a:solidFill>
                  <a:schemeClr val="accent1"/>
                </a:solidFill>
                <a:latin typeface="Bookman Old Style" pitchFamily="18" charset="0"/>
              </a:rPr>
              <a:t>COVID-19</a:t>
            </a:r>
            <a:r>
              <a:rPr lang="ru-RU" sz="1100" b="1" dirty="0">
                <a:solidFill>
                  <a:schemeClr val="accent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600160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EEFE925D9114F8E9A520C0D9E701E" ma:contentTypeVersion="13" ma:contentTypeDescription="Create a new document." ma:contentTypeScope="" ma:versionID="46ea0b9b367aa665856ee2d1e3be0a5d">
  <xsd:schema xmlns:xsd="http://www.w3.org/2001/XMLSchema" xmlns:xs="http://www.w3.org/2001/XMLSchema" xmlns:p="http://schemas.microsoft.com/office/2006/metadata/properties" xmlns:ns3="bec60f22-bfdc-468a-8d91-c56befb91c3c" xmlns:ns4="2249f187-b1c5-42dd-bf9b-f198c4a0b332" targetNamespace="http://schemas.microsoft.com/office/2006/metadata/properties" ma:root="true" ma:fieldsID="5ad2d006c5574e23075e2f8204bcf727" ns3:_="" ns4:_="">
    <xsd:import namespace="bec60f22-bfdc-468a-8d91-c56befb91c3c"/>
    <xsd:import namespace="2249f187-b1c5-42dd-bf9b-f198c4a0b3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0f22-bfdc-468a-8d91-c56befb91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9f187-b1c5-42dd-bf9b-f198c4a0b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9E87-8B57-4E36-B885-D227C3311F1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249f187-b1c5-42dd-bf9b-f198c4a0b332"/>
    <ds:schemaRef ds:uri="bec60f22-bfdc-468a-8d91-c56befb91c3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7866DB-68C6-44BD-9D35-62A942331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74B9D4-1591-46D0-ACCC-1B229AAB2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0f22-bfdc-468a-8d91-c56befb91c3c"/>
    <ds:schemaRef ds:uri="2249f187-b1c5-42dd-bf9b-f198c4a0b3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English+PowerPoint+Presentation (1)</Template>
  <TotalTime>5142</TotalTime>
  <Words>1925</Words>
  <Application>Microsoft Office PowerPoint</Application>
  <PresentationFormat>Widescreen</PresentationFormat>
  <Paragraphs>231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Wingdings 3</vt:lpstr>
      <vt:lpstr>ILO 2020</vt:lpstr>
      <vt:lpstr>На пути к ориентированному на человека восстановлению: актуальная информация о влиянии кризиса COVID-19 на занятость молодежи </vt:lpstr>
      <vt:lpstr>Резюме: воздействие пандемии COVID-19 на сферу труда</vt:lpstr>
      <vt:lpstr>Резюме: воздействие пандемии COVID-19 на сферу труда</vt:lpstr>
      <vt:lpstr>Резюме: воздействие пандемии COVID-19 на сферу труда</vt:lpstr>
      <vt:lpstr>Резюме: воздействие пандемии COVID-19 на сферу труда</vt:lpstr>
      <vt:lpstr>Есть ли признаки восстановления занятости молодежи?</vt:lpstr>
      <vt:lpstr>PowerPoint Presentation</vt:lpstr>
      <vt:lpstr>Приоритеты политики</vt:lpstr>
      <vt:lpstr>Инициативы МОТ: «Партнёрства в сфере занятости молодежи Содружества Независимых Государств (YEP-CIS)»</vt:lpstr>
      <vt:lpstr>Глобальный призыв к действиям </vt:lpstr>
      <vt:lpstr>Благодарю за внимание!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Bowers, Adam</dc:creator>
  <cp:lastModifiedBy>Tada, Kanae</cp:lastModifiedBy>
  <cp:revision>193</cp:revision>
  <dcterms:created xsi:type="dcterms:W3CDTF">2021-07-12T13:06:55Z</dcterms:created>
  <dcterms:modified xsi:type="dcterms:W3CDTF">2021-10-07T17:00:52Z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0x01010041EEEFE925D9114F8E9A520C0D9E701E</vt:lpwstr>
  </property>
  <property fmtid="{D5CDD505-2E9C-101B-9397-08002B2CF9AE}" pid="3" name="ILODocumentCategory">
    <vt:lpwstr>355;#Mission reports and presentations|631f4e0d-af70-4ed4-8a80-660ccefc5e0c</vt:lpwstr>
  </property>
  <property fmtid="{D5CDD505-2E9C-101B-9397-08002B2CF9AE}" pid="4" name="ILODocumentType">
    <vt:lpwstr>55;#presentation|b27b98d2-4d6b-480f-b192-c48aecc4144b</vt:lpwstr>
  </property>
  <property fmtid="{D5CDD505-2E9C-101B-9397-08002B2CF9AE}" pid="5" name="_dlc_DocIdItemGuid">
    <vt:lpwstr>9952ca16-57f0-47e5-bbdd-c2f0818a8fae</vt:lpwstr>
  </property>
  <property fmtid="{D5CDD505-2E9C-101B-9397-08002B2CF9AE}" pid="6" name="ILOLanguage">
    <vt:lpwstr>45;#English|501f1053-401d-4bf0-bb7e-b6b0dfcb4f84</vt:lpwstr>
  </property>
</Properties>
</file>