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64" r:id="rId4"/>
    <p:sldId id="265" r:id="rId5"/>
    <p:sldId id="266" r:id="rId6"/>
    <p:sldId id="267" r:id="rId7"/>
    <p:sldId id="268" r:id="rId8"/>
    <p:sldId id="269" r:id="rId9"/>
    <p:sldId id="259" r:id="rId10"/>
    <p:sldId id="26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9" d="100"/>
          <a:sy n="79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D518D5-E1B8-4951-AC5A-4EDD490EF522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4B2562-BA8D-457F-A323-E1F41A03E3E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C753F5-D024-4AAA-8674-806E8E96D52D}" type="slidenum">
              <a:rPr lang="ru-RU" smtClean="0">
                <a:solidFill>
                  <a:prstClr val="black"/>
                </a:solidFill>
                <a:latin typeface="Arial" charset="0"/>
              </a:rPr>
              <a:pPr/>
              <a:t>1</a:t>
            </a:fld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  <p:sp>
        <p:nvSpPr>
          <p:cNvPr id="2765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B76A6-41AD-4C6C-B36B-4AAD41D249D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5E61F7-1EBE-4EAE-B1EE-EEACD0E5A05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105448-8FE9-45E8-B179-2B4588E3E68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90DAFD-A898-41C1-9396-DFC633C62EE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4896A-6D82-4641-AE2A-7D6445825FC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0046C8-57A5-4DA1-B994-8C90A6B161D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00CE37-5D51-46A2-9FF5-6CC50BDA3A1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CC800-9426-46CD-87BF-9405BEEFC86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F81CCC-AF0E-43C8-A619-A95DDA44790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5BFBF-272D-42BE-A73C-02A1368C652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9D05FA-1F83-40AB-A27A-A1BCE58CF4F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61B862-0511-4564-9821-C0EFF1EBBC3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26627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6628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6629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13315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3316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266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66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66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592CAE-471A-418E-BD28-472DD1B1534A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kalyagin@yandex.r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6" descr="Темный вертикальный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077200" cy="5943600"/>
          </a:xfrm>
          <a:pattFill prst="dkVert">
            <a:fgClr>
              <a:srgbClr val="FFFF99"/>
            </a:fgClr>
            <a:bgClr>
              <a:schemeClr val="bg1"/>
            </a:bgClr>
          </a:pattFill>
        </p:spPr>
        <p:txBody>
          <a:bodyPr anchor="ctr"/>
          <a:lstStyle/>
          <a:p>
            <a:pPr algn="ctr" eaLnBrk="1" hangingPunct="1"/>
            <a:r>
              <a:rPr lang="ru-RU" sz="5700" dirty="0"/>
              <a:t>ОБЩЕСТВЕННЫЙ ВЫБОР</a:t>
            </a:r>
            <a:br>
              <a:rPr lang="en-US" sz="5700" dirty="0"/>
            </a:br>
            <a:r>
              <a:rPr lang="ru-RU" sz="3200" dirty="0"/>
              <a:t>Калягин Григорий Владимирович, </a:t>
            </a:r>
            <a:r>
              <a:rPr lang="ru-RU" sz="3200" dirty="0" err="1"/>
              <a:t>к.э.н</a:t>
            </a:r>
            <a:r>
              <a:rPr lang="ru-RU" sz="3200" dirty="0"/>
              <a:t>., доцент кафедры прикладной институциональной экономики (к. </a:t>
            </a:r>
            <a:r>
              <a:rPr lang="en-US" sz="3200" dirty="0"/>
              <a:t>627</a:t>
            </a:r>
            <a:r>
              <a:rPr lang="ru-RU" sz="3200" dirty="0"/>
              <a:t>).</a:t>
            </a:r>
            <a:br>
              <a:rPr lang="ru-RU" sz="3200" dirty="0"/>
            </a:br>
            <a:r>
              <a:rPr lang="en-US" sz="3200" dirty="0"/>
              <a:t>e-mail: </a:t>
            </a:r>
            <a:r>
              <a:rPr lang="en-US" sz="3200" dirty="0">
                <a:hlinkClick r:id="rId3"/>
              </a:rPr>
              <a:t>gkalyagin@yandex.ru</a:t>
            </a:r>
            <a:r>
              <a:rPr lang="ru-RU" sz="3200" dirty="0"/>
              <a:t> </a:t>
            </a:r>
            <a:endParaRPr lang="ru-RU" sz="5700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52400" y="5257800"/>
            <a:ext cx="8763000" cy="12954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 type="none" w="lg" len="lg"/>
          </a:ln>
        </p:spPr>
        <p:txBody>
          <a:bodyPr wrap="square" lIns="90000" tIns="46800" rIns="90000" bIns="46800"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400" b="1" dirty="0">
                <a:solidFill>
                  <a:srgbClr val="000000"/>
                </a:solidFill>
                <a:latin typeface="Times New Roman" pitchFamily="18" charset="0"/>
              </a:rPr>
              <a:t>https://www.econ.msu.ru/departments/pie/staff/G.V.Kalyagin/cd444/</a:t>
            </a:r>
            <a:endParaRPr lang="ru-RU" sz="3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 descr="Горизонтальный кирпич"/>
          <p:cNvSpPr>
            <a:spLocks noGrp="1" noChangeArrowheads="1"/>
          </p:cNvSpPr>
          <p:nvPr>
            <p:ph type="body" idx="1"/>
          </p:nvPr>
        </p:nvSpPr>
        <p:spPr>
          <a:xfrm>
            <a:off x="533400" y="838200"/>
            <a:ext cx="8229600" cy="5105400"/>
          </a:xfrm>
          <a:pattFill prst="horzBrick">
            <a:fgClr>
              <a:srgbClr val="FFFF99"/>
            </a:fgClr>
            <a:bgClr>
              <a:schemeClr val="bg1"/>
            </a:bgClr>
          </a:pattFill>
        </p:spPr>
        <p:txBody>
          <a:bodyPr anchor="ctr"/>
          <a:lstStyle/>
          <a:p>
            <a:pPr marL="609600" indent="-609600" algn="ctr" eaLnBrk="1" hangingPunct="1">
              <a:buClr>
                <a:schemeClr val="tx1"/>
              </a:buClr>
              <a:buFontTx/>
              <a:buNone/>
            </a:pPr>
            <a:r>
              <a:rPr lang="ru-RU" sz="3200" dirty="0">
                <a:latin typeface="Arial Black" pitchFamily="34" charset="0"/>
              </a:rPr>
              <a:t>Правила игры</a:t>
            </a:r>
          </a:p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3200" dirty="0">
                <a:latin typeface="Arial Black" pitchFamily="34" charset="0"/>
              </a:rPr>
              <a:t>Финальный тест (зачет</a:t>
            </a:r>
            <a:r>
              <a:rPr lang="en-US" sz="3200" dirty="0">
                <a:latin typeface="Arial Black" pitchFamily="34" charset="0"/>
              </a:rPr>
              <a:t>)</a:t>
            </a:r>
            <a:r>
              <a:rPr lang="ru-RU" sz="3200" dirty="0">
                <a:latin typeface="Arial Black" pitchFamily="34" charset="0"/>
              </a:rPr>
              <a:t> – 60 баллов.</a:t>
            </a:r>
          </a:p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3200" dirty="0">
                <a:latin typeface="Arial Black" pitchFamily="34" charset="0"/>
              </a:rPr>
              <a:t>Домашние задания – 4*9=36 баллов.</a:t>
            </a:r>
          </a:p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3200" dirty="0">
                <a:latin typeface="Arial Black" pitchFamily="34" charset="0"/>
              </a:rPr>
              <a:t>Контрольные работы – 3*10=30 баллов.</a:t>
            </a:r>
          </a:p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3200" dirty="0">
                <a:latin typeface="Arial Black" pitchFamily="34" charset="0"/>
              </a:rPr>
              <a:t>Работа на семинарах – 24 балла.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 descr="Горизонтальный кирпич"/>
          <p:cNvSpPr>
            <a:spLocks noGrp="1" noChangeArrowheads="1"/>
          </p:cNvSpPr>
          <p:nvPr>
            <p:ph type="body" idx="1"/>
          </p:nvPr>
        </p:nvSpPr>
        <p:spPr>
          <a:xfrm>
            <a:off x="251520" y="260648"/>
            <a:ext cx="8712968" cy="6480720"/>
          </a:xfrm>
          <a:pattFill prst="horzBrick">
            <a:fgClr>
              <a:srgbClr val="FFFF99"/>
            </a:fgClr>
            <a:bgClr>
              <a:schemeClr val="bg1"/>
            </a:bgClr>
          </a:pattFill>
        </p:spPr>
        <p:txBody>
          <a:bodyPr anchor="t"/>
          <a:lstStyle/>
          <a:p>
            <a:pPr marL="609600" indent="-609600" algn="ctr" eaLnBrk="1" hangingPunct="1">
              <a:spcBef>
                <a:spcPts val="0"/>
              </a:spcBef>
              <a:buClr>
                <a:schemeClr val="tx1"/>
              </a:buClr>
              <a:buFontTx/>
              <a:buNone/>
            </a:pPr>
            <a:r>
              <a:rPr lang="ru-RU" sz="3000" dirty="0">
                <a:latin typeface="Arial Black" pitchFamily="34" charset="0"/>
              </a:rPr>
              <a:t>Экономическая теория общественного выбора (</a:t>
            </a:r>
            <a:r>
              <a:rPr lang="en-US" sz="3000" dirty="0">
                <a:latin typeface="Arial Black" pitchFamily="34" charset="0"/>
              </a:rPr>
              <a:t>public choice) –</a:t>
            </a:r>
            <a:r>
              <a:rPr lang="ru-RU" sz="3000" dirty="0">
                <a:latin typeface="Arial Black" pitchFamily="34" charset="0"/>
              </a:rPr>
              <a:t> анализ политических процессов методами экономической теории</a:t>
            </a:r>
          </a:p>
          <a:p>
            <a:pPr marL="609600" indent="-609600" algn="ctr" eaLnBrk="1" hangingPunct="1">
              <a:spcBef>
                <a:spcPts val="0"/>
              </a:spcBef>
              <a:buClr>
                <a:schemeClr val="tx1"/>
              </a:buClr>
              <a:buFontTx/>
              <a:buNone/>
            </a:pPr>
            <a:endParaRPr lang="ru-RU" sz="3000" dirty="0">
              <a:latin typeface="Arial Black" pitchFamily="34" charset="0"/>
            </a:endParaRPr>
          </a:p>
        </p:txBody>
      </p:sp>
      <p:pic>
        <p:nvPicPr>
          <p:cNvPr id="3" name="Рисунок 2" descr="http://cdn2.trend.az/media/pictures/2008/06/10/Men_100807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0944" y="2204864"/>
            <a:ext cx="4248472" cy="44644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 descr="Горизонтальный кирпич"/>
          <p:cNvSpPr>
            <a:spLocks noGrp="1" noChangeArrowheads="1"/>
          </p:cNvSpPr>
          <p:nvPr>
            <p:ph type="body" idx="1"/>
          </p:nvPr>
        </p:nvSpPr>
        <p:spPr>
          <a:xfrm>
            <a:off x="533400" y="838200"/>
            <a:ext cx="8229600" cy="5105400"/>
          </a:xfrm>
          <a:pattFill prst="horzBrick">
            <a:fgClr>
              <a:srgbClr val="FFFF99"/>
            </a:fgClr>
            <a:bgClr>
              <a:schemeClr val="bg1"/>
            </a:bgClr>
          </a:pattFill>
        </p:spPr>
        <p:txBody>
          <a:bodyPr anchor="ctr"/>
          <a:lstStyle/>
          <a:p>
            <a:pPr marL="609600" indent="-609600" ea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ru-RU" sz="3200" dirty="0">
                <a:latin typeface="Arial Black" pitchFamily="34" charset="0"/>
              </a:rPr>
              <a:t>Что такое государство?</a:t>
            </a:r>
          </a:p>
          <a:p>
            <a:pPr marL="609600" indent="-609600" ea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ru-RU" sz="3200" dirty="0">
                <a:latin typeface="Arial Black" pitchFamily="34" charset="0"/>
              </a:rPr>
              <a:t>Что такое «государственные интересы»?</a:t>
            </a:r>
          </a:p>
          <a:p>
            <a:pPr marL="609600" indent="-609600" ea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ru-RU" sz="3200" dirty="0">
                <a:latin typeface="Arial Black" pitchFamily="34" charset="0"/>
              </a:rPr>
              <a:t>Зачем государство нужно обществу?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5" descr="Горизонтальный кирпич"/>
          <p:cNvSpPr txBox="1">
            <a:spLocks noChangeArrowheads="1"/>
          </p:cNvSpPr>
          <p:nvPr/>
        </p:nvSpPr>
        <p:spPr bwMode="auto">
          <a:xfrm>
            <a:off x="0" y="548680"/>
            <a:ext cx="9144000" cy="5904656"/>
          </a:xfrm>
          <a:prstGeom prst="rect">
            <a:avLst/>
          </a:prstGeom>
          <a:pattFill prst="horzBrick">
            <a:fgClr>
              <a:srgbClr val="FFFF99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indent="-6096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itchFamily="2" charset="2"/>
              <a:buChar char="ü"/>
            </a:pPr>
            <a:r>
              <a:rPr lang="ru-RU" sz="3000" dirty="0">
                <a:latin typeface="Arial Black" pitchFamily="34" charset="0"/>
              </a:rPr>
              <a:t>Каким образом индивиды должны принимать и принимают решения о порядке финансирования, объемах производства и ассортименте общественных благ?</a:t>
            </a:r>
          </a:p>
          <a:p>
            <a:pPr marL="609600" indent="-6096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itchFamily="2" charset="2"/>
              <a:buChar char="ü"/>
            </a:pPr>
            <a:r>
              <a:rPr lang="ru-RU" sz="3000" dirty="0">
                <a:latin typeface="Arial Black" pitchFamily="34" charset="0"/>
              </a:rPr>
              <a:t>С какими проблемами они при этом сталкиваются и как пытаются решать эти проблемы?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 descr="Горизонтальный кирпич"/>
          <p:cNvSpPr>
            <a:spLocks noGrp="1" noChangeArrowheads="1"/>
          </p:cNvSpPr>
          <p:nvPr>
            <p:ph type="body" idx="1"/>
          </p:nvPr>
        </p:nvSpPr>
        <p:spPr>
          <a:xfrm>
            <a:off x="457200" y="620688"/>
            <a:ext cx="8435280" cy="5780112"/>
          </a:xfrm>
          <a:pattFill prst="horzBrick">
            <a:fgClr>
              <a:srgbClr val="FFFF99"/>
            </a:fgClr>
            <a:bgClr>
              <a:schemeClr val="bg1"/>
            </a:bgClr>
          </a:pattFill>
        </p:spPr>
        <p:txBody>
          <a:bodyPr/>
          <a:lstStyle/>
          <a:p>
            <a:pPr marL="609600" indent="-609600" ea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ru-RU" sz="3200" dirty="0">
                <a:latin typeface="Arial Black" pitchFamily="34" charset="0"/>
              </a:rPr>
              <a:t>Почему люди голосуют?</a:t>
            </a:r>
          </a:p>
          <a:p>
            <a:pPr marL="609600" indent="-609600" ea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ru-RU" sz="3200" dirty="0">
                <a:latin typeface="Arial Black" pitchFamily="34" charset="0"/>
              </a:rPr>
              <a:t>Чего хотят политики? И как они добиваются желаемого?</a:t>
            </a:r>
          </a:p>
          <a:p>
            <a:pPr marL="609600" indent="-609600" ea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ru-RU" sz="3200" dirty="0">
                <a:latin typeface="Arial Black" pitchFamily="34" charset="0"/>
              </a:rPr>
              <a:t>Как политическая борьба отражается на общественном благосостоянии?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 descr="Горизонтальный кирпич"/>
          <p:cNvSpPr>
            <a:spLocks noGrp="1" noChangeArrowheads="1"/>
          </p:cNvSpPr>
          <p:nvPr>
            <p:ph type="body" idx="1"/>
          </p:nvPr>
        </p:nvSpPr>
        <p:spPr>
          <a:xfrm>
            <a:off x="457200" y="620688"/>
            <a:ext cx="8229600" cy="5780112"/>
          </a:xfrm>
          <a:pattFill prst="horzBrick">
            <a:fgClr>
              <a:srgbClr val="FFFF99"/>
            </a:fgClr>
            <a:bgClr>
              <a:schemeClr val="bg1"/>
            </a:bgClr>
          </a:pattFill>
        </p:spPr>
        <p:txBody>
          <a:bodyPr/>
          <a:lstStyle/>
          <a:p>
            <a:pPr marL="609600" indent="-609600" ea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ru-RU" sz="3000" dirty="0">
                <a:latin typeface="Arial Black" pitchFamily="34" charset="0"/>
              </a:rPr>
              <a:t>Что такое федерализм и зачем он может быть нужен обществу?</a:t>
            </a:r>
          </a:p>
          <a:p>
            <a:pPr marL="609600" indent="-609600" ea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ru-RU" sz="3000" dirty="0">
                <a:latin typeface="Arial Black" pitchFamily="34" charset="0"/>
              </a:rPr>
              <a:t>Что такое разделение властей и зачем оно нужно?</a:t>
            </a:r>
          </a:p>
          <a:p>
            <a:pPr marL="609600" indent="-609600" ea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ru-RU" sz="3000" dirty="0">
                <a:latin typeface="Arial Black" pitchFamily="34" charset="0"/>
              </a:rPr>
              <a:t>Зачем нужны и какую экономическую роль играют сдержки и противовесы (</a:t>
            </a:r>
            <a:r>
              <a:rPr lang="en-US" sz="3000" dirty="0">
                <a:latin typeface="Arial Black" pitchFamily="34" charset="0"/>
              </a:rPr>
              <a:t>checks</a:t>
            </a:r>
            <a:r>
              <a:rPr lang="ru-RU" sz="3000" dirty="0">
                <a:latin typeface="Arial Black" pitchFamily="34" charset="0"/>
              </a:rPr>
              <a:t> </a:t>
            </a:r>
            <a:r>
              <a:rPr lang="en-US" sz="3000" dirty="0">
                <a:latin typeface="Arial Black" pitchFamily="34" charset="0"/>
              </a:rPr>
              <a:t>and balances)</a:t>
            </a:r>
            <a:r>
              <a:rPr lang="ru-RU" sz="3000" dirty="0">
                <a:latin typeface="Arial Black" pitchFamily="34" charset="0"/>
              </a:rPr>
              <a:t>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 descr="Горизонтальный кирпич"/>
          <p:cNvSpPr>
            <a:spLocks noGrp="1" noChangeArrowheads="1"/>
          </p:cNvSpPr>
          <p:nvPr>
            <p:ph type="body" idx="1"/>
          </p:nvPr>
        </p:nvSpPr>
        <p:spPr>
          <a:xfrm>
            <a:off x="457200" y="620688"/>
            <a:ext cx="8229600" cy="5780112"/>
          </a:xfrm>
          <a:pattFill prst="horzBrick">
            <a:fgClr>
              <a:srgbClr val="FFFF99"/>
            </a:fgClr>
            <a:bgClr>
              <a:schemeClr val="bg1"/>
            </a:bgClr>
          </a:pattFill>
        </p:spPr>
        <p:txBody>
          <a:bodyPr/>
          <a:lstStyle/>
          <a:p>
            <a:pPr marL="609600" indent="-609600" ea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ru-RU" sz="3000" dirty="0">
                <a:latin typeface="Arial Black" pitchFamily="34" charset="0"/>
              </a:rPr>
              <a:t>Является ли демократическая форма общественного устройства заведомо более экономически эффективной по сравнению с альтернативными формами?</a:t>
            </a:r>
          </a:p>
          <a:p>
            <a:pPr marL="609600" indent="-609600" ea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ru-RU" sz="3000" dirty="0">
                <a:latin typeface="Arial Black" pitchFamily="34" charset="0"/>
              </a:rPr>
              <a:t>Эффективно ли всеобщее избирательное право?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 descr="Горизонтальный кирпич"/>
          <p:cNvSpPr>
            <a:spLocks noGrp="1" noChangeArrowheads="1"/>
          </p:cNvSpPr>
          <p:nvPr>
            <p:ph type="body" idx="1"/>
          </p:nvPr>
        </p:nvSpPr>
        <p:spPr>
          <a:xfrm>
            <a:off x="251520" y="332656"/>
            <a:ext cx="8712968" cy="6068144"/>
          </a:xfrm>
          <a:pattFill prst="horzBrick">
            <a:fgClr>
              <a:srgbClr val="FFFF99"/>
            </a:fgClr>
            <a:bgClr>
              <a:schemeClr val="bg1"/>
            </a:bgClr>
          </a:pattFill>
        </p:spPr>
        <p:txBody>
          <a:bodyPr/>
          <a:lstStyle/>
          <a:p>
            <a:pPr marL="609600" indent="-609600" ea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ru-RU" dirty="0">
                <a:latin typeface="Arial Black" pitchFamily="34" charset="0"/>
              </a:rPr>
              <a:t>Чего могут хотеть диктаторы?</a:t>
            </a:r>
          </a:p>
          <a:p>
            <a:pPr marL="609600" indent="-609600" ea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ru-RU" dirty="0">
                <a:latin typeface="Arial Black" pitchFamily="34" charset="0"/>
              </a:rPr>
              <a:t>Какими, с точки зрения целеполагания и результатов их деятельности, бывают авторитарные режимы?</a:t>
            </a:r>
          </a:p>
          <a:p>
            <a:pPr marL="609600" indent="-609600" ea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ru-RU" dirty="0">
                <a:latin typeface="Arial Black" pitchFamily="34" charset="0"/>
              </a:rPr>
              <a:t>В чем экономические преимущества и недостатки диктаторских режимов по сравнению с демократиями?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454183-83BD-4309-8C40-B2E18F325830}" type="slidenum">
              <a:rPr lang="ru-RU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150225" cy="384175"/>
          </a:xfrm>
        </p:spPr>
        <p:txBody>
          <a:bodyPr/>
          <a:lstStyle/>
          <a:p>
            <a:pPr algn="ctr" eaLnBrk="1" hangingPunct="1"/>
            <a:r>
              <a:rPr lang="ru-RU">
                <a:latin typeface="Times New Roman" pitchFamily="18" charset="0"/>
              </a:rPr>
              <a:t>Общественный выбор</a:t>
            </a:r>
            <a:endParaRPr lang="ru-RU"/>
          </a:p>
        </p:txBody>
      </p:sp>
      <p:sp>
        <p:nvSpPr>
          <p:cNvPr id="245763" name="Rectangle 3" descr="Горизонтальный кирпич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867400"/>
          </a:xfrm>
          <a:pattFill prst="horzBrick">
            <a:fgClr>
              <a:srgbClr val="FFFF99"/>
            </a:fgClr>
            <a:bgClr>
              <a:schemeClr val="bg1"/>
            </a:bgClr>
          </a:pattFill>
        </p:spPr>
        <p:txBody>
          <a:bodyPr/>
          <a:lstStyle/>
          <a:p>
            <a:pPr marL="736600" indent="-736600" eaLnBrk="1" hangingPunct="1">
              <a:lnSpc>
                <a:spcPct val="120000"/>
              </a:lnSpc>
              <a:buClr>
                <a:schemeClr val="tx1"/>
              </a:buClr>
              <a:buSzTx/>
              <a:buFontTx/>
              <a:buAutoNum type="romanUcPeriod"/>
            </a:pPr>
            <a:r>
              <a:rPr lang="ru-RU" sz="2400" dirty="0">
                <a:latin typeface="Arial Black" pitchFamily="34" charset="0"/>
              </a:rPr>
              <a:t>Производство общественных благ.</a:t>
            </a:r>
          </a:p>
          <a:p>
            <a:pPr marL="736600" indent="-736600" eaLnBrk="1" hangingPunct="1">
              <a:lnSpc>
                <a:spcPct val="120000"/>
              </a:lnSpc>
              <a:buClr>
                <a:schemeClr val="tx1"/>
              </a:buClr>
              <a:buSzTx/>
              <a:buFontTx/>
              <a:buAutoNum type="romanUcPeriod"/>
            </a:pPr>
            <a:r>
              <a:rPr lang="ru-RU" sz="2400" dirty="0">
                <a:latin typeface="Arial Black" pitchFamily="34" charset="0"/>
              </a:rPr>
              <a:t>Агрегирование индивидуальных предпочтений и прямая демократия.</a:t>
            </a:r>
          </a:p>
          <a:p>
            <a:pPr marL="736600" indent="-736600" eaLnBrk="1" hangingPunct="1">
              <a:lnSpc>
                <a:spcPct val="120000"/>
              </a:lnSpc>
              <a:buClr>
                <a:schemeClr val="tx1"/>
              </a:buClr>
              <a:buSzTx/>
              <a:buFontTx/>
              <a:buAutoNum type="romanUcPeriod"/>
            </a:pPr>
            <a:r>
              <a:rPr lang="ru-RU" sz="2400" dirty="0">
                <a:latin typeface="Arial Black" pitchFamily="34" charset="0"/>
              </a:rPr>
              <a:t>Представительная демократия и политическая конкуренция.</a:t>
            </a:r>
          </a:p>
          <a:p>
            <a:pPr marL="736600" indent="-736600" eaLnBrk="1" hangingPunct="1">
              <a:lnSpc>
                <a:spcPct val="120000"/>
              </a:lnSpc>
              <a:buClr>
                <a:schemeClr val="tx1"/>
              </a:buClr>
              <a:buSzTx/>
              <a:buFontTx/>
              <a:buAutoNum type="romanUcPeriod"/>
            </a:pPr>
            <a:r>
              <a:rPr lang="ru-RU" sz="2400" dirty="0">
                <a:latin typeface="Arial Black" pitchFamily="34" charset="0"/>
              </a:rPr>
              <a:t>Федерализм.</a:t>
            </a:r>
          </a:p>
          <a:p>
            <a:pPr marL="736600" indent="-736600" eaLnBrk="1" hangingPunct="1">
              <a:lnSpc>
                <a:spcPct val="120000"/>
              </a:lnSpc>
              <a:buClr>
                <a:schemeClr val="tx1"/>
              </a:buClr>
              <a:buSzTx/>
              <a:buFontTx/>
              <a:buAutoNum type="romanUcPeriod"/>
            </a:pPr>
            <a:r>
              <a:rPr lang="ru-RU" sz="2400" dirty="0">
                <a:latin typeface="Arial Black" pitchFamily="34" charset="0"/>
              </a:rPr>
              <a:t>Разделение властей.</a:t>
            </a:r>
          </a:p>
          <a:p>
            <a:pPr marL="736600" indent="-736600" eaLnBrk="1" hangingPunct="1">
              <a:lnSpc>
                <a:spcPct val="120000"/>
              </a:lnSpc>
              <a:buClr>
                <a:schemeClr val="tx1"/>
              </a:buClr>
              <a:buSzTx/>
              <a:buFontTx/>
              <a:buAutoNum type="romanUcPeriod"/>
            </a:pPr>
            <a:r>
              <a:rPr lang="ru-RU" sz="2400" dirty="0">
                <a:latin typeface="Arial Black" pitchFamily="34" charset="0"/>
              </a:rPr>
              <a:t>Сравнительная эффективность демократических процедур.</a:t>
            </a:r>
          </a:p>
          <a:p>
            <a:pPr marL="736600" indent="-736600" eaLnBrk="1" hangingPunct="1">
              <a:lnSpc>
                <a:spcPct val="120000"/>
              </a:lnSpc>
              <a:buClr>
                <a:schemeClr val="tx1"/>
              </a:buClr>
              <a:buSzTx/>
              <a:buFontTx/>
              <a:buAutoNum type="romanUcPeriod"/>
            </a:pPr>
            <a:r>
              <a:rPr lang="ru-RU" sz="2400" dirty="0">
                <a:latin typeface="Arial Black" pitchFamily="34" charset="0"/>
              </a:rPr>
              <a:t>Политическая экономия диктатуры.</a:t>
            </a:r>
          </a:p>
        </p:txBody>
      </p:sp>
      <p:sp>
        <p:nvSpPr>
          <p:cNvPr id="245764" name="Rectangle 4"/>
          <p:cNvSpPr>
            <a:spLocks noChangeArrowheads="1"/>
          </p:cNvSpPr>
          <p:nvPr/>
        </p:nvSpPr>
        <p:spPr bwMode="auto">
          <a:xfrm>
            <a:off x="152400" y="5562600"/>
            <a:ext cx="8763000" cy="12954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 type="none" w="lg" len="lg"/>
          </a:ln>
        </p:spPr>
        <p:txBody>
          <a:bodyPr wrap="square" lIns="90000" tIns="46800" rIns="90000" bIns="46800"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400" b="1" dirty="0">
                <a:solidFill>
                  <a:srgbClr val="000000"/>
                </a:solidFill>
                <a:latin typeface="Times New Roman" pitchFamily="18" charset="0"/>
              </a:rPr>
              <a:t>https://www.econ.msu.ru/departments/pie/staff/G.V.Kalyagin/cd444/</a:t>
            </a:r>
            <a:endParaRPr lang="ru-RU" sz="3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Затмение">
  <a:themeElements>
    <a:clrScheme name="Затмение 3">
      <a:dk1>
        <a:srgbClr val="000000"/>
      </a:dk1>
      <a:lt1>
        <a:srgbClr val="FFFFFF"/>
      </a:lt1>
      <a:dk2>
        <a:srgbClr val="0000CC"/>
      </a:dk2>
      <a:lt2>
        <a:srgbClr val="434343"/>
      </a:lt2>
      <a:accent1>
        <a:srgbClr val="99CC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CAE2AA"/>
      </a:accent5>
      <a:accent6>
        <a:srgbClr val="E7B900"/>
      </a:accent6>
      <a:hlink>
        <a:srgbClr val="FF0000"/>
      </a:hlink>
      <a:folHlink>
        <a:srgbClr val="808080"/>
      </a:folHlink>
    </a:clrScheme>
    <a:fontScheme name="Затмение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pattFill prst="horzBrick">
          <a:fgClr>
            <a:srgbClr val="FFFF99"/>
          </a:fgClr>
          <a:bgClr>
            <a:schemeClr val="bg1"/>
          </a:bgClr>
        </a:patt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stealth" w="lg" len="lg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pattFill prst="horzBrick">
          <a:fgClr>
            <a:srgbClr val="FFFF99"/>
          </a:fgClr>
          <a:bgClr>
            <a:schemeClr val="bg1"/>
          </a:bgClr>
        </a:patt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stealth" w="lg" len="lg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Затмение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291</Words>
  <Application>Microsoft Office PowerPoint</Application>
  <PresentationFormat>Экран (4:3)</PresentationFormat>
  <Paragraphs>35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Arial Black</vt:lpstr>
      <vt:lpstr>Calibri</vt:lpstr>
      <vt:lpstr>Times New Roman</vt:lpstr>
      <vt:lpstr>Verdana</vt:lpstr>
      <vt:lpstr>Wingdings</vt:lpstr>
      <vt:lpstr>Затмение</vt:lpstr>
      <vt:lpstr>ОБЩЕСТВЕННЫЙ ВЫБОР Калягин Григорий Владимирович, к.э.н., доцент кафедры прикладной институциональной экономики (к. 627). e-mail: gkalyagin@yandex.ru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Общественный выбор</vt:lpstr>
      <vt:lpstr>Презентация PowerPoint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ОБЩЕСТВЕННЫЙ ВЫБОР Калягин Григорий Владимирович, к.э.н., доцент кафедры прикладной институциональной экономики (к. 627). e-mail: gkalyagin@yandex.ru</dc:title>
  <dc:creator>Гриша</dc:creator>
  <cp:lastModifiedBy>Григорий Калягин</cp:lastModifiedBy>
  <cp:revision>14</cp:revision>
  <dcterms:created xsi:type="dcterms:W3CDTF">2015-04-23T01:36:16Z</dcterms:created>
  <dcterms:modified xsi:type="dcterms:W3CDTF">2017-04-20T08:28:30Z</dcterms:modified>
</cp:coreProperties>
</file>