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4"/>
  </p:notesMasterIdLst>
  <p:sldIdLst>
    <p:sldId id="256" r:id="rId2"/>
    <p:sldId id="259" r:id="rId3"/>
    <p:sldId id="288" r:id="rId4"/>
    <p:sldId id="257" r:id="rId5"/>
    <p:sldId id="258" r:id="rId6"/>
    <p:sldId id="260" r:id="rId7"/>
    <p:sldId id="261" r:id="rId8"/>
    <p:sldId id="262" r:id="rId9"/>
    <p:sldId id="265" r:id="rId10"/>
    <p:sldId id="266" r:id="rId11"/>
    <p:sldId id="263" r:id="rId12"/>
    <p:sldId id="264" r:id="rId13"/>
    <p:sldId id="282" r:id="rId14"/>
    <p:sldId id="267" r:id="rId15"/>
    <p:sldId id="268" r:id="rId16"/>
    <p:sldId id="278" r:id="rId17"/>
    <p:sldId id="281" r:id="rId18"/>
    <p:sldId id="269" r:id="rId19"/>
    <p:sldId id="270" r:id="rId20"/>
    <p:sldId id="280" r:id="rId21"/>
    <p:sldId id="283" r:id="rId22"/>
    <p:sldId id="286" r:id="rId23"/>
    <p:sldId id="289" r:id="rId24"/>
    <p:sldId id="285" r:id="rId25"/>
    <p:sldId id="276" r:id="rId26"/>
    <p:sldId id="274" r:id="rId27"/>
    <p:sldId id="275" r:id="rId28"/>
    <p:sldId id="273" r:id="rId29"/>
    <p:sldId id="277" r:id="rId30"/>
    <p:sldId id="271" r:id="rId31"/>
    <p:sldId id="279" r:id="rId32"/>
    <p:sldId id="27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C8D53-BEDC-420F-9397-7BEA8AA9C607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53039-A275-4304-B9EB-B6A0E4A0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0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53039-A275-4304-B9EB-B6A0E4A0C46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94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416824" cy="446449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chemeClr val="tx1"/>
                </a:solidFill>
                <a:latin typeface="Arial Black" pitchFamily="34" charset="0"/>
                <a:ea typeface="Calibri"/>
                <a:cs typeface="Times New Roman"/>
              </a:rPr>
              <a:t>Развитие </a:t>
            </a:r>
            <a:r>
              <a:rPr lang="ru-RU" sz="4800" b="1" dirty="0">
                <a:solidFill>
                  <a:schemeClr val="tx1"/>
                </a:solidFill>
                <a:latin typeface="Arial Black" pitchFamily="34" charset="0"/>
                <a:ea typeface="Calibri"/>
                <a:cs typeface="Times New Roman"/>
              </a:rPr>
              <a:t>туристического </a:t>
            </a:r>
            <a:r>
              <a:rPr lang="ru-RU" sz="4800" b="1" dirty="0" smtClean="0">
                <a:solidFill>
                  <a:schemeClr val="tx1"/>
                </a:solidFill>
                <a:latin typeface="Arial Black" pitchFamily="34" charset="0"/>
                <a:ea typeface="Calibri"/>
                <a:cs typeface="Times New Roman"/>
              </a:rPr>
              <a:t>потенциала</a:t>
            </a:r>
            <a:br>
              <a:rPr lang="ru-RU" sz="4800" b="1" dirty="0" smtClean="0">
                <a:solidFill>
                  <a:schemeClr val="tx1"/>
                </a:solidFill>
                <a:latin typeface="Arial Black" pitchFamily="34" charset="0"/>
                <a:ea typeface="Calibri"/>
                <a:cs typeface="Times New Roman"/>
              </a:rPr>
            </a:br>
            <a:r>
              <a:rPr lang="ru-RU" sz="4800" b="1" dirty="0" smtClean="0">
                <a:solidFill>
                  <a:schemeClr val="tx1"/>
                </a:solidFill>
                <a:latin typeface="Arial Black" pitchFamily="34" charset="0"/>
                <a:ea typeface="Calibri"/>
                <a:cs typeface="Times New Roman"/>
              </a:rPr>
              <a:t>Юрьев-Польского района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6237312"/>
            <a:ext cx="4608512" cy="43204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2021</a:t>
            </a:r>
            <a:endParaRPr lang="ru-RU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907" y="110345"/>
            <a:ext cx="7205972" cy="576064"/>
          </a:xfrm>
        </p:spPr>
        <p:txBody>
          <a:bodyPr/>
          <a:lstStyle/>
          <a:p>
            <a:r>
              <a:rPr lang="ru-RU" sz="3200" b="1" dirty="0">
                <a:effectLst/>
                <a:latin typeface="Arial Black" pitchFamily="34" charset="0"/>
              </a:rPr>
              <a:t>«Мёд </a:t>
            </a:r>
            <a:r>
              <a:rPr lang="ru-RU" sz="3200" b="1" dirty="0" err="1">
                <a:effectLst/>
                <a:latin typeface="Arial Black" pitchFamily="34" charset="0"/>
              </a:rPr>
              <a:t>Ополья</a:t>
            </a:r>
            <a:r>
              <a:rPr lang="ru-RU" sz="3200" b="1" dirty="0" smtClean="0">
                <a:effectLst/>
                <a:latin typeface="Arial Black" pitchFamily="34" charset="0"/>
              </a:rPr>
              <a:t>»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3074" name="Picture 2" descr="D:\Медоворот 11.08.18\YR7A8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01005"/>
            <a:ext cx="4896544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82407"/>
            <a:ext cx="7562618" cy="267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4742"/>
            <a:ext cx="3240360" cy="301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2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136904" cy="10801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/>
              <a:t>ООО «Племенной конный завод «Монастырское подворье»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881399" cy="335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94" y="3284984"/>
            <a:ext cx="4655143" cy="340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7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6444" y="107260"/>
            <a:ext cx="5663480" cy="594807"/>
          </a:xfrm>
        </p:spPr>
        <p:txBody>
          <a:bodyPr/>
          <a:lstStyle/>
          <a:p>
            <a:r>
              <a:rPr lang="ru-RU" sz="2300" b="1" dirty="0" err="1">
                <a:latin typeface="Arial Black" pitchFamily="34" charset="0"/>
              </a:rPr>
              <a:t>Агроферма</a:t>
            </a:r>
            <a:r>
              <a:rPr lang="ru-RU" sz="2300" b="1" dirty="0">
                <a:latin typeface="Arial Black" pitchFamily="34" charset="0"/>
              </a:rPr>
              <a:t> в деревне </a:t>
            </a:r>
            <a:r>
              <a:rPr lang="ru-RU" sz="2300" b="1" dirty="0" err="1">
                <a:latin typeface="Arial Black" pitchFamily="34" charset="0"/>
              </a:rPr>
              <a:t>Турсино</a:t>
            </a:r>
            <a:endParaRPr lang="ru-RU" sz="2300" b="1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01008"/>
            <a:ext cx="57606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downloader.disk.yandex.ru/preview/678e119d694758c666a67e5897ba201d2ec1d03626b350a12f382a1e7613bab8/5c6ffe56/eYZqK0Z8Be6np3aVz8b_DAqV2ht_q1JYGu-h7Btfh8nCqB_TqVzfIABgu5Jqqh--ArhKy0jStHJg2ULkq1uXTg%3D%3D?uid=0&amp;filename=%D0%9A%D0%BE%D1%80%D0%B4%D0%BE%D0%BD%20%D1%83%20%D0%B4%D1%8F%D0%B4%D1%8F%20%D0%9C%D0%B8%D1%88%D0%B8%20%281%29.jpg&amp;disposition=inline&amp;hash=&amp;limit=0&amp;content_type=image%2Fjpeg&amp;tknv=v2&amp;size=2048x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3097925" cy="55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ownloader.disk.yandex.ru/preview/60c640588bdff4d58922dde2cb678493bba656570904b9648c9d03f2b41db804/5c6ffe75/Kb7VSCWRB_4VOFp8KMPFlpWQmheo8VBElWQiDALHSexO4ZDezS9hRHUiM-mPcXKVoXtvOtoTzGInIYs1T6inHA%3D%3D?uid=0&amp;filename=%D0%9A%D0%BE%D1%80%D0%B4%D0%BE%D0%BD%20%D1%83%20%D0%B4%D1%8F%D0%B4%D0%B8%20%D0%9C%D0%B8%D1%88%D0%B8%20%284%29.jpg&amp;disposition=inline&amp;hash=&amp;limit=0&amp;content_type=image%2Fjpeg&amp;tknv=v2&amp;size=2048x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92696"/>
            <a:ext cx="4752528" cy="267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333858" cy="503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48049" cy="40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https://opt-27925.ssl.1c-bitrix-cdn.ru/upload/medialibrary/8e2/IMG_8240.JPG?14613409747684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4211960" cy="23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8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480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dirty="0">
                <a:latin typeface="Arial Black" pitchFamily="34" charset="0"/>
              </a:rPr>
              <a:t>Межрегиональный фестиваль народного </a:t>
            </a:r>
            <a:r>
              <a:rPr lang="ru-RU" sz="2000" b="1" dirty="0" smtClean="0">
                <a:latin typeface="Arial Black" pitchFamily="34" charset="0"/>
              </a:rPr>
              <a:t>творчества «Рябиновое </a:t>
            </a:r>
            <a:r>
              <a:rPr lang="ru-RU" sz="2000" b="1" dirty="0" err="1">
                <a:latin typeface="Arial Black" pitchFamily="34" charset="0"/>
              </a:rPr>
              <a:t>Ополье</a:t>
            </a:r>
            <a:r>
              <a:rPr lang="ru-RU" sz="2000" b="1" dirty="0">
                <a:latin typeface="Arial Black" pitchFamily="34" charset="0"/>
              </a:rPr>
              <a:t>»</a:t>
            </a:r>
          </a:p>
        </p:txBody>
      </p:sp>
      <p:pic>
        <p:nvPicPr>
          <p:cNvPr id="2050" name="Picture 2" descr="C:\Users\1\Desktop\Комитет\Отчёт 2018\фото мероприятия 2019\Рябиновое Ополье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4057054" cy="57938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3406"/>
            <a:ext cx="40957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5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471" y="-5680"/>
            <a:ext cx="8712968" cy="864096"/>
          </a:xfrm>
        </p:spPr>
        <p:txBody>
          <a:bodyPr/>
          <a:lstStyle/>
          <a:p>
            <a:r>
              <a:rPr lang="ru-RU" sz="3600" b="1" dirty="0" smtClean="0"/>
              <a:t>Фестиваль мёда «</a:t>
            </a:r>
            <a:r>
              <a:rPr lang="ru-RU" sz="3600" b="1" dirty="0" err="1" smtClean="0"/>
              <a:t>Медоворот</a:t>
            </a:r>
            <a:r>
              <a:rPr lang="ru-RU" sz="3600" b="1" dirty="0"/>
              <a:t>» </a:t>
            </a:r>
          </a:p>
        </p:txBody>
      </p:sp>
      <p:pic>
        <p:nvPicPr>
          <p:cNvPr id="2050" name="Picture 2" descr="D:\Медоворот 11.08.18\YR7A8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1" y="908720"/>
            <a:ext cx="4582545" cy="324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едоворот 11.08.18\YR7A8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03914"/>
            <a:ext cx="3240360" cy="24640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293096"/>
            <a:ext cx="3240360" cy="24482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3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" y="44624"/>
            <a:ext cx="2330315" cy="32691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0728"/>
            <a:ext cx="3521328" cy="233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88772"/>
            <a:ext cx="2674339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822" y="4293096"/>
            <a:ext cx="1656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 Black" pitchFamily="34" charset="0"/>
              </a:rPr>
              <a:t>Свято-Никольский женский монастырь (с. Новое)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82142"/>
            <a:ext cx="2787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1E1E1E"/>
                </a:solidFill>
                <a:latin typeface="Arial Black" pitchFamily="34" charset="0"/>
                <a:ea typeface="Calibri"/>
              </a:rPr>
              <a:t>Косьмо-Яхромский</a:t>
            </a:r>
            <a:r>
              <a:rPr lang="ru-RU" sz="1600" dirty="0">
                <a:solidFill>
                  <a:srgbClr val="1E1E1E"/>
                </a:solidFill>
                <a:latin typeface="Arial Black" pitchFamily="34" charset="0"/>
                <a:ea typeface="Calibri"/>
              </a:rPr>
              <a:t> мужской монастырь (с. Небылое)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503"/>
            <a:ext cx="4032448" cy="281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3573016"/>
            <a:ext cx="4336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 Black" pitchFamily="34" charset="0"/>
              </a:rPr>
              <a:t>Свято-Покровский храм (с. </a:t>
            </a:r>
            <a:r>
              <a:rPr lang="ru-RU" sz="1600" dirty="0" err="1">
                <a:latin typeface="Arial Black" pitchFamily="34" charset="0"/>
              </a:rPr>
              <a:t>Лыково</a:t>
            </a:r>
            <a:r>
              <a:rPr lang="ru-RU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8243" y="332656"/>
            <a:ext cx="2821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Юрьев-Польский  район представлен в трёх тематических </a:t>
            </a:r>
            <a:r>
              <a:rPr lang="ru-RU" sz="1600" dirty="0" smtClean="0"/>
              <a:t>маршрутах: </a:t>
            </a:r>
            <a:r>
              <a:rPr lang="ru-RU" sz="1600" dirty="0"/>
              <a:t>«Духовное кольцо Владимирской Руси», «Духовные центры </a:t>
            </a:r>
            <a:r>
              <a:rPr lang="ru-RU" sz="1600" dirty="0" err="1"/>
              <a:t>Ополья</a:t>
            </a:r>
            <a:r>
              <a:rPr lang="ru-RU" sz="1600" dirty="0" smtClean="0"/>
              <a:t>»,</a:t>
            </a:r>
          </a:p>
          <a:p>
            <a:pPr algn="ctr"/>
            <a:r>
              <a:rPr lang="ru-RU" sz="1600" dirty="0" smtClean="0"/>
              <a:t>«</a:t>
            </a:r>
            <a:r>
              <a:rPr lang="ru-RU" sz="1600" dirty="0"/>
              <a:t>Путями преподобного Сергия»</a:t>
            </a:r>
          </a:p>
        </p:txBody>
      </p:sp>
    </p:spTree>
    <p:extLst>
      <p:ext uri="{BB962C8B-B14F-4D97-AF65-F5344CB8AC3E}">
        <p14:creationId xmlns:p14="http://schemas.microsoft.com/office/powerpoint/2010/main" val="33275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78" y="44624"/>
            <a:ext cx="8581238" cy="7200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/>
              <a:t/>
            </a:r>
            <a:br>
              <a:rPr lang="ru-RU" sz="3600" dirty="0"/>
            </a:br>
            <a:r>
              <a:rPr lang="ru-RU" sz="1800" dirty="0"/>
              <a:t>МБУК «Юрьев-Польский историко-архитектурный и художественный музей» </a:t>
            </a:r>
            <a:br>
              <a:rPr lang="ru-RU" sz="1800" dirty="0"/>
            </a:br>
            <a:r>
              <a:rPr lang="ru-RU" sz="1800" dirty="0"/>
              <a:t>Михайло-Архангельский монастырь </a:t>
            </a:r>
          </a:p>
        </p:txBody>
      </p:sp>
      <p:pic>
        <p:nvPicPr>
          <p:cNvPr id="4100" name="Picture 4" descr="http://img-c.photosight.ru/c3f/5843251_x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45652"/>
            <a:ext cx="4680520" cy="342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608512" cy="329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78" y="4293096"/>
            <a:ext cx="3885232" cy="235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4032448" cy="179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1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5688632" cy="576064"/>
          </a:xfrm>
        </p:spPr>
        <p:txBody>
          <a:bodyPr/>
          <a:lstStyle/>
          <a:p>
            <a:r>
              <a:rPr lang="ru-RU" sz="3200" dirty="0">
                <a:latin typeface="Arial Black" pitchFamily="34" charset="0"/>
              </a:rPr>
              <a:t>Георгиевский собор</a:t>
            </a:r>
          </a:p>
        </p:txBody>
      </p:sp>
      <p:pic>
        <p:nvPicPr>
          <p:cNvPr id="4101" name="Picture 5" descr="http://i11.photobucket.com/albums/a175/lastochka/Pereslavly/IMG_1772-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00" y="3162890"/>
            <a:ext cx="565366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968552" cy="356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675712"/>
            <a:ext cx="2897505" cy="19299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49120"/>
            <a:ext cx="2952328" cy="208399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35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9484" y="836712"/>
            <a:ext cx="5337012" cy="7920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Arial Black" pitchFamily="34" charset="0"/>
              </a:rPr>
              <a:t>Памятник </a:t>
            </a:r>
            <a:r>
              <a:rPr lang="ru-RU" sz="2400" dirty="0">
                <a:latin typeface="Arial Black" pitchFamily="34" charset="0"/>
              </a:rPr>
              <a:t>основателю </a:t>
            </a:r>
            <a:r>
              <a:rPr lang="ru-RU" sz="2400" dirty="0" smtClean="0">
                <a:latin typeface="Arial Black" pitchFamily="34" charset="0"/>
              </a:rPr>
              <a:t>города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Юрию Долгорукому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30923"/>
            <a:ext cx="6480720" cy="438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747"/>
            <a:ext cx="3143876" cy="426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98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5760640"/>
          </a:xfrm>
        </p:spPr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  <a:latin typeface="Arial Black" pitchFamily="34" charset="0"/>
              </a:rPr>
              <a:t>Муниципальная программа </a:t>
            </a:r>
            <a:r>
              <a:rPr lang="ru-RU" sz="3200" dirty="0">
                <a:solidFill>
                  <a:schemeClr val="tx1"/>
                </a:solidFill>
                <a:latin typeface="Arial Black" pitchFamily="34" charset="0"/>
              </a:rPr>
              <a:t>«Развитие культуры и туризма муниципального </a:t>
            </a:r>
            <a:r>
              <a:rPr lang="ru-RU" sz="3200" dirty="0" smtClean="0">
                <a:solidFill>
                  <a:schemeClr val="tx1"/>
                </a:solidFill>
                <a:latin typeface="Arial Black" pitchFamily="34" charset="0"/>
              </a:rPr>
              <a:t>образования</a:t>
            </a:r>
            <a:br>
              <a:rPr lang="ru-RU" sz="32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Arial Black" pitchFamily="34" charset="0"/>
              </a:rPr>
              <a:t>Юрьев-Польский </a:t>
            </a:r>
            <a:r>
              <a:rPr lang="ru-RU" sz="3200" dirty="0" smtClean="0">
                <a:solidFill>
                  <a:schemeClr val="tx1"/>
                </a:solidFill>
                <a:latin typeface="Arial Black" pitchFamily="34" charset="0"/>
              </a:rPr>
              <a:t>район»</a:t>
            </a:r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период реализации 2021-2025 годы</a:t>
            </a:r>
            <a: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30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Arial Black" pitchFamily="34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утверждена </a:t>
            </a:r>
            <a:r>
              <a:rPr lang="ru-RU" sz="1400" dirty="0">
                <a:solidFill>
                  <a:schemeClr val="tx1"/>
                </a:solidFill>
                <a:effectLst/>
                <a:latin typeface="Arial Black" pitchFamily="34" charset="0"/>
              </a:rPr>
              <a:t>постановлением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администрации МО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Юрьев-Польский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район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Arial Black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от 17.07.2020 </a:t>
            </a:r>
            <a:r>
              <a:rPr lang="ru-RU" sz="1400" dirty="0">
                <a:solidFill>
                  <a:schemeClr val="tx1"/>
                </a:solidFill>
                <a:effectLst/>
                <a:latin typeface="Arial Black" pitchFamily="34" charset="0"/>
              </a:rPr>
              <a:t>№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616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)</a:t>
            </a:r>
            <a:endParaRPr lang="ru-RU" sz="1400" dirty="0"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899" y="4462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МБУК «Юрьев-Польский историко-архитектурный и художественный музей»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12" y="3717032"/>
            <a:ext cx="2678626" cy="25206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1" y="4665730"/>
            <a:ext cx="2482797" cy="21476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729395" cy="23042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76672"/>
            <a:ext cx="2952329" cy="20908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70" y="980728"/>
            <a:ext cx="2890006" cy="23400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2701028"/>
            <a:ext cx="2808313" cy="18080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67018"/>
            <a:ext cx="2649178" cy="35277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1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60988"/>
            <a:ext cx="5974722" cy="21570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1640" y="113623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Село Сима усадьба князей Голицыных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5" y="3356992"/>
            <a:ext cx="8470919" cy="331826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99950"/>
            <a:ext cx="4104456" cy="261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53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728" y="116632"/>
            <a:ext cx="894076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	</a:t>
            </a:r>
            <a:r>
              <a:rPr lang="ru-RU" b="1" dirty="0" smtClean="0"/>
              <a:t>Продвижение брендов и турпродуктов Юрьев-Польского района</a:t>
            </a:r>
          </a:p>
          <a:p>
            <a:pPr algn="just"/>
            <a:endParaRPr lang="ru-RU" b="1" dirty="0"/>
          </a:p>
          <a:p>
            <a:pPr algn="just"/>
            <a:r>
              <a:rPr lang="ru-RU" sz="1600" dirty="0" smtClean="0"/>
              <a:t>	Юрьев-Польский </a:t>
            </a:r>
            <a:r>
              <a:rPr lang="ru-RU" sz="1600" dirty="0"/>
              <a:t>район принимает активное участие в различных конкурсах, выставках, </a:t>
            </a:r>
            <a:r>
              <a:rPr lang="ru-RU" sz="1600" dirty="0" smtClean="0"/>
              <a:t>форумах:</a:t>
            </a:r>
          </a:p>
          <a:p>
            <a:pPr algn="just"/>
            <a:r>
              <a:rPr lang="ru-RU" sz="1600" dirty="0" smtClean="0"/>
              <a:t>* Международная </a:t>
            </a:r>
            <a:r>
              <a:rPr lang="ru-RU" sz="1600" dirty="0"/>
              <a:t>туристическая выставка «Интурмаркет-2018» (г. Москва</a:t>
            </a:r>
            <a:r>
              <a:rPr lang="ru-RU" sz="1600" dirty="0" smtClean="0"/>
              <a:t>),</a:t>
            </a:r>
          </a:p>
          <a:p>
            <a:pPr algn="just"/>
            <a:r>
              <a:rPr lang="ru-RU" sz="1600" dirty="0" smtClean="0"/>
              <a:t>* Международная  </a:t>
            </a:r>
            <a:r>
              <a:rPr lang="ru-RU" sz="1600" dirty="0"/>
              <a:t>туристская выставка «Отдых 2018» ЦВК </a:t>
            </a:r>
            <a:r>
              <a:rPr lang="ru-RU" sz="1600" dirty="0" smtClean="0"/>
              <a:t>«Экспоцентр</a:t>
            </a:r>
            <a:r>
              <a:rPr lang="ru-RU" sz="1600" dirty="0"/>
              <a:t>» (г. Москва</a:t>
            </a:r>
            <a:r>
              <a:rPr lang="ru-RU" sz="1600" dirty="0" smtClean="0"/>
              <a:t>),</a:t>
            </a:r>
          </a:p>
          <a:p>
            <a:pPr algn="just"/>
            <a:r>
              <a:rPr lang="ru-RU" sz="1600" dirty="0" smtClean="0"/>
              <a:t>* Московская </a:t>
            </a:r>
            <a:r>
              <a:rPr lang="ru-RU" sz="1600" dirty="0"/>
              <a:t>международная туристическая выставка «</a:t>
            </a:r>
            <a:r>
              <a:rPr lang="ru-RU" sz="1600" dirty="0" err="1"/>
              <a:t>Mitt</a:t>
            </a:r>
            <a:r>
              <a:rPr lang="ru-RU" sz="1600" dirty="0" smtClean="0"/>
              <a:t>»,</a:t>
            </a:r>
          </a:p>
          <a:p>
            <a:pPr algn="just"/>
            <a:r>
              <a:rPr lang="ru-RU" sz="1600" dirty="0" smtClean="0"/>
              <a:t>* Всероссийская </a:t>
            </a:r>
            <a:r>
              <a:rPr lang="ru-RU" sz="1600" dirty="0"/>
              <a:t>семинар-конференция по развитию туризма на селе (Республика Коми</a:t>
            </a:r>
            <a:r>
              <a:rPr lang="ru-RU" sz="1600" dirty="0" smtClean="0"/>
              <a:t>),</a:t>
            </a:r>
          </a:p>
          <a:p>
            <a:pPr algn="just"/>
            <a:r>
              <a:rPr lang="ru-RU" sz="1600" dirty="0" smtClean="0"/>
              <a:t>* Презентация </a:t>
            </a:r>
            <a:r>
              <a:rPr lang="ru-RU" sz="1600" dirty="0"/>
              <a:t>туристского потенциала </a:t>
            </a:r>
            <a:r>
              <a:rPr lang="ru-RU" sz="1600" dirty="0" smtClean="0"/>
              <a:t>Юрьев-Польского района в г. Санкт-Петербург, </a:t>
            </a:r>
          </a:p>
          <a:p>
            <a:pPr algn="just"/>
            <a:r>
              <a:rPr lang="ru-RU" sz="1600" dirty="0" smtClean="0"/>
              <a:t>* Владимирский </a:t>
            </a:r>
            <a:r>
              <a:rPr lang="ru-RU" sz="1600" dirty="0"/>
              <a:t>экономический форум (г. Владимир</a:t>
            </a:r>
            <a:r>
              <a:rPr lang="ru-RU" sz="1600" dirty="0" smtClean="0"/>
              <a:t>),</a:t>
            </a:r>
          </a:p>
          <a:p>
            <a:pPr algn="just"/>
            <a:r>
              <a:rPr lang="ru-RU" sz="1600" dirty="0" smtClean="0"/>
              <a:t>* Ежегодная агрокультурная выставка-ярмарка «Владимирская Русь» (</a:t>
            </a:r>
            <a:r>
              <a:rPr lang="ru-RU" sz="1600" dirty="0"/>
              <a:t>г</a:t>
            </a:r>
            <a:r>
              <a:rPr lang="ru-RU" sz="1600" dirty="0" smtClean="0"/>
              <a:t>. Владимир),</a:t>
            </a:r>
          </a:p>
          <a:p>
            <a:pPr algn="just"/>
            <a:r>
              <a:rPr lang="ru-RU" sz="1600" dirty="0" smtClean="0"/>
              <a:t>* Презентационная </a:t>
            </a:r>
            <a:r>
              <a:rPr lang="ru-RU" sz="1600" dirty="0"/>
              <a:t>экспозиция на Всероссийском молодежном </a:t>
            </a:r>
            <a:r>
              <a:rPr lang="ru-RU" sz="1600" dirty="0" smtClean="0"/>
              <a:t>форуме «Территория </a:t>
            </a:r>
            <a:r>
              <a:rPr lang="ru-RU" sz="1600" dirty="0"/>
              <a:t>смыслов на </a:t>
            </a:r>
            <a:r>
              <a:rPr lang="ru-RU" sz="1600" dirty="0" err="1"/>
              <a:t>Клязьме</a:t>
            </a:r>
            <a:r>
              <a:rPr lang="ru-RU" sz="1600" dirty="0"/>
              <a:t>» (</a:t>
            </a:r>
            <a:r>
              <a:rPr lang="ru-RU" sz="1600" dirty="0" err="1"/>
              <a:t>Камешковский</a:t>
            </a:r>
            <a:r>
              <a:rPr lang="ru-RU" sz="1600" dirty="0"/>
              <a:t> район),</a:t>
            </a:r>
            <a:endParaRPr lang="ru-RU" sz="1600" dirty="0" smtClean="0"/>
          </a:p>
          <a:p>
            <a:pPr algn="just"/>
            <a:r>
              <a:rPr lang="ru-RU" sz="1600" dirty="0" smtClean="0"/>
              <a:t>* Фестиваль </a:t>
            </a:r>
            <a:r>
              <a:rPr lang="ru-RU" sz="1600" dirty="0"/>
              <a:t>малых туристских городов (г</a:t>
            </a:r>
            <a:r>
              <a:rPr lang="ru-RU" sz="1600" dirty="0" smtClean="0"/>
              <a:t>. Суздаль)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89040"/>
            <a:ext cx="4680520" cy="28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2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6" y="44624"/>
            <a:ext cx="4371156" cy="118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157192"/>
            <a:ext cx="4864601" cy="13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92932" y="407141"/>
            <a:ext cx="3456384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http://vladimirtravel.ru/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5484349"/>
            <a:ext cx="3313728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/>
              <a:t>https://vladtourism.ru/</a:t>
            </a:r>
            <a:endParaRPr lang="ru-RU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903911" cy="23713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9" y="1484784"/>
            <a:ext cx="4838700" cy="3171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507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8606"/>
            <a:ext cx="6552728" cy="331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146106"/>
            <a:ext cx="5723786" cy="314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76672"/>
            <a:ext cx="2952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трех гостиницах города общий номерной фонд составляет 57 номеров. </a:t>
            </a:r>
            <a:r>
              <a:rPr lang="ru-RU" dirty="0" smtClean="0"/>
              <a:t>Объекты </a:t>
            </a:r>
            <a:r>
              <a:rPr lang="ru-RU" dirty="0"/>
              <a:t>питания представлены 14 учреждениями с общим количеством посадочных мест на 1000 человек.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04248" y="4251028"/>
            <a:ext cx="21751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2017 году открылся новый туристический эко-отель «Золотое </a:t>
            </a:r>
            <a:r>
              <a:rPr lang="ru-RU" dirty="0" smtClean="0"/>
              <a:t>кольцо»</a:t>
            </a:r>
          </a:p>
          <a:p>
            <a:pPr algn="ctr"/>
            <a:r>
              <a:rPr lang="ru-RU" dirty="0" smtClean="0"/>
              <a:t>в селе </a:t>
            </a:r>
            <a:r>
              <a:rPr lang="ru-RU" dirty="0" err="1" smtClean="0"/>
              <a:t>Косинское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26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9952" y="917084"/>
            <a:ext cx="47150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itchFamily="34" charset="0"/>
              </a:rPr>
              <a:t>МБУК «</a:t>
            </a:r>
            <a:r>
              <a:rPr lang="ru-RU" sz="2000" dirty="0" err="1">
                <a:latin typeface="Arial Black" pitchFamily="34" charset="0"/>
              </a:rPr>
              <a:t>Шихобаловский</a:t>
            </a:r>
            <a:r>
              <a:rPr lang="ru-RU" sz="2000" dirty="0">
                <a:latin typeface="Arial Black" pitchFamily="34" charset="0"/>
              </a:rPr>
              <a:t> СДК» </a:t>
            </a:r>
            <a:r>
              <a:rPr lang="ru-RU" sz="2000" dirty="0" smtClean="0">
                <a:latin typeface="Arial Black" pitchFamily="34" charset="0"/>
              </a:rPr>
              <a:t>-</a:t>
            </a:r>
          </a:p>
          <a:p>
            <a:pPr algn="ctr"/>
            <a:r>
              <a:rPr lang="ru-RU" sz="2000" dirty="0" smtClean="0">
                <a:latin typeface="Arial Black" pitchFamily="34" charset="0"/>
              </a:rPr>
              <a:t>«</a:t>
            </a:r>
            <a:r>
              <a:rPr lang="ru-RU" sz="2000" dirty="0" err="1">
                <a:latin typeface="Arial Black" pitchFamily="34" charset="0"/>
              </a:rPr>
              <a:t>Шихобаловские</a:t>
            </a:r>
            <a:r>
              <a:rPr lang="ru-RU" sz="2000" dirty="0">
                <a:latin typeface="Arial Black" pitchFamily="34" charset="0"/>
              </a:rPr>
              <a:t> гуляния», </a:t>
            </a:r>
            <a:endParaRPr lang="ru-RU" sz="2000" dirty="0" smtClean="0">
              <a:latin typeface="Arial Black" pitchFamily="34" charset="0"/>
            </a:endParaRPr>
          </a:p>
          <a:p>
            <a:pPr algn="ctr"/>
            <a:r>
              <a:rPr lang="ru-RU" sz="2000" dirty="0" smtClean="0">
                <a:latin typeface="Arial Black" pitchFamily="34" charset="0"/>
              </a:rPr>
              <a:t>«</a:t>
            </a:r>
            <a:r>
              <a:rPr lang="ru-RU" sz="2000" dirty="0">
                <a:latin typeface="Arial Black" pitchFamily="34" charset="0"/>
              </a:rPr>
              <a:t>Забавы у лесного озера</a:t>
            </a:r>
            <a:r>
              <a:rPr lang="ru-RU" sz="2000" dirty="0" smtClean="0">
                <a:latin typeface="Arial Black" pitchFamily="34" charset="0"/>
              </a:rPr>
              <a:t>»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73" y="3025379"/>
            <a:ext cx="5414131" cy="37594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825035" cy="36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2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МБУК «</a:t>
            </a:r>
            <a:r>
              <a:rPr lang="ru-RU" dirty="0" err="1">
                <a:latin typeface="Arial Black" pitchFamily="34" charset="0"/>
              </a:rPr>
              <a:t>Симский</a:t>
            </a:r>
            <a:r>
              <a:rPr lang="ru-RU" dirty="0">
                <a:latin typeface="Arial Black" pitchFamily="34" charset="0"/>
              </a:rPr>
              <a:t> СДК</a:t>
            </a:r>
            <a:r>
              <a:rPr lang="ru-RU" dirty="0" smtClean="0">
                <a:latin typeface="Arial Black" pitchFamily="34" charset="0"/>
              </a:rPr>
              <a:t>» - «Легенды старой усадьбы»,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«Деревенская Масленица», «Святки в усадьбе Голицыных»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248472" cy="37444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5456"/>
            <a:ext cx="4186820" cy="32019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1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32159" y="1124744"/>
            <a:ext cx="4532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itchFamily="34" charset="0"/>
              </a:rPr>
              <a:t>МБУК «</a:t>
            </a:r>
            <a:r>
              <a:rPr lang="ru-RU" sz="2400" b="1" dirty="0" err="1">
                <a:latin typeface="Arial Black" pitchFamily="34" charset="0"/>
              </a:rPr>
              <a:t>Горкинский</a:t>
            </a:r>
            <a:r>
              <a:rPr lang="ru-RU" sz="2400" b="1" dirty="0">
                <a:latin typeface="Arial Black" pitchFamily="34" charset="0"/>
              </a:rPr>
              <a:t> СДК» </a:t>
            </a:r>
            <a:r>
              <a:rPr lang="ru-RU" sz="2400" b="1" dirty="0" smtClean="0">
                <a:latin typeface="Arial Black" pitchFamily="34" charset="0"/>
              </a:rPr>
              <a:t>- «</a:t>
            </a:r>
            <a:r>
              <a:rPr lang="ru-RU" sz="2400" b="1" dirty="0">
                <a:latin typeface="Arial Black" pitchFamily="34" charset="0"/>
              </a:rPr>
              <a:t>Картинки сельской глубинки</a:t>
            </a:r>
            <a:r>
              <a:rPr lang="ru-RU" sz="2400" b="1" dirty="0" smtClean="0">
                <a:latin typeface="Arial Black" pitchFamily="34" charset="0"/>
              </a:rPr>
              <a:t>»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3" name="Рисунок 1" descr="Описание: C:\Users\root\Desktop\фото конкурсс\20170824_131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69324"/>
            <a:ext cx="4225075" cy="29792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5" descr="Описание: C:\Users\root\Desktop\фото конкурсс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104456" cy="412237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3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029" y="44624"/>
            <a:ext cx="87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МБУК «РЦКД</a:t>
            </a:r>
            <a:r>
              <a:rPr lang="ru-RU" dirty="0" smtClean="0"/>
              <a:t>» - «</a:t>
            </a:r>
            <a:r>
              <a:rPr lang="ru-RU" dirty="0"/>
              <a:t>День Егорьевой росы</a:t>
            </a:r>
            <a:r>
              <a:rPr lang="ru-RU" dirty="0" smtClean="0"/>
              <a:t>»,</a:t>
            </a:r>
          </a:p>
          <a:p>
            <a:pPr algn="ctr"/>
            <a:r>
              <a:rPr lang="ru-RU" dirty="0" smtClean="0"/>
              <a:t>«</a:t>
            </a:r>
            <a:r>
              <a:rPr lang="ru-RU" dirty="0"/>
              <a:t>Масленичный Разгуляй в Юрьев-Польском</a:t>
            </a:r>
            <a:r>
              <a:rPr lang="ru-RU" dirty="0" smtClean="0"/>
              <a:t>», туристский </a:t>
            </a:r>
            <a:r>
              <a:rPr lang="ru-RU" dirty="0"/>
              <a:t>проект «</a:t>
            </a:r>
            <a:r>
              <a:rPr lang="ru-RU" dirty="0" err="1"/>
              <a:t>Медоворот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5539"/>
            <a:ext cx="7992888" cy="341582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9141"/>
            <a:ext cx="3312368" cy="23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66" y="908720"/>
            <a:ext cx="2764071" cy="328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1\Desktop\Комитет\Отчёт 2018\фото мероприятия 2019\День Егорьевой рос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88" y="1124744"/>
            <a:ext cx="3029166" cy="227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00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16632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МБУК «Юрьев-Польский историко-архитектурный и художественный </a:t>
            </a:r>
            <a:r>
              <a:rPr lang="ru-RU" dirty="0" smtClean="0"/>
              <a:t>музей» - промышленный </a:t>
            </a:r>
            <a:r>
              <a:rPr lang="ru-RU" dirty="0"/>
              <a:t>маршрут с посещением фабрики «Авангард» - «Юрьевские полотна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93" y="1091162"/>
            <a:ext cx="3627059" cy="241567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7" y="1051747"/>
            <a:ext cx="3456384" cy="24550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30" y="4493056"/>
            <a:ext cx="3350122" cy="222921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0" y="4027799"/>
            <a:ext cx="3519479" cy="26944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76518"/>
            <a:ext cx="3210754" cy="3001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6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253" y="260648"/>
            <a:ext cx="878497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Цели и задачи</a:t>
            </a:r>
          </a:p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Развитие туристского потенциала и формирование комфортной туристской среды в Юрьев-Польском районе.</a:t>
            </a:r>
          </a:p>
          <a:p>
            <a:pPr marL="342900" indent="-342900" algn="just">
              <a:buFont typeface="Arial" charset="0"/>
              <a:buChar char="•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Повышение туристской привлекательности сельских территорий района через событийные мероприятия, экскурсии на объекты истории и культуры, знакомство с производством личных подсобных хозяйств и духовным святыням православия. </a:t>
            </a:r>
          </a:p>
          <a:p>
            <a:pPr marL="342900" indent="-342900" algn="just">
              <a:buFont typeface="Arial" charset="0"/>
              <a:buChar char="•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Продвижение брендов и турпродуктов Юрьев-Польского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района, через областные  гранты и конкурсы.</a:t>
            </a:r>
          </a:p>
          <a:p>
            <a:pPr marL="342900" indent="-342900" algn="just">
              <a:buFont typeface="Arial" charset="0"/>
              <a:buChar char="•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Повышение активности населения при проведении голосования в конкурсах на поддержку самой красивой деревни Владимирской области или новых объектов показа для туристов</a:t>
            </a:r>
          </a:p>
          <a:p>
            <a:pPr marL="342900" indent="-342900" algn="just">
              <a:buFont typeface="Arial" charset="0"/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продвижение ряда событийный мероприятий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туристических программ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8066"/>
            <a:ext cx="5699164" cy="281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4930"/>
            <a:ext cx="2454876" cy="128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40" y="3356992"/>
            <a:ext cx="4783110" cy="31683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86081"/>
            <a:ext cx="3722274" cy="350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xn---33-qddjuedwbadb3cyd1e.xn--p1ai/wp-content/uploads/2018/04/%D0%AE%D1%80%D1%8C%D0%B5%D0%B2-%D0%9F%D0%BE%D0%BB%D1%8C%D1%81%D0%BA%D0%B8%D0%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9273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2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442" y="188640"/>
            <a:ext cx="7704856" cy="1464187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Спасибо за внимание!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9956"/>
            <a:ext cx="8093957" cy="47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32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8670"/>
            <a:ext cx="7770440" cy="58278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6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488832" cy="864096"/>
          </a:xfrm>
        </p:spPr>
        <p:txBody>
          <a:bodyPr/>
          <a:lstStyle/>
          <a:p>
            <a:r>
              <a:rPr lang="ru-RU" b="1" u="sng" dirty="0" smtClean="0"/>
              <a:t>Виды туризма</a:t>
            </a:r>
            <a:endParaRPr lang="ru-RU" b="1" u="sng" dirty="0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130229" y="1484784"/>
            <a:ext cx="2736304" cy="1080120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сельский</a:t>
            </a:r>
            <a:endParaRPr lang="ru-RU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5220072" y="1471513"/>
            <a:ext cx="3744416" cy="1080120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гастрономический</a:t>
            </a:r>
            <a:endParaRPr lang="ru-RU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843808" y="2996952"/>
            <a:ext cx="3168352" cy="1080120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паломнический</a:t>
            </a:r>
            <a:endParaRPr lang="ru-RU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724128" y="4666537"/>
            <a:ext cx="2736304" cy="1080120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</a:rPr>
              <a:t>событийный</a:t>
            </a:r>
            <a:endParaRPr lang="ru-RU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95536" y="4653136"/>
            <a:ext cx="4464496" cy="1093521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</a:rPr>
              <a:t>культурно-познавательный</a:t>
            </a:r>
            <a:endParaRPr lang="ru-RU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211960" y="1111473"/>
            <a:ext cx="0" cy="180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556114" y="836712"/>
            <a:ext cx="495606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164288" y="823441"/>
            <a:ext cx="423664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627784" y="2708920"/>
            <a:ext cx="0" cy="180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605411" y="2708920"/>
            <a:ext cx="0" cy="180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627784" y="967457"/>
            <a:ext cx="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601090" y="980164"/>
            <a:ext cx="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627784" y="1687537"/>
            <a:ext cx="0" cy="648072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588224" y="1687537"/>
            <a:ext cx="0" cy="648072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8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1" y="692696"/>
            <a:ext cx="8604448" cy="539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6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89" y="792088"/>
            <a:ext cx="4029971" cy="1484784"/>
          </a:xfrm>
        </p:spPr>
        <p:txBody>
          <a:bodyPr/>
          <a:lstStyle/>
          <a:p>
            <a:r>
              <a:rPr lang="ru-RU" sz="4400" dirty="0" smtClean="0"/>
              <a:t>Пасека Егоровых</a:t>
            </a: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" y="2780928"/>
            <a:ext cx="4426947" cy="32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392488" cy="330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09" y="133743"/>
            <a:ext cx="4448987" cy="286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9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08712" cy="792088"/>
          </a:xfrm>
        </p:spPr>
        <p:txBody>
          <a:bodyPr/>
          <a:lstStyle/>
          <a:p>
            <a:r>
              <a:rPr lang="ru-RU" sz="4400" dirty="0" smtClean="0"/>
              <a:t>Пасека </a:t>
            </a:r>
            <a:r>
              <a:rPr lang="ru-RU" sz="4400" dirty="0" err="1" smtClean="0"/>
              <a:t>Сеняткиных</a:t>
            </a:r>
            <a:endParaRPr lang="ru-RU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79588"/>
            <a:ext cx="635317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5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6926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/>
              <a:t>Молочный завод «</a:t>
            </a:r>
            <a:r>
              <a:rPr lang="ru-RU" sz="3200" dirty="0" err="1"/>
              <a:t>Городищенские</a:t>
            </a:r>
            <a:r>
              <a:rPr lang="ru-RU" sz="3200" dirty="0"/>
              <a:t> сыры»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8920"/>
            <a:ext cx="6104491" cy="387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85421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8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384</TotalTime>
  <Words>355</Words>
  <Application>Microsoft Office PowerPoint</Application>
  <PresentationFormat>Экран (4:3)</PresentationFormat>
  <Paragraphs>66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Исполнительная</vt:lpstr>
      <vt:lpstr>Развитие туристического потенциала Юрьев-Польского района</vt:lpstr>
      <vt:lpstr>Муниципальная программа «Развитие культуры и туризма муниципального образования Юрьев-Польский район» период реализации 2021-2025 годы (утверждена постановлением администрации МО Юрьев-Польский район от 17.07.2020 № 616)</vt:lpstr>
      <vt:lpstr>Презентация PowerPoint</vt:lpstr>
      <vt:lpstr>Презентация PowerPoint</vt:lpstr>
      <vt:lpstr>Виды туризма</vt:lpstr>
      <vt:lpstr>Презентация PowerPoint</vt:lpstr>
      <vt:lpstr>Пасека Егоровых</vt:lpstr>
      <vt:lpstr>Пасека Сеняткиных</vt:lpstr>
      <vt:lpstr>Молочный завод «Городищенские сыры» </vt:lpstr>
      <vt:lpstr>«Мёд Ополья»</vt:lpstr>
      <vt:lpstr>ООО «Племенной конный завод «Монастырское подворье» </vt:lpstr>
      <vt:lpstr>Агроферма в деревне Турсино</vt:lpstr>
      <vt:lpstr>Презентация PowerPoint</vt:lpstr>
      <vt:lpstr>Межрегиональный фестиваль народного творчества «Рябиновое Ополье»</vt:lpstr>
      <vt:lpstr>Фестиваль мёда «Медоворот» </vt:lpstr>
      <vt:lpstr>Презентация PowerPoint</vt:lpstr>
      <vt:lpstr> МБУК «Юрьев-Польский историко-архитектурный и художественный музей»  Михайло-Архангельский монастырь </vt:lpstr>
      <vt:lpstr>Георгиевский собор</vt:lpstr>
      <vt:lpstr>Памятник основателю города Юрию Долгорукому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туристического потенциала Юрьев-Польского района</dc:title>
  <dc:creator>1</dc:creator>
  <cp:lastModifiedBy>1</cp:lastModifiedBy>
  <cp:revision>46</cp:revision>
  <dcterms:created xsi:type="dcterms:W3CDTF">2019-02-22T08:14:36Z</dcterms:created>
  <dcterms:modified xsi:type="dcterms:W3CDTF">2021-06-23T10:56:02Z</dcterms:modified>
</cp:coreProperties>
</file>