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0032-898F-4909-921A-3CCFF1ECB3F7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C32CA5-E707-4F82-BE06-F2185C1DE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7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F3C0-80B7-4138-AECC-EBC2EC1CA2DD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80A8-4237-4906-9154-A93363C98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C103-4103-4432-ABD2-400AEDC6EF8A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3A60-815C-4216-9007-A60B9A874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70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DDCB-3B14-43BB-A403-44900EA4FFE3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2485-3F0C-4FDE-8B2E-20BBFF371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E808-D0D9-4697-B675-345D7430DA03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113E-9215-47B4-BBAA-DD99FC7A9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3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CE06-6E02-4ACB-B8F7-EAEF2B70F280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E33A-2E72-4E6E-8090-335AE6318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21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654A22-BBDD-4390-B65B-1BA0D6EB549A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7972B7-6BC9-4E02-B167-005ECFD6F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2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FEF8-3730-4EF2-AC9F-9DA09FD9B3CF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54D7-4BEE-4FF2-A3D8-0EECECC99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0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77BB-4C53-4920-9A03-3ACE221CBA88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010D-7B19-4A5D-8905-A23E5E7BC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0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E866-9FB0-4B43-84DF-D52E989AEDA3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B1AC-D3C5-4365-8577-A1D5BC1EE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0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581D-E763-402E-88D0-3C0D4EB3E301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5E0-B053-449D-A9C7-CC0E287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4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C5742FC-1ABB-4726-9882-FE794929DE2F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7DBBA87-EA24-4D33-9028-CC64B9F93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0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981200" y="2401889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/>
              <a:t>ЭКОНОМИЧЕСКИЙ АНАЛИЗ ПРАВА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5688" y="4286250"/>
            <a:ext cx="4953000" cy="870942"/>
          </a:xfrm>
        </p:spPr>
        <p:txBody>
          <a:bodyPr/>
          <a:lstStyle/>
          <a:p>
            <a:pPr marL="63500" algn="ctr" eaLnBrk="1" hangingPunct="1"/>
            <a:r>
              <a:rPr lang="ru-RU" dirty="0" err="1"/>
              <a:t>к.э.н</a:t>
            </a:r>
            <a:r>
              <a:rPr lang="ru-RU" dirty="0"/>
              <a:t>., доцент Г.В. Калягин</a:t>
            </a:r>
          </a:p>
          <a:p>
            <a:pPr marL="63500" algn="ctr" eaLnBrk="1" hangingPunct="1"/>
            <a:r>
              <a:rPr lang="en-US" dirty="0">
                <a:hlinkClick r:id="rId2"/>
              </a:rPr>
              <a:t>gkalyagin@yandex.ru</a:t>
            </a:r>
            <a:endParaRPr lang="en-US" dirty="0"/>
          </a:p>
          <a:p>
            <a:pPr marL="63500" algn="ctr"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02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881188" y="504826"/>
            <a:ext cx="8229600" cy="475903"/>
          </a:xfrm>
        </p:spPr>
        <p:txBody>
          <a:bodyPr/>
          <a:lstStyle/>
          <a:p>
            <a:pPr algn="ctr" eaLnBrk="1" hangingPunct="1"/>
            <a:r>
              <a:rPr lang="ru-RU" dirty="0"/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520" y="1124745"/>
            <a:ext cx="8712968" cy="5544615"/>
          </a:xfrm>
        </p:spPr>
        <p:txBody>
          <a:bodyPr/>
          <a:lstStyle/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Экономический подход к анализу права.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Экономический анализ ответственности за неумышленное причинение ущерба.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Экономический анализ прав собственности</a:t>
            </a:r>
            <a:r>
              <a:rPr lang="en-US" sz="3000" dirty="0"/>
              <a:t>.</a:t>
            </a:r>
            <a:endParaRPr lang="ru-RU" sz="3000" dirty="0"/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Экономический анализ контрактного права.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Экономический анализ уголовного права и общественное </a:t>
            </a:r>
            <a:r>
              <a:rPr lang="ru-RU" sz="3000" dirty="0" err="1"/>
              <a:t>правоприменение</a:t>
            </a:r>
            <a:r>
              <a:rPr lang="ru-RU" sz="3000" dirty="0"/>
              <a:t>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Экономический анализ судебного процесса.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sz="3000" dirty="0"/>
              <a:t>Право и неформальные нормы.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endParaRPr lang="en-US" sz="3200" dirty="0"/>
          </a:p>
          <a:p>
            <a:pPr eaLnBrk="1" hangingPunct="1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74580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08000" y="877456"/>
            <a:ext cx="11166764" cy="5696384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endParaRPr lang="ru-RU" sz="3600" dirty="0"/>
          </a:p>
          <a:p>
            <a:pPr algn="ctr" eaLnBrk="1" hangingPunct="1">
              <a:spcBef>
                <a:spcPts val="1200"/>
              </a:spcBef>
              <a:buNone/>
            </a:pPr>
            <a:r>
              <a:rPr lang="ru-RU" sz="4400" dirty="0"/>
              <a:t>Экономический анализ права (</a:t>
            </a:r>
            <a:r>
              <a:rPr lang="en-US" sz="4400" dirty="0"/>
              <a:t>Law and Economics) – </a:t>
            </a:r>
            <a:r>
              <a:rPr lang="ru-RU" sz="4400" dirty="0"/>
              <a:t>анализ законодательных и судебных решений экономическими методами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198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62188" y="932873"/>
            <a:ext cx="10095346" cy="547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Georgia"/>
              </a:rPr>
              <a:t>Правовые нормы = система неявных цен, которая создает для индивидов соответствующие стимулы</a:t>
            </a:r>
          </a:p>
        </p:txBody>
      </p:sp>
    </p:spTree>
    <p:extLst>
      <p:ext uri="{BB962C8B-B14F-4D97-AF65-F5344CB8AC3E}">
        <p14:creationId xmlns:p14="http://schemas.microsoft.com/office/powerpoint/2010/main" val="172512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08001" y="387934"/>
            <a:ext cx="4992060" cy="5696384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endParaRPr lang="ru-RU" sz="3600" dirty="0"/>
          </a:p>
          <a:p>
            <a:pPr algn="ctr" eaLnBrk="1" hangingPunct="1">
              <a:spcBef>
                <a:spcPts val="1200"/>
              </a:spcBef>
              <a:buNone/>
            </a:pPr>
            <a:r>
              <a:rPr lang="ru-RU" sz="3600" dirty="0"/>
              <a:t>Кто, причинитель вреда или жертва, должен нести ответственность в односторонних и двусторонних несчастных случаях?</a:t>
            </a:r>
            <a:endParaRPr lang="en-US" sz="3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2C75B7-8D50-4653-8094-16F367363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060" y="1347571"/>
            <a:ext cx="6691940" cy="41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4000" y="406400"/>
            <a:ext cx="11683999" cy="134851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600" dirty="0"/>
              <a:t>В чем экономическое обоснование неотчуждаемости </a:t>
            </a:r>
            <a:r>
              <a:rPr lang="ru-RU" sz="3600" dirty="0" err="1"/>
              <a:t>неотчуждаемости</a:t>
            </a:r>
            <a:r>
              <a:rPr lang="ru-RU" sz="3600" dirty="0"/>
              <a:t> некоторых правомочий?</a:t>
            </a:r>
            <a:endParaRPr lang="en-US" sz="3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9EF2A5-7680-4245-A73B-F5132437C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2" y="1628198"/>
            <a:ext cx="8377384" cy="520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4001" y="969825"/>
            <a:ext cx="5842000" cy="4812148"/>
          </a:xfrm>
        </p:spPr>
        <p:txBody>
          <a:bodyPr/>
          <a:lstStyle/>
          <a:p>
            <a:pPr marL="109538" indent="0" algn="ctr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ru-RU" sz="3600" dirty="0"/>
              <a:t>Является ли тот факт, что одна из сторон договора придерживается ошибочного предположения о его сути, являться достаточным основанием для признания договора недействительным?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8B0835-E71E-45AA-B2B7-66EB50A7B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448" y="1122215"/>
            <a:ext cx="6052897" cy="453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5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4000" y="406400"/>
            <a:ext cx="11683999" cy="134851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600" dirty="0"/>
              <a:t>Что такое «рынок преступлений» и зачем общество наказывает преступников?</a:t>
            </a:r>
            <a:endParaRPr lang="en-US" sz="3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5B7301-34C6-49AC-A711-BB4BCDA5D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52" y="1635847"/>
            <a:ext cx="7675415" cy="509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0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72478" y="3205018"/>
            <a:ext cx="11683999" cy="12192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6800" dirty="0"/>
              <a:t>Ждем вас на нашем курсе!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159479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161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Городская</vt:lpstr>
      <vt:lpstr>ЭКОНОМИЧЕСКИЙ АНАЛИЗ ПРАВА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Григорий Калягин</dc:creator>
  <cp:lastModifiedBy>Григорий Калягин</cp:lastModifiedBy>
  <cp:revision>5</cp:revision>
  <dcterms:created xsi:type="dcterms:W3CDTF">2017-11-03T11:09:44Z</dcterms:created>
  <dcterms:modified xsi:type="dcterms:W3CDTF">2017-11-03T12:01:48Z</dcterms:modified>
</cp:coreProperties>
</file>