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09" r:id="rId4"/>
    <p:sldId id="310" r:id="rId5"/>
    <p:sldId id="311" r:id="rId6"/>
    <p:sldId id="340" r:id="rId7"/>
    <p:sldId id="341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9D687"/>
    <a:srgbClr val="F1E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536F-8642-4F1C-AC40-6FECC592AF4A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4A06-5A31-434C-9267-F788A7544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6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536F-8642-4F1C-AC40-6FECC592AF4A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4A06-5A31-434C-9267-F788A7544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20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536F-8642-4F1C-AC40-6FECC592AF4A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4A06-5A31-434C-9267-F788A7544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51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38A3-6A40-4BA8-8127-969921F68A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CCF8-B2AE-4EB0-B73B-2C3A7F9D19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99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38A3-6A40-4BA8-8127-969921F68A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CCF8-B2AE-4EB0-B73B-2C3A7F9D19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099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38A3-6A40-4BA8-8127-969921F68A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CCF8-B2AE-4EB0-B73B-2C3A7F9D19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04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38A3-6A40-4BA8-8127-969921F68A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CCF8-B2AE-4EB0-B73B-2C3A7F9D19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32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38A3-6A40-4BA8-8127-969921F68A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CCF8-B2AE-4EB0-B73B-2C3A7F9D19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86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38A3-6A40-4BA8-8127-969921F68A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CCF8-B2AE-4EB0-B73B-2C3A7F9D19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25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38A3-6A40-4BA8-8127-969921F68A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CCF8-B2AE-4EB0-B73B-2C3A7F9D19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0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38A3-6A40-4BA8-8127-969921F68A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CCF8-B2AE-4EB0-B73B-2C3A7F9D19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3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536F-8642-4F1C-AC40-6FECC592AF4A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4A06-5A31-434C-9267-F788A7544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77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38A3-6A40-4BA8-8127-969921F68A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CCF8-B2AE-4EB0-B73B-2C3A7F9D19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20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38A3-6A40-4BA8-8127-969921F68A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CCF8-B2AE-4EB0-B73B-2C3A7F9D19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22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38A3-6A40-4BA8-8127-969921F68A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CCF8-B2AE-4EB0-B73B-2C3A7F9D19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24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536F-8642-4F1C-AC40-6FECC592AF4A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4A06-5A31-434C-9267-F788A7544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85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536F-8642-4F1C-AC40-6FECC592AF4A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4A06-5A31-434C-9267-F788A7544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14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536F-8642-4F1C-AC40-6FECC592AF4A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4A06-5A31-434C-9267-F788A7544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8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536F-8642-4F1C-AC40-6FECC592AF4A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4A06-5A31-434C-9267-F788A7544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47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536F-8642-4F1C-AC40-6FECC592AF4A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4A06-5A31-434C-9267-F788A7544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6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536F-8642-4F1C-AC40-6FECC592AF4A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4A06-5A31-434C-9267-F788A7544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27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536F-8642-4F1C-AC40-6FECC592AF4A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C4A06-5A31-434C-9267-F788A7544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70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B536F-8642-4F1C-AC40-6FECC592AF4A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C4A06-5A31-434C-9267-F788A7544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96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938A3-6A40-4BA8-8127-969921F68A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25.06.2021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CCF8-B2AE-4EB0-B73B-2C3A7F9D19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8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-gorelova@yandex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чваимсм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4707129"/>
            <a:ext cx="9144000" cy="21508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2" y="1268760"/>
            <a:ext cx="5421982" cy="30982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CBD26D5-73FC-4858-8F04-43E198AD5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1068"/>
            <a:ext cx="134076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EC43559-D7ED-4A10-9B92-723550CA7E9F}"/>
              </a:ext>
            </a:extLst>
          </p:cNvPr>
          <p:cNvSpPr/>
          <p:nvPr/>
        </p:nvSpPr>
        <p:spPr>
          <a:xfrm>
            <a:off x="72726" y="61068"/>
            <a:ext cx="7461448" cy="8807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Седьмая международная научно-практическая конференция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Владимирский тракт – дорога к новым технологиям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24-26 июня 2021 г.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C5F52C-0030-4B18-8C4C-FC1FC1E58151}"/>
              </a:ext>
            </a:extLst>
          </p:cNvPr>
          <p:cNvSpPr txBox="1"/>
          <p:nvPr/>
        </p:nvSpPr>
        <p:spPr>
          <a:xfrm>
            <a:off x="0" y="4762500"/>
            <a:ext cx="90091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</a:rPr>
              <a:t>Московские исторические рестораны как объекты историко-культурного туризма </a:t>
            </a:r>
          </a:p>
          <a:p>
            <a:pPr algn="ctr"/>
            <a:endParaRPr lang="ru-RU" sz="1600" dirty="0">
              <a:solidFill>
                <a:srgbClr val="FFFF00"/>
              </a:solidFill>
            </a:endParaRPr>
          </a:p>
          <a:p>
            <a:pPr algn="ctr"/>
            <a:r>
              <a:rPr lang="ru-RU" dirty="0">
                <a:solidFill>
                  <a:srgbClr val="FFFF00"/>
                </a:solidFill>
              </a:rPr>
              <a:t>Горелова Светлана Игнатьевна, </a:t>
            </a:r>
          </a:p>
          <a:p>
            <a:pPr algn="ctr"/>
            <a:r>
              <a:rPr lang="ru-RU" dirty="0" err="1">
                <a:solidFill>
                  <a:srgbClr val="FFFF00"/>
                </a:solidFill>
              </a:rPr>
              <a:t>к.и.н</a:t>
            </a:r>
            <a:r>
              <a:rPr lang="ru-RU" dirty="0">
                <a:solidFill>
                  <a:srgbClr val="FFFF00"/>
                </a:solidFill>
              </a:rPr>
              <a:t>., доцент ФГБОУ ВО «Российский государственный гуманитарный университет»</a:t>
            </a:r>
          </a:p>
        </p:txBody>
      </p:sp>
    </p:spTree>
    <p:extLst>
      <p:ext uri="{BB962C8B-B14F-4D97-AF65-F5344CB8AC3E}">
        <p14:creationId xmlns:p14="http://schemas.microsoft.com/office/powerpoint/2010/main" val="377405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505FB-8F1C-4D22-92E2-0617504C2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A2A1351-394A-4063-94B0-4B0A1BB147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3"/>
            <a:ext cx="9144000" cy="588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5C5ED0-C9D3-4B75-8502-FEE63C009F32}"/>
              </a:ext>
            </a:extLst>
          </p:cNvPr>
          <p:cNvSpPr txBox="1"/>
          <p:nvPr/>
        </p:nvSpPr>
        <p:spPr>
          <a:xfrm>
            <a:off x="0" y="5747935"/>
            <a:ext cx="91440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Среди московских ресторанов </a:t>
            </a:r>
            <a:r>
              <a:rPr lang="en-US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XIX </a:t>
            </a:r>
            <a:r>
              <a:rPr lang="ru-RU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начала </a:t>
            </a:r>
            <a:r>
              <a:rPr lang="en-US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XX </a:t>
            </a:r>
            <a:r>
              <a:rPr lang="ru-RU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в. особенно выделялись Яр, Эрмитаж, ресторан Ивана Тестова, Славянский базар, Прага, ресторан Крынкина, Новотроицкий трактир, Мавритания, Эльдорадо, Савой, Альпийская роза, Метрополь, </a:t>
            </a:r>
            <a:r>
              <a:rPr lang="ru-RU" sz="1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Питтореск</a:t>
            </a:r>
            <a:r>
              <a:rPr lang="ru-RU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3E2F9B0-43F6-40E9-AE41-8B225ECFE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12" y="171450"/>
            <a:ext cx="1928016" cy="31141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F251C27-2B54-4BF1-AB50-6054D7C1B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513" y="180672"/>
            <a:ext cx="2069976" cy="31049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F516F0E1-7D67-4AE3-8DB1-44D5BD056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80" y="180672"/>
            <a:ext cx="1900016" cy="3086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C8A236FE-C01D-45DD-A424-2848BC110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90" y="171671"/>
            <a:ext cx="2069976" cy="31049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FD2882-46CC-40D8-AA5C-9C152C82BDA0}"/>
              </a:ext>
            </a:extLst>
          </p:cNvPr>
          <p:cNvSpPr txBox="1"/>
          <p:nvPr/>
        </p:nvSpPr>
        <p:spPr>
          <a:xfrm>
            <a:off x="-1" y="5891197"/>
            <a:ext cx="9144000" cy="9668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ресторанах выступали не только цыгане. Хотя, цыганское искусство было великолепным, чего стоит знаменитый хор Ильи Соколова. В ресторанах пел Федор Шаляпин, Надежда </a:t>
            </a:r>
            <a:r>
              <a:rPr lang="ru-RU" sz="1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Плевицкая</a:t>
            </a:r>
            <a:r>
              <a:rPr lang="ru-RU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Александр Вертинский, Петр Лещенко и др. </a:t>
            </a:r>
            <a:endParaRPr lang="ru-RU" sz="1800" dirty="0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4DFA738A-FEFC-4470-8BF3-104C8AD11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76" y="3481002"/>
            <a:ext cx="4656980" cy="23357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78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B1B0175-9F0B-45A0-B2C5-9BF1F1E00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" y="2840"/>
            <a:ext cx="4367647" cy="2999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CDF2F0F9-4540-4C97-9F9A-B0A69829C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56173"/>
            <a:ext cx="4499606" cy="29131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DF26DA15-4D19-44F1-A7EA-1EAD98A16F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9" y="3756173"/>
            <a:ext cx="4367648" cy="29131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BFE1BE23-9ADF-437E-B937-459895CEF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38" y="-2434"/>
            <a:ext cx="4499606" cy="3004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63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CCDE166-2F60-4E21-97D3-86A3EC169E7A}"/>
              </a:ext>
            </a:extLst>
          </p:cNvPr>
          <p:cNvSpPr/>
          <p:nvPr/>
        </p:nvSpPr>
        <p:spPr>
          <a:xfrm>
            <a:off x="-4925" y="851348"/>
            <a:ext cx="9144000" cy="976993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88C6A3-4220-4E08-945D-5A23134B0E34}"/>
              </a:ext>
            </a:extLst>
          </p:cNvPr>
          <p:cNvSpPr txBox="1"/>
          <p:nvPr/>
        </p:nvSpPr>
        <p:spPr>
          <a:xfrm>
            <a:off x="3151549" y="1025977"/>
            <a:ext cx="57936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2100" b="1" dirty="0">
                <a:solidFill>
                  <a:srgbClr val="0064B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Сказочные бани Герасима Хлудова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F2104B6-A930-4D8C-8C75-EE963A7556A8}"/>
              </a:ext>
            </a:extLst>
          </p:cNvPr>
          <p:cNvSpPr/>
          <p:nvPr/>
        </p:nvSpPr>
        <p:spPr>
          <a:xfrm>
            <a:off x="3967843" y="5625193"/>
            <a:ext cx="5176157" cy="39732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DC85DB3-C746-48DD-BD9B-F3F6ECE983EE}"/>
              </a:ext>
            </a:extLst>
          </p:cNvPr>
          <p:cNvSpPr/>
          <p:nvPr/>
        </p:nvSpPr>
        <p:spPr>
          <a:xfrm>
            <a:off x="1" y="5625193"/>
            <a:ext cx="5780315" cy="397328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2000" dirty="0">
                <a:solidFill>
                  <a:prstClr val="white"/>
                </a:solidFill>
                <a:latin typeface="Calibri"/>
              </a:rPr>
              <a:t>Ресторан «Серебряный век»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3" y="2380608"/>
            <a:ext cx="4243034" cy="2826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54" y="2380607"/>
            <a:ext cx="4241864" cy="2826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496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B9E38C1-3AAF-415E-9D3B-17554270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8" r="1" b="10983"/>
          <a:stretch/>
        </p:blipFill>
        <p:spPr bwMode="auto">
          <a:xfrm>
            <a:off x="2911927" y="10"/>
            <a:ext cx="6232072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3436144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7197C88-E51A-46C2-B712-F6D3D45393F7}"/>
              </a:ext>
            </a:extLst>
          </p:cNvPr>
          <p:cNvSpPr txBox="1"/>
          <p:nvPr/>
        </p:nvSpPr>
        <p:spPr>
          <a:xfrm>
            <a:off x="0" y="0"/>
            <a:ext cx="32758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Проблема</a:t>
            </a:r>
          </a:p>
          <a:p>
            <a:endParaRPr lang="ru-RU" sz="2400" dirty="0">
              <a:solidFill>
                <a:srgbClr val="FFFF00"/>
              </a:solidFill>
            </a:endParaRPr>
          </a:p>
          <a:p>
            <a:pPr algn="ctr"/>
            <a:endParaRPr lang="en-US" sz="2400" b="1" dirty="0">
              <a:solidFill>
                <a:srgbClr val="FFFF00"/>
              </a:solidFill>
            </a:endParaRPr>
          </a:p>
          <a:p>
            <a:pPr algn="ctr"/>
            <a:endParaRPr lang="en-US" sz="2400" b="1" dirty="0">
              <a:solidFill>
                <a:srgbClr val="FFFF00"/>
              </a:solidFill>
            </a:endParaRPr>
          </a:p>
          <a:p>
            <a:pPr algn="ctr"/>
            <a:endParaRPr lang="en-US" sz="2400" b="1" dirty="0">
              <a:solidFill>
                <a:srgbClr val="FFFF00"/>
              </a:solidFill>
            </a:endParaRP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Исторически</a:t>
            </a:r>
            <a:r>
              <a:rPr lang="en-US" sz="2400" b="1" dirty="0">
                <a:solidFill>
                  <a:srgbClr val="FFFF00"/>
                </a:solidFill>
              </a:rPr>
              <a:t>e</a:t>
            </a:r>
            <a:r>
              <a:rPr lang="ru-RU" sz="2400" b="1" dirty="0">
                <a:solidFill>
                  <a:srgbClr val="FFFF00"/>
                </a:solidFill>
              </a:rPr>
              <a:t> рестораны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находятся в частной собственности. </a:t>
            </a:r>
            <a:endParaRPr lang="en-US" sz="2400" b="1" dirty="0">
              <a:solidFill>
                <a:srgbClr val="FFFF00"/>
              </a:solidFill>
            </a:endParaRPr>
          </a:p>
          <a:p>
            <a:pPr algn="ctr"/>
            <a:endParaRPr lang="en-US" sz="2400" b="1" dirty="0">
              <a:solidFill>
                <a:srgbClr val="FFFF00"/>
              </a:solidFill>
            </a:endParaRP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Они не обязаны пускать туристов.</a:t>
            </a:r>
          </a:p>
        </p:txBody>
      </p:sp>
    </p:spTree>
    <p:extLst>
      <p:ext uri="{BB962C8B-B14F-4D97-AF65-F5344CB8AC3E}">
        <p14:creationId xmlns:p14="http://schemas.microsoft.com/office/powerpoint/2010/main" val="178788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Светлана\Desktop\Яр\DSC_16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27"/>
            <a:ext cx="9144000" cy="606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021288"/>
            <a:ext cx="8316416" cy="8367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018245"/>
            <a:ext cx="1259632" cy="83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976457"/>
            <a:ext cx="788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CC00"/>
                </a:solidFill>
                <a:latin typeface="Century Schoolbook" pitchFamily="18" charset="0"/>
              </a:rPr>
              <a:t>Кандидат исторических наук, доцент кафедры управления ИЭУП</a:t>
            </a:r>
            <a:r>
              <a:rPr lang="en-US" dirty="0">
                <a:solidFill>
                  <a:srgbClr val="FFCC00"/>
                </a:solidFill>
                <a:latin typeface="Century Schoolbook" pitchFamily="18" charset="0"/>
              </a:rPr>
              <a:t> </a:t>
            </a:r>
            <a:r>
              <a:rPr lang="ru-RU" dirty="0">
                <a:solidFill>
                  <a:srgbClr val="FFCC00"/>
                </a:solidFill>
                <a:latin typeface="Century Schoolbook" pitchFamily="18" charset="0"/>
              </a:rPr>
              <a:t>ФГБОУ ВО «РГГУ»  </a:t>
            </a:r>
          </a:p>
          <a:p>
            <a:r>
              <a:rPr lang="ru-RU" dirty="0">
                <a:solidFill>
                  <a:srgbClr val="FFCC00"/>
                </a:solidFill>
                <a:latin typeface="Century Schoolbook" pitchFamily="18" charset="0"/>
              </a:rPr>
              <a:t>ГОРЕЛОВА Светлана Игнатьевна </a:t>
            </a:r>
            <a:r>
              <a:rPr lang="en-US" dirty="0">
                <a:solidFill>
                  <a:srgbClr val="FFCC00"/>
                </a:solidFill>
                <a:latin typeface="Century Schoolbook" pitchFamily="18" charset="0"/>
              </a:rPr>
              <a:t>  </a:t>
            </a:r>
            <a:r>
              <a:rPr lang="en-US" dirty="0">
                <a:solidFill>
                  <a:srgbClr val="FFCC00"/>
                </a:solidFill>
                <a:latin typeface="Century Schoolbook" pitchFamily="18" charset="0"/>
                <a:hlinkClick r:id="rId4"/>
              </a:rPr>
              <a:t>s-gorelova@yandex.ru</a:t>
            </a:r>
            <a:endParaRPr lang="en-US" dirty="0">
              <a:solidFill>
                <a:srgbClr val="FFCC00"/>
              </a:solidFill>
              <a:latin typeface="Century Schoolbook" pitchFamily="18" charset="0"/>
            </a:endParaRPr>
          </a:p>
          <a:p>
            <a:endParaRPr lang="ru-RU" dirty="0">
              <a:solidFill>
                <a:srgbClr val="FFCC00"/>
              </a:solidFill>
              <a:latin typeface="Century Schoolbook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3EA12E-805C-422A-954F-12A640A31CEB}"/>
              </a:ext>
            </a:extLst>
          </p:cNvPr>
          <p:cNvSpPr txBox="1"/>
          <p:nvPr/>
        </p:nvSpPr>
        <p:spPr>
          <a:xfrm>
            <a:off x="251520" y="953763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1121098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174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Century Schoolbook</vt:lpstr>
      <vt:lpstr>Times New Roman</vt:lpstr>
      <vt:lpstr>Verdana</vt:lpstr>
      <vt:lpstr>Тема Office</vt:lpstr>
      <vt:lpstr>6_Тема Office</vt:lpstr>
      <vt:lpstr>чваимсм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Sveta Gorelova</cp:lastModifiedBy>
  <cp:revision>42</cp:revision>
  <dcterms:created xsi:type="dcterms:W3CDTF">2018-11-08T20:53:15Z</dcterms:created>
  <dcterms:modified xsi:type="dcterms:W3CDTF">2021-06-25T10:56:06Z</dcterms:modified>
</cp:coreProperties>
</file>