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0311-D652-4B96-91D2-86AA0D9C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2361E2-E89B-48F5-B0F1-A9D076A0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11243-3350-4FAE-BC01-E1A2681B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7CE2-BD2A-410E-BBE1-0F8B6776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B0CD2-2CE4-429A-96B0-8FA16CCC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1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15A95-06A2-46F6-8254-0F357B61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4AF73D-C9B6-4196-B458-016BD5707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766E1-08AE-4DFE-9B9E-D07810AD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3FAA8-232C-4A04-90DC-1D4E5BAC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26F6F-0D16-4712-9C3D-63887ADB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8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E1D0EA-5186-42CC-92E9-A22FEDB1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55CDCC-1490-42C8-B88F-059286F0A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E78CB-FAEA-4AA7-AB9E-73213BE9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83105-5A30-4BA0-B3FA-E9CFCF08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B582C-83D4-47B6-864F-3285C700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B3604-FF9D-49F1-A053-215EAAB8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B2AFF-33FE-4923-A90A-A98F3D4C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F32AF-F650-4007-AEB2-04FC4996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49EDE-5004-409A-A068-C5B1D37E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BC9CF-2377-43CC-BE73-E81451F4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F0AAD-5F0F-44A1-8BBF-8767FC7E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4485D-7F5F-4EB8-BEFB-ACC9D1FC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38004-5832-4ECF-AD56-A0A98D52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3590E-34DA-454A-ADFD-A01FD981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474C58-AE28-4031-B467-88FCC5AE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7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FBD7-DA6E-4AD1-9FF5-7CBE19C3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0B429-A57F-4FA6-B438-C7831B41E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B042A8-5CDF-4447-A6E5-BB77771C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9508F-337E-4C89-BA2B-1E6D404A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CEFC2-95F4-48E7-9ABA-6BF2214C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365AD-DDF9-4099-8C28-7680C503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CC9FF-2784-4D3F-9C7E-458C3EB2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F240A-1DCC-4FAE-8B6D-B67D9F5C6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0B6643-E58B-4CBF-8B14-C5AB65AC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814295-BBE4-49BC-865F-6468C5C0F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C42D91-6714-425D-B5E1-AC85A7177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2BE1FD-B07A-4309-9641-329D62CB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177DEF-E35A-4F27-B163-4FE537AE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9F1E52-9B2F-4656-9193-7B4AFF23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F3026-2C37-4E70-9E03-B99F4520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B5BEB9-7FBF-438B-A840-97A0F908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CFEFE3-9B18-46CD-BDC4-DEACF2CE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D10DE5-2634-4CFE-94FE-1ED6BA48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FE526A-0914-44BD-8799-1E364A7A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8DF142-A77F-4F4F-AEAD-57C561D8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5E369A-B3C6-48F7-8CA4-F909E9F4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87FE2-25B2-4674-B407-DE630D22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4F21E-0211-48E1-AE5E-DCA5F86E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48C26A-6610-419B-B0AE-FF173B912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E07997-5638-44FC-A880-A40D7A4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6FAE38-E940-4521-B337-00F2A153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BDD98-4EC7-4630-88CA-EF64ECE3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4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822F8-B3EB-4872-B459-6E5117BD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30E0B9-3205-4CB3-822E-E13B1EBCA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DC4414-5E69-458D-B86E-30C9B49D5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01BD68-79E4-40CC-B066-D9900D74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41915-1B75-423A-A917-FDEBD14F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B6533-0F44-42BB-8581-1E22AA40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5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71F44-968C-41D5-AAE2-AE198AA1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2CC8F-8CE2-4ECE-8A60-4E3BFE6F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4ACA9-C93C-4E7F-9925-8D3DB4A87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8B2B-F039-4966-A4EC-8C467E3D80C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8B99D-EFDD-449A-A9A5-38B5A5A23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FBC9A-88F2-4E99-8EE9-AEBC8F34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15FB-B297-4B58-875D-F30A83BB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oom.us/client/latest/ZoomInstaller.e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C6C6E-54BA-44D7-B3F9-A283A57B6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Инструкция по использованию </a:t>
            </a:r>
            <a:r>
              <a:rPr lang="en-US" dirty="0"/>
              <a:t>Zoom</a:t>
            </a:r>
            <a:r>
              <a:rPr lang="ru-RU" dirty="0"/>
              <a:t> для проведения занятий онлайн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2CFC6-96B6-433B-B715-A72092E6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v.1.0 </a:t>
            </a:r>
            <a:r>
              <a:rPr lang="ru-RU" dirty="0"/>
              <a:t>от 18.03.2020</a:t>
            </a:r>
          </a:p>
        </p:txBody>
      </p:sp>
      <p:pic>
        <p:nvPicPr>
          <p:cNvPr id="4" name="Рисунок 3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DB202028-304B-4299-BF25-723634CA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1493"/>
            <a:ext cx="10515600" cy="1325563"/>
          </a:xfrm>
        </p:spPr>
        <p:txBody>
          <a:bodyPr/>
          <a:lstStyle/>
          <a:p>
            <a:r>
              <a:rPr lang="ru-RU" dirty="0"/>
              <a:t>Приглашение участников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517236"/>
            <a:ext cx="11656291" cy="145934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Нажмите на кнопку «Управлять участниками»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  <a:p>
            <a:r>
              <a:rPr lang="ru-RU" dirty="0"/>
              <a:t>В правой части экрана появится меню со списком всех участников обучения</a:t>
            </a:r>
          </a:p>
          <a:p>
            <a:r>
              <a:rPr lang="ru-RU" dirty="0"/>
              <a:t>Нажатие на кнопку с символом микрофона около участника </a:t>
            </a:r>
            <a:r>
              <a:rPr lang="ru-RU" b="1" dirty="0">
                <a:solidFill>
                  <a:srgbClr val="C00000"/>
                </a:solidFill>
              </a:rPr>
              <a:t>(2) </a:t>
            </a:r>
            <a:r>
              <a:rPr lang="ru-RU" dirty="0"/>
              <a:t>позволяет отключить его микрофон, чтобы звук не мешал проведению занятия. В любой момент его можно включить обратно.</a:t>
            </a:r>
          </a:p>
          <a:p>
            <a:r>
              <a:rPr lang="ru-RU" dirty="0"/>
              <a:t>В нижней части есть кнопки, чтобы выключить или включить микрофоны для всех участников сразу</a:t>
            </a:r>
            <a:r>
              <a:rPr lang="ru-RU" b="1" dirty="0">
                <a:solidFill>
                  <a:srgbClr val="C00000"/>
                </a:solidFill>
              </a:rPr>
              <a:t> (3)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49138-6EEF-4433-9215-B02DFEE0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1976585"/>
            <a:ext cx="9319490" cy="4939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BB2E6-84D6-471B-83E4-46889EE04A9B}"/>
              </a:ext>
            </a:extLst>
          </p:cNvPr>
          <p:cNvSpPr txBox="1"/>
          <p:nvPr/>
        </p:nvSpPr>
        <p:spPr>
          <a:xfrm>
            <a:off x="4091710" y="577857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08957-3F9A-4B54-992B-A3E3E1B878F1}"/>
              </a:ext>
            </a:extLst>
          </p:cNvPr>
          <p:cNvSpPr txBox="1"/>
          <p:nvPr/>
        </p:nvSpPr>
        <p:spPr>
          <a:xfrm>
            <a:off x="10072254" y="342900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12360-C98B-4AD1-9EB3-86F8BB8D2C5C}"/>
              </a:ext>
            </a:extLst>
          </p:cNvPr>
          <p:cNvSpPr txBox="1"/>
          <p:nvPr/>
        </p:nvSpPr>
        <p:spPr>
          <a:xfrm>
            <a:off x="10072254" y="6193779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Рисунок 8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C89FC26-42D3-4D03-B243-84F8BDA9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Общение с участниками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Нажатие на кнопку «Чат»</a:t>
            </a:r>
            <a:r>
              <a:rPr lang="ru-RU" b="1" dirty="0">
                <a:solidFill>
                  <a:srgbClr val="C00000"/>
                </a:solidFill>
              </a:rPr>
              <a:t> (1)</a:t>
            </a:r>
            <a:r>
              <a:rPr lang="ru-RU" dirty="0"/>
              <a:t> открывает в правой части экрана чат, в который могут писать все участники занятия</a:t>
            </a:r>
            <a:r>
              <a:rPr lang="ru-RU" b="1" dirty="0">
                <a:solidFill>
                  <a:srgbClr val="C00000"/>
                </a:solidFill>
              </a:rPr>
              <a:t> (2)</a:t>
            </a:r>
            <a:r>
              <a:rPr lang="ru-RU" dirty="0"/>
              <a:t> </a:t>
            </a:r>
          </a:p>
          <a:p>
            <a:r>
              <a:rPr lang="ru-RU" dirty="0"/>
              <a:t>В этот же чат можно отправлять документы, нажав на кнопку «Файл»</a:t>
            </a:r>
            <a:r>
              <a:rPr lang="ru-RU" b="1" dirty="0">
                <a:solidFill>
                  <a:srgbClr val="C00000"/>
                </a:solidFill>
              </a:rPr>
              <a:t> (3)</a:t>
            </a:r>
            <a:r>
              <a:rPr lang="ru-RU" dirty="0"/>
              <a:t> </a:t>
            </a:r>
          </a:p>
          <a:p>
            <a:r>
              <a:rPr lang="ru-RU" dirty="0"/>
              <a:t>Нажатие на кнопку «Запись» </a:t>
            </a:r>
            <a:r>
              <a:rPr lang="ru-RU" b="1" dirty="0">
                <a:solidFill>
                  <a:srgbClr val="C00000"/>
                </a:solidFill>
              </a:rPr>
              <a:t>(4)</a:t>
            </a:r>
            <a:r>
              <a:rPr lang="ru-RU" dirty="0"/>
              <a:t> позволяет записать занятие и выложить видео-файл для последующего просмотра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2E20D-CE0D-418C-89B3-5A57CA49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55" y="2786447"/>
            <a:ext cx="6844145" cy="3706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720C7-2BFB-48B3-9DAE-31A85EF35143}"/>
              </a:ext>
            </a:extLst>
          </p:cNvPr>
          <p:cNvSpPr txBox="1"/>
          <p:nvPr/>
        </p:nvSpPr>
        <p:spPr>
          <a:xfrm>
            <a:off x="5994401" y="5436825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B8C57-F374-4183-A539-0FEA433E00E2}"/>
              </a:ext>
            </a:extLst>
          </p:cNvPr>
          <p:cNvSpPr txBox="1"/>
          <p:nvPr/>
        </p:nvSpPr>
        <p:spPr>
          <a:xfrm>
            <a:off x="11074401" y="5325988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BEF97-80B8-4304-8F82-A93C06F3BD53}"/>
              </a:ext>
            </a:extLst>
          </p:cNvPr>
          <p:cNvSpPr txBox="1"/>
          <p:nvPr/>
        </p:nvSpPr>
        <p:spPr>
          <a:xfrm>
            <a:off x="7578437" y="6114184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100A6-EC3F-4886-86C9-0A7A16B775CC}"/>
              </a:ext>
            </a:extLst>
          </p:cNvPr>
          <p:cNvSpPr txBox="1"/>
          <p:nvPr/>
        </p:nvSpPr>
        <p:spPr>
          <a:xfrm>
            <a:off x="11651674" y="5815516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1" name="Рисунок 10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A9140E4-E41F-4A0F-B816-CF79985E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Демонстрация экрана и </a:t>
            </a:r>
            <a:r>
              <a:rPr lang="en-US" dirty="0"/>
              <a:t>whiteboard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Нажатие на кнопку «Демонстрация»</a:t>
            </a:r>
            <a:r>
              <a:rPr lang="ru-RU" b="1" dirty="0">
                <a:solidFill>
                  <a:srgbClr val="C00000"/>
                </a:solidFill>
              </a:rPr>
              <a:t> (1)</a:t>
            </a:r>
            <a:r>
              <a:rPr lang="ru-RU" dirty="0"/>
              <a:t> позволяет вместо изображения с камеры показывать или изображение своего экрана</a:t>
            </a:r>
            <a:r>
              <a:rPr lang="ru-RU" b="1" dirty="0">
                <a:solidFill>
                  <a:srgbClr val="C00000"/>
                </a:solidFill>
              </a:rPr>
              <a:t> (2)</a:t>
            </a:r>
            <a:r>
              <a:rPr lang="ru-RU" dirty="0"/>
              <a:t>, или белую доску</a:t>
            </a:r>
            <a:r>
              <a:rPr lang="ru-RU" b="1" dirty="0">
                <a:solidFill>
                  <a:srgbClr val="C00000"/>
                </a:solidFill>
              </a:rPr>
              <a:t> (3)</a:t>
            </a:r>
            <a:r>
              <a:rPr lang="ru-RU" dirty="0"/>
              <a:t>, на которой можно рисовать с помощью мыши или графического планшета</a:t>
            </a:r>
          </a:p>
          <a:p>
            <a:r>
              <a:rPr lang="ru-RU" dirty="0"/>
              <a:t>Выбор экрана рекомендуется для показа презентаций</a:t>
            </a:r>
          </a:p>
          <a:p>
            <a:r>
              <a:rPr lang="ru-RU" dirty="0"/>
              <a:t>Для выбора нажмите два раза на нужную иконку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E1E93-F6CA-47F4-875A-DC7ACE5C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88" y="1437697"/>
            <a:ext cx="5672085" cy="542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DA7E7-F689-42B0-82D1-498875C858E8}"/>
              </a:ext>
            </a:extLst>
          </p:cNvPr>
          <p:cNvSpPr txBox="1"/>
          <p:nvPr/>
        </p:nvSpPr>
        <p:spPr>
          <a:xfrm>
            <a:off x="7749309" y="5667734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F7C78-6BE8-4E57-A0A1-415BF0F9AC7B}"/>
              </a:ext>
            </a:extLst>
          </p:cNvPr>
          <p:cNvSpPr txBox="1"/>
          <p:nvPr/>
        </p:nvSpPr>
        <p:spPr>
          <a:xfrm>
            <a:off x="7823201" y="5041612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78522-11DD-4941-8287-60B16B06C440}"/>
              </a:ext>
            </a:extLst>
          </p:cNvPr>
          <p:cNvSpPr txBox="1"/>
          <p:nvPr/>
        </p:nvSpPr>
        <p:spPr>
          <a:xfrm>
            <a:off x="9115290" y="5113552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Рисунок 8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51862361-504C-4CCC-952A-93F1EC92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Демонстрация экрана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10605656" cy="13255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режиме «Демонстрация экрана» участники занятия видят всё то же, что и показывающий экран</a:t>
            </a:r>
          </a:p>
          <a:p>
            <a:r>
              <a:rPr lang="ru-RU" dirty="0"/>
              <a:t>Для остановки демонстрации экрана нажмите «Остановить» </a:t>
            </a:r>
            <a:r>
              <a:rPr lang="ru-RU" b="1" dirty="0">
                <a:solidFill>
                  <a:srgbClr val="C00000"/>
                </a:solidFill>
              </a:rPr>
              <a:t>(1)</a:t>
            </a:r>
            <a:r>
              <a:rPr lang="ru-RU" dirty="0"/>
              <a:t> в верхней части экрана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F0CB15-CDB3-441C-9EA9-AB94086E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2907788"/>
            <a:ext cx="10409382" cy="3821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67253-74F7-404E-9769-C367BDC9A43E}"/>
              </a:ext>
            </a:extLst>
          </p:cNvPr>
          <p:cNvSpPr txBox="1"/>
          <p:nvPr/>
        </p:nvSpPr>
        <p:spPr>
          <a:xfrm>
            <a:off x="5107709" y="481837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7" name="Рисунок 6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2D61C5D-5D6E-41FA-8C7C-36421E33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Whiteboard </a:t>
            </a:r>
            <a:r>
              <a:rPr lang="ru-RU" dirty="0"/>
              <a:t>(режим доски сообщений)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режиме доски появляется белое поле, которое можно использовать как интерактивную доску. Основные функции:</a:t>
            </a:r>
          </a:p>
          <a:p>
            <a:r>
              <a:rPr lang="ru-RU" dirty="0"/>
              <a:t>Рисовать</a:t>
            </a:r>
            <a:r>
              <a:rPr lang="ru-RU" b="1" dirty="0">
                <a:solidFill>
                  <a:srgbClr val="C00000"/>
                </a:solidFill>
              </a:rPr>
              <a:t> (1)</a:t>
            </a:r>
            <a:r>
              <a:rPr lang="ru-RU" dirty="0"/>
              <a:t> – как маркером</a:t>
            </a:r>
            <a:r>
              <a:rPr lang="ru-RU" b="1" dirty="0">
                <a:solidFill>
                  <a:srgbClr val="C00000"/>
                </a:solidFill>
              </a:rPr>
              <a:t> (2)</a:t>
            </a:r>
            <a:r>
              <a:rPr lang="ru-RU" dirty="0"/>
              <a:t> или, например, прямые линии</a:t>
            </a:r>
            <a:r>
              <a:rPr lang="ru-RU" b="1" dirty="0">
                <a:solidFill>
                  <a:srgbClr val="C00000"/>
                </a:solidFill>
              </a:rPr>
              <a:t> (3)</a:t>
            </a:r>
            <a:r>
              <a:rPr lang="ru-RU" dirty="0"/>
              <a:t> </a:t>
            </a:r>
          </a:p>
          <a:p>
            <a:r>
              <a:rPr lang="ru-RU" dirty="0"/>
              <a:t>Стирать нарисованные элементы</a:t>
            </a:r>
            <a:r>
              <a:rPr lang="ru-RU" b="1" dirty="0">
                <a:solidFill>
                  <a:srgbClr val="C00000"/>
                </a:solidFill>
              </a:rPr>
              <a:t> (4)</a:t>
            </a:r>
            <a:r>
              <a:rPr lang="ru-RU" dirty="0"/>
              <a:t> </a:t>
            </a:r>
          </a:p>
          <a:p>
            <a:r>
              <a:rPr lang="ru-RU" dirty="0"/>
              <a:t>Отменять последнее действие</a:t>
            </a:r>
            <a:r>
              <a:rPr lang="ru-RU" b="1" dirty="0">
                <a:solidFill>
                  <a:srgbClr val="C00000"/>
                </a:solidFill>
              </a:rPr>
              <a:t> (5)</a:t>
            </a:r>
            <a:r>
              <a:rPr lang="ru-RU" dirty="0"/>
              <a:t> </a:t>
            </a:r>
          </a:p>
          <a:p>
            <a:r>
              <a:rPr lang="ru-RU" dirty="0"/>
              <a:t>Полностью очищать доску</a:t>
            </a:r>
            <a:r>
              <a:rPr lang="ru-RU" b="1" dirty="0">
                <a:solidFill>
                  <a:srgbClr val="C00000"/>
                </a:solidFill>
              </a:rPr>
              <a:t> (6)</a:t>
            </a:r>
            <a:r>
              <a:rPr lang="ru-RU" dirty="0"/>
              <a:t> </a:t>
            </a:r>
          </a:p>
          <a:p>
            <a:r>
              <a:rPr lang="ru-RU" dirty="0"/>
              <a:t>Сохранять </a:t>
            </a:r>
            <a:r>
              <a:rPr lang="ru-RU" b="1" dirty="0">
                <a:solidFill>
                  <a:srgbClr val="C00000"/>
                </a:solidFill>
              </a:rPr>
              <a:t>(7)</a:t>
            </a:r>
            <a:r>
              <a:rPr lang="ru-RU" dirty="0"/>
              <a:t> нарисованное как картинку, чтобы добавить в презентацию или отправить участникам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75A18-C2BE-492E-AC72-6C6468875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9" r="12028"/>
          <a:stretch/>
        </p:blipFill>
        <p:spPr>
          <a:xfrm>
            <a:off x="5209308" y="1437697"/>
            <a:ext cx="7050746" cy="4953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09379-C68F-4D01-A2C6-DE733B288235}"/>
              </a:ext>
            </a:extLst>
          </p:cNvPr>
          <p:cNvSpPr txBox="1"/>
          <p:nvPr/>
        </p:nvSpPr>
        <p:spPr>
          <a:xfrm>
            <a:off x="6456219" y="2204097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E8F83-88F7-40EC-B06C-C57509745279}"/>
              </a:ext>
            </a:extLst>
          </p:cNvPr>
          <p:cNvSpPr txBox="1"/>
          <p:nvPr/>
        </p:nvSpPr>
        <p:spPr>
          <a:xfrm>
            <a:off x="6918037" y="2582788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61ED2-EE53-4470-AD0C-70074FEDC77A}"/>
              </a:ext>
            </a:extLst>
          </p:cNvPr>
          <p:cNvSpPr txBox="1"/>
          <p:nvPr/>
        </p:nvSpPr>
        <p:spPr>
          <a:xfrm>
            <a:off x="9138163" y="2485805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96352-A855-4054-9817-8C1A20461570}"/>
              </a:ext>
            </a:extLst>
          </p:cNvPr>
          <p:cNvSpPr txBox="1"/>
          <p:nvPr/>
        </p:nvSpPr>
        <p:spPr>
          <a:xfrm>
            <a:off x="9845964" y="2381175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276F3-C788-4655-8118-2438357141C1}"/>
              </a:ext>
            </a:extLst>
          </p:cNvPr>
          <p:cNvSpPr txBox="1"/>
          <p:nvPr/>
        </p:nvSpPr>
        <p:spPr>
          <a:xfrm>
            <a:off x="10516822" y="2393442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65FD6-79AF-41F6-925A-16C71BD23B30}"/>
              </a:ext>
            </a:extLst>
          </p:cNvPr>
          <p:cNvSpPr txBox="1"/>
          <p:nvPr/>
        </p:nvSpPr>
        <p:spPr>
          <a:xfrm>
            <a:off x="11159973" y="2393442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62003-69F9-4834-8071-56758EFEA01A}"/>
              </a:ext>
            </a:extLst>
          </p:cNvPr>
          <p:cNvSpPr txBox="1"/>
          <p:nvPr/>
        </p:nvSpPr>
        <p:spPr>
          <a:xfrm>
            <a:off x="11803124" y="2204097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13" name="Рисунок 1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AB3AC0B-6B99-4812-B3A3-6D379D1F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Завершение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завершения занятия нажмите «Завершить конференцию» </a:t>
            </a:r>
            <a:r>
              <a:rPr lang="ru-RU" b="1" dirty="0">
                <a:solidFill>
                  <a:srgbClr val="C00000"/>
                </a:solidFill>
              </a:rPr>
              <a:t>(1)</a:t>
            </a:r>
            <a:r>
              <a:rPr lang="ru-RU" dirty="0"/>
              <a:t> в нижнем правом углу окна.</a:t>
            </a:r>
          </a:p>
          <a:p>
            <a:r>
              <a:rPr lang="ru-RU" dirty="0"/>
              <a:t>Если вы делали запись, откроется дополнительное окно </a:t>
            </a:r>
            <a:r>
              <a:rPr lang="en-US" dirty="0"/>
              <a:t>Zoom</a:t>
            </a:r>
            <a:r>
              <a:rPr lang="ru-RU" dirty="0"/>
              <a:t>, которое будет показывать прогресс конвертации видео, а после его завершения попросит указать папку</a:t>
            </a:r>
            <a:r>
              <a:rPr lang="ru-RU" b="1" dirty="0">
                <a:solidFill>
                  <a:srgbClr val="C00000"/>
                </a:solidFill>
              </a:rPr>
              <a:t> (2)</a:t>
            </a:r>
            <a:r>
              <a:rPr lang="ru-RU" dirty="0"/>
              <a:t>, в которую необходимо сохранить видеозапись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05019-8B41-46B6-A03B-B88A0369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5" y="1103896"/>
            <a:ext cx="6067425" cy="2943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53D076-19CB-48A5-A84A-9FC68148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4119691"/>
            <a:ext cx="2529609" cy="2684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5E1DF-852F-4FF3-A211-A7069781263D}"/>
              </a:ext>
            </a:extLst>
          </p:cNvPr>
          <p:cNvSpPr txBox="1"/>
          <p:nvPr/>
        </p:nvSpPr>
        <p:spPr>
          <a:xfrm>
            <a:off x="8774546" y="2429459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E616E-40FF-413A-B405-B9B6E443C754}"/>
              </a:ext>
            </a:extLst>
          </p:cNvPr>
          <p:cNvSpPr txBox="1"/>
          <p:nvPr/>
        </p:nvSpPr>
        <p:spPr>
          <a:xfrm>
            <a:off x="9670473" y="5414657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9" name="Рисунок 8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6391FEC-289B-4670-84ED-716B6BBA0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B0A10-31E2-41AE-8725-5BC8A86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Первичная установка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81D9F-B3A0-4581-8C6D-5DCB2E75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3036" cy="3051175"/>
          </a:xfrm>
        </p:spPr>
        <p:txBody>
          <a:bodyPr/>
          <a:lstStyle/>
          <a:p>
            <a:r>
              <a:rPr lang="ru-RU" dirty="0"/>
              <a:t>Установка приложения требуется только при первом использовании </a:t>
            </a:r>
            <a:r>
              <a:rPr lang="en-US" dirty="0"/>
              <a:t>Zoom</a:t>
            </a:r>
            <a:endParaRPr lang="ru-RU" dirty="0"/>
          </a:p>
          <a:p>
            <a:r>
              <a:rPr lang="ru-RU" dirty="0"/>
              <a:t>Перейдите по ссылке </a:t>
            </a:r>
            <a:r>
              <a:rPr lang="en-US" dirty="0">
                <a:hlinkClick r:id="rId2"/>
              </a:rPr>
              <a:t>https://zoom.us/client/latest/ZoomInstaller.exe</a:t>
            </a:r>
            <a:endParaRPr lang="ru-RU" dirty="0"/>
          </a:p>
          <a:p>
            <a:r>
              <a:rPr lang="ru-RU" dirty="0"/>
              <a:t>Установите скачанную программу нажимая «далее»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8AC1A5E4-C806-4A56-962E-292226FB1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B0A10-31E2-41AE-8725-5BC8A86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 в систему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81D9F-B3A0-4581-8C6D-5DCB2E75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4091" cy="4104120"/>
          </a:xfrm>
        </p:spPr>
        <p:txBody>
          <a:bodyPr/>
          <a:lstStyle/>
          <a:p>
            <a:r>
              <a:rPr lang="ru-RU" dirty="0"/>
              <a:t>Откройте сайт </a:t>
            </a:r>
            <a:r>
              <a:rPr lang="en-US" dirty="0"/>
              <a:t>zoom.us</a:t>
            </a:r>
          </a:p>
          <a:p>
            <a:r>
              <a:rPr lang="ru-RU" dirty="0"/>
              <a:t>Нажмите «Войти в систему» </a:t>
            </a:r>
            <a:r>
              <a:rPr lang="ru-RU" b="1" dirty="0">
                <a:solidFill>
                  <a:srgbClr val="C00000"/>
                </a:solidFill>
              </a:rPr>
              <a:t>(1)</a:t>
            </a:r>
          </a:p>
          <a:p>
            <a:r>
              <a:rPr lang="ru-RU" dirty="0"/>
              <a:t>Введите полученные «Адрес электронной почты» </a:t>
            </a:r>
            <a:r>
              <a:rPr lang="ru-RU" b="1" dirty="0">
                <a:solidFill>
                  <a:srgbClr val="C00000"/>
                </a:solidFill>
              </a:rPr>
              <a:t>(2) </a:t>
            </a:r>
            <a:r>
              <a:rPr lang="ru-RU" dirty="0"/>
              <a:t>(логин) и «Пароль»</a:t>
            </a:r>
            <a:r>
              <a:rPr lang="ru-RU" b="1" dirty="0">
                <a:solidFill>
                  <a:srgbClr val="C00000"/>
                </a:solidFill>
              </a:rPr>
              <a:t> (3)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2346A7-F78A-44E2-9DCF-338A00D4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57" y="1071468"/>
            <a:ext cx="7045052" cy="22797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EDC93-B598-4C58-BC9F-2D82F574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55" y="3506786"/>
            <a:ext cx="5994536" cy="3300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FBF47-DFFF-47E9-9F5B-98B73608E469}"/>
              </a:ext>
            </a:extLst>
          </p:cNvPr>
          <p:cNvSpPr txBox="1"/>
          <p:nvPr/>
        </p:nvSpPr>
        <p:spPr>
          <a:xfrm>
            <a:off x="8746837" y="2601261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5AB4C-9D55-4CDE-AFC5-0051A08C6ECE}"/>
              </a:ext>
            </a:extLst>
          </p:cNvPr>
          <p:cNvSpPr txBox="1"/>
          <p:nvPr/>
        </p:nvSpPr>
        <p:spPr>
          <a:xfrm>
            <a:off x="6830292" y="5330606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53E97-AACE-4650-A3C8-378D8F732582}"/>
              </a:ext>
            </a:extLst>
          </p:cNvPr>
          <p:cNvSpPr txBox="1"/>
          <p:nvPr/>
        </p:nvSpPr>
        <p:spPr>
          <a:xfrm>
            <a:off x="6650183" y="5675522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0" name="Рисунок 9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7A96795E-ECFA-461F-BB60-72673DB77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8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Наведите курсор мыши на надпись «Организовать конференцию» </a:t>
            </a:r>
            <a:r>
              <a:rPr lang="ru-RU" b="1" dirty="0">
                <a:solidFill>
                  <a:srgbClr val="C00000"/>
                </a:solidFill>
              </a:rPr>
              <a:t>(1) </a:t>
            </a:r>
            <a:endParaRPr lang="ru-RU" dirty="0"/>
          </a:p>
          <a:p>
            <a:r>
              <a:rPr lang="ru-RU" dirty="0"/>
              <a:t>Нажмите «С видео»</a:t>
            </a:r>
            <a:r>
              <a:rPr lang="ru-RU" b="1" dirty="0">
                <a:solidFill>
                  <a:srgbClr val="C00000"/>
                </a:solidFill>
              </a:rPr>
              <a:t> (2)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E0CB3-1FB9-4C61-B31D-9F19CDC7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561"/>
            <a:ext cx="12192000" cy="2860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3DCFE-4B86-4605-9F98-168BE1E3F8D0}"/>
              </a:ext>
            </a:extLst>
          </p:cNvPr>
          <p:cNvSpPr txBox="1"/>
          <p:nvPr/>
        </p:nvSpPr>
        <p:spPr>
          <a:xfrm>
            <a:off x="6022109" y="4651733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999FC-E4EB-4BEC-AA49-F0DA392ED974}"/>
              </a:ext>
            </a:extLst>
          </p:cNvPr>
          <p:cNvSpPr txBox="1"/>
          <p:nvPr/>
        </p:nvSpPr>
        <p:spPr>
          <a:xfrm>
            <a:off x="7167419" y="5695443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8" name="Рисунок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16CCC67-1DDB-4A59-9193-D108DCF8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8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появившемся всплывающем окне нажмите «Открыть приложение «</a:t>
            </a:r>
            <a:r>
              <a:rPr lang="en-US" dirty="0"/>
              <a:t>Zoom Meetings</a:t>
            </a:r>
            <a:r>
              <a:rPr lang="ru-RU" dirty="0"/>
              <a:t>»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  <a:p>
            <a:r>
              <a:rPr lang="ru-RU" dirty="0"/>
              <a:t>Если окно не появилось, нажмите на ссылку «Нажмите здесь»</a:t>
            </a:r>
            <a:r>
              <a:rPr lang="ru-RU" b="1" dirty="0">
                <a:solidFill>
                  <a:srgbClr val="C00000"/>
                </a:solidFill>
              </a:rPr>
              <a:t> (2)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8357F-642A-4572-825E-5D37E667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1" y="2763261"/>
            <a:ext cx="7804726" cy="398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4A4AA-76CC-4B7A-972A-DBDF5E945D29}"/>
              </a:ext>
            </a:extLst>
          </p:cNvPr>
          <p:cNvSpPr txBox="1"/>
          <p:nvPr/>
        </p:nvSpPr>
        <p:spPr>
          <a:xfrm>
            <a:off x="4414982" y="4291516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DE75C-B8BB-4A81-8965-F5301B924291}"/>
              </a:ext>
            </a:extLst>
          </p:cNvPr>
          <p:cNvSpPr txBox="1"/>
          <p:nvPr/>
        </p:nvSpPr>
        <p:spPr>
          <a:xfrm>
            <a:off x="5089237" y="5898643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9" name="Рисунок 8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31EFD147-1E88-4FD0-824B-9720078C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8"/>
            <a:ext cx="3724564" cy="3956338"/>
          </a:xfrm>
        </p:spPr>
        <p:txBody>
          <a:bodyPr>
            <a:normAutofit/>
          </a:bodyPr>
          <a:lstStyle/>
          <a:p>
            <a:r>
              <a:rPr lang="ru-RU" dirty="0"/>
              <a:t>В открывшемся приложении нажмите «Войти с использованием звука компьютера»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405F3-EF63-4160-A3A4-810B810F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45" y="1437698"/>
            <a:ext cx="6951787" cy="4586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766B3-9E22-41F2-942F-3B0F1AA6CA01}"/>
              </a:ext>
            </a:extLst>
          </p:cNvPr>
          <p:cNvSpPr txBox="1"/>
          <p:nvPr/>
        </p:nvSpPr>
        <p:spPr>
          <a:xfrm>
            <a:off x="6982691" y="418068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8" name="Рисунок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7C5EAA36-E846-4036-A06E-7A2DC6F5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звука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Нажмите на стрелочку вверх справа от кнопки с символом микрофона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  <a:p>
            <a:r>
              <a:rPr lang="ru-RU" dirty="0"/>
              <a:t>В верхней части можно выбрать микрофон (лучше оставить «Как в системе»)</a:t>
            </a:r>
            <a:r>
              <a:rPr lang="ru-RU" b="1" dirty="0">
                <a:solidFill>
                  <a:srgbClr val="C00000"/>
                </a:solidFill>
              </a:rPr>
              <a:t> (2) </a:t>
            </a:r>
            <a:endParaRPr lang="ru-RU" dirty="0"/>
          </a:p>
          <a:p>
            <a:r>
              <a:rPr lang="ru-RU" dirty="0"/>
              <a:t>В средней части динамик (можно оставить «Как в системе» или выбрать наушники, если они подключены)</a:t>
            </a:r>
            <a:r>
              <a:rPr lang="ru-RU" b="1" dirty="0">
                <a:solidFill>
                  <a:srgbClr val="C00000"/>
                </a:solidFill>
              </a:rPr>
              <a:t> (3) </a:t>
            </a:r>
            <a:endParaRPr lang="ru-RU" dirty="0"/>
          </a:p>
          <a:p>
            <a:r>
              <a:rPr lang="ru-RU" dirty="0"/>
              <a:t>Нажатие на саму кнопку со знаком микрофона отключит ваш микрофон (участники не будут слышать вас)</a:t>
            </a:r>
            <a:r>
              <a:rPr lang="ru-RU" b="1" dirty="0">
                <a:solidFill>
                  <a:srgbClr val="C00000"/>
                </a:solidFill>
              </a:rPr>
              <a:t> (4) </a:t>
            </a:r>
            <a:endParaRPr lang="ru-RU" dirty="0"/>
          </a:p>
          <a:p>
            <a:r>
              <a:rPr lang="ru-RU" dirty="0"/>
              <a:t>Для проверки звука нажмите на «Проверить динамик и микрофон»</a:t>
            </a:r>
            <a:r>
              <a:rPr lang="en-US" dirty="0"/>
              <a:t> </a:t>
            </a:r>
            <a:r>
              <a:rPr lang="ru-RU" dirty="0"/>
              <a:t>и следуйте указаниям системы</a:t>
            </a:r>
            <a:r>
              <a:rPr lang="ru-RU" b="1" dirty="0">
                <a:solidFill>
                  <a:srgbClr val="C00000"/>
                </a:solidFill>
              </a:rPr>
              <a:t> (5)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79D338-6653-4914-892C-197A4731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43" y="1179946"/>
            <a:ext cx="645795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7C5A1-7586-4C59-9518-D13C04B454A5}"/>
              </a:ext>
            </a:extLst>
          </p:cNvPr>
          <p:cNvSpPr txBox="1"/>
          <p:nvPr/>
        </p:nvSpPr>
        <p:spPr>
          <a:xfrm>
            <a:off x="8876146" y="5488708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0FD64-2C45-4834-B2C5-1287CE32BB4F}"/>
              </a:ext>
            </a:extLst>
          </p:cNvPr>
          <p:cNvSpPr txBox="1"/>
          <p:nvPr/>
        </p:nvSpPr>
        <p:spPr>
          <a:xfrm>
            <a:off x="8908474" y="358140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AE1C-1435-4677-9F4A-3568A2DC6418}"/>
              </a:ext>
            </a:extLst>
          </p:cNvPr>
          <p:cNvSpPr txBox="1"/>
          <p:nvPr/>
        </p:nvSpPr>
        <p:spPr>
          <a:xfrm>
            <a:off x="8908474" y="4535054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9EDD6-07F8-4B2E-B095-13FD21A80261}"/>
              </a:ext>
            </a:extLst>
          </p:cNvPr>
          <p:cNvSpPr txBox="1"/>
          <p:nvPr/>
        </p:nvSpPr>
        <p:spPr>
          <a:xfrm>
            <a:off x="5735782" y="4530436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AFEC2-5F7F-4A40-81A8-A9E68532C643}"/>
              </a:ext>
            </a:extLst>
          </p:cNvPr>
          <p:cNvSpPr txBox="1"/>
          <p:nvPr/>
        </p:nvSpPr>
        <p:spPr>
          <a:xfrm>
            <a:off x="10461625" y="4719781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15" name="Рисунок 1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4BB4222-8B17-4043-9DF0-F4146651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изображение с вашей камеры показывается зеркально и невозможно прочитать то, что вы пишете на доске, нажмите на стрелочку справа от значка видеокамеры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  <a:p>
            <a:r>
              <a:rPr lang="ru-RU" dirty="0"/>
              <a:t>Далее нажмите «Настройка видео»</a:t>
            </a:r>
            <a:r>
              <a:rPr lang="ru-RU" b="1" dirty="0">
                <a:solidFill>
                  <a:srgbClr val="C00000"/>
                </a:solidFill>
              </a:rPr>
              <a:t> (2) </a:t>
            </a:r>
            <a:endParaRPr lang="ru-RU" dirty="0"/>
          </a:p>
          <a:p>
            <a:r>
              <a:rPr lang="ru-RU" dirty="0"/>
              <a:t>В появившемся окне поставьте галочку «Включить зеркальный эффект»</a:t>
            </a:r>
            <a:r>
              <a:rPr lang="ru-RU" b="1" dirty="0">
                <a:solidFill>
                  <a:srgbClr val="C00000"/>
                </a:solidFill>
              </a:rPr>
              <a:t> (3)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EFA9EB-A9F9-4B9B-A952-92457CE5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106" y="1690688"/>
            <a:ext cx="5841880" cy="472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E6B7B-4813-4543-9DD9-0DED561FA1EA}"/>
              </a:ext>
            </a:extLst>
          </p:cNvPr>
          <p:cNvSpPr txBox="1"/>
          <p:nvPr/>
        </p:nvSpPr>
        <p:spPr>
          <a:xfrm>
            <a:off x="5770106" y="527057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C399A-1C9C-4EC1-85ED-18AF19BE7CE9}"/>
              </a:ext>
            </a:extLst>
          </p:cNvPr>
          <p:cNvSpPr txBox="1"/>
          <p:nvPr/>
        </p:nvSpPr>
        <p:spPr>
          <a:xfrm>
            <a:off x="8050645" y="5465111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1B564-52E2-4437-ABC7-48F63A280368}"/>
              </a:ext>
            </a:extLst>
          </p:cNvPr>
          <p:cNvSpPr txBox="1"/>
          <p:nvPr/>
        </p:nvSpPr>
        <p:spPr>
          <a:xfrm>
            <a:off x="7555346" y="4559370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0" name="Рисунок 9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76B46876-559A-4F8D-A31B-F6287097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FB8C-784C-4994-8242-38ECC1B8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Приглашение участников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92303-00DA-4058-8736-EB01AE2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697"/>
            <a:ext cx="4269509" cy="51815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Чтобы добавить слушателей нажмите кнопку «Пригласить»</a:t>
            </a:r>
            <a:r>
              <a:rPr lang="ru-RU" b="1" dirty="0">
                <a:solidFill>
                  <a:srgbClr val="C00000"/>
                </a:solidFill>
              </a:rPr>
              <a:t> (1) </a:t>
            </a:r>
            <a:endParaRPr lang="ru-RU" dirty="0"/>
          </a:p>
          <a:p>
            <a:r>
              <a:rPr lang="ru-RU" dirty="0"/>
              <a:t>Удобнее всего высылать приглашение в виде ссылки. Для этого нажмите «Копировать </a:t>
            </a:r>
            <a:r>
              <a:rPr lang="en-US" dirty="0"/>
              <a:t>URL</a:t>
            </a:r>
            <a:r>
              <a:rPr lang="ru-RU" dirty="0"/>
              <a:t>»</a:t>
            </a:r>
            <a:r>
              <a:rPr lang="ru-RU" b="1" dirty="0">
                <a:solidFill>
                  <a:srgbClr val="C00000"/>
                </a:solidFill>
              </a:rPr>
              <a:t> (2)</a:t>
            </a:r>
            <a:r>
              <a:rPr lang="ru-RU" dirty="0"/>
              <a:t>. После этого в текст письма (или в мессенджер) можно вставить ссылку, нажав </a:t>
            </a:r>
            <a:r>
              <a:rPr lang="en-US" dirty="0" err="1"/>
              <a:t>Ctrl+V</a:t>
            </a:r>
            <a:r>
              <a:rPr lang="ru-RU" dirty="0"/>
              <a:t> или </a:t>
            </a:r>
            <a:r>
              <a:rPr lang="en-US" dirty="0"/>
              <a:t>{</a:t>
            </a:r>
            <a:r>
              <a:rPr lang="ru-RU" dirty="0"/>
              <a:t>Правая кнопка мыши -</a:t>
            </a:r>
            <a:r>
              <a:rPr lang="en-US" dirty="0"/>
              <a:t>&gt; </a:t>
            </a:r>
            <a:r>
              <a:rPr lang="ru-RU" dirty="0"/>
              <a:t>Вставить</a:t>
            </a:r>
            <a:r>
              <a:rPr lang="en-US" dirty="0"/>
              <a:t>}</a:t>
            </a:r>
          </a:p>
          <a:p>
            <a:r>
              <a:rPr lang="ru-RU" dirty="0"/>
              <a:t>Не забудьте сообщить участникам пароль от конференции</a:t>
            </a:r>
            <a:r>
              <a:rPr lang="ru-RU" b="1" dirty="0">
                <a:solidFill>
                  <a:srgbClr val="C00000"/>
                </a:solidFill>
              </a:rPr>
              <a:t> (3)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B35EA-D473-44BB-B343-B7E630BD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58" y="2475055"/>
            <a:ext cx="6772085" cy="4017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F2669-A139-43B0-B2DA-68C13093CA21}"/>
              </a:ext>
            </a:extLst>
          </p:cNvPr>
          <p:cNvSpPr txBox="1"/>
          <p:nvPr/>
        </p:nvSpPr>
        <p:spPr>
          <a:xfrm>
            <a:off x="6705601" y="5769334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60E1A-236C-4C49-A822-2DC5ADA78AD8}"/>
              </a:ext>
            </a:extLst>
          </p:cNvPr>
          <p:cNvSpPr txBox="1"/>
          <p:nvPr/>
        </p:nvSpPr>
        <p:spPr>
          <a:xfrm>
            <a:off x="7158183" y="4688679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FE9EA-D949-48DB-9C5B-5611ED287CC2}"/>
              </a:ext>
            </a:extLst>
          </p:cNvPr>
          <p:cNvSpPr txBox="1"/>
          <p:nvPr/>
        </p:nvSpPr>
        <p:spPr>
          <a:xfrm>
            <a:off x="10993582" y="5233625"/>
            <a:ext cx="360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0" name="Рисунок 9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6C4E6746-0A71-4792-98B2-A34869AE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13" y="239713"/>
            <a:ext cx="158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758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Инструкция по использованию Zoom для проведения занятий онлайн</vt:lpstr>
      <vt:lpstr>Первичная установка программы</vt:lpstr>
      <vt:lpstr>Вход в систему</vt:lpstr>
      <vt:lpstr>Начало занятия</vt:lpstr>
      <vt:lpstr>Начало занятия</vt:lpstr>
      <vt:lpstr>Настройка занятия</vt:lpstr>
      <vt:lpstr>Настройка звука</vt:lpstr>
      <vt:lpstr>Настройка видео</vt:lpstr>
      <vt:lpstr>Приглашение участников</vt:lpstr>
      <vt:lpstr>Приглашение участников</vt:lpstr>
      <vt:lpstr>Общение с участниками</vt:lpstr>
      <vt:lpstr>Демонстрация экрана и whiteboard</vt:lpstr>
      <vt:lpstr>Демонстрация экрана</vt:lpstr>
      <vt:lpstr>Whiteboard (режим доски сообщений)</vt:lpstr>
      <vt:lpstr>Завершение занятия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2020-03-17T21:00:13Z</dcterms:created>
  <dcterms:modified xsi:type="dcterms:W3CDTF">2020-03-17T22:07:30Z</dcterms:modified>
</cp:coreProperties>
</file>