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87" r:id="rId2"/>
    <p:sldId id="260" r:id="rId3"/>
    <p:sldId id="292" r:id="rId4"/>
    <p:sldId id="265" r:id="rId5"/>
    <p:sldId id="266" r:id="rId6"/>
    <p:sldId id="288" r:id="rId7"/>
    <p:sldId id="271" r:id="rId8"/>
    <p:sldId id="293" r:id="rId9"/>
    <p:sldId id="289" r:id="rId10"/>
    <p:sldId id="27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89"/>
    <p:restoredTop sz="94712"/>
  </p:normalViewPr>
  <p:slideViewPr>
    <p:cSldViewPr snapToGrid="0" snapToObjects="1">
      <p:cViewPr varScale="1">
        <p:scale>
          <a:sx n="101" d="100"/>
          <a:sy n="101" d="100"/>
        </p:scale>
        <p:origin x="232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15606-CCB1-1147-8591-7E9E1A9E3733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49F9F-8C26-2D43-850F-A47F8A59C8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05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49F9F-8C26-2D43-850F-A47F8A59C84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80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A3CB0-3618-0E40-906C-A5FADFBAF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E633E1-FD56-7C46-8474-4C57ACF9E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9234A1-1AA1-9340-B511-B714EBB31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C731-747B-1E40-8A04-02F381210E71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30977C-E848-F443-B1CC-C9F4E0044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C6603F-8348-2346-9D34-313613CE9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AA068-926E-9D44-8B31-5DD2AD98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159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B3D23-F234-F249-A320-70910E3BD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6A764E-E4E2-5A4F-A5B2-1DFEC199C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C7A2D0-9147-3343-BF67-33B481C8C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C731-747B-1E40-8A04-02F381210E71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B88758-2296-6846-A21B-905E76214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45B25A-1922-7743-AFAA-9C8E395F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AA068-926E-9D44-8B31-5DD2AD98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865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7F0CFEB-F429-F54C-9618-97B3F2D1AD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936B41-4A4E-8845-BE80-1603762A8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6EA5FB-F092-2244-832F-F9D76A4DE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C731-747B-1E40-8A04-02F381210E71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DB4430-E264-F04D-A308-BCCFF009B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BAF7EE-B4D9-4943-9C79-AC0B96B9A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AA068-926E-9D44-8B31-5DD2AD98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3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642DEF-50DC-ED44-A973-95D452F41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0043DF-3C78-254E-B2C4-29418EA04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2E754F-9604-A448-9ED2-8D1E071AA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C731-747B-1E40-8A04-02F381210E71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658472-6BCF-F648-83C0-0D8A70A13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96F89D-6175-5A45-9E74-DB769620C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AA068-926E-9D44-8B31-5DD2AD98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152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EFDEC-4360-4549-8182-A0BD67B3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DC9DD6-3D9D-2A46-9464-E9381102F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3A86AF-4446-384D-AB04-7441F9569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C731-747B-1E40-8A04-02F381210E71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7D40CD-F3DD-6D4E-BE35-E63320402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4EE347-0F80-E24F-B4EB-19DD633BE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AA068-926E-9D44-8B31-5DD2AD98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463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E25FB2-CB94-C442-B8C3-246A759E4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84E43D-E453-BE4E-AA3A-0EB413706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3038C9-34DD-864F-9C35-E629968C4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47CF55-46B8-8E4D-88BF-9837A042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C731-747B-1E40-8A04-02F381210E71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D6F592-6D48-C84A-A1FB-537B6EA99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2D51D3-75D2-7340-A681-88C116525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AA068-926E-9D44-8B31-5DD2AD98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594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114CD9-FD0C-4442-8D1E-440B0E221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EBE6EB-410C-DD47-A468-813033CFB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FF1A1D-E3DD-1C46-AFB7-30B95E082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CE6E0B-12B8-A44B-B779-1099DA510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4CF4AC4-02D9-7A43-B1D1-AC96E5B65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D099E24-6C3F-F447-981F-A0D1692EA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C731-747B-1E40-8A04-02F381210E71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4329B3-4BF3-9343-8097-D362AF55E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00B41F2-9936-7840-BE97-8D026DC8F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AA068-926E-9D44-8B31-5DD2AD98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416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61438-471C-5C49-9E76-E911CB5AD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CB50B21-9D61-E44D-8473-56EE73C7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C731-747B-1E40-8A04-02F381210E71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8E6381-34BC-814B-A5DD-80CD2CCF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B0D61DC-9418-B447-9DB9-782C3ACAB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AA068-926E-9D44-8B31-5DD2AD98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480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745CA8-CF51-4342-8CD3-153CD3359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C731-747B-1E40-8A04-02F381210E71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F785FE-F5E9-2F42-957E-8A3214E80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4A6927-39E5-2949-B0EB-36086349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AA068-926E-9D44-8B31-5DD2AD98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675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9E48D5-8BFD-F041-A600-629DEAC4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ED2C06-B5A9-CE4E-8883-FFF919A2E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491F55-38A7-2D43-B028-56DCFE241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58DED6-89A7-664A-8A2B-06FB06F7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C731-747B-1E40-8A04-02F381210E71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0B14EE-A838-6542-9F3F-2624B25AE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06772-7193-504E-9CA3-77C6ADBCC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AA068-926E-9D44-8B31-5DD2AD98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526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ADC0A-8196-554A-9E74-2F8E69A2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D2891D-9A38-8949-95F4-E8C0D2A48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88CC27-9DD0-CD4A-9B3D-ECEC67E5B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B892EC-CD1A-4F4C-9A90-CD99D9389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C731-747B-1E40-8A04-02F381210E71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24DFA-0945-7E4F-B4C4-01C56D4EF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D3A226-4886-4E46-84F8-6C599A2A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AA068-926E-9D44-8B31-5DD2AD98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092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659315-35C6-6F45-992C-E87CE9B26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A8E39C-E053-D941-B610-C25A4F531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F1353B-38EE-EC44-829C-860E4BFEC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AC731-747B-1E40-8A04-02F381210E71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F6C02B-3CD2-7F4D-83A7-29A1A93EDE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DB1732-CDE3-AA47-AD7B-609A0B3F6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AA068-926E-9D44-8B31-5DD2AD98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70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11" Type="http://schemas.openxmlformats.org/officeDocument/2006/relationships/image" Target="../media/image21.emf"/><Relationship Id="rId5" Type="http://schemas.openxmlformats.org/officeDocument/2006/relationships/image" Target="../media/image16.png"/><Relationship Id="rId10" Type="http://schemas.openxmlformats.org/officeDocument/2006/relationships/image" Target="../media/image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8EE1F8A-2148-8B4E-A176-0EAA23EA5381}"/>
              </a:ext>
            </a:extLst>
          </p:cNvPr>
          <p:cNvSpPr txBox="1"/>
          <p:nvPr/>
        </p:nvSpPr>
        <p:spPr>
          <a:xfrm>
            <a:off x="4460353" y="996018"/>
            <a:ext cx="5796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1D1A1D"/>
                </a:solidFill>
                <a:latin typeface="Codec Pro ExtraBold" pitchFamily="2" charset="0"/>
                <a:ea typeface="Baskerville" panose="02020502070401020303" pitchFamily="18" charset="0"/>
                <a:cs typeface="Arial Black" panose="020B0604020202020204" pitchFamily="34" charset="0"/>
              </a:rPr>
              <a:t>ЛИДЕРЫ МЕЖДУНАРОДНОГО СОТРУДНИЧЕСТВА</a:t>
            </a:r>
          </a:p>
          <a:p>
            <a:r>
              <a:rPr lang="en-US" dirty="0">
                <a:solidFill>
                  <a:srgbClr val="1D1A1D"/>
                </a:solidFill>
                <a:latin typeface="Codec Pro News" pitchFamily="2" charset="0"/>
                <a:ea typeface="Baskerville" panose="02020502070401020303" pitchFamily="18" charset="0"/>
                <a:cs typeface="Arial Black" panose="020B0604020202020204" pitchFamily="34" charset="0"/>
              </a:rPr>
              <a:t>LEADERS OF INTERNATIONAL COOPERATION</a:t>
            </a:r>
            <a:endParaRPr lang="ru-RU" dirty="0">
              <a:solidFill>
                <a:srgbClr val="1D1A1D"/>
              </a:solidFill>
              <a:latin typeface="Codec Pro News" pitchFamily="2" charset="0"/>
              <a:ea typeface="Baskerville" panose="02020502070401020303" pitchFamily="18" charset="0"/>
              <a:cs typeface="Arial Black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D39D2D-C4AF-9A4E-B24F-BD78C7CD34A8}"/>
              </a:ext>
            </a:extLst>
          </p:cNvPr>
          <p:cNvSpPr txBox="1"/>
          <p:nvPr/>
        </p:nvSpPr>
        <p:spPr>
          <a:xfrm>
            <a:off x="4460353" y="1628971"/>
            <a:ext cx="3403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1D1A1D"/>
                </a:solidFill>
                <a:latin typeface="Codec Pro ExtraBold" pitchFamily="2" charset="0"/>
              </a:rPr>
              <a:t>ПОЛЮС СМЫСЛОВ  </a:t>
            </a:r>
            <a:r>
              <a:rPr lang="en-US" sz="1200" b="1" dirty="0">
                <a:solidFill>
                  <a:srgbClr val="1D1A1D"/>
                </a:solidFill>
                <a:latin typeface="Codec Pro ExtraBold" pitchFamily="2" charset="0"/>
              </a:rPr>
              <a:t>| </a:t>
            </a:r>
            <a:r>
              <a:rPr lang="en-US" sz="1200" dirty="0">
                <a:solidFill>
                  <a:srgbClr val="1D1A1D"/>
                </a:solidFill>
                <a:latin typeface="Codec Pro News" pitchFamily="2" charset="0"/>
              </a:rPr>
              <a:t>POLE OF MEANINGS</a:t>
            </a:r>
            <a:endParaRPr lang="ru-RU" sz="1200" dirty="0">
              <a:solidFill>
                <a:srgbClr val="1D1A1D"/>
              </a:solidFill>
              <a:latin typeface="Codec Pro News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5ACCB0-7E57-0148-8CFE-7D003AA15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438" y="391399"/>
            <a:ext cx="2552700" cy="2501900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303846-08AA-2E46-9C55-B82DA4C3B2ED}"/>
              </a:ext>
            </a:extLst>
          </p:cNvPr>
          <p:cNvSpPr txBox="1"/>
          <p:nvPr/>
        </p:nvSpPr>
        <p:spPr>
          <a:xfrm>
            <a:off x="633984" y="3526252"/>
            <a:ext cx="108874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1D1A1D"/>
                </a:solidFill>
                <a:latin typeface="Codec Pro News" pitchFamily="2" charset="0"/>
                <a:ea typeface="Baskerville" panose="02020502070401020303" pitchFamily="18" charset="0"/>
                <a:cs typeface="Arial Black" panose="020B0604020202020204" pitchFamily="34" charset="0"/>
              </a:rPr>
              <a:t>Лучшие практики акселерации стартапов в сфере туризма, реализуемые в рамках Российско-Китайского бизнес-акселератора.</a:t>
            </a:r>
            <a:endParaRPr lang="ru-RU" sz="2800" dirty="0">
              <a:solidFill>
                <a:srgbClr val="1D1A1D"/>
              </a:solidFill>
              <a:ea typeface="Baskerville" panose="02020502070401020303" pitchFamily="18" charset="0"/>
              <a:cs typeface="Arial Black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8731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63E4FE-6076-5F4C-8DF8-06620BE6F923}"/>
              </a:ext>
            </a:extLst>
          </p:cNvPr>
          <p:cNvSpPr txBox="1"/>
          <p:nvPr/>
        </p:nvSpPr>
        <p:spPr>
          <a:xfrm>
            <a:off x="4236356" y="2783727"/>
            <a:ext cx="3719288" cy="1290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dec Pro ExtraBold" pitchFamily="2" charset="0"/>
                <a:ea typeface="+mn-ea"/>
                <a:cs typeface="+mn-cs"/>
              </a:rPr>
              <a:t>WWW.LEADERSTEAM.ORG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dec Pro ExtraBold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dec Pro ExtraBold" pitchFamily="2" charset="0"/>
                <a:ea typeface="+mn-ea"/>
                <a:cs typeface="+mn-cs"/>
              </a:rPr>
              <a:t>WELCOME@LEADERSTEAM.ORG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dec Pro ExtraBold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dec Pro ExtraBold" pitchFamily="2" charset="0"/>
                <a:ea typeface="+mn-ea"/>
                <a:cs typeface="+mn-cs"/>
              </a:rPr>
              <a:t>@LEADERSTEAM.INTL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dec Pro ExtraBold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DF063C-A004-2D43-ABD1-0334F3795379}"/>
              </a:ext>
            </a:extLst>
          </p:cNvPr>
          <p:cNvSpPr txBox="1"/>
          <p:nvPr/>
        </p:nvSpPr>
        <p:spPr>
          <a:xfrm>
            <a:off x="3042392" y="5973173"/>
            <a:ext cx="6107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dec Pro News" pitchFamily="2" charset="0"/>
                <a:ea typeface="+mn-ea"/>
                <a:cs typeface="+mn-cs"/>
              </a:rPr>
              <a:t>Instagram    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dec Pro News" pitchFamily="2" charset="0"/>
                <a:ea typeface="+mn-ea"/>
                <a:cs typeface="+mn-cs"/>
              </a:rPr>
              <a:t>facebook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dec Pro News" pitchFamily="2" charset="0"/>
                <a:ea typeface="+mn-ea"/>
                <a:cs typeface="+mn-cs"/>
              </a:rPr>
              <a:t>	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dec Pro News" pitchFamily="2" charset="0"/>
                <a:ea typeface="+mn-ea"/>
                <a:cs typeface="+mn-cs"/>
              </a:rPr>
              <a:t>   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dec Pro News" pitchFamily="2" charset="0"/>
                <a:ea typeface="+mn-ea"/>
                <a:cs typeface="+mn-cs"/>
              </a:rPr>
              <a:t>       telegram        clubhouse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dec Pro New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278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F3FE65-35ED-D246-AA12-B60FC3D18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/>
                    </a14:imgEffect>
                  </a14:imgLayer>
                </a14:imgProps>
              </a:ext>
            </a:extLst>
          </a:blip>
          <a:srcRect l="10138" t="17408" r="29799" b="3191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1D1A1D"/>
          </a:solidFill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AF24021-A97F-AD42-8318-050C4DC6A2AA}"/>
              </a:ext>
            </a:extLst>
          </p:cNvPr>
          <p:cNvSpPr/>
          <p:nvPr/>
        </p:nvSpPr>
        <p:spPr>
          <a:xfrm>
            <a:off x="789904" y="1443841"/>
            <a:ext cx="1061219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3F0F0"/>
                </a:solidFill>
                <a:latin typeface="Codec Pro" pitchFamily="2" charset="0"/>
              </a:rPr>
              <a:t>Автономная некоммерческая организация по развитию гуманитарного международного сотрудничества «Лидеры международного сотрудничества» – </a:t>
            </a:r>
            <a:r>
              <a:rPr lang="ru-RU" dirty="0">
                <a:solidFill>
                  <a:srgbClr val="F3F0F0"/>
                </a:solidFill>
                <a:latin typeface="Codec Pro News" pitchFamily="2" charset="0"/>
              </a:rPr>
              <a:t>это неправительственная некоммерческая </a:t>
            </a:r>
            <a:r>
              <a:rPr lang="ru-RU" dirty="0">
                <a:solidFill>
                  <a:srgbClr val="F3F0F0"/>
                </a:solidFill>
              </a:rPr>
              <a:t>организация, на базе которой создается платформа поддержки гражданских инициатив в сфере публичной дипломатии </a:t>
            </a:r>
            <a:r>
              <a:rPr lang="ru-RU" dirty="0">
                <a:solidFill>
                  <a:srgbClr val="F3F0F0"/>
                </a:solidFill>
                <a:latin typeface="Codec Pro News" pitchFamily="2" charset="0"/>
              </a:rPr>
              <a:t>и международного сотрудничества.</a:t>
            </a:r>
          </a:p>
          <a:p>
            <a:pPr algn="just"/>
            <a:endParaRPr lang="ru-RU" dirty="0">
              <a:solidFill>
                <a:srgbClr val="F3F0F0"/>
              </a:solidFill>
              <a:latin typeface="Codec Pro News" pitchFamily="2" charset="0"/>
            </a:endParaRPr>
          </a:p>
          <a:p>
            <a:pPr algn="just"/>
            <a:r>
              <a:rPr lang="ru-RU" dirty="0">
                <a:solidFill>
                  <a:srgbClr val="F3F0F0"/>
                </a:solidFill>
                <a:latin typeface="Codec Pro News" pitchFamily="2" charset="0"/>
              </a:rPr>
              <a:t>Организация зарегистрирована в январе 2021 года. Основателями Организации стали Финалисты Всероссийского конкурса «Лидеры Международного Сотрудничества» проводимого Федеральным агентством по делам молодежи - </a:t>
            </a:r>
            <a:r>
              <a:rPr lang="ru-RU" dirty="0" err="1">
                <a:solidFill>
                  <a:srgbClr val="F3F0F0"/>
                </a:solidFill>
                <a:latin typeface="Codec Pro News" pitchFamily="2" charset="0"/>
              </a:rPr>
              <a:t>Росмолодежь</a:t>
            </a:r>
            <a:r>
              <a:rPr lang="ru-RU" dirty="0">
                <a:solidFill>
                  <a:srgbClr val="F3F0F0"/>
                </a:solidFill>
                <a:latin typeface="Codec Pro News" pitchFamily="2" charset="0"/>
              </a:rPr>
              <a:t> в период 30 октября – 01 ноября 2020 года. </a:t>
            </a:r>
          </a:p>
          <a:p>
            <a:pPr algn="just"/>
            <a:endParaRPr lang="ru-RU" dirty="0">
              <a:solidFill>
                <a:srgbClr val="F3F0F0"/>
              </a:solidFill>
              <a:latin typeface="Codec Pro News" pitchFamily="2" charset="0"/>
            </a:endParaRPr>
          </a:p>
          <a:p>
            <a:pPr algn="just"/>
            <a:r>
              <a:rPr lang="ru-RU" dirty="0">
                <a:solidFill>
                  <a:srgbClr val="F3F0F0"/>
                </a:solidFill>
                <a:latin typeface="Codec Pro News" pitchFamily="2" charset="0"/>
              </a:rPr>
              <a:t>Свою деятельность организация строит на проектно-программном подходе. На текущий момент портфель проектов включает в себя лучшие практики финалистов Всероссийского конкурса «Лидеры международного сотрудничества», а также те уникальные инициативы и уже состоявшиеся проекты-бренды, авторами и держателями которых являются члены сообщества </a:t>
            </a:r>
            <a:r>
              <a:rPr lang="en-US" dirty="0">
                <a:solidFill>
                  <a:srgbClr val="F3F0F0"/>
                </a:solidFill>
                <a:latin typeface="Codec Pro News" pitchFamily="2" charset="0"/>
              </a:rPr>
              <a:t>#</a:t>
            </a:r>
            <a:r>
              <a:rPr lang="ru-RU" dirty="0">
                <a:solidFill>
                  <a:srgbClr val="F3F0F0"/>
                </a:solidFill>
                <a:latin typeface="Codec Pro News" pitchFamily="2" charset="0"/>
              </a:rPr>
              <a:t>ЛМСРоссии.</a:t>
            </a:r>
          </a:p>
          <a:p>
            <a:pPr algn="just"/>
            <a:endParaRPr lang="en-US" dirty="0">
              <a:solidFill>
                <a:srgbClr val="F3F0F0"/>
              </a:solidFill>
              <a:latin typeface="Codec Pro News" pitchFamily="2" charset="0"/>
            </a:endParaRPr>
          </a:p>
          <a:p>
            <a:pPr algn="just"/>
            <a:endParaRPr lang="ru-RU" dirty="0">
              <a:solidFill>
                <a:srgbClr val="F3F0F0"/>
              </a:solidFill>
              <a:latin typeface="Codec Pro New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228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F3FE65-35ED-D246-AA12-B60FC3D18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/>
                    </a14:imgEffect>
                  </a14:imgLayer>
                </a14:imgProps>
              </a:ext>
            </a:extLst>
          </a:blip>
          <a:srcRect l="10138" t="17408" r="29799" b="3191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1D1A1D"/>
          </a:solidFill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AF24021-A97F-AD42-8318-050C4DC6A2AA}"/>
              </a:ext>
            </a:extLst>
          </p:cNvPr>
          <p:cNvSpPr/>
          <p:nvPr/>
        </p:nvSpPr>
        <p:spPr>
          <a:xfrm>
            <a:off x="789904" y="395329"/>
            <a:ext cx="1061219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3F0F0"/>
                </a:solidFill>
              </a:rPr>
              <a:t>Российско-Китайский бизнес-акселератор (далее – РКБА) - уникальный проект, являющийся продолжением реализации лучших практик наработанных в рамках авторского проекта МАП РКМБИ с 2016 года. Основная цель – тренировка существующих и наработка новых предпринимательских навыков в области инвестиций, трансфера технологий, внешнеэкономической деятельности среди команд собственников и управленцев представителей малого и среднего бизнеса. </a:t>
            </a:r>
          </a:p>
          <a:p>
            <a:endParaRPr lang="ru-RU" dirty="0">
              <a:solidFill>
                <a:srgbClr val="F3F0F0"/>
              </a:solidFill>
            </a:endParaRPr>
          </a:p>
          <a:p>
            <a:r>
              <a:rPr lang="ru-RU" dirty="0">
                <a:solidFill>
                  <a:srgbClr val="F3F0F0"/>
                </a:solidFill>
              </a:rPr>
              <a:t>Проект призван сформировать глобальную инновационную экосистему за счет комбинирования несколько направлений:</a:t>
            </a:r>
          </a:p>
          <a:p>
            <a:r>
              <a:rPr lang="ru-RU" dirty="0">
                <a:solidFill>
                  <a:srgbClr val="F3F0F0"/>
                </a:solidFill>
              </a:rPr>
              <a:t>- нетворкинг;</a:t>
            </a:r>
          </a:p>
          <a:p>
            <a:r>
              <a:rPr lang="ru-RU" dirty="0">
                <a:solidFill>
                  <a:srgbClr val="F3F0F0"/>
                </a:solidFill>
              </a:rPr>
              <a:t>- образовательная программа;</a:t>
            </a:r>
          </a:p>
          <a:p>
            <a:r>
              <a:rPr lang="ru-RU" dirty="0">
                <a:solidFill>
                  <a:srgbClr val="F3F0F0"/>
                </a:solidFill>
              </a:rPr>
              <a:t>- наставничество и </a:t>
            </a:r>
            <a:r>
              <a:rPr lang="ru-RU" dirty="0" err="1">
                <a:solidFill>
                  <a:srgbClr val="F3F0F0"/>
                </a:solidFill>
              </a:rPr>
              <a:t>менторство</a:t>
            </a:r>
            <a:r>
              <a:rPr lang="ru-RU" dirty="0">
                <a:solidFill>
                  <a:srgbClr val="F3F0F0"/>
                </a:solidFill>
              </a:rPr>
              <a:t>;</a:t>
            </a:r>
          </a:p>
          <a:p>
            <a:r>
              <a:rPr lang="ru-RU" dirty="0">
                <a:solidFill>
                  <a:srgbClr val="F3F0F0"/>
                </a:solidFill>
              </a:rPr>
              <a:t>- работа с узкопрофильными экспертами;</a:t>
            </a:r>
          </a:p>
          <a:p>
            <a:r>
              <a:rPr lang="ru-RU" dirty="0">
                <a:solidFill>
                  <a:srgbClr val="F3F0F0"/>
                </a:solidFill>
              </a:rPr>
              <a:t>- контрактное производство в Китае;</a:t>
            </a:r>
          </a:p>
          <a:p>
            <a:r>
              <a:rPr lang="ru-RU" dirty="0">
                <a:solidFill>
                  <a:srgbClr val="F3F0F0"/>
                </a:solidFill>
              </a:rPr>
              <a:t>- запуск продаж за рубежом;</a:t>
            </a:r>
          </a:p>
          <a:p>
            <a:r>
              <a:rPr lang="ru-RU" dirty="0">
                <a:solidFill>
                  <a:srgbClr val="F3F0F0"/>
                </a:solidFill>
              </a:rPr>
              <a:t>- работа с инвестиционными фондами Китая.</a:t>
            </a:r>
          </a:p>
          <a:p>
            <a:endParaRPr lang="ru-RU" dirty="0">
              <a:solidFill>
                <a:srgbClr val="F3F0F0"/>
              </a:solidFill>
            </a:endParaRPr>
          </a:p>
          <a:p>
            <a:r>
              <a:rPr lang="ru-RU" dirty="0">
                <a:solidFill>
                  <a:srgbClr val="F3F0F0"/>
                </a:solidFill>
              </a:rPr>
              <a:t>Принять участие могут юридические лица, ведущие предпринимательскую деятельность и зарегистрированные в установленном законодательством Российской Федерации порядке. Претендентам необходимо пройти многоступенчатый отбор на предмет стадии разработки проекта, направления деятельности, ресурсной состоятельности, наличия команды и т.д.</a:t>
            </a:r>
          </a:p>
          <a:p>
            <a:pPr algn="just"/>
            <a:endParaRPr lang="ru-RU" dirty="0">
              <a:solidFill>
                <a:srgbClr val="F3F0F0"/>
              </a:solidFill>
            </a:endParaRPr>
          </a:p>
          <a:p>
            <a:pPr algn="just"/>
            <a:endParaRPr lang="en-US" dirty="0">
              <a:solidFill>
                <a:srgbClr val="F3F0F0"/>
              </a:solidFill>
              <a:latin typeface="Codec Pro News" pitchFamily="2" charset="0"/>
            </a:endParaRPr>
          </a:p>
          <a:p>
            <a:pPr algn="just"/>
            <a:endParaRPr lang="ru-RU" dirty="0">
              <a:solidFill>
                <a:srgbClr val="F3F0F0"/>
              </a:solidFill>
              <a:latin typeface="Codec Pro New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854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внутренний, человек, потолок, аэропорт&#10;&#10;Автоматически созданное описание">
            <a:extLst>
              <a:ext uri="{FF2B5EF4-FFF2-40B4-BE49-F238E27FC236}">
                <a16:creationId xmlns:a16="http://schemas.microsoft.com/office/drawing/2014/main" id="{4C4B7F79-8390-8543-AEC3-85258200A9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64" b="8066"/>
          <a:stretch/>
        </p:blipFill>
        <p:spPr>
          <a:xfrm>
            <a:off x="-3048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FCF402A-B93B-0240-B737-F287A8CB3090}"/>
              </a:ext>
            </a:extLst>
          </p:cNvPr>
          <p:cNvSpPr/>
          <p:nvPr/>
        </p:nvSpPr>
        <p:spPr>
          <a:xfrm>
            <a:off x="0" y="0"/>
            <a:ext cx="6418998" cy="6858000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dirty="0"/>
              <a:t>КАКИЕ ЦЕЛИ МОЖЕТ РЕАЛИЗОВАТЬ </a:t>
            </a:r>
          </a:p>
          <a:p>
            <a:pPr algn="ctr"/>
            <a:r>
              <a:rPr lang="ru-RU" sz="2800" dirty="0"/>
              <a:t>РЕЗИДЕНТ АКСЕЛЕРАТОРА? </a:t>
            </a:r>
          </a:p>
          <a:p>
            <a:endParaRPr lang="en-GB" dirty="0"/>
          </a:p>
          <a:p>
            <a:r>
              <a:rPr lang="ru-RU" dirty="0"/>
              <a:t>НЕТВОРКИНГ – </a:t>
            </a:r>
            <a:r>
              <a:rPr lang="ru-RU" dirty="0" err="1"/>
              <a:t>найти</a:t>
            </a:r>
            <a:r>
              <a:rPr lang="ru-RU" dirty="0"/>
              <a:t> себе подобных с релевантным </a:t>
            </a:r>
            <a:endParaRPr lang="en-GB" dirty="0"/>
          </a:p>
          <a:p>
            <a:r>
              <a:rPr lang="ru-RU" dirty="0"/>
              <a:t>опытом</a:t>
            </a:r>
            <a:r>
              <a:rPr lang="en-GB" dirty="0"/>
              <a:t> </a:t>
            </a:r>
            <a:r>
              <a:rPr lang="ru-RU" dirty="0"/>
              <a:t>в предпринимательстве и саморазвитии; </a:t>
            </a:r>
          </a:p>
          <a:p>
            <a:endParaRPr lang="en-GB" dirty="0"/>
          </a:p>
          <a:p>
            <a:r>
              <a:rPr lang="ru-RU" dirty="0"/>
              <a:t>РАЗВЕДКА – выяснить, что уже сделано и что не сделано </a:t>
            </a:r>
            <a:endParaRPr lang="en-GB" dirty="0"/>
          </a:p>
          <a:p>
            <a:r>
              <a:rPr lang="ru-RU" dirty="0"/>
              <a:t>по направлению реализации проекта; </a:t>
            </a:r>
          </a:p>
          <a:p>
            <a:endParaRPr lang="en-GB" dirty="0"/>
          </a:p>
          <a:p>
            <a:r>
              <a:rPr lang="en-GB" dirty="0"/>
              <a:t>HARD SKILLS – </a:t>
            </a:r>
            <a:r>
              <a:rPr lang="ru-RU" dirty="0"/>
              <a:t>знания и умения полученные у экспертов и преподавателей̆; </a:t>
            </a:r>
          </a:p>
          <a:p>
            <a:endParaRPr lang="en-GB" dirty="0"/>
          </a:p>
          <a:p>
            <a:r>
              <a:rPr lang="ru-RU" dirty="0"/>
              <a:t>ИНДУСТРИАЛЬНЫЙ ПАРТНЕР – выход на китайское контрактное производство; </a:t>
            </a:r>
          </a:p>
          <a:p>
            <a:endParaRPr lang="en-GB" dirty="0"/>
          </a:p>
          <a:p>
            <a:r>
              <a:rPr lang="ru-RU" dirty="0"/>
              <a:t>РЫНОК СБЫТА – выход на </a:t>
            </a:r>
            <a:r>
              <a:rPr lang="ru-RU" dirty="0" err="1"/>
              <a:t>маркетплэйсы</a:t>
            </a:r>
            <a:r>
              <a:rPr lang="ru-RU" dirty="0"/>
              <a:t> и логистические центры Китая; </a:t>
            </a:r>
          </a:p>
          <a:p>
            <a:endParaRPr lang="en-GB" dirty="0"/>
          </a:p>
          <a:p>
            <a:r>
              <a:rPr lang="ru-RU" dirty="0"/>
              <a:t>ИНВЕСТИЦИОННЫЙ ПАРТНЕР – выход на китайские инвестиционные фонды. </a:t>
            </a:r>
          </a:p>
          <a:p>
            <a:pPr algn="ctr"/>
            <a:endParaRPr lang="bg-BG" dirty="0"/>
          </a:p>
        </p:txBody>
      </p:sp>
      <p:sp>
        <p:nvSpPr>
          <p:cNvPr id="8" name="Chord 14">
            <a:extLst>
              <a:ext uri="{FF2B5EF4-FFF2-40B4-BE49-F238E27FC236}">
                <a16:creationId xmlns:a16="http://schemas.microsoft.com/office/drawing/2014/main" id="{12BC74A8-5E99-B145-A1F3-CA1A9084D803}"/>
              </a:ext>
            </a:extLst>
          </p:cNvPr>
          <p:cNvSpPr/>
          <p:nvPr/>
        </p:nvSpPr>
        <p:spPr>
          <a:xfrm>
            <a:off x="5469804" y="1341991"/>
            <a:ext cx="1892582" cy="1892582"/>
          </a:xfrm>
          <a:prstGeom prst="chord">
            <a:avLst>
              <a:gd name="adj1" fmla="val 16200288"/>
              <a:gd name="adj2" fmla="val 5398154"/>
            </a:avLst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bg-BG"/>
          </a:p>
        </p:txBody>
      </p:sp>
      <p:sp>
        <p:nvSpPr>
          <p:cNvPr id="10" name="Oval 23">
            <a:extLst>
              <a:ext uri="{FF2B5EF4-FFF2-40B4-BE49-F238E27FC236}">
                <a16:creationId xmlns:a16="http://schemas.microsoft.com/office/drawing/2014/main" id="{3A414148-D280-1745-A5F8-1B7D0C424977}"/>
              </a:ext>
            </a:extLst>
          </p:cNvPr>
          <p:cNvSpPr/>
          <p:nvPr/>
        </p:nvSpPr>
        <p:spPr>
          <a:xfrm>
            <a:off x="5705095" y="1577281"/>
            <a:ext cx="1420694" cy="142069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0D79823-3950-7E40-A267-9DCF13AF2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089" y="1687868"/>
            <a:ext cx="1110003" cy="111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99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человек, внутренний, потоло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865E8979-7675-4A42-9DDF-B02165E32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3049" y="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4929C31-D9A8-4B4B-B7AA-4A49285883A5}"/>
              </a:ext>
            </a:extLst>
          </p:cNvPr>
          <p:cNvSpPr/>
          <p:nvPr/>
        </p:nvSpPr>
        <p:spPr>
          <a:xfrm>
            <a:off x="0" y="0"/>
            <a:ext cx="6418998" cy="6858000"/>
          </a:xfrm>
          <a:prstGeom prst="rect">
            <a:avLst/>
          </a:prstGeom>
          <a:solidFill>
            <a:srgbClr val="852B1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dirty="0"/>
              <a:t>КАК ПРОИСХОДИТ ПОДБОР ИНДИВИДУАЛЬНОЙ АКСЕЛЕРАЦИОННОЙ ПРОГРАММЫ? </a:t>
            </a:r>
          </a:p>
          <a:p>
            <a:r>
              <a:rPr lang="ru-RU" dirty="0"/>
              <a:t>• КАЖДЫЙ ПРОЕКТ ПОДАВШИЙ ЗАЯВКУ В АКСЕЛЕРАТОР ПРОХОДИТ ВХОДНОЕ ТЕСТИРОВАНИЕ НА ПРЕДМЕТ: </a:t>
            </a:r>
          </a:p>
          <a:p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стадия разработки проекта;</a:t>
            </a:r>
            <a:br>
              <a:rPr lang="ru-RU" dirty="0"/>
            </a:b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направление деятельности проекта;</a:t>
            </a:r>
          </a:p>
          <a:p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обеспеченность ресурсами (финансовая состоятельность) проекта; - наличие инноваций (</a:t>
            </a:r>
            <a:r>
              <a:rPr lang="ru-RU" dirty="0" err="1"/>
              <a:t>интеллектуальнои</a:t>
            </a:r>
            <a:r>
              <a:rPr lang="ru-RU" dirty="0"/>
              <a:t>̆ собственности);</a:t>
            </a:r>
            <a:br>
              <a:rPr lang="ru-RU" dirty="0"/>
            </a:b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команда проекта (</a:t>
            </a:r>
            <a:r>
              <a:rPr lang="ru-RU" dirty="0" err="1"/>
              <a:t>харизматичность</a:t>
            </a:r>
            <a:r>
              <a:rPr lang="ru-RU" dirty="0"/>
              <a:t> членов команды). </a:t>
            </a:r>
          </a:p>
          <a:p>
            <a:endParaRPr lang="ru-RU" dirty="0"/>
          </a:p>
          <a:p>
            <a:r>
              <a:rPr lang="ru-RU" dirty="0"/>
              <a:t>• СОГЛАСНО СОВОКУПНОСТИ СОВПАДАЮЩИХ ФАКТОРОВ ПОД КАЖДЫЙ ПРОЕКТ ПОДБИРАЕТСЯ СПЕЦИАЛЬНЫЙ ИНДИВИДУАЛЬНО-ГРУППОВОЙ ПЛАН АКСЕЛЕРАЦИИ (</a:t>
            </a:r>
            <a:r>
              <a:rPr lang="en-GB" dirty="0"/>
              <a:t>guideline). </a:t>
            </a:r>
          </a:p>
          <a:p>
            <a:pPr algn="ctr"/>
            <a:endParaRPr lang="bg-BG" dirty="0"/>
          </a:p>
        </p:txBody>
      </p:sp>
      <p:sp>
        <p:nvSpPr>
          <p:cNvPr id="12" name="Chord 14">
            <a:extLst>
              <a:ext uri="{FF2B5EF4-FFF2-40B4-BE49-F238E27FC236}">
                <a16:creationId xmlns:a16="http://schemas.microsoft.com/office/drawing/2014/main" id="{7168C49B-6596-D846-ADD4-C0E58F33AE1F}"/>
              </a:ext>
            </a:extLst>
          </p:cNvPr>
          <p:cNvSpPr/>
          <p:nvPr/>
        </p:nvSpPr>
        <p:spPr>
          <a:xfrm>
            <a:off x="5469804" y="1341991"/>
            <a:ext cx="1892582" cy="1892582"/>
          </a:xfrm>
          <a:prstGeom prst="chord">
            <a:avLst>
              <a:gd name="adj1" fmla="val 16200288"/>
              <a:gd name="adj2" fmla="val 5398154"/>
            </a:avLst>
          </a:prstGeom>
          <a:solidFill>
            <a:srgbClr val="852B1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bg-BG"/>
          </a:p>
        </p:txBody>
      </p:sp>
      <p:sp>
        <p:nvSpPr>
          <p:cNvPr id="13" name="Oval 23">
            <a:extLst>
              <a:ext uri="{FF2B5EF4-FFF2-40B4-BE49-F238E27FC236}">
                <a16:creationId xmlns:a16="http://schemas.microsoft.com/office/drawing/2014/main" id="{AD70D420-4B65-B84F-B2E9-1F7609653D65}"/>
              </a:ext>
            </a:extLst>
          </p:cNvPr>
          <p:cNvSpPr/>
          <p:nvPr/>
        </p:nvSpPr>
        <p:spPr>
          <a:xfrm>
            <a:off x="5705095" y="1577281"/>
            <a:ext cx="1420694" cy="142069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F944509-85A6-B444-8459-A279615DF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07" y="1823512"/>
            <a:ext cx="904069" cy="92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65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 descr="Изображение выглядит как текст, человек, пол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BE2AC6D9-DDE0-3A42-A164-5C46B1E24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34" b="1006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F68E35D4-F103-3943-A7EF-318693C222EF}"/>
              </a:ext>
            </a:extLst>
          </p:cNvPr>
          <p:cNvSpPr/>
          <p:nvPr/>
        </p:nvSpPr>
        <p:spPr>
          <a:xfrm>
            <a:off x="0" y="0"/>
            <a:ext cx="6418998" cy="6858000"/>
          </a:xfrm>
          <a:prstGeom prst="rect">
            <a:avLst/>
          </a:prstGeom>
          <a:solidFill>
            <a:srgbClr val="4D3E1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dirty="0"/>
              <a:t>КАК ПРОИСХОДИТ АКСЕЛЕРАЦИЯ </a:t>
            </a:r>
          </a:p>
          <a:p>
            <a:pPr algn="ctr"/>
            <a:r>
              <a:rPr lang="ru-RU" sz="2800" dirty="0"/>
              <a:t>ПРОЕКТОВ? </a:t>
            </a:r>
          </a:p>
          <a:p>
            <a:endParaRPr lang="ru-RU" dirty="0"/>
          </a:p>
          <a:p>
            <a:r>
              <a:rPr lang="ru-RU" dirty="0"/>
              <a:t>ПЕРВАЯ СТАДИЯ – «знания через видео» – </a:t>
            </a:r>
            <a:r>
              <a:rPr lang="ru-RU" dirty="0" err="1"/>
              <a:t>специальныи</a:t>
            </a:r>
            <a:r>
              <a:rPr lang="ru-RU" dirty="0"/>
              <a:t>̆</a:t>
            </a:r>
          </a:p>
          <a:p>
            <a:r>
              <a:rPr lang="ru-RU" dirty="0"/>
              <a:t> курс УНИВЕРСИТЕТА ЛИДЕРСТВА по направлению работы</a:t>
            </a:r>
          </a:p>
          <a:p>
            <a:r>
              <a:rPr lang="ru-RU" dirty="0"/>
              <a:t> с Китаем; </a:t>
            </a:r>
          </a:p>
          <a:p>
            <a:endParaRPr lang="ru-RU" dirty="0"/>
          </a:p>
          <a:p>
            <a:r>
              <a:rPr lang="ru-RU" dirty="0"/>
              <a:t>ВТОРАЯ СТАДИЯ – «аналитика через общение» – </a:t>
            </a:r>
          </a:p>
          <a:p>
            <a:r>
              <a:rPr lang="ru-RU" dirty="0"/>
              <a:t>общение в малых группах (согласно </a:t>
            </a:r>
            <a:r>
              <a:rPr lang="en-GB" dirty="0"/>
              <a:t>guideline) </a:t>
            </a:r>
            <a:r>
              <a:rPr lang="ru-RU" dirty="0"/>
              <a:t>с </a:t>
            </a:r>
          </a:p>
          <a:p>
            <a:r>
              <a:rPr lang="ru-RU" dirty="0"/>
              <a:t>экспертами и </a:t>
            </a:r>
            <a:r>
              <a:rPr lang="ru-RU" dirty="0" err="1"/>
              <a:t>трекерами</a:t>
            </a:r>
            <a:r>
              <a:rPr lang="ru-RU" dirty="0"/>
              <a:t> Акселератора по ВКС. </a:t>
            </a:r>
          </a:p>
          <a:p>
            <a:endParaRPr lang="ru-RU" dirty="0"/>
          </a:p>
          <a:p>
            <a:r>
              <a:rPr lang="ru-RU" dirty="0"/>
              <a:t>ТРЕТЬЯ СТАДИЯ – «встреча в России» – проведение сбора резидентов со </a:t>
            </a:r>
            <a:r>
              <a:rPr lang="ru-RU" dirty="0" err="1"/>
              <a:t>всеи</a:t>
            </a:r>
            <a:r>
              <a:rPr lang="ru-RU" dirty="0"/>
              <a:t>̆ России и организация индивидуальных встреч с экспертами, </a:t>
            </a:r>
            <a:r>
              <a:rPr lang="ru-RU" dirty="0" err="1"/>
              <a:t>трекерами</a:t>
            </a:r>
            <a:r>
              <a:rPr lang="ru-RU" dirty="0"/>
              <a:t>, инвесторами </a:t>
            </a:r>
          </a:p>
          <a:p>
            <a:r>
              <a:rPr lang="ru-RU" dirty="0"/>
              <a:t>и индустриальными партнерами. Делегация </a:t>
            </a:r>
            <a:r>
              <a:rPr lang="ru-RU" dirty="0" err="1"/>
              <a:t>Китайских</a:t>
            </a:r>
            <a:r>
              <a:rPr lang="ru-RU" dirty="0"/>
              <a:t> резидентов в Россию. </a:t>
            </a:r>
          </a:p>
          <a:p>
            <a:endParaRPr lang="ru-RU" dirty="0"/>
          </a:p>
          <a:p>
            <a:r>
              <a:rPr lang="ru-RU" dirty="0"/>
              <a:t>ЧЕТВЕРТАЯ СТАДИЯ - «встреча в Китае» – общая делегация </a:t>
            </a:r>
            <a:r>
              <a:rPr lang="ru-RU" dirty="0" err="1"/>
              <a:t>российских</a:t>
            </a:r>
            <a:r>
              <a:rPr lang="ru-RU" dirty="0"/>
              <a:t> резидентов в </a:t>
            </a:r>
            <a:r>
              <a:rPr lang="ru-RU" dirty="0" err="1"/>
              <a:t>Китаи</a:t>
            </a:r>
            <a:r>
              <a:rPr lang="ru-RU" dirty="0"/>
              <a:t>̆ и организация индивидуальных встреч с экспертами, </a:t>
            </a:r>
            <a:r>
              <a:rPr lang="ru-RU" dirty="0" err="1"/>
              <a:t>трекерами</a:t>
            </a:r>
            <a:r>
              <a:rPr lang="ru-RU" dirty="0"/>
              <a:t>, инвесторами и индустриальными партнерами. Ознакомительные поездки к </a:t>
            </a:r>
            <a:r>
              <a:rPr lang="ru-RU" dirty="0" err="1"/>
              <a:t>китайским</a:t>
            </a:r>
            <a:r>
              <a:rPr lang="ru-RU" dirty="0"/>
              <a:t> партнерам. </a:t>
            </a:r>
          </a:p>
          <a:p>
            <a:pPr algn="ctr"/>
            <a:endParaRPr lang="bg-BG" dirty="0"/>
          </a:p>
        </p:txBody>
      </p:sp>
      <p:sp>
        <p:nvSpPr>
          <p:cNvPr id="11" name="Chord 14">
            <a:extLst>
              <a:ext uri="{FF2B5EF4-FFF2-40B4-BE49-F238E27FC236}">
                <a16:creationId xmlns:a16="http://schemas.microsoft.com/office/drawing/2014/main" id="{4814EF2B-028B-DE41-AAD1-55CD11D48422}"/>
              </a:ext>
            </a:extLst>
          </p:cNvPr>
          <p:cNvSpPr/>
          <p:nvPr/>
        </p:nvSpPr>
        <p:spPr>
          <a:xfrm>
            <a:off x="5469804" y="1341991"/>
            <a:ext cx="1892582" cy="1892582"/>
          </a:xfrm>
          <a:prstGeom prst="chord">
            <a:avLst>
              <a:gd name="adj1" fmla="val 16200288"/>
              <a:gd name="adj2" fmla="val 5398154"/>
            </a:avLst>
          </a:prstGeom>
          <a:solidFill>
            <a:srgbClr val="4D3E1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bg-BG"/>
          </a:p>
        </p:txBody>
      </p:sp>
      <p:sp>
        <p:nvSpPr>
          <p:cNvPr id="12" name="Oval 23">
            <a:extLst>
              <a:ext uri="{FF2B5EF4-FFF2-40B4-BE49-F238E27FC236}">
                <a16:creationId xmlns:a16="http://schemas.microsoft.com/office/drawing/2014/main" id="{52542B33-EE41-BF44-AEC9-297A6F50372B}"/>
              </a:ext>
            </a:extLst>
          </p:cNvPr>
          <p:cNvSpPr/>
          <p:nvPr/>
        </p:nvSpPr>
        <p:spPr>
          <a:xfrm>
            <a:off x="5705095" y="1577281"/>
            <a:ext cx="1420694" cy="142069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FABA94E-4495-D844-846B-58AA13F88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737" y="1759975"/>
            <a:ext cx="856271" cy="98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59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человек, внутренний, сидит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28AD6265-2243-3B4C-B915-E2B8DB5494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5FF8BAB-8E3A-5247-B24C-572A0B6DC385}"/>
              </a:ext>
            </a:extLst>
          </p:cNvPr>
          <p:cNvSpPr/>
          <p:nvPr/>
        </p:nvSpPr>
        <p:spPr>
          <a:xfrm>
            <a:off x="0" y="0"/>
            <a:ext cx="6418998" cy="6858000"/>
          </a:xfrm>
          <a:prstGeom prst="rect">
            <a:avLst/>
          </a:prstGeom>
          <a:solidFill>
            <a:srgbClr val="1B2A1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dirty="0"/>
              <a:t>КАКИЕ ЗНАНИЯ И УМЕНИЯ ДАЕТ АКСЕЛЕРАТОР? </a:t>
            </a:r>
          </a:p>
          <a:p>
            <a:endParaRPr lang="ru-RU" dirty="0"/>
          </a:p>
          <a:p>
            <a:r>
              <a:rPr lang="ru-RU" dirty="0"/>
              <a:t>А) Идея и ее коммерциализация; </a:t>
            </a:r>
          </a:p>
          <a:p>
            <a:r>
              <a:rPr lang="ru-RU" dirty="0"/>
              <a:t>Б) Старт от прототипа до </a:t>
            </a:r>
            <a:r>
              <a:rPr lang="ru-RU" dirty="0" err="1"/>
              <a:t>серийного</a:t>
            </a:r>
            <a:r>
              <a:rPr lang="ru-RU" dirty="0"/>
              <a:t> продукта. </a:t>
            </a:r>
          </a:p>
          <a:p>
            <a:r>
              <a:rPr lang="ru-RU" dirty="0"/>
              <a:t>Как сделать свой продукт </a:t>
            </a:r>
            <a:r>
              <a:rPr lang="ru-RU" dirty="0" err="1"/>
              <a:t>серийно</a:t>
            </a:r>
            <a:r>
              <a:rPr lang="ru-RU" dirty="0"/>
              <a:t> массовым; </a:t>
            </a:r>
          </a:p>
          <a:p>
            <a:r>
              <a:rPr lang="ru-RU" dirty="0"/>
              <a:t>В) Как упаковать продукт с точки зрения маркетинга</a:t>
            </a:r>
          </a:p>
          <a:p>
            <a:r>
              <a:rPr lang="ru-RU" dirty="0"/>
              <a:t> и рынка сбыта; </a:t>
            </a:r>
          </a:p>
          <a:p>
            <a:r>
              <a:rPr lang="ru-RU" dirty="0"/>
              <a:t>Г) Для чего нужна команда и ее роль в проекте; </a:t>
            </a:r>
          </a:p>
          <a:p>
            <a:r>
              <a:rPr lang="ru-RU" dirty="0"/>
              <a:t>Д) Поиск партнеров и инвесторов в свой проект </a:t>
            </a:r>
          </a:p>
          <a:p>
            <a:r>
              <a:rPr lang="ru-RU" dirty="0"/>
              <a:t>или способы привлечения инвестиций в проект; </a:t>
            </a:r>
          </a:p>
          <a:p>
            <a:r>
              <a:rPr lang="ru-RU" dirty="0"/>
              <a:t>Е) Работа с технопарками их роль в развитии проекта; </a:t>
            </a:r>
          </a:p>
          <a:p>
            <a:r>
              <a:rPr lang="ru-RU" dirty="0"/>
              <a:t>Ж) Как снизить себестоимость продукта и почему это так важно; </a:t>
            </a:r>
          </a:p>
          <a:p>
            <a:r>
              <a:rPr lang="ru-RU" dirty="0"/>
              <a:t>З) Твои конкуренты твой </a:t>
            </a:r>
            <a:r>
              <a:rPr lang="ru-RU" dirty="0" err="1"/>
              <a:t>первыи</a:t>
            </a:r>
            <a:r>
              <a:rPr lang="ru-RU" dirty="0"/>
              <a:t>̆ покупатель; </a:t>
            </a:r>
          </a:p>
          <a:p>
            <a:r>
              <a:rPr lang="ru-RU" dirty="0"/>
              <a:t>И) Патентование и зачем это нужно; </a:t>
            </a:r>
          </a:p>
          <a:p>
            <a:r>
              <a:rPr lang="ru-RU" dirty="0"/>
              <a:t>К) Не </a:t>
            </a:r>
            <a:r>
              <a:rPr lang="ru-RU" dirty="0" err="1"/>
              <a:t>бойся</a:t>
            </a:r>
            <a:r>
              <a:rPr lang="ru-RU" dirty="0"/>
              <a:t> </a:t>
            </a:r>
            <a:r>
              <a:rPr lang="ru-RU" dirty="0" err="1"/>
              <a:t>китайцев</a:t>
            </a:r>
            <a:r>
              <a:rPr lang="ru-RU" dirty="0"/>
              <a:t> и как с ними сотрудничать; </a:t>
            </a:r>
          </a:p>
          <a:p>
            <a:r>
              <a:rPr lang="ru-RU" dirty="0"/>
              <a:t>Л) Учимся на чужих ошибках. Как не повторить ошибки провалов известных стартапов, которые ведут к гибели проектов; </a:t>
            </a:r>
          </a:p>
          <a:p>
            <a:r>
              <a:rPr lang="ru-RU" dirty="0"/>
              <a:t>М) Разбираем </a:t>
            </a:r>
            <a:r>
              <a:rPr lang="ru-RU" dirty="0" err="1"/>
              <a:t>кейсы</a:t>
            </a:r>
            <a:r>
              <a:rPr lang="ru-RU" dirty="0"/>
              <a:t> и проекты учащихся на живучесть или расскажи о своем проекте ментору; </a:t>
            </a:r>
          </a:p>
          <a:p>
            <a:r>
              <a:rPr lang="ru-RU" dirty="0"/>
              <a:t>Н) Привлечение менторов и спикеров. </a:t>
            </a:r>
          </a:p>
          <a:p>
            <a:pPr algn="ctr"/>
            <a:endParaRPr lang="bg-BG" dirty="0"/>
          </a:p>
        </p:txBody>
      </p:sp>
      <p:sp>
        <p:nvSpPr>
          <p:cNvPr id="12" name="Chord 14">
            <a:extLst>
              <a:ext uri="{FF2B5EF4-FFF2-40B4-BE49-F238E27FC236}">
                <a16:creationId xmlns:a16="http://schemas.microsoft.com/office/drawing/2014/main" id="{866A40BE-9579-DF44-805A-673AB7FF5D50}"/>
              </a:ext>
            </a:extLst>
          </p:cNvPr>
          <p:cNvSpPr/>
          <p:nvPr/>
        </p:nvSpPr>
        <p:spPr>
          <a:xfrm>
            <a:off x="5470598" y="1355417"/>
            <a:ext cx="1892582" cy="1869323"/>
          </a:xfrm>
          <a:prstGeom prst="chord">
            <a:avLst>
              <a:gd name="adj1" fmla="val 16200288"/>
              <a:gd name="adj2" fmla="val 5398155"/>
            </a:avLst>
          </a:prstGeom>
          <a:solidFill>
            <a:srgbClr val="1B2A1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bg-BG"/>
          </a:p>
        </p:txBody>
      </p:sp>
      <p:sp>
        <p:nvSpPr>
          <p:cNvPr id="13" name="Oval 23">
            <a:extLst>
              <a:ext uri="{FF2B5EF4-FFF2-40B4-BE49-F238E27FC236}">
                <a16:creationId xmlns:a16="http://schemas.microsoft.com/office/drawing/2014/main" id="{A48B8BCB-05BE-BE4F-AE3A-3D97F8BE3550}"/>
              </a:ext>
            </a:extLst>
          </p:cNvPr>
          <p:cNvSpPr/>
          <p:nvPr/>
        </p:nvSpPr>
        <p:spPr>
          <a:xfrm>
            <a:off x="5705095" y="1577281"/>
            <a:ext cx="1420694" cy="142069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05DCD2-88A7-0D4E-AF90-F3412E973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134" y="1863757"/>
            <a:ext cx="1067477" cy="8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04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внутренний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F175C767-AE4C-B04C-89B9-E39293834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8"/>
            <a:ext cx="12192000" cy="6854803"/>
          </a:xfrm>
          <a:prstGeom prst="rect">
            <a:avLst/>
          </a:prstGeom>
        </p:spPr>
      </p:pic>
      <p:sp>
        <p:nvSpPr>
          <p:cNvPr id="3" name="Chord 14">
            <a:extLst>
              <a:ext uri="{FF2B5EF4-FFF2-40B4-BE49-F238E27FC236}">
                <a16:creationId xmlns:a16="http://schemas.microsoft.com/office/drawing/2014/main" id="{1B234563-87D3-AF41-9FC3-DCE932D0C6D1}"/>
              </a:ext>
            </a:extLst>
          </p:cNvPr>
          <p:cNvSpPr/>
          <p:nvPr/>
        </p:nvSpPr>
        <p:spPr>
          <a:xfrm>
            <a:off x="5469804" y="1341991"/>
            <a:ext cx="1892582" cy="1892582"/>
          </a:xfrm>
          <a:prstGeom prst="chord">
            <a:avLst>
              <a:gd name="adj1" fmla="val 16200288"/>
              <a:gd name="adj2" fmla="val 5398154"/>
            </a:avLst>
          </a:prstGeom>
          <a:solidFill>
            <a:schemeClr val="bg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bg-BG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D10F1565-6E28-F846-8334-FE752E2A260D}"/>
              </a:ext>
            </a:extLst>
          </p:cNvPr>
          <p:cNvSpPr/>
          <p:nvPr/>
        </p:nvSpPr>
        <p:spPr>
          <a:xfrm>
            <a:off x="0" y="0"/>
            <a:ext cx="6415442" cy="6869911"/>
          </a:xfrm>
          <a:prstGeom prst="rect">
            <a:avLst/>
          </a:prstGeom>
          <a:solidFill>
            <a:schemeClr val="bg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800" dirty="0"/>
              <a:t>ПОСТСОПРОВОЖДЕНИЕ РЕЗИДЕНТОВ.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• </a:t>
            </a:r>
            <a:r>
              <a:rPr lang="ru-RU" dirty="0" err="1"/>
              <a:t>Пройдя</a:t>
            </a:r>
            <a:r>
              <a:rPr lang="ru-RU" dirty="0"/>
              <a:t> акселерацию, </a:t>
            </a:r>
            <a:r>
              <a:rPr lang="ru-RU" dirty="0" err="1"/>
              <a:t>каждыи</a:t>
            </a:r>
            <a:r>
              <a:rPr lang="ru-RU" dirty="0"/>
              <a:t>̆ резидент получает: </a:t>
            </a:r>
          </a:p>
          <a:p>
            <a:endParaRPr lang="ru-RU" dirty="0"/>
          </a:p>
          <a:p>
            <a:r>
              <a:rPr lang="ru-RU" dirty="0"/>
              <a:t>-  Знания; </a:t>
            </a:r>
          </a:p>
          <a:p>
            <a:endParaRPr lang="ru-RU" dirty="0"/>
          </a:p>
          <a:p>
            <a:r>
              <a:rPr lang="ru-RU" dirty="0"/>
              <a:t>-  Контакты </a:t>
            </a:r>
            <a:r>
              <a:rPr lang="ru-RU" dirty="0" err="1"/>
              <a:t>российских</a:t>
            </a:r>
            <a:r>
              <a:rPr lang="ru-RU" dirty="0"/>
              <a:t> </a:t>
            </a:r>
            <a:r>
              <a:rPr lang="ru-RU" dirty="0" err="1"/>
              <a:t>предпринимателеи</a:t>
            </a:r>
            <a:r>
              <a:rPr lang="ru-RU" dirty="0"/>
              <a:t>̆ из </a:t>
            </a:r>
            <a:r>
              <a:rPr lang="ru-RU" dirty="0" err="1"/>
              <a:t>схожеи</a:t>
            </a:r>
            <a:r>
              <a:rPr lang="ru-RU" dirty="0"/>
              <a:t>̆ сферы деятельности, экспертов и наставников; </a:t>
            </a:r>
          </a:p>
          <a:p>
            <a:endParaRPr lang="ru-RU" dirty="0"/>
          </a:p>
          <a:p>
            <a:r>
              <a:rPr lang="ru-RU" dirty="0"/>
              <a:t>-  Предварительные договоренности с </a:t>
            </a:r>
            <a:r>
              <a:rPr lang="ru-RU" dirty="0" err="1"/>
              <a:t>китайскими</a:t>
            </a:r>
            <a:r>
              <a:rPr lang="ru-RU" dirty="0"/>
              <a:t> партнерами и инвесторами; </a:t>
            </a:r>
          </a:p>
          <a:p>
            <a:endParaRPr lang="ru-RU" dirty="0"/>
          </a:p>
          <a:p>
            <a:r>
              <a:rPr lang="ru-RU" dirty="0"/>
              <a:t>-  Уникальную возможность пост-акселерационного сопровождения проектов на индивидуальных условиях. </a:t>
            </a:r>
          </a:p>
          <a:p>
            <a:pPr algn="ctr"/>
            <a:endParaRPr lang="bg-BG" dirty="0"/>
          </a:p>
          <a:p>
            <a:pPr algn="ctr"/>
            <a:endParaRPr lang="bg-BG" dirty="0"/>
          </a:p>
          <a:p>
            <a:pPr algn="ctr"/>
            <a:endParaRPr lang="bg-BG" dirty="0"/>
          </a:p>
          <a:p>
            <a:pPr algn="ctr"/>
            <a:endParaRPr lang="bg-BG" dirty="0"/>
          </a:p>
        </p:txBody>
      </p:sp>
      <p:sp>
        <p:nvSpPr>
          <p:cNvPr id="6" name="Oval 23">
            <a:extLst>
              <a:ext uri="{FF2B5EF4-FFF2-40B4-BE49-F238E27FC236}">
                <a16:creationId xmlns:a16="http://schemas.microsoft.com/office/drawing/2014/main" id="{426A0814-771C-D745-9BE3-31FB42E2E1E7}"/>
              </a:ext>
            </a:extLst>
          </p:cNvPr>
          <p:cNvSpPr/>
          <p:nvPr/>
        </p:nvSpPr>
        <p:spPr>
          <a:xfrm>
            <a:off x="5705095" y="1577281"/>
            <a:ext cx="1420694" cy="142069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C:\Users\Ksenia\Desktop\img_155781.png">
            <a:extLst>
              <a:ext uri="{FF2B5EF4-FFF2-40B4-BE49-F238E27FC236}">
                <a16:creationId xmlns:a16="http://schemas.microsoft.com/office/drawing/2014/main" id="{5F058B54-D7DD-EC4D-A83F-D9058341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224" y="1807480"/>
            <a:ext cx="912436" cy="95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834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00C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B3C919B-9593-4A43-8A1B-3C7E8A393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450" y="1122363"/>
            <a:ext cx="1922463" cy="19288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E1075-768C-044D-8E4E-D41FE8E8F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450" y="3106738"/>
            <a:ext cx="1922463" cy="192881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9E18A0B-43D6-044B-9968-60AA3956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450" y="5091113"/>
            <a:ext cx="1922463" cy="635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2423178-AC7F-CC49-BC82-A04DFCE42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211" y="5705145"/>
            <a:ext cx="1407298" cy="10093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B17DF9-9DC2-5343-BC9A-A3AA63B06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9956" y="4990832"/>
            <a:ext cx="1510743" cy="151663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A20725-1DD9-BD48-852C-5606CB35D5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4241" y="1265237"/>
            <a:ext cx="1992394" cy="20415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E074C6-FBF6-AB4B-A1D1-D080F347CC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4860" y="2892713"/>
            <a:ext cx="2433638" cy="125253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1B6CC501-7CAB-3E46-AC06-8AB4C253B1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1690" y="1487487"/>
            <a:ext cx="2433638" cy="1198563"/>
          </a:xfrm>
          <a:prstGeom prst="rect">
            <a:avLst/>
          </a:prstGeom>
        </p:spPr>
      </p:pic>
      <p:sp>
        <p:nvSpPr>
          <p:cNvPr id="54" name="Заголовок 1">
            <a:extLst>
              <a:ext uri="{FF2B5EF4-FFF2-40B4-BE49-F238E27FC236}">
                <a16:creationId xmlns:a16="http://schemas.microsoft.com/office/drawing/2014/main" id="{93AD3DA4-C705-2241-A02B-57B8B11E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3466667"/>
            <a:ext cx="3269529" cy="20106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dec Pro ExtraBold" pitchFamily="2" charset="0"/>
              </a:rPr>
              <a:t>КЛЮЧЕВЫЕ</a:t>
            </a:r>
            <a:b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dec Pro ExtraBold" pitchFamily="2" charset="0"/>
              </a:rPr>
            </a:b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dec Pro ExtraBold" pitchFamily="2" charset="0"/>
              </a:rPr>
              <a:t> ПАРТНЕРЫ</a:t>
            </a:r>
            <a:b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dec Pro ExtraBold" pitchFamily="2" charset="0"/>
              </a:rPr>
            </a:b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Codec Pro ExtraBold" pitchFamily="2" charset="0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C5F674B-912C-3449-BFFF-D22B44D4B9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923" y="1487487"/>
            <a:ext cx="2552700" cy="2501900"/>
          </a:xfrm>
          <a:prstGeom prst="rect">
            <a:avLst/>
          </a:prstGeom>
          <a:ln>
            <a:noFill/>
          </a:ln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10B3CE0-38CB-7B46-8F8A-65F9068959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8811" y="5005388"/>
            <a:ext cx="2892879" cy="203098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84E2C7C3-84F4-2449-B3D4-EC607464DF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74111" y="3691438"/>
            <a:ext cx="1561097" cy="156109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0C4B325-6C54-044C-A68D-FDA6F4379E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78406" y="4023148"/>
            <a:ext cx="1922464" cy="136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796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845</Words>
  <Application>Microsoft Macintosh PowerPoint</Application>
  <PresentationFormat>Широкоэкранный</PresentationFormat>
  <Paragraphs>103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Codec Pro</vt:lpstr>
      <vt:lpstr>Codec Pro ExtraBold</vt:lpstr>
      <vt:lpstr>Codec Pro News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КЛЮЧЕВЫЕ  ПАРТНЕРЫ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ЛИДЕРЫ МЕЖДУНАРОДНОГО СОТРУДНИЧЕСТВА</dc:title>
  <dc:creator>Aleksei Ezov</dc:creator>
  <cp:lastModifiedBy>Aleksei Ezov</cp:lastModifiedBy>
  <cp:revision>37</cp:revision>
  <dcterms:created xsi:type="dcterms:W3CDTF">2021-05-20T20:02:28Z</dcterms:created>
  <dcterms:modified xsi:type="dcterms:W3CDTF">2021-06-20T06:56:54Z</dcterms:modified>
</cp:coreProperties>
</file>