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7" r:id="rId2"/>
    <p:sldId id="261" r:id="rId3"/>
    <p:sldId id="326" r:id="rId4"/>
    <p:sldId id="354" r:id="rId5"/>
    <p:sldId id="356" r:id="rId6"/>
    <p:sldId id="355" r:id="rId7"/>
    <p:sldId id="357" r:id="rId8"/>
    <p:sldId id="358" r:id="rId9"/>
    <p:sldId id="360" r:id="rId10"/>
    <p:sldId id="327" r:id="rId11"/>
    <p:sldId id="328" r:id="rId12"/>
    <p:sldId id="329" r:id="rId13"/>
    <p:sldId id="330" r:id="rId14"/>
    <p:sldId id="364" r:id="rId15"/>
    <p:sldId id="365" r:id="rId16"/>
    <p:sldId id="331" r:id="rId17"/>
    <p:sldId id="380" r:id="rId18"/>
    <p:sldId id="332" r:id="rId19"/>
    <p:sldId id="333" r:id="rId20"/>
    <p:sldId id="334" r:id="rId21"/>
    <p:sldId id="335" r:id="rId22"/>
    <p:sldId id="336" r:id="rId23"/>
    <p:sldId id="381" r:id="rId24"/>
    <p:sldId id="337" r:id="rId25"/>
    <p:sldId id="338" r:id="rId26"/>
    <p:sldId id="342" r:id="rId27"/>
    <p:sldId id="382" r:id="rId28"/>
    <p:sldId id="344" r:id="rId29"/>
    <p:sldId id="345" r:id="rId30"/>
    <p:sldId id="346" r:id="rId31"/>
    <p:sldId id="366" r:id="rId32"/>
    <p:sldId id="347" r:id="rId33"/>
    <p:sldId id="349" r:id="rId34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CC0000"/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945D5-56B8-4D56-911F-62FC0AC9D86B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BBF6612-4E35-442A-8855-45AA594CA518}">
      <dgm:prSet phldrT="[Текст]"/>
      <dgm:spPr/>
      <dgm:t>
        <a:bodyPr/>
        <a:lstStyle/>
        <a:p>
          <a:r>
            <a:rPr lang="ru-RU" dirty="0" smtClean="0"/>
            <a:t>Правоприменение (</a:t>
          </a:r>
          <a:r>
            <a:rPr lang="en-US" dirty="0" smtClean="0"/>
            <a:t>enforcement)</a:t>
          </a:r>
          <a:endParaRPr lang="ru-RU" dirty="0"/>
        </a:p>
      </dgm:t>
    </dgm:pt>
    <dgm:pt modelId="{2B37F988-A4A2-461C-8240-D141B143B8AD}" type="parTrans" cxnId="{9EA396BB-1143-47B7-A6E7-76146A4638A1}">
      <dgm:prSet/>
      <dgm:spPr/>
      <dgm:t>
        <a:bodyPr/>
        <a:lstStyle/>
        <a:p>
          <a:endParaRPr lang="ru-RU"/>
        </a:p>
      </dgm:t>
    </dgm:pt>
    <dgm:pt modelId="{3944DE8B-E26F-454C-A5ED-81BA608CF010}" type="sibTrans" cxnId="{9EA396BB-1143-47B7-A6E7-76146A4638A1}">
      <dgm:prSet/>
      <dgm:spPr/>
      <dgm:t>
        <a:bodyPr/>
        <a:lstStyle/>
        <a:p>
          <a:endParaRPr lang="ru-RU"/>
        </a:p>
      </dgm:t>
    </dgm:pt>
    <dgm:pt modelId="{0B9EB391-59CF-40DB-A315-2B53D119B402}">
      <dgm:prSet phldrT="[Текст]"/>
      <dgm:spPr/>
      <dgm:t>
        <a:bodyPr/>
        <a:lstStyle/>
        <a:p>
          <a:r>
            <a:rPr lang="en-US" b="1" i="1" dirty="0" smtClean="0"/>
            <a:t>p=1</a:t>
          </a:r>
          <a:endParaRPr lang="ru-RU" b="1" i="1" dirty="0"/>
        </a:p>
      </dgm:t>
    </dgm:pt>
    <dgm:pt modelId="{4B665975-F783-4E91-9691-C8C43555E116}" type="parTrans" cxnId="{8D458E23-60D3-4733-9304-FC37516158CB}">
      <dgm:prSet/>
      <dgm:spPr/>
      <dgm:t>
        <a:bodyPr/>
        <a:lstStyle/>
        <a:p>
          <a:endParaRPr lang="ru-RU"/>
        </a:p>
      </dgm:t>
    </dgm:pt>
    <dgm:pt modelId="{A2A48E31-2FAF-4028-B529-D2F2AE952D43}" type="sibTrans" cxnId="{8D458E23-60D3-4733-9304-FC37516158CB}">
      <dgm:prSet/>
      <dgm:spPr/>
      <dgm:t>
        <a:bodyPr/>
        <a:lstStyle/>
        <a:p>
          <a:endParaRPr lang="ru-RU"/>
        </a:p>
      </dgm:t>
    </dgm:pt>
    <dgm:pt modelId="{A2FF8155-2464-4895-BE07-DFA863FA9602}">
      <dgm:prSet phldrT="[Текст]"/>
      <dgm:spPr/>
      <dgm:t>
        <a:bodyPr/>
        <a:lstStyle/>
        <a:p>
          <a:r>
            <a:rPr lang="ru-RU" dirty="0" smtClean="0"/>
            <a:t>Преимущественно частное</a:t>
          </a:r>
          <a:endParaRPr lang="ru-RU" dirty="0"/>
        </a:p>
      </dgm:t>
    </dgm:pt>
    <dgm:pt modelId="{76DC45FB-CEB4-44BD-857C-2A5DEF6F479E}" type="parTrans" cxnId="{617B6575-92D5-411F-BEAA-2944FEA8FC1C}">
      <dgm:prSet/>
      <dgm:spPr/>
      <dgm:t>
        <a:bodyPr/>
        <a:lstStyle/>
        <a:p>
          <a:endParaRPr lang="ru-RU"/>
        </a:p>
      </dgm:t>
    </dgm:pt>
    <dgm:pt modelId="{4A88DA41-FF01-4458-8FB2-514000B5D7F0}" type="sibTrans" cxnId="{617B6575-92D5-411F-BEAA-2944FEA8FC1C}">
      <dgm:prSet/>
      <dgm:spPr/>
      <dgm:t>
        <a:bodyPr/>
        <a:lstStyle/>
        <a:p>
          <a:endParaRPr lang="ru-RU"/>
        </a:p>
      </dgm:t>
    </dgm:pt>
    <dgm:pt modelId="{483406B7-4547-4BC1-92EC-5474E6A81ED6}">
      <dgm:prSet phldrT="[Текст]"/>
      <dgm:spPr/>
      <dgm:t>
        <a:bodyPr/>
        <a:lstStyle/>
        <a:p>
          <a:r>
            <a:rPr lang="en-US" b="1" i="1" dirty="0" smtClean="0"/>
            <a:t>p&lt;1</a:t>
          </a:r>
          <a:endParaRPr lang="ru-RU" dirty="0"/>
        </a:p>
      </dgm:t>
    </dgm:pt>
    <dgm:pt modelId="{EEFE5565-C137-4289-BDF1-9D952EBC3CF6}" type="parTrans" cxnId="{CB3C8C2E-0839-42F8-A582-CCEE6A496634}">
      <dgm:prSet/>
      <dgm:spPr/>
      <dgm:t>
        <a:bodyPr/>
        <a:lstStyle/>
        <a:p>
          <a:endParaRPr lang="ru-RU"/>
        </a:p>
      </dgm:t>
    </dgm:pt>
    <dgm:pt modelId="{689AAEB7-9FDD-4DB9-9C8A-694A9592E55C}" type="sibTrans" cxnId="{CB3C8C2E-0839-42F8-A582-CCEE6A496634}">
      <dgm:prSet/>
      <dgm:spPr/>
      <dgm:t>
        <a:bodyPr/>
        <a:lstStyle/>
        <a:p>
          <a:endParaRPr lang="ru-RU"/>
        </a:p>
      </dgm:t>
    </dgm:pt>
    <dgm:pt modelId="{C9C995ED-9D03-4DCF-9815-41CE0A5A8521}">
      <dgm:prSet phldrT="[Текст]"/>
      <dgm:spPr/>
      <dgm:t>
        <a:bodyPr/>
        <a:lstStyle/>
        <a:p>
          <a:r>
            <a:rPr lang="ru-RU" dirty="0" smtClean="0"/>
            <a:t>Общественное</a:t>
          </a:r>
          <a:endParaRPr lang="ru-RU" dirty="0"/>
        </a:p>
      </dgm:t>
    </dgm:pt>
    <dgm:pt modelId="{4368DEF2-8320-4D90-9B1F-88DE814D2CFB}" type="parTrans" cxnId="{CB020EFD-4F30-46B7-93FA-E4A3AF2EE907}">
      <dgm:prSet/>
      <dgm:spPr/>
      <dgm:t>
        <a:bodyPr/>
        <a:lstStyle/>
        <a:p>
          <a:endParaRPr lang="ru-RU"/>
        </a:p>
      </dgm:t>
    </dgm:pt>
    <dgm:pt modelId="{024C20A3-0461-472C-B783-8111E5D35BDC}" type="sibTrans" cxnId="{CB020EFD-4F30-46B7-93FA-E4A3AF2EE907}">
      <dgm:prSet/>
      <dgm:spPr/>
      <dgm:t>
        <a:bodyPr/>
        <a:lstStyle/>
        <a:p>
          <a:endParaRPr lang="ru-RU"/>
        </a:p>
      </dgm:t>
    </dgm:pt>
    <dgm:pt modelId="{6D4DA285-A4FD-4DCC-999B-0EB5D8B420D4}" type="pres">
      <dgm:prSet presAssocID="{EE2945D5-56B8-4D56-911F-62FC0AC9D8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99C2A1-E9B6-48BE-B842-1B41DC1C3287}" type="pres">
      <dgm:prSet presAssocID="{7BBF6612-4E35-442A-8855-45AA594CA518}" presName="hierRoot1" presStyleCnt="0"/>
      <dgm:spPr/>
    </dgm:pt>
    <dgm:pt modelId="{798393CC-8E32-419C-A334-F652B918FAAF}" type="pres">
      <dgm:prSet presAssocID="{7BBF6612-4E35-442A-8855-45AA594CA518}" presName="composite" presStyleCnt="0"/>
      <dgm:spPr/>
    </dgm:pt>
    <dgm:pt modelId="{F44DF8E2-8091-4991-B1A7-97823AA61BAA}" type="pres">
      <dgm:prSet presAssocID="{7BBF6612-4E35-442A-8855-45AA594CA518}" presName="background" presStyleLbl="node0" presStyleIdx="0" presStyleCnt="1"/>
      <dgm:spPr/>
    </dgm:pt>
    <dgm:pt modelId="{5E3C432D-74E3-4AB6-93F5-ABA7F009F6BF}" type="pres">
      <dgm:prSet presAssocID="{7BBF6612-4E35-442A-8855-45AA594CA518}" presName="text" presStyleLbl="fgAcc0" presStyleIdx="0" presStyleCnt="1" custScaleX="271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5F9C8B-6CBE-486C-ACA5-869BC47F1E90}" type="pres">
      <dgm:prSet presAssocID="{7BBF6612-4E35-442A-8855-45AA594CA518}" presName="hierChild2" presStyleCnt="0"/>
      <dgm:spPr/>
    </dgm:pt>
    <dgm:pt modelId="{774B4D83-7720-4CB3-B0D3-54A15E250D7C}" type="pres">
      <dgm:prSet presAssocID="{4B665975-F783-4E91-9691-C8C43555E11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E332889-9432-49B2-8B66-D7E18F24877B}" type="pres">
      <dgm:prSet presAssocID="{0B9EB391-59CF-40DB-A315-2B53D119B402}" presName="hierRoot2" presStyleCnt="0"/>
      <dgm:spPr/>
    </dgm:pt>
    <dgm:pt modelId="{A5DD0865-021F-426B-A3FB-98E8B49F0D8E}" type="pres">
      <dgm:prSet presAssocID="{0B9EB391-59CF-40DB-A315-2B53D119B402}" presName="composite2" presStyleCnt="0"/>
      <dgm:spPr/>
    </dgm:pt>
    <dgm:pt modelId="{B91206A3-4FAD-4D84-90EE-B14AFDD3F1BB}" type="pres">
      <dgm:prSet presAssocID="{0B9EB391-59CF-40DB-A315-2B53D119B402}" presName="background2" presStyleLbl="node2" presStyleIdx="0" presStyleCnt="2"/>
      <dgm:spPr/>
    </dgm:pt>
    <dgm:pt modelId="{9060D415-974A-439A-877D-503186F0ABD9}" type="pres">
      <dgm:prSet presAssocID="{0B9EB391-59CF-40DB-A315-2B53D119B40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91776-15A3-45AD-816F-25EC5DFAAE44}" type="pres">
      <dgm:prSet presAssocID="{0B9EB391-59CF-40DB-A315-2B53D119B402}" presName="hierChild3" presStyleCnt="0"/>
      <dgm:spPr/>
    </dgm:pt>
    <dgm:pt modelId="{B2A639C1-4941-469F-AAC7-C0FA35AF0831}" type="pres">
      <dgm:prSet presAssocID="{76DC45FB-CEB4-44BD-857C-2A5DEF6F479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9EDC24A-7E07-439E-816D-48AAE13267C5}" type="pres">
      <dgm:prSet presAssocID="{A2FF8155-2464-4895-BE07-DFA863FA9602}" presName="hierRoot3" presStyleCnt="0"/>
      <dgm:spPr/>
    </dgm:pt>
    <dgm:pt modelId="{97BE4B9D-5D56-4EE7-A8D1-BB751EC22EF6}" type="pres">
      <dgm:prSet presAssocID="{A2FF8155-2464-4895-BE07-DFA863FA9602}" presName="composite3" presStyleCnt="0"/>
      <dgm:spPr/>
    </dgm:pt>
    <dgm:pt modelId="{D2CB6A9E-30ED-49BF-BE94-6AD8F15A564F}" type="pres">
      <dgm:prSet presAssocID="{A2FF8155-2464-4895-BE07-DFA863FA9602}" presName="background3" presStyleLbl="node3" presStyleIdx="0" presStyleCnt="2"/>
      <dgm:spPr/>
    </dgm:pt>
    <dgm:pt modelId="{9B42E36D-10DF-4A7B-90C1-A2DCC21D1966}" type="pres">
      <dgm:prSet presAssocID="{A2FF8155-2464-4895-BE07-DFA863FA9602}" presName="text3" presStyleLbl="fgAcc3" presStyleIdx="0" presStyleCnt="2" custScaleX="241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7059FC-0000-448C-9AA5-1198DD23F788}" type="pres">
      <dgm:prSet presAssocID="{A2FF8155-2464-4895-BE07-DFA863FA9602}" presName="hierChild4" presStyleCnt="0"/>
      <dgm:spPr/>
    </dgm:pt>
    <dgm:pt modelId="{D4161DAD-E63A-4AD8-86D6-DC180151A672}" type="pres">
      <dgm:prSet presAssocID="{EEFE5565-C137-4289-BDF1-9D952EBC3CF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39E549A-7620-495D-A312-72F0CD5F18BC}" type="pres">
      <dgm:prSet presAssocID="{483406B7-4547-4BC1-92EC-5474E6A81ED6}" presName="hierRoot2" presStyleCnt="0"/>
      <dgm:spPr/>
    </dgm:pt>
    <dgm:pt modelId="{D4AC3D0A-A911-4C86-B237-A4AD8E35261F}" type="pres">
      <dgm:prSet presAssocID="{483406B7-4547-4BC1-92EC-5474E6A81ED6}" presName="composite2" presStyleCnt="0"/>
      <dgm:spPr/>
    </dgm:pt>
    <dgm:pt modelId="{668A408D-901D-4C78-B597-91886F6A8576}" type="pres">
      <dgm:prSet presAssocID="{483406B7-4547-4BC1-92EC-5474E6A81ED6}" presName="background2" presStyleLbl="node2" presStyleIdx="1" presStyleCnt="2"/>
      <dgm:spPr/>
    </dgm:pt>
    <dgm:pt modelId="{42536875-82C5-4429-BAF3-01D2FB4EE159}" type="pres">
      <dgm:prSet presAssocID="{483406B7-4547-4BC1-92EC-5474E6A81ED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2388D6-44BE-413D-B060-406C2E0E03D0}" type="pres">
      <dgm:prSet presAssocID="{483406B7-4547-4BC1-92EC-5474E6A81ED6}" presName="hierChild3" presStyleCnt="0"/>
      <dgm:spPr/>
    </dgm:pt>
    <dgm:pt modelId="{EDF0D595-F087-4EE8-96EB-F41A077F3605}" type="pres">
      <dgm:prSet presAssocID="{4368DEF2-8320-4D90-9B1F-88DE814D2CF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8C409C3-116F-43E2-9DF9-552C4C089448}" type="pres">
      <dgm:prSet presAssocID="{C9C995ED-9D03-4DCF-9815-41CE0A5A8521}" presName="hierRoot3" presStyleCnt="0"/>
      <dgm:spPr/>
    </dgm:pt>
    <dgm:pt modelId="{E18F811A-3D54-4DF6-913D-A6DBC0B5F75D}" type="pres">
      <dgm:prSet presAssocID="{C9C995ED-9D03-4DCF-9815-41CE0A5A8521}" presName="composite3" presStyleCnt="0"/>
      <dgm:spPr/>
    </dgm:pt>
    <dgm:pt modelId="{DE9C1A08-EFE3-4D81-8D99-EF315A78D5AA}" type="pres">
      <dgm:prSet presAssocID="{C9C995ED-9D03-4DCF-9815-41CE0A5A8521}" presName="background3" presStyleLbl="node3" presStyleIdx="1" presStyleCnt="2"/>
      <dgm:spPr/>
    </dgm:pt>
    <dgm:pt modelId="{69DE3D64-726D-4CA1-9138-4B6703638C7B}" type="pres">
      <dgm:prSet presAssocID="{C9C995ED-9D03-4DCF-9815-41CE0A5A8521}" presName="text3" presStyleLbl="fgAcc3" presStyleIdx="1" presStyleCnt="2" custScaleX="274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745606-8950-417D-A517-E4D787244D28}" type="pres">
      <dgm:prSet presAssocID="{C9C995ED-9D03-4DCF-9815-41CE0A5A8521}" presName="hierChild4" presStyleCnt="0"/>
      <dgm:spPr/>
    </dgm:pt>
  </dgm:ptLst>
  <dgm:cxnLst>
    <dgm:cxn modelId="{CB020EFD-4F30-46B7-93FA-E4A3AF2EE907}" srcId="{483406B7-4547-4BC1-92EC-5474E6A81ED6}" destId="{C9C995ED-9D03-4DCF-9815-41CE0A5A8521}" srcOrd="0" destOrd="0" parTransId="{4368DEF2-8320-4D90-9B1F-88DE814D2CFB}" sibTransId="{024C20A3-0461-472C-B783-8111E5D35BDC}"/>
    <dgm:cxn modelId="{C516F09C-7392-4D24-AEF6-8895457B7140}" type="presOf" srcId="{EEFE5565-C137-4289-BDF1-9D952EBC3CF6}" destId="{D4161DAD-E63A-4AD8-86D6-DC180151A672}" srcOrd="0" destOrd="0" presId="urn:microsoft.com/office/officeart/2005/8/layout/hierarchy1"/>
    <dgm:cxn modelId="{8D458E23-60D3-4733-9304-FC37516158CB}" srcId="{7BBF6612-4E35-442A-8855-45AA594CA518}" destId="{0B9EB391-59CF-40DB-A315-2B53D119B402}" srcOrd="0" destOrd="0" parTransId="{4B665975-F783-4E91-9691-C8C43555E116}" sibTransId="{A2A48E31-2FAF-4028-B529-D2F2AE952D43}"/>
    <dgm:cxn modelId="{2173E8C3-1F34-48EC-B98D-DCE90D086990}" type="presOf" srcId="{483406B7-4547-4BC1-92EC-5474E6A81ED6}" destId="{42536875-82C5-4429-BAF3-01D2FB4EE159}" srcOrd="0" destOrd="0" presId="urn:microsoft.com/office/officeart/2005/8/layout/hierarchy1"/>
    <dgm:cxn modelId="{C746FDE8-133E-4E63-BF67-654CC40A6688}" type="presOf" srcId="{4368DEF2-8320-4D90-9B1F-88DE814D2CFB}" destId="{EDF0D595-F087-4EE8-96EB-F41A077F3605}" srcOrd="0" destOrd="0" presId="urn:microsoft.com/office/officeart/2005/8/layout/hierarchy1"/>
    <dgm:cxn modelId="{CB3C8C2E-0839-42F8-A582-CCEE6A496634}" srcId="{7BBF6612-4E35-442A-8855-45AA594CA518}" destId="{483406B7-4547-4BC1-92EC-5474E6A81ED6}" srcOrd="1" destOrd="0" parTransId="{EEFE5565-C137-4289-BDF1-9D952EBC3CF6}" sibTransId="{689AAEB7-9FDD-4DB9-9C8A-694A9592E55C}"/>
    <dgm:cxn modelId="{C1A73709-0F61-484E-9FE9-36FF5B26C1E7}" type="presOf" srcId="{A2FF8155-2464-4895-BE07-DFA863FA9602}" destId="{9B42E36D-10DF-4A7B-90C1-A2DCC21D1966}" srcOrd="0" destOrd="0" presId="urn:microsoft.com/office/officeart/2005/8/layout/hierarchy1"/>
    <dgm:cxn modelId="{1D4CB1F0-479B-4409-94BE-BA55AF780C14}" type="presOf" srcId="{C9C995ED-9D03-4DCF-9815-41CE0A5A8521}" destId="{69DE3D64-726D-4CA1-9138-4B6703638C7B}" srcOrd="0" destOrd="0" presId="urn:microsoft.com/office/officeart/2005/8/layout/hierarchy1"/>
    <dgm:cxn modelId="{617B6575-92D5-411F-BEAA-2944FEA8FC1C}" srcId="{0B9EB391-59CF-40DB-A315-2B53D119B402}" destId="{A2FF8155-2464-4895-BE07-DFA863FA9602}" srcOrd="0" destOrd="0" parTransId="{76DC45FB-CEB4-44BD-857C-2A5DEF6F479E}" sibTransId="{4A88DA41-FF01-4458-8FB2-514000B5D7F0}"/>
    <dgm:cxn modelId="{2380118C-54E2-4003-A551-5CF442E136C6}" type="presOf" srcId="{4B665975-F783-4E91-9691-C8C43555E116}" destId="{774B4D83-7720-4CB3-B0D3-54A15E250D7C}" srcOrd="0" destOrd="0" presId="urn:microsoft.com/office/officeart/2005/8/layout/hierarchy1"/>
    <dgm:cxn modelId="{0EB4DEE6-CE95-4EB5-8139-F7FC01A8F36D}" type="presOf" srcId="{0B9EB391-59CF-40DB-A315-2B53D119B402}" destId="{9060D415-974A-439A-877D-503186F0ABD9}" srcOrd="0" destOrd="0" presId="urn:microsoft.com/office/officeart/2005/8/layout/hierarchy1"/>
    <dgm:cxn modelId="{9EA396BB-1143-47B7-A6E7-76146A4638A1}" srcId="{EE2945D5-56B8-4D56-911F-62FC0AC9D86B}" destId="{7BBF6612-4E35-442A-8855-45AA594CA518}" srcOrd="0" destOrd="0" parTransId="{2B37F988-A4A2-461C-8240-D141B143B8AD}" sibTransId="{3944DE8B-E26F-454C-A5ED-81BA608CF010}"/>
    <dgm:cxn modelId="{11072EDD-EA9D-476E-9033-3892204AAC07}" type="presOf" srcId="{7BBF6612-4E35-442A-8855-45AA594CA518}" destId="{5E3C432D-74E3-4AB6-93F5-ABA7F009F6BF}" srcOrd="0" destOrd="0" presId="urn:microsoft.com/office/officeart/2005/8/layout/hierarchy1"/>
    <dgm:cxn modelId="{8C5AC621-7D47-4D81-B094-B8A523069934}" type="presOf" srcId="{76DC45FB-CEB4-44BD-857C-2A5DEF6F479E}" destId="{B2A639C1-4941-469F-AAC7-C0FA35AF0831}" srcOrd="0" destOrd="0" presId="urn:microsoft.com/office/officeart/2005/8/layout/hierarchy1"/>
    <dgm:cxn modelId="{E5DC7484-0432-4860-B0DF-3F8CCDD6498F}" type="presOf" srcId="{EE2945D5-56B8-4D56-911F-62FC0AC9D86B}" destId="{6D4DA285-A4FD-4DCC-999B-0EB5D8B420D4}" srcOrd="0" destOrd="0" presId="urn:microsoft.com/office/officeart/2005/8/layout/hierarchy1"/>
    <dgm:cxn modelId="{B5800111-E8BF-4AFE-A00E-2B6F2214F200}" type="presParOf" srcId="{6D4DA285-A4FD-4DCC-999B-0EB5D8B420D4}" destId="{1B99C2A1-E9B6-48BE-B842-1B41DC1C3287}" srcOrd="0" destOrd="0" presId="urn:microsoft.com/office/officeart/2005/8/layout/hierarchy1"/>
    <dgm:cxn modelId="{DBBC78B6-356C-4095-8981-5A18D686CFCC}" type="presParOf" srcId="{1B99C2A1-E9B6-48BE-B842-1B41DC1C3287}" destId="{798393CC-8E32-419C-A334-F652B918FAAF}" srcOrd="0" destOrd="0" presId="urn:microsoft.com/office/officeart/2005/8/layout/hierarchy1"/>
    <dgm:cxn modelId="{5E6A460D-91C1-4842-B1DF-3A140A0053E1}" type="presParOf" srcId="{798393CC-8E32-419C-A334-F652B918FAAF}" destId="{F44DF8E2-8091-4991-B1A7-97823AA61BAA}" srcOrd="0" destOrd="0" presId="urn:microsoft.com/office/officeart/2005/8/layout/hierarchy1"/>
    <dgm:cxn modelId="{18493F00-9531-4A73-AA98-D6F30217A59D}" type="presParOf" srcId="{798393CC-8E32-419C-A334-F652B918FAAF}" destId="{5E3C432D-74E3-4AB6-93F5-ABA7F009F6BF}" srcOrd="1" destOrd="0" presId="urn:microsoft.com/office/officeart/2005/8/layout/hierarchy1"/>
    <dgm:cxn modelId="{21142A11-EBCE-4723-BAC8-1D26F3F8FC4F}" type="presParOf" srcId="{1B99C2A1-E9B6-48BE-B842-1B41DC1C3287}" destId="{455F9C8B-6CBE-486C-ACA5-869BC47F1E90}" srcOrd="1" destOrd="0" presId="urn:microsoft.com/office/officeart/2005/8/layout/hierarchy1"/>
    <dgm:cxn modelId="{22CC2068-15C9-4A75-B64B-01D7525DE106}" type="presParOf" srcId="{455F9C8B-6CBE-486C-ACA5-869BC47F1E90}" destId="{774B4D83-7720-4CB3-B0D3-54A15E250D7C}" srcOrd="0" destOrd="0" presId="urn:microsoft.com/office/officeart/2005/8/layout/hierarchy1"/>
    <dgm:cxn modelId="{4F052ABE-FEAC-4607-B817-E86F243CC057}" type="presParOf" srcId="{455F9C8B-6CBE-486C-ACA5-869BC47F1E90}" destId="{CE332889-9432-49B2-8B66-D7E18F24877B}" srcOrd="1" destOrd="0" presId="urn:microsoft.com/office/officeart/2005/8/layout/hierarchy1"/>
    <dgm:cxn modelId="{0B9E6456-8282-4921-8268-5370FAC6CED2}" type="presParOf" srcId="{CE332889-9432-49B2-8B66-D7E18F24877B}" destId="{A5DD0865-021F-426B-A3FB-98E8B49F0D8E}" srcOrd="0" destOrd="0" presId="urn:microsoft.com/office/officeart/2005/8/layout/hierarchy1"/>
    <dgm:cxn modelId="{EACE808B-E5AB-45FB-A444-5CAF92AD4E2B}" type="presParOf" srcId="{A5DD0865-021F-426B-A3FB-98E8B49F0D8E}" destId="{B91206A3-4FAD-4D84-90EE-B14AFDD3F1BB}" srcOrd="0" destOrd="0" presId="urn:microsoft.com/office/officeart/2005/8/layout/hierarchy1"/>
    <dgm:cxn modelId="{FEA703C1-0265-4517-A884-23C954B9E0D1}" type="presParOf" srcId="{A5DD0865-021F-426B-A3FB-98E8B49F0D8E}" destId="{9060D415-974A-439A-877D-503186F0ABD9}" srcOrd="1" destOrd="0" presId="urn:microsoft.com/office/officeart/2005/8/layout/hierarchy1"/>
    <dgm:cxn modelId="{AAE79F44-C78C-4D06-9AD2-01F16D9FBF7C}" type="presParOf" srcId="{CE332889-9432-49B2-8B66-D7E18F24877B}" destId="{1DF91776-15A3-45AD-816F-25EC5DFAAE44}" srcOrd="1" destOrd="0" presId="urn:microsoft.com/office/officeart/2005/8/layout/hierarchy1"/>
    <dgm:cxn modelId="{EE1609AE-5C25-470D-B050-CD93124CE137}" type="presParOf" srcId="{1DF91776-15A3-45AD-816F-25EC5DFAAE44}" destId="{B2A639C1-4941-469F-AAC7-C0FA35AF0831}" srcOrd="0" destOrd="0" presId="urn:microsoft.com/office/officeart/2005/8/layout/hierarchy1"/>
    <dgm:cxn modelId="{60B1E158-3161-4393-AC35-B43EB015B1E6}" type="presParOf" srcId="{1DF91776-15A3-45AD-816F-25EC5DFAAE44}" destId="{99EDC24A-7E07-439E-816D-48AAE13267C5}" srcOrd="1" destOrd="0" presId="urn:microsoft.com/office/officeart/2005/8/layout/hierarchy1"/>
    <dgm:cxn modelId="{1437A173-EA75-44A6-BAEA-346286B1ED72}" type="presParOf" srcId="{99EDC24A-7E07-439E-816D-48AAE13267C5}" destId="{97BE4B9D-5D56-4EE7-A8D1-BB751EC22EF6}" srcOrd="0" destOrd="0" presId="urn:microsoft.com/office/officeart/2005/8/layout/hierarchy1"/>
    <dgm:cxn modelId="{B0364B30-C3F9-46E9-ABAC-E41247E110D4}" type="presParOf" srcId="{97BE4B9D-5D56-4EE7-A8D1-BB751EC22EF6}" destId="{D2CB6A9E-30ED-49BF-BE94-6AD8F15A564F}" srcOrd="0" destOrd="0" presId="urn:microsoft.com/office/officeart/2005/8/layout/hierarchy1"/>
    <dgm:cxn modelId="{0BEAA84D-453D-40E5-BC52-C430B00123C8}" type="presParOf" srcId="{97BE4B9D-5D56-4EE7-A8D1-BB751EC22EF6}" destId="{9B42E36D-10DF-4A7B-90C1-A2DCC21D1966}" srcOrd="1" destOrd="0" presId="urn:microsoft.com/office/officeart/2005/8/layout/hierarchy1"/>
    <dgm:cxn modelId="{F5AF7EF7-469E-4EC7-9BFA-F0E2A4C7F32C}" type="presParOf" srcId="{99EDC24A-7E07-439E-816D-48AAE13267C5}" destId="{327059FC-0000-448C-9AA5-1198DD23F788}" srcOrd="1" destOrd="0" presId="urn:microsoft.com/office/officeart/2005/8/layout/hierarchy1"/>
    <dgm:cxn modelId="{960269B5-A986-4B3B-BB67-B04EFF6ABFEF}" type="presParOf" srcId="{455F9C8B-6CBE-486C-ACA5-869BC47F1E90}" destId="{D4161DAD-E63A-4AD8-86D6-DC180151A672}" srcOrd="2" destOrd="0" presId="urn:microsoft.com/office/officeart/2005/8/layout/hierarchy1"/>
    <dgm:cxn modelId="{789DA452-6BE9-4D80-8D1A-3AE46570F19F}" type="presParOf" srcId="{455F9C8B-6CBE-486C-ACA5-869BC47F1E90}" destId="{F39E549A-7620-495D-A312-72F0CD5F18BC}" srcOrd="3" destOrd="0" presId="urn:microsoft.com/office/officeart/2005/8/layout/hierarchy1"/>
    <dgm:cxn modelId="{1D643D40-9E9E-4B01-A3B8-2A4E53353B08}" type="presParOf" srcId="{F39E549A-7620-495D-A312-72F0CD5F18BC}" destId="{D4AC3D0A-A911-4C86-B237-A4AD8E35261F}" srcOrd="0" destOrd="0" presId="urn:microsoft.com/office/officeart/2005/8/layout/hierarchy1"/>
    <dgm:cxn modelId="{8F753904-1895-4F7A-A3B7-8E6F8D5FBCFA}" type="presParOf" srcId="{D4AC3D0A-A911-4C86-B237-A4AD8E35261F}" destId="{668A408D-901D-4C78-B597-91886F6A8576}" srcOrd="0" destOrd="0" presId="urn:microsoft.com/office/officeart/2005/8/layout/hierarchy1"/>
    <dgm:cxn modelId="{CC915646-09BA-425A-BEDD-72CCF5B5099B}" type="presParOf" srcId="{D4AC3D0A-A911-4C86-B237-A4AD8E35261F}" destId="{42536875-82C5-4429-BAF3-01D2FB4EE159}" srcOrd="1" destOrd="0" presId="urn:microsoft.com/office/officeart/2005/8/layout/hierarchy1"/>
    <dgm:cxn modelId="{E0480EC9-3F55-4FCF-AE18-617531A67265}" type="presParOf" srcId="{F39E549A-7620-495D-A312-72F0CD5F18BC}" destId="{B12388D6-44BE-413D-B060-406C2E0E03D0}" srcOrd="1" destOrd="0" presId="urn:microsoft.com/office/officeart/2005/8/layout/hierarchy1"/>
    <dgm:cxn modelId="{89549B00-23FE-446D-90CB-95A6B845BCBD}" type="presParOf" srcId="{B12388D6-44BE-413D-B060-406C2E0E03D0}" destId="{EDF0D595-F087-4EE8-96EB-F41A077F3605}" srcOrd="0" destOrd="0" presId="urn:microsoft.com/office/officeart/2005/8/layout/hierarchy1"/>
    <dgm:cxn modelId="{B58F648B-7AA9-40B0-8425-7E537CFEF2D2}" type="presParOf" srcId="{B12388D6-44BE-413D-B060-406C2E0E03D0}" destId="{88C409C3-116F-43E2-9DF9-552C4C089448}" srcOrd="1" destOrd="0" presId="urn:microsoft.com/office/officeart/2005/8/layout/hierarchy1"/>
    <dgm:cxn modelId="{D3B86EF0-A65A-4493-AF82-120D6E435FFF}" type="presParOf" srcId="{88C409C3-116F-43E2-9DF9-552C4C089448}" destId="{E18F811A-3D54-4DF6-913D-A6DBC0B5F75D}" srcOrd="0" destOrd="0" presId="urn:microsoft.com/office/officeart/2005/8/layout/hierarchy1"/>
    <dgm:cxn modelId="{D51475DB-2A87-4625-9002-A1D93CEDB937}" type="presParOf" srcId="{E18F811A-3D54-4DF6-913D-A6DBC0B5F75D}" destId="{DE9C1A08-EFE3-4D81-8D99-EF315A78D5AA}" srcOrd="0" destOrd="0" presId="urn:microsoft.com/office/officeart/2005/8/layout/hierarchy1"/>
    <dgm:cxn modelId="{398B9D13-F14D-4621-9FF0-5C2D3D236E6E}" type="presParOf" srcId="{E18F811A-3D54-4DF6-913D-A6DBC0B5F75D}" destId="{69DE3D64-726D-4CA1-9138-4B6703638C7B}" srcOrd="1" destOrd="0" presId="urn:microsoft.com/office/officeart/2005/8/layout/hierarchy1"/>
    <dgm:cxn modelId="{609DFC02-2B4C-4C59-8BCF-4AFE5D325EAB}" type="presParOf" srcId="{88C409C3-116F-43E2-9DF9-552C4C089448}" destId="{98745606-8950-417D-A517-E4D787244D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F0D595-F087-4EE8-96EB-F41A077F3605}">
      <dsp:nvSpPr>
        <dsp:cNvPr id="0" name=""/>
        <dsp:cNvSpPr/>
      </dsp:nvSpPr>
      <dsp:spPr>
        <a:xfrm>
          <a:off x="6209333" y="2949418"/>
          <a:ext cx="91440" cy="454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1DAD-E63A-4AD8-86D6-DC180151A672}">
      <dsp:nvSpPr>
        <dsp:cNvPr id="0" name=""/>
        <dsp:cNvSpPr/>
      </dsp:nvSpPr>
      <dsp:spPr>
        <a:xfrm>
          <a:off x="4069403" y="1503710"/>
          <a:ext cx="2185649" cy="454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4"/>
              </a:lnTo>
              <a:lnTo>
                <a:pt x="2185649" y="309484"/>
              </a:lnTo>
              <a:lnTo>
                <a:pt x="2185649" y="4541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639C1-4941-469F-AAC7-C0FA35AF0831}">
      <dsp:nvSpPr>
        <dsp:cNvPr id="0" name=""/>
        <dsp:cNvSpPr/>
      </dsp:nvSpPr>
      <dsp:spPr>
        <a:xfrm>
          <a:off x="1838033" y="2949418"/>
          <a:ext cx="91440" cy="454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B4D83-7720-4CB3-B0D3-54A15E250D7C}">
      <dsp:nvSpPr>
        <dsp:cNvPr id="0" name=""/>
        <dsp:cNvSpPr/>
      </dsp:nvSpPr>
      <dsp:spPr>
        <a:xfrm>
          <a:off x="1883753" y="1503710"/>
          <a:ext cx="2185649" cy="454142"/>
        </a:xfrm>
        <a:custGeom>
          <a:avLst/>
          <a:gdLst/>
          <a:ahLst/>
          <a:cxnLst/>
          <a:rect l="0" t="0" r="0" b="0"/>
          <a:pathLst>
            <a:path>
              <a:moveTo>
                <a:pt x="2185649" y="0"/>
              </a:moveTo>
              <a:lnTo>
                <a:pt x="2185649" y="309484"/>
              </a:lnTo>
              <a:lnTo>
                <a:pt x="0" y="309484"/>
              </a:lnTo>
              <a:lnTo>
                <a:pt x="0" y="4541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DF8E2-8091-4991-B1A7-97823AA61BAA}">
      <dsp:nvSpPr>
        <dsp:cNvPr id="0" name=""/>
        <dsp:cNvSpPr/>
      </dsp:nvSpPr>
      <dsp:spPr>
        <a:xfrm>
          <a:off x="1949546" y="512145"/>
          <a:ext cx="4239714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C432D-74E3-4AB6-93F5-ABA7F009F6BF}">
      <dsp:nvSpPr>
        <dsp:cNvPr id="0" name=""/>
        <dsp:cNvSpPr/>
      </dsp:nvSpPr>
      <dsp:spPr>
        <a:xfrm>
          <a:off x="2123048" y="676972"/>
          <a:ext cx="4239714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Правоприменение (</a:t>
          </a:r>
          <a:r>
            <a:rPr lang="en-US" sz="2700" kern="1200" dirty="0" smtClean="0"/>
            <a:t>enforcement)</a:t>
          </a:r>
          <a:endParaRPr lang="ru-RU" sz="2700" kern="1200" dirty="0"/>
        </a:p>
      </dsp:txBody>
      <dsp:txXfrm>
        <a:off x="2123048" y="676972"/>
        <a:ext cx="4239714" cy="991565"/>
      </dsp:txXfrm>
    </dsp:sp>
    <dsp:sp modelId="{B91206A3-4FAD-4D84-90EE-B14AFDD3F1BB}">
      <dsp:nvSpPr>
        <dsp:cNvPr id="0" name=""/>
        <dsp:cNvSpPr/>
      </dsp:nvSpPr>
      <dsp:spPr>
        <a:xfrm>
          <a:off x="1102993" y="1957852"/>
          <a:ext cx="1561520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0D415-974A-439A-877D-503186F0ABD9}">
      <dsp:nvSpPr>
        <dsp:cNvPr id="0" name=""/>
        <dsp:cNvSpPr/>
      </dsp:nvSpPr>
      <dsp:spPr>
        <a:xfrm>
          <a:off x="1276495" y="2122679"/>
          <a:ext cx="1561520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i="1" kern="1200" dirty="0" smtClean="0"/>
            <a:t>p=1</a:t>
          </a:r>
          <a:endParaRPr lang="ru-RU" sz="2700" b="1" i="1" kern="1200" dirty="0"/>
        </a:p>
      </dsp:txBody>
      <dsp:txXfrm>
        <a:off x="1276495" y="2122679"/>
        <a:ext cx="1561520" cy="991565"/>
      </dsp:txXfrm>
    </dsp:sp>
    <dsp:sp modelId="{D2CB6A9E-30ED-49BF-BE94-6AD8F15A564F}">
      <dsp:nvSpPr>
        <dsp:cNvPr id="0" name=""/>
        <dsp:cNvSpPr/>
      </dsp:nvSpPr>
      <dsp:spPr>
        <a:xfrm>
          <a:off x="1731" y="3403560"/>
          <a:ext cx="3764044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2E36D-10DF-4A7B-90C1-A2DCC21D1966}">
      <dsp:nvSpPr>
        <dsp:cNvPr id="0" name=""/>
        <dsp:cNvSpPr/>
      </dsp:nvSpPr>
      <dsp:spPr>
        <a:xfrm>
          <a:off x="175233" y="3568387"/>
          <a:ext cx="3764044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Преимущественно частное</a:t>
          </a:r>
          <a:endParaRPr lang="ru-RU" sz="2700" kern="1200" dirty="0"/>
        </a:p>
      </dsp:txBody>
      <dsp:txXfrm>
        <a:off x="175233" y="3568387"/>
        <a:ext cx="3764044" cy="991565"/>
      </dsp:txXfrm>
    </dsp:sp>
    <dsp:sp modelId="{668A408D-901D-4C78-B597-91886F6A8576}">
      <dsp:nvSpPr>
        <dsp:cNvPr id="0" name=""/>
        <dsp:cNvSpPr/>
      </dsp:nvSpPr>
      <dsp:spPr>
        <a:xfrm>
          <a:off x="5474293" y="1957852"/>
          <a:ext cx="1561520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36875-82C5-4429-BAF3-01D2FB4EE159}">
      <dsp:nvSpPr>
        <dsp:cNvPr id="0" name=""/>
        <dsp:cNvSpPr/>
      </dsp:nvSpPr>
      <dsp:spPr>
        <a:xfrm>
          <a:off x="5647795" y="2122679"/>
          <a:ext cx="1561520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i="1" kern="1200" dirty="0" smtClean="0"/>
            <a:t>p&lt;1</a:t>
          </a:r>
          <a:endParaRPr lang="ru-RU" sz="2700" kern="1200" dirty="0"/>
        </a:p>
      </dsp:txBody>
      <dsp:txXfrm>
        <a:off x="5647795" y="2122679"/>
        <a:ext cx="1561520" cy="991565"/>
      </dsp:txXfrm>
    </dsp:sp>
    <dsp:sp modelId="{DE9C1A08-EFE3-4D81-8D99-EF315A78D5AA}">
      <dsp:nvSpPr>
        <dsp:cNvPr id="0" name=""/>
        <dsp:cNvSpPr/>
      </dsp:nvSpPr>
      <dsp:spPr>
        <a:xfrm>
          <a:off x="4112780" y="3403560"/>
          <a:ext cx="4284546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E3D64-726D-4CA1-9138-4B6703638C7B}">
      <dsp:nvSpPr>
        <dsp:cNvPr id="0" name=""/>
        <dsp:cNvSpPr/>
      </dsp:nvSpPr>
      <dsp:spPr>
        <a:xfrm>
          <a:off x="4286282" y="3568387"/>
          <a:ext cx="4284546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Общественное</a:t>
          </a:r>
          <a:endParaRPr lang="ru-RU" sz="2700" kern="1200" dirty="0"/>
        </a:p>
      </dsp:txBody>
      <dsp:txXfrm>
        <a:off x="4286282" y="3568387"/>
        <a:ext cx="4284546" cy="99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73297C-6BD3-43E5-8075-49A6A61411D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4F942-E893-4F3D-BE52-20E0335B2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124F-4C36-4CB5-BD33-DD93E62C3C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614871-1FC7-453D-9472-6AAA28F0C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DCCB-5C7B-473F-9B7F-BAA24062027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084D-551F-4450-9CB4-0ED7095A9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B501-F557-43A3-A036-C28E5F2B774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C6E0-EDA5-4D0E-8FC4-6DFB893D4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8CE2-DFCE-4FDF-8CFF-27EC7EDD75F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351C-16C0-44FC-A31F-FBCC7A1A6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710D-8194-4327-B28F-C5B484112FF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2318-578B-486B-BD1D-2154FD357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E359-C80D-4014-84EE-7CE593DB15D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FC01-59A4-4F15-9844-79AADFE24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172E5E-E983-4F95-A21B-105121BDB44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5E8449-3E53-4DC5-9B18-7010156E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DCB1-1EC8-4D0A-B190-A148135943F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1F59-5134-4A68-A845-9523A47BE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A8DF-8914-4C93-9A49-3B2A2C82502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A2A1-3F71-4CC5-9804-2729D607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F1B1-C78A-4F09-84B4-A9D47DF37F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A7BF-6D34-4AA2-9EA0-55DC212B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0F03-F842-4D8F-AC5B-9B8221B06EA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3FE7-CE4B-4D2F-8EA3-02C8DE4C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7555955-C2B6-4B85-A463-CA339D67AE5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7188C1-98E3-4C84-B754-0B56F0D6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S1574-0730(07)01006-7" TargetMode="External"/><Relationship Id="rId2" Type="http://schemas.openxmlformats.org/officeDocument/2006/relationships/hyperlink" Target="http://www.econ.msu.ru/cd/48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581128"/>
            <a:ext cx="4953000" cy="1457722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8631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400" i="1" dirty="0" smtClean="0"/>
              <a:t>Общественное правоприменение – </a:t>
            </a:r>
            <a:r>
              <a:rPr lang="ru-RU" sz="3400" dirty="0" smtClean="0"/>
              <a:t>использование государственных административных структур для разоблачения и наказания нарушителей правовых норм.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400" dirty="0" smtClean="0"/>
              <a:t>Почему оно </a:t>
            </a:r>
            <a:r>
              <a:rPr lang="ru-RU" sz="3400" b="1" i="1" dirty="0" smtClean="0"/>
              <a:t>ОБЩЕСТВЕННОЕ</a:t>
            </a:r>
            <a:r>
              <a:rPr lang="ru-RU" sz="3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643050"/>
          <a:ext cx="85725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0" y="260649"/>
            <a:ext cx="9144000" cy="1008112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5661248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Почему бы не передать функции </a:t>
            </a:r>
            <a:r>
              <a:rPr lang="ru-RU" sz="3000" dirty="0" err="1" smtClean="0"/>
              <a:t>правоприменения</a:t>
            </a:r>
            <a:r>
              <a:rPr lang="ru-RU" sz="3000" dirty="0" smtClean="0"/>
              <a:t> частным агентствам?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Расточительные усилия (проблема общего доступа).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Отсутствие экономии на масштабе.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Необходимость передачи частным лицам права на применение силы.</a:t>
            </a:r>
          </a:p>
          <a:p>
            <a:pPr algn="ct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b="1" dirty="0" smtClean="0"/>
              <a:t>Общество заинтересовано  в сокращении числа преступлений, а частные правоприменители – в его увеличении.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332657"/>
            <a:ext cx="9144000" cy="936104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5661248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b="1" dirty="0" smtClean="0"/>
              <a:t>Выбор: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Правоприменение по факту причинения вреда (</a:t>
            </a:r>
            <a:r>
              <a:rPr lang="en-US" sz="3000" i="1" dirty="0" smtClean="0"/>
              <a:t>harm based</a:t>
            </a:r>
            <a:r>
              <a:rPr lang="en-US" sz="3000" dirty="0" smtClean="0"/>
              <a:t>) </a:t>
            </a:r>
            <a:r>
              <a:rPr lang="ru-RU" sz="3000" dirty="0" smtClean="0"/>
              <a:t>или по факту совершения незаконного действия (</a:t>
            </a:r>
            <a:r>
              <a:rPr lang="en-US" sz="3000" i="1" dirty="0" smtClean="0"/>
              <a:t>act based</a:t>
            </a:r>
            <a:r>
              <a:rPr lang="en-US" sz="3000" dirty="0" smtClean="0"/>
              <a:t>)</a:t>
            </a:r>
            <a:r>
              <a:rPr lang="ru-RU" sz="3000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Строгая ответственность (</a:t>
            </a:r>
            <a:r>
              <a:rPr lang="en-US" sz="3000" i="1" dirty="0" smtClean="0"/>
              <a:t>strict liability</a:t>
            </a:r>
            <a:r>
              <a:rPr lang="en-US" sz="3000" dirty="0" smtClean="0"/>
              <a:t>) vs. </a:t>
            </a:r>
            <a:r>
              <a:rPr lang="ru-RU" sz="3000" dirty="0" smtClean="0"/>
              <a:t>обусловленная ответственность </a:t>
            </a:r>
            <a:r>
              <a:rPr lang="ru-RU" sz="3000" i="1" dirty="0" smtClean="0"/>
              <a:t>(</a:t>
            </a:r>
            <a:r>
              <a:rPr lang="en-US" sz="3000" i="1" dirty="0" smtClean="0"/>
              <a:t>fault-based liability</a:t>
            </a:r>
            <a:r>
              <a:rPr lang="ru-RU" sz="3000" dirty="0" smtClean="0"/>
              <a:t>)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Денежное </a:t>
            </a:r>
            <a:r>
              <a:rPr lang="en-US" sz="3000" dirty="0" err="1" smtClean="0"/>
              <a:t>vs</a:t>
            </a:r>
            <a:r>
              <a:rPr lang="ru-RU" sz="3000" dirty="0" smtClean="0"/>
              <a:t>.</a:t>
            </a:r>
            <a:r>
              <a:rPr lang="en-US" sz="3000" dirty="0" smtClean="0"/>
              <a:t> </a:t>
            </a:r>
            <a:r>
              <a:rPr lang="ru-RU" sz="3000" dirty="0" smtClean="0"/>
              <a:t>неденежное наказание (или их совместное применение).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Тяжесть наказания.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Вероятность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Правоприменение по факту причинения вреда (</a:t>
            </a:r>
            <a:r>
              <a:rPr lang="en-US" b="1" i="1" dirty="0" smtClean="0"/>
              <a:t>harm based) </a:t>
            </a:r>
            <a:r>
              <a:rPr lang="ru-RU" b="1" i="1" dirty="0" smtClean="0"/>
              <a:t>или по факту совершения незаконного действия (</a:t>
            </a:r>
            <a:r>
              <a:rPr lang="en-US" b="1" i="1" dirty="0" smtClean="0"/>
              <a:t>act based)</a:t>
            </a:r>
            <a:endParaRPr lang="ru-RU" b="1" i="1" dirty="0" smtClean="0"/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act based liability</a:t>
            </a:r>
            <a:r>
              <a:rPr lang="ru-RU" dirty="0" smtClean="0"/>
              <a:t>: для оптимального сдерживания не нужны такие высокие санкции, как в случае </a:t>
            </a:r>
            <a:r>
              <a:rPr lang="en-US" i="1" dirty="0" smtClean="0"/>
              <a:t>harm based liability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harm based liability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обществу нужен меньший объем информации для установления оптимальных параметров правоприменения</a:t>
            </a:r>
            <a:r>
              <a:rPr lang="en-US" i="1" dirty="0" smtClean="0"/>
              <a:t>.</a:t>
            </a:r>
            <a:r>
              <a:rPr lang="ru-RU" i="1" dirty="0" smtClean="0"/>
              <a:t> </a:t>
            </a:r>
            <a:r>
              <a:rPr lang="ru-RU" dirty="0" smtClean="0"/>
              <a:t>Не нужно оценивать тяжесть потенциального вреда.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984151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Строгая ответственность (</a:t>
            </a:r>
            <a:r>
              <a:rPr lang="en-US" b="1" i="1" dirty="0" smtClean="0"/>
              <a:t>strict liability) vs. </a:t>
            </a:r>
            <a:r>
              <a:rPr lang="ru-RU" b="1" i="1" dirty="0" smtClean="0"/>
              <a:t>обусловленная ответственность (</a:t>
            </a:r>
            <a:r>
              <a:rPr lang="en-US" b="1" i="1" dirty="0" smtClean="0"/>
              <a:t>fault-based liability</a:t>
            </a:r>
            <a:r>
              <a:rPr lang="ru-RU" b="1" i="1" dirty="0" smtClean="0"/>
              <a:t>).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fault-based liability</a:t>
            </a:r>
            <a:r>
              <a:rPr lang="ru-RU" dirty="0" smtClean="0"/>
              <a:t>: если применение санкций связано с издержками, обусловленная ответственность стимулирует индивидов следовать правовым стандартам, и, при отсутствии информационных проблем, никто не будет нести реального наказания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strict liability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необходим меньший объем информации для установления оптимальных параметров правоприменения.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984151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272184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pic>
        <p:nvPicPr>
          <p:cNvPr id="6" name="Рисунок 5" descr="http://images.prom.ua/3936860_w640_h640_lo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416824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272184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действует правило строгой ответственности, индивид совершит правонарушение только, если для него выполняется условие: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7</a:t>
            </a:r>
            <a:r>
              <a:rPr lang="en-US" sz="3000" dirty="0" smtClean="0"/>
              <a:t>.</a:t>
            </a:r>
            <a:r>
              <a:rPr lang="ru-RU" sz="3000" dirty="0" smtClean="0"/>
              <a:t>2)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g</a:t>
            </a:r>
            <a:r>
              <a:rPr lang="ru-RU" sz="3000" dirty="0" smtClean="0"/>
              <a:t> – доход от правонарушения; </a:t>
            </a:r>
            <a:r>
              <a:rPr lang="en-US" sz="3000" i="1" dirty="0" smtClean="0"/>
              <a:t>p(e)</a:t>
            </a:r>
            <a:r>
              <a:rPr lang="ru-RU" sz="3000" dirty="0" smtClean="0"/>
              <a:t> – вероятность разоблачения и наказания правонарушения, как функция общественных расходов на правоприменение </a:t>
            </a:r>
            <a:r>
              <a:rPr lang="ru-RU" sz="3000" i="1" dirty="0" smtClean="0"/>
              <a:t>(</a:t>
            </a:r>
            <a:r>
              <a:rPr lang="en-US" sz="3000" i="1" dirty="0" smtClean="0"/>
              <a:t>p’(e)&gt;0</a:t>
            </a:r>
            <a:r>
              <a:rPr lang="en-US" sz="3000" dirty="0" smtClean="0"/>
              <a:t>, </a:t>
            </a:r>
            <a:r>
              <a:rPr lang="en-US" sz="3000" i="1" dirty="0" smtClean="0"/>
              <a:t>p’’(e)&lt;0</a:t>
            </a:r>
            <a:r>
              <a:rPr lang="en-US" sz="3000" dirty="0" smtClean="0"/>
              <a:t>); </a:t>
            </a:r>
            <a:r>
              <a:rPr lang="en-US" sz="3000" i="1" dirty="0" smtClean="0"/>
              <a:t>f </a:t>
            </a:r>
            <a:r>
              <a:rPr lang="ru-RU" sz="3000" dirty="0" smtClean="0"/>
              <a:t>– размер штрафа</a:t>
            </a:r>
            <a:r>
              <a:rPr lang="ru-RU" sz="3000" i="1" dirty="0" smtClean="0"/>
              <a:t>.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571875" y="3938190"/>
          <a:ext cx="1966913" cy="642938"/>
        </p:xfrm>
        <a:graphic>
          <a:graphicData uri="http://schemas.openxmlformats.org/presentationml/2006/ole">
            <p:oleObj spid="_x0000_s137218" name="Формула" r:id="rId3" imgW="660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dirty="0" smtClean="0"/>
              <a:t>Целевая функция общества: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endParaRPr lang="en-US" sz="29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sz="2900" dirty="0" smtClean="0"/>
              <a:t>(</a:t>
            </a:r>
            <a:r>
              <a:rPr lang="en-US" sz="2900" dirty="0" smtClean="0"/>
              <a:t>7</a:t>
            </a:r>
            <a:r>
              <a:rPr lang="en-US" sz="2900" dirty="0" smtClean="0"/>
              <a:t>.</a:t>
            </a:r>
            <a:r>
              <a:rPr lang="ru-RU" sz="2900" dirty="0" smtClean="0"/>
              <a:t>3)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sz="2900" dirty="0" smtClean="0"/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dirty="0" smtClean="0"/>
              <a:t>Где </a:t>
            </a:r>
            <a:r>
              <a:rPr lang="en-US" sz="2900" i="1" dirty="0" smtClean="0"/>
              <a:t>z(g)</a:t>
            </a:r>
            <a:r>
              <a:rPr lang="ru-RU" sz="2900" dirty="0" smtClean="0"/>
              <a:t> – функция плотности распределения </a:t>
            </a:r>
            <a:r>
              <a:rPr lang="en-US" sz="2900" i="1" dirty="0" smtClean="0"/>
              <a:t>g</a:t>
            </a:r>
            <a:r>
              <a:rPr lang="ru-RU" sz="2900" dirty="0" smtClean="0"/>
              <a:t>; </a:t>
            </a:r>
            <a:r>
              <a:rPr lang="en-US" sz="2900" i="1" dirty="0" smtClean="0"/>
              <a:t>h</a:t>
            </a:r>
            <a:r>
              <a:rPr lang="ru-RU" sz="2900" dirty="0" smtClean="0"/>
              <a:t> – ущерб от правонарушения</a:t>
            </a:r>
            <a:r>
              <a:rPr lang="ru-RU" sz="29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dirty="0" smtClean="0"/>
              <a:t>При фиксированных расходах на правоприменение: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sz="2900" dirty="0" smtClean="0"/>
              <a:t>(</a:t>
            </a:r>
            <a:r>
              <a:rPr lang="en-US" sz="2900" dirty="0" smtClean="0"/>
              <a:t>7</a:t>
            </a:r>
            <a:r>
              <a:rPr lang="en-US" sz="2900" dirty="0" smtClean="0"/>
              <a:t>.</a:t>
            </a:r>
            <a:r>
              <a:rPr lang="ru-RU" sz="2900" dirty="0" smtClean="0"/>
              <a:t>4)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sz="2900" dirty="0" smtClean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286000" y="2538214"/>
          <a:ext cx="4572000" cy="1466850"/>
        </p:xfrm>
        <a:graphic>
          <a:graphicData uri="http://schemas.openxmlformats.org/presentationml/2006/ole">
            <p:oleObj spid="_x0000_s43010" name="Формула" r:id="rId3" imgW="1663560" imgH="53316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011488" y="5884118"/>
          <a:ext cx="3132137" cy="857250"/>
        </p:xfrm>
        <a:graphic>
          <a:graphicData uri="http://schemas.openxmlformats.org/presentationml/2006/ole">
            <p:oleObj spid="_x0000_s43012" name="Формула" r:id="rId4" imgW="1206360" imgH="33012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128168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общество выбирает оптимальные </a:t>
            </a:r>
            <a:r>
              <a:rPr lang="en-US" sz="3000" i="1" dirty="0" smtClean="0"/>
              <a:t>e</a:t>
            </a:r>
            <a:r>
              <a:rPr lang="ru-RU" sz="3000" dirty="0" smtClean="0"/>
              <a:t> и </a:t>
            </a:r>
            <a:r>
              <a:rPr lang="en-US" sz="3000" i="1" dirty="0" smtClean="0"/>
              <a:t>f</a:t>
            </a:r>
            <a:r>
              <a:rPr lang="ru-RU" sz="3000" dirty="0" smtClean="0"/>
              <a:t>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7</a:t>
            </a:r>
            <a:r>
              <a:rPr lang="en-US" sz="3000" dirty="0" smtClean="0"/>
              <a:t>.</a:t>
            </a:r>
            <a:r>
              <a:rPr lang="ru-RU" sz="3000" dirty="0" smtClean="0"/>
              <a:t>5)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w </a:t>
            </a:r>
            <a:r>
              <a:rPr lang="ru-RU" sz="3000" dirty="0" smtClean="0"/>
              <a:t>– богатство индивида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</a:t>
            </a:r>
            <a:r>
              <a:rPr lang="en-US" sz="3000" i="1" dirty="0" smtClean="0"/>
              <a:t>f&lt;w</a:t>
            </a:r>
            <a:r>
              <a:rPr lang="en-US" sz="3000" dirty="0" smtClean="0"/>
              <a:t>, </a:t>
            </a:r>
            <a:r>
              <a:rPr lang="ru-RU" sz="3000" dirty="0" smtClean="0"/>
              <a:t>можно увеличить </a:t>
            </a:r>
            <a:r>
              <a:rPr lang="en-US" sz="3000" i="1" dirty="0" smtClean="0"/>
              <a:t>f</a:t>
            </a:r>
            <a:r>
              <a:rPr lang="ru-RU" sz="3000" dirty="0" smtClean="0"/>
              <a:t>, одновременно сокращая </a:t>
            </a:r>
            <a:r>
              <a:rPr lang="en-US" sz="3000" i="1" dirty="0" smtClean="0"/>
              <a:t>p(e)</a:t>
            </a:r>
            <a:r>
              <a:rPr lang="ru-RU" sz="3000" dirty="0" smtClean="0"/>
              <a:t>, так, что </a:t>
            </a:r>
            <a:r>
              <a:rPr lang="en-US" sz="3000" i="1" dirty="0" smtClean="0"/>
              <a:t>p(e)f=const</a:t>
            </a:r>
            <a:r>
              <a:rPr lang="en-US" sz="3000" dirty="0" smtClean="0"/>
              <a:t>.</a:t>
            </a:r>
            <a:r>
              <a:rPr lang="en-US" sz="3000" i="1" dirty="0" smtClean="0"/>
              <a:t> </a:t>
            </a:r>
            <a:r>
              <a:rPr lang="ru-RU" sz="3000" dirty="0" smtClean="0"/>
              <a:t>Уровень сдерживания, при этом не изменится, а общественные расходы на правоприменение сократятся.</a:t>
            </a:r>
            <a:endParaRPr lang="en-US" sz="3000" dirty="0" smtClean="0"/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en-US" sz="3000" b="1" dirty="0" smtClean="0"/>
              <a:t>High Fine – Low Probability Result</a:t>
            </a:r>
            <a:endParaRPr lang="ru-RU" sz="3000" b="1" dirty="0" smtClean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926681" y="2440310"/>
          <a:ext cx="1290637" cy="628650"/>
        </p:xfrm>
        <a:graphic>
          <a:graphicData uri="http://schemas.openxmlformats.org/presentationml/2006/ole">
            <p:oleObj spid="_x0000_s44034" name="Формула" r:id="rId3" imgW="469800" imgH="228600" progId="Equation.3">
              <p:embed/>
            </p:oleObj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272184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6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/>
              <a:t>Тамбовцев В.Л. </a:t>
            </a:r>
            <a:r>
              <a:rPr lang="ru-RU" sz="2600" i="1" dirty="0" smtClean="0"/>
              <a:t>Право и экономическая теория</a:t>
            </a:r>
            <a:r>
              <a:rPr lang="ru-RU" sz="2600" dirty="0" smtClean="0"/>
              <a:t>. М.: </a:t>
            </a:r>
            <a:r>
              <a:rPr lang="ru-RU" sz="2600" dirty="0" err="1" smtClean="0"/>
              <a:t>Инфра-М</a:t>
            </a:r>
            <a:r>
              <a:rPr lang="ru-RU" sz="2600" dirty="0" smtClean="0"/>
              <a:t>. 2005. Гл. 7.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600" dirty="0" smtClean="0">
                <a:hlinkClick r:id="rId2"/>
              </a:rPr>
              <a:t>Калягин Г.В. Экономический анализ криминального поведения. </a:t>
            </a:r>
            <a:r>
              <a:rPr lang="ru-RU" sz="2600" i="1" dirty="0" smtClean="0">
                <a:hlinkClick r:id="rId2"/>
              </a:rPr>
              <a:t>Экономическая школа: аналитическое приложение</a:t>
            </a:r>
            <a:r>
              <a:rPr lang="ru-RU" sz="2600" dirty="0" smtClean="0">
                <a:hlinkClick r:id="rId2"/>
              </a:rPr>
              <a:t>. 2006. № 3, с. 45-67.</a:t>
            </a:r>
            <a:endParaRPr lang="ru-RU" sz="26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600" dirty="0" err="1" smtClean="0"/>
              <a:t>Shavell</a:t>
            </a:r>
            <a:r>
              <a:rPr lang="en-US" sz="2600" dirty="0" smtClean="0"/>
              <a:t>, Steven. 2004. </a:t>
            </a:r>
            <a:r>
              <a:rPr lang="en-US" sz="2600" i="1" dirty="0" smtClean="0"/>
              <a:t>Foundations of Economic Analysis of Law</a:t>
            </a:r>
            <a:r>
              <a:rPr lang="en-US" sz="2600" dirty="0" smtClean="0"/>
              <a:t>.  Cambridge (MA): Harvard University Press.</a:t>
            </a:r>
            <a:r>
              <a:rPr lang="ru-RU" sz="2600" dirty="0" smtClean="0"/>
              <a:t> </a:t>
            </a:r>
            <a:r>
              <a:rPr lang="en-US" sz="2600" dirty="0" smtClean="0"/>
              <a:t>Ch. </a:t>
            </a:r>
            <a:r>
              <a:rPr lang="ru-RU" sz="2600" dirty="0" smtClean="0"/>
              <a:t>20-24</a:t>
            </a:r>
            <a:r>
              <a:rPr lang="en-US" sz="2600" i="1" dirty="0" smtClean="0"/>
              <a:t>.</a:t>
            </a:r>
            <a:endParaRPr lang="ru-RU" sz="26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600" dirty="0" err="1" smtClean="0">
                <a:hlinkClick r:id="rId3"/>
              </a:rPr>
              <a:t>Polinsky</a:t>
            </a:r>
            <a:r>
              <a:rPr lang="en-US" sz="2600" dirty="0" smtClean="0">
                <a:hlinkClick r:id="rId3"/>
              </a:rPr>
              <a:t> A.</a:t>
            </a:r>
            <a:r>
              <a:rPr lang="ru-RU" sz="2600" dirty="0" smtClean="0">
                <a:hlinkClick r:id="rId3"/>
              </a:rPr>
              <a:t> </a:t>
            </a:r>
            <a:r>
              <a:rPr lang="en-US" sz="2600" dirty="0" smtClean="0">
                <a:hlinkClick r:id="rId3"/>
              </a:rPr>
              <a:t>Mitchell</a:t>
            </a:r>
            <a:r>
              <a:rPr lang="ru-RU" sz="2600" dirty="0" smtClean="0">
                <a:solidFill>
                  <a:srgbClr val="000000"/>
                </a:solidFill>
                <a:hlinkClick r:id="rId3"/>
              </a:rPr>
              <a:t>, 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and Steven </a:t>
            </a:r>
            <a:r>
              <a:rPr lang="en-US" sz="2600" dirty="0" err="1" smtClean="0">
                <a:hlinkClick r:id="rId3"/>
              </a:rPr>
              <a:t>Shavell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.</a:t>
            </a:r>
            <a:r>
              <a:rPr lang="en-US" sz="2600" dirty="0" smtClean="0">
                <a:hlinkClick r:id="rId3"/>
              </a:rPr>
              <a:t> 2007. ‘The Theory of Public Enforcement of Law’. In: </a:t>
            </a:r>
            <a:r>
              <a:rPr lang="en-US" sz="2600" dirty="0" err="1" smtClean="0">
                <a:hlinkClick r:id="rId3"/>
              </a:rPr>
              <a:t>Polinsky</a:t>
            </a:r>
            <a:r>
              <a:rPr lang="en-US" sz="2600" dirty="0" smtClean="0">
                <a:hlinkClick r:id="rId3"/>
              </a:rPr>
              <a:t> A. M., </a:t>
            </a:r>
            <a:r>
              <a:rPr lang="en-US" sz="2600" dirty="0" err="1" smtClean="0">
                <a:hlinkClick r:id="rId3"/>
              </a:rPr>
              <a:t>Shavell</a:t>
            </a:r>
            <a:r>
              <a:rPr lang="en-US" sz="2600" dirty="0" smtClean="0">
                <a:hlinkClick r:id="rId3"/>
              </a:rPr>
              <a:t> S. (Eds.), </a:t>
            </a:r>
            <a:r>
              <a:rPr lang="en-US" sz="2600" i="1" dirty="0" smtClean="0">
                <a:hlinkClick r:id="rId3"/>
              </a:rPr>
              <a:t>Handbook of Law and Economics</a:t>
            </a:r>
            <a:r>
              <a:rPr lang="ru-RU" sz="2600" i="1" dirty="0" smtClean="0">
                <a:hlinkClick r:id="rId3"/>
              </a:rPr>
              <a:t> </a:t>
            </a:r>
            <a:r>
              <a:rPr lang="en-US" sz="2600" dirty="0" smtClean="0">
                <a:hlinkClick r:id="rId3"/>
              </a:rPr>
              <a:t>V.1. Elsevier B.V., 403-454 (chapter 6).</a:t>
            </a:r>
            <a:endParaRPr lang="en-US" sz="26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Из </a:t>
            </a: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.3</a:t>
            </a:r>
            <a:r>
              <a:rPr lang="ru-RU" dirty="0" smtClean="0"/>
              <a:t>) и </a:t>
            </a: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.5</a:t>
            </a:r>
            <a:r>
              <a:rPr lang="ru-RU" dirty="0" smtClean="0"/>
              <a:t>):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6)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Z(g)</a:t>
            </a:r>
            <a:r>
              <a:rPr lang="ru-RU" dirty="0" smtClean="0"/>
              <a:t> –функция распределения </a:t>
            </a:r>
            <a:r>
              <a:rPr lang="en-US" i="1" dirty="0" smtClean="0"/>
              <a:t>g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Из </a:t>
            </a: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6):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.7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оптимальным будет некоторое «</a:t>
            </a:r>
            <a:r>
              <a:rPr lang="ru-RU" dirty="0" err="1" smtClean="0"/>
              <a:t>недосдерживание</a:t>
            </a:r>
            <a:r>
              <a:rPr lang="ru-RU" dirty="0" smtClean="0"/>
              <a:t>» правонарушений.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sz="29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058988" y="2492896"/>
          <a:ext cx="5026025" cy="1047750"/>
        </p:xfrm>
        <a:graphic>
          <a:graphicData uri="http://schemas.openxmlformats.org/presentationml/2006/ole">
            <p:oleObj spid="_x0000_s45058" name="Формула" r:id="rId3" imgW="1828800" imgH="38088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81413" y="4365104"/>
          <a:ext cx="1781175" cy="593725"/>
        </p:xfrm>
        <a:graphic>
          <a:graphicData uri="http://schemas.openxmlformats.org/presentationml/2006/ole">
            <p:oleObj spid="_x0000_s45059" name="Формула" r:id="rId4" imgW="685800" imgH="22860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200176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В общем случае, для индивидов, несклонных к риску оптимальный размер штрафа будет меньше аналогичного для нейтральных к риску индивидов, так как: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900" dirty="0" smtClean="0"/>
              <a:t>Снижение размера штрафа сокращает риск и увеличивает благосостояние индивидов.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900" dirty="0" smtClean="0"/>
              <a:t>Несклонных к риску индивидов легче удержать от правонарушений, по сравнению с нейтральными к риску.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4"/>
            <a:ext cx="9144000" cy="14162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696119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pic>
        <p:nvPicPr>
          <p:cNvPr id="6" name="Рисунок 5" descr="http://tmbv.info/images/stories/com_form2content/p1/f1216/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57657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Заголовок 1"/>
          <p:cNvSpPr>
            <a:spLocks noGrp="1"/>
          </p:cNvSpPr>
          <p:nvPr>
            <p:ph type="title"/>
          </p:nvPr>
        </p:nvSpPr>
        <p:spPr>
          <a:xfrm>
            <a:off x="0" y="260649"/>
            <a:ext cx="9144000" cy="1008112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59"/>
            <a:ext cx="9144000" cy="5589241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действует правило строгой ответственности, индивид совершит правонарушение только, если для него выполняется условие: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7</a:t>
            </a:r>
            <a:r>
              <a:rPr lang="en-US" sz="3000" dirty="0" smtClean="0"/>
              <a:t>.</a:t>
            </a:r>
            <a:r>
              <a:rPr lang="ru-RU" sz="3000" dirty="0" smtClean="0"/>
              <a:t>8)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s </a:t>
            </a:r>
            <a:r>
              <a:rPr lang="ru-RU" sz="3000" dirty="0" smtClean="0"/>
              <a:t>– тяжесть наказания (срок тюремного заключения)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Для нейтральных к риску тюремного заключения индивидов тяжесть тюремного заключения растет прямо пропорционально его сроку: </a:t>
            </a:r>
            <a:r>
              <a:rPr lang="en-US" sz="3000" i="1" dirty="0" smtClean="0"/>
              <a:t>d(s)=s</a:t>
            </a:r>
            <a:r>
              <a:rPr lang="en-US" sz="3000" dirty="0" smtClean="0"/>
              <a:t>.</a:t>
            </a:r>
            <a:endParaRPr lang="ru-RU" sz="3000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644900" y="3068960"/>
          <a:ext cx="1854200" cy="642937"/>
        </p:xfrm>
        <a:graphic>
          <a:graphicData uri="http://schemas.openxmlformats.org/presentationml/2006/ole">
            <p:oleObj spid="_x0000_s138242" name="Формула" r:id="rId3" imgW="622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Целевая функция общества: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endParaRPr lang="en-US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9)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Где </a:t>
            </a:r>
            <a:r>
              <a:rPr lang="ru-RU" i="1" dirty="0" smtClean="0"/>
              <a:t>с</a:t>
            </a:r>
            <a:r>
              <a:rPr lang="ru-RU" dirty="0" smtClean="0"/>
              <a:t> – издержки общества на содержание в тюрьме правонарушителя в течение одного периода</a:t>
            </a:r>
            <a:r>
              <a:rPr lang="ru-RU" i="1" dirty="0" smtClean="0"/>
              <a:t>, </a:t>
            </a:r>
            <a:r>
              <a:rPr lang="en-US" i="1" dirty="0" smtClean="0"/>
              <a:t>c&gt;0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оптимальная тяжесть наказания </a:t>
            </a:r>
            <a:r>
              <a:rPr lang="en-US" i="1" dirty="0" smtClean="0"/>
              <a:t>s*=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.</a:t>
            </a:r>
            <a:endParaRPr lang="ru-RU" dirty="0" smtClean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185688" y="1962150"/>
          <a:ext cx="6770688" cy="1466850"/>
        </p:xfrm>
        <a:graphic>
          <a:graphicData uri="http://schemas.openxmlformats.org/presentationml/2006/ole">
            <p:oleObj spid="_x0000_s48130" name="Формула" r:id="rId3" imgW="2463480" imgH="533160" progId="Equation.3">
              <p:embed/>
            </p:oleObj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32657"/>
            <a:ext cx="9144000" cy="936104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3200" dirty="0" smtClean="0"/>
              <a:t>Если </a:t>
            </a:r>
            <a:r>
              <a:rPr lang="en-US" sz="3200" i="1" dirty="0" smtClean="0"/>
              <a:t>s&lt;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max</a:t>
            </a:r>
            <a:r>
              <a:rPr lang="ru-RU" sz="3200" dirty="0" smtClean="0"/>
              <a:t> общество может увеличить </a:t>
            </a:r>
            <a:r>
              <a:rPr lang="en-US" sz="3200" i="1" dirty="0" smtClean="0"/>
              <a:t>s</a:t>
            </a:r>
            <a:r>
              <a:rPr lang="ru-RU" sz="3200" dirty="0" smtClean="0"/>
              <a:t> таким образом, чтобы </a:t>
            </a:r>
            <a:r>
              <a:rPr lang="en-US" sz="3200" i="1" dirty="0" smtClean="0"/>
              <a:t>p(e)s</a:t>
            </a:r>
            <a:r>
              <a:rPr lang="ru-RU" sz="3200" dirty="0" smtClean="0"/>
              <a:t> осталось неизменным.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3200" dirty="0" smtClean="0"/>
              <a:t>Поведение индивидов не изменится (</a:t>
            </a:r>
            <a:r>
              <a:rPr lang="en-US" sz="3200" i="1" dirty="0" smtClean="0"/>
              <a:t>p(e)s</a:t>
            </a:r>
            <a:r>
              <a:rPr lang="ru-RU" sz="3200" i="1" dirty="0" smtClean="0"/>
              <a:t>=</a:t>
            </a:r>
            <a:r>
              <a:rPr lang="en-US" sz="3200" i="1" dirty="0" smtClean="0"/>
              <a:t>const</a:t>
            </a:r>
            <a:r>
              <a:rPr lang="en-US" sz="3200" dirty="0" smtClean="0"/>
              <a:t>)</a:t>
            </a:r>
            <a:r>
              <a:rPr lang="ru-RU" sz="3200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3200" dirty="0" smtClean="0"/>
              <a:t>Общественные издержки тюремного заключения также не изменятся</a:t>
            </a:r>
            <a:r>
              <a:rPr lang="en-US" sz="3200" dirty="0" smtClean="0"/>
              <a:t> (</a:t>
            </a:r>
            <a:r>
              <a:rPr lang="en-US" sz="3200" i="1" dirty="0" smtClean="0"/>
              <a:t>p(e)(</a:t>
            </a:r>
            <a:r>
              <a:rPr lang="en-US" sz="3200" i="1" dirty="0" err="1" smtClean="0"/>
              <a:t>s+cs</a:t>
            </a:r>
            <a:r>
              <a:rPr lang="en-US" sz="3200" i="1" dirty="0" smtClean="0"/>
              <a:t>)=const</a:t>
            </a:r>
            <a:r>
              <a:rPr lang="en-US" sz="3200" dirty="0" smtClean="0"/>
              <a:t>)</a:t>
            </a:r>
            <a:r>
              <a:rPr lang="ru-RU" sz="3200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3200" dirty="0" smtClean="0"/>
              <a:t>Издержки правоприменения </a:t>
            </a:r>
            <a:r>
              <a:rPr lang="en-US" sz="3200" i="1" dirty="0" smtClean="0"/>
              <a:t>e</a:t>
            </a:r>
            <a:r>
              <a:rPr lang="ru-RU" sz="3200" dirty="0" smtClean="0"/>
              <a:t> сократятся.</a:t>
            </a:r>
            <a:endParaRPr lang="ru-RU" sz="3200" i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912143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Совместное применение денежных и </a:t>
            </a:r>
            <a:r>
              <a:rPr lang="ru-RU" b="1" i="1" dirty="0" err="1" smtClean="0"/>
              <a:t>неденежных</a:t>
            </a:r>
            <a:r>
              <a:rPr lang="ru-RU" b="1" i="1" dirty="0" smtClean="0"/>
              <a:t> санкций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Целевая функция общества:</a:t>
            </a:r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endParaRPr lang="en-US" dirty="0" smtClean="0"/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10)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Применение тюремного заключения может быть оправдано только, если </a:t>
            </a:r>
            <a:r>
              <a:rPr lang="en-US" i="1" dirty="0" smtClean="0"/>
              <a:t>f=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. </a:t>
            </a:r>
            <a:r>
              <a:rPr lang="ru-RU" dirty="0" smtClean="0"/>
              <a:t>Если </a:t>
            </a:r>
            <a:r>
              <a:rPr lang="en-US" i="1" dirty="0" smtClean="0"/>
              <a:t>f&lt;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max</a:t>
            </a:r>
            <a:r>
              <a:rPr lang="ru-RU" dirty="0" smtClean="0"/>
              <a:t> можно увеличить денежную составляющую наказания, сократить </a:t>
            </a:r>
            <a:r>
              <a:rPr lang="ru-RU" dirty="0" err="1" smtClean="0"/>
              <a:t>недежную</a:t>
            </a:r>
            <a:r>
              <a:rPr lang="ru-RU" dirty="0" smtClean="0"/>
              <a:t>, сэкономив, таким образом, на издержках тюремного заключения.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28625" y="2898254"/>
          <a:ext cx="7677150" cy="1466850"/>
        </p:xfrm>
        <a:graphic>
          <a:graphicData uri="http://schemas.openxmlformats.org/presentationml/2006/ole">
            <p:oleObj spid="_x0000_s53250" name="Формула" r:id="rId3" imgW="2793960" imgH="533160" progId="Equation.3">
              <p:embed/>
            </p:oleObj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984151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lang="ru-RU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24128" y="5929313"/>
            <a:ext cx="34198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Уровень преступности</a:t>
            </a:r>
            <a:endParaRPr lang="ru-RU" sz="3000" b="1" dirty="0">
              <a:solidFill>
                <a:schemeClr val="tx2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69913" y="1484784"/>
            <a:ext cx="41647" cy="444611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1500" y="5929313"/>
            <a:ext cx="6929438" cy="158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915816" y="3212976"/>
            <a:ext cx="0" cy="272489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42875" y="1484784"/>
            <a:ext cx="357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$</a:t>
            </a:r>
            <a:endParaRPr lang="ru-RU" sz="3000" b="1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5275" y="5875338"/>
            <a:ext cx="428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/>
              <a:t>0</a:t>
            </a:r>
            <a:endParaRPr lang="ru-RU" sz="3000" b="1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627784" y="5949280"/>
            <a:ext cx="7200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dirty="0" smtClean="0"/>
              <a:t>Θ</a:t>
            </a:r>
            <a:r>
              <a:rPr lang="en-US" sz="3000" b="1" baseline="30000" dirty="0" smtClean="0"/>
              <a:t>*</a:t>
            </a:r>
            <a:endParaRPr lang="ru-RU" sz="3000" b="1" baseline="30000" dirty="0"/>
          </a:p>
        </p:txBody>
      </p:sp>
      <p:sp>
        <p:nvSpPr>
          <p:cNvPr id="30" name="Дуга 29"/>
          <p:cNvSpPr/>
          <p:nvPr/>
        </p:nvSpPr>
        <p:spPr>
          <a:xfrm rot="8327058">
            <a:off x="-1662693" y="1862094"/>
            <a:ext cx="8914287" cy="2350270"/>
          </a:xfrm>
          <a:prstGeom prst="arc">
            <a:avLst>
              <a:gd name="adj1" fmla="val 11823051"/>
              <a:gd name="adj2" fmla="val 20901874"/>
            </a:avLst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2479764">
            <a:off x="-411893" y="2014494"/>
            <a:ext cx="8914287" cy="2350270"/>
          </a:xfrm>
          <a:prstGeom prst="arc">
            <a:avLst>
              <a:gd name="adj1" fmla="val 11450315"/>
              <a:gd name="adj2" fmla="val 20901874"/>
            </a:avLst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7177060">
            <a:off x="179313" y="-1985854"/>
            <a:ext cx="4785601" cy="5434415"/>
          </a:xfrm>
          <a:prstGeom prst="arc">
            <a:avLst>
              <a:gd name="adj1" fmla="val 16089576"/>
              <a:gd name="adj2" fmla="val 1379356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52120" y="1909281"/>
            <a:ext cx="34198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Потери от преступности, </a:t>
            </a:r>
            <a:r>
              <a:rPr lang="en-US" sz="3000" b="1" i="1" dirty="0" smtClean="0">
                <a:solidFill>
                  <a:schemeClr val="tx2"/>
                </a:solidFill>
              </a:rPr>
              <a:t>X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36096" y="4111912"/>
            <a:ext cx="37079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/>
                </a:solidFill>
              </a:rPr>
              <a:t>Расходы на борьбу с преступностью</a:t>
            </a:r>
            <a:r>
              <a:rPr lang="en-US" sz="3000" b="1" dirty="0" smtClean="0">
                <a:solidFill>
                  <a:schemeClr val="tx2"/>
                </a:solidFill>
              </a:rPr>
              <a:t>, </a:t>
            </a:r>
            <a:r>
              <a:rPr lang="en-US" sz="3000" b="1" i="1" dirty="0" smtClean="0">
                <a:solidFill>
                  <a:schemeClr val="tx2"/>
                </a:solidFill>
              </a:rPr>
              <a:t>Y</a:t>
            </a:r>
            <a:endParaRPr lang="ru-RU" sz="30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211960" y="1556792"/>
            <a:ext cx="11521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i="1" dirty="0" smtClean="0">
                <a:solidFill>
                  <a:schemeClr val="tx2"/>
                </a:solidFill>
              </a:rPr>
              <a:t>X+Y</a:t>
            </a:r>
            <a:endParaRPr lang="ru-RU" sz="3000" b="1" i="1" dirty="0">
              <a:solidFill>
                <a:schemeClr val="tx2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260649"/>
            <a:ext cx="91440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Ошибки правоприменения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Ошибки правоприменения первого типа – наказание невиновных (</a:t>
            </a:r>
            <a:r>
              <a:rPr lang="el-GR" i="1" dirty="0" smtClean="0"/>
              <a:t>ε</a:t>
            </a:r>
            <a:r>
              <a:rPr lang="ru-RU" i="1" baseline="-25000" dirty="0" smtClean="0"/>
              <a:t>С</a:t>
            </a:r>
            <a:r>
              <a:rPr lang="ru-RU" dirty="0" smtClean="0"/>
              <a:t>).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Ошибки правоприменения второго типа – не наказание виновных (</a:t>
            </a:r>
            <a:r>
              <a:rPr lang="el-GR" i="1" dirty="0" smtClean="0"/>
              <a:t>ε</a:t>
            </a:r>
            <a:r>
              <a:rPr lang="en-US" i="1" baseline="-25000" dirty="0" smtClean="0"/>
              <a:t>A</a:t>
            </a:r>
            <a:r>
              <a:rPr lang="ru-RU" dirty="0" smtClean="0"/>
              <a:t>)</a:t>
            </a:r>
            <a:endParaRPr lang="en-US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Выбор индивидом противоправного поведения:</a:t>
            </a:r>
            <a:endParaRPr lang="ru-RU" dirty="0" smtClean="0"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11)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И те, и другие ошибки правоприменения ослабляют сдерживание!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Оптимальное правоприменение:</a:t>
            </a:r>
          </a:p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12)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50825" y="4095750"/>
          <a:ext cx="7851775" cy="628650"/>
        </p:xfrm>
        <a:graphic>
          <a:graphicData uri="http://schemas.openxmlformats.org/presentationml/2006/ole">
            <p:oleObj spid="_x0000_s67588" name="Формула" r:id="rId3" imgW="2857320" imgH="22860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2946400" y="6184900"/>
          <a:ext cx="3209925" cy="628650"/>
        </p:xfrm>
        <a:graphic>
          <a:graphicData uri="http://schemas.openxmlformats.org/presentationml/2006/ole">
            <p:oleObj spid="_x0000_s67589" name="Формула" r:id="rId4" imgW="1168200" imgH="22860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332656"/>
            <a:ext cx="9144000" cy="112816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9207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Общее правоприменение </a:t>
            </a:r>
            <a:r>
              <a:rPr lang="en-US" b="1" i="1" dirty="0" smtClean="0"/>
              <a:t>(general enforcement)</a:t>
            </a:r>
            <a:r>
              <a:rPr lang="ru-RU" b="1" i="1" dirty="0" smtClean="0"/>
              <a:t>.</a:t>
            </a:r>
          </a:p>
        </p:txBody>
      </p:sp>
      <p:pic>
        <p:nvPicPr>
          <p:cNvPr id="68612" name="Picture 4" descr="ywefu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9650"/>
            <a:ext cx="6734175" cy="45339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332657"/>
            <a:ext cx="9144000" cy="10801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8631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Преступления не существует. Существуют поступки, которые в условиях того или иного общества становятся преступлениями.</a:t>
            </a:r>
          </a:p>
          <a:p>
            <a:pPr algn="r" eaLnBrk="1" hangingPunct="1">
              <a:lnSpc>
                <a:spcPct val="15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dirty="0" smtClean="0"/>
              <a:t>Нильс Кристи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9207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Предельное сдерживание </a:t>
            </a:r>
            <a:r>
              <a:rPr lang="en-US" b="1" i="1" dirty="0" smtClean="0"/>
              <a:t>(marginal deterrence)</a:t>
            </a:r>
            <a:r>
              <a:rPr lang="ru-RU" b="1" i="1" dirty="0" smtClean="0"/>
              <a:t>.</a:t>
            </a:r>
          </a:p>
        </p:txBody>
      </p:sp>
      <p:pic>
        <p:nvPicPr>
          <p:cNvPr id="69637" name="Picture 5" descr="149130_image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349500"/>
            <a:ext cx="4457700" cy="3527425"/>
          </a:xfrm>
          <a:prstGeom prst="rect">
            <a:avLst/>
          </a:prstGeom>
          <a:noFill/>
        </p:spPr>
      </p:pic>
      <p:pic>
        <p:nvPicPr>
          <p:cNvPr id="69638" name="Picture 6" descr="80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9500"/>
            <a:ext cx="4497388" cy="353695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332657"/>
            <a:ext cx="9144000" cy="10801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9207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Рецидивы правонарушений.</a:t>
            </a:r>
          </a:p>
        </p:txBody>
      </p:sp>
      <p:pic>
        <p:nvPicPr>
          <p:cNvPr id="71686" name="Picture 6" descr="ad14aa102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914525"/>
            <a:ext cx="6096000" cy="46101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260649"/>
            <a:ext cx="91440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Агентские правонарушения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3000" dirty="0" smtClean="0"/>
              <a:t>Перекладывание ответственности на принципала.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ru-RU" sz="3000" dirty="0" smtClean="0"/>
              <a:t>           У принципала выше максимальная тяжесть наказания, по сравнению с агентом.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ru-RU" sz="3000" dirty="0" smtClean="0"/>
              <a:t>           Принципал менее, чем агент несклонен к риску.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ru-RU" sz="3000" dirty="0" smtClean="0"/>
              <a:t>           Принципал может быть не в состоянии эффективно контролировать агента и создать для него оптимальные стимулы.</a:t>
            </a: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73025" y="2781300"/>
            <a:ext cx="827088" cy="792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CC0000"/>
                </a:solidFill>
              </a:rPr>
              <a:t>+</a:t>
            </a: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73025" y="3932238"/>
            <a:ext cx="827088" cy="7921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CC0000"/>
                </a:solidFill>
              </a:rPr>
              <a:t>+</a:t>
            </a: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107950" y="5084763"/>
            <a:ext cx="827088" cy="792162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80"/>
                </a:solidFill>
              </a:rPr>
              <a:t>—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260649"/>
            <a:ext cx="91440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Явка с повинной (</a:t>
            </a:r>
            <a:r>
              <a:rPr lang="en-US" b="1" i="1" dirty="0" smtClean="0">
                <a:latin typeface="Arial" charset="0"/>
              </a:rPr>
              <a:t>self-reporting)</a:t>
            </a:r>
            <a:endParaRPr lang="ru-RU" b="1" i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Явка с повинной общественно эффективна, так как позволяет сократить издержки правоприменения. Кроме того...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/>
              <a:t>Явка с повинной сокращает риск для несклонных к риску правонарушителей.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/>
              <a:t>В ряде случаев своевременная явка с повинной позволяет сократить вред от противоправных действий.</a:t>
            </a:r>
            <a:endParaRPr lang="en-US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оптимальное наказание в случае явки с повинной:</a:t>
            </a:r>
            <a:endParaRPr lang="ru-RU" dirty="0" smtClean="0"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en-US" dirty="0" smtClean="0"/>
              <a:t>.</a:t>
            </a:r>
            <a:r>
              <a:rPr lang="ru-RU" dirty="0" smtClean="0"/>
              <a:t>13)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538538" y="6219825"/>
          <a:ext cx="2024062" cy="558800"/>
        </p:xfrm>
        <a:graphic>
          <a:graphicData uri="http://schemas.openxmlformats.org/presentationml/2006/ole">
            <p:oleObj spid="_x0000_s72709" name="Формула" r:id="rId3" imgW="736560" imgH="2030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260649"/>
            <a:ext cx="91440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уголовного права и общественное правоприменение.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/>
          <a:lstStyle/>
          <a:p>
            <a:pPr algn="ctr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b="1" i="1" dirty="0" smtClean="0"/>
              <a:t>Прибыль от преступления – это сила, которая побуждает человека совершить правонарушение. Тяжесть наказания – сила, удерживающая его от этого. Если первая сила превосходит вторую, преступление будет совершено, если наоборот – преступление не будет совершено.</a:t>
            </a:r>
          </a:p>
          <a:p>
            <a:pPr algn="r" eaLnBrk="1" hangingPunct="1"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3000" b="1" dirty="0" err="1" smtClean="0"/>
              <a:t>Йеремия</a:t>
            </a:r>
            <a:r>
              <a:rPr lang="ru-RU" sz="3000" b="1" dirty="0" smtClean="0"/>
              <a:t> Бентам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941168"/>
          </a:xfrm>
        </p:spPr>
        <p:txBody>
          <a:bodyPr/>
          <a:lstStyle/>
          <a:p>
            <a:pPr algn="ctr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3000" b="1" i="1" dirty="0" smtClean="0"/>
              <a:t>…Человек совершает преступление в том случае, если ожидаемая полезность от этого действия превышает полезность, которую он мог бы получить, используя свое время и силы иным образом.</a:t>
            </a:r>
          </a:p>
          <a:p>
            <a:pPr algn="r" eaLnBrk="1" hangingPunct="1"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3000" b="1" dirty="0" err="1" smtClean="0"/>
              <a:t>Гэри</a:t>
            </a:r>
            <a:r>
              <a:rPr lang="ru-RU" sz="3000" b="1" dirty="0" smtClean="0"/>
              <a:t> Беккер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Функция ожидаемой полезности индивида от правонарушения: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7</a:t>
            </a:r>
            <a:r>
              <a:rPr lang="en-US" sz="3000" dirty="0" smtClean="0"/>
              <a:t>.</a:t>
            </a:r>
            <a:r>
              <a:rPr lang="ru-RU" sz="3000" dirty="0" smtClean="0"/>
              <a:t>1)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Где </a:t>
            </a:r>
            <a:r>
              <a:rPr lang="en-US" sz="3200" i="1" dirty="0" smtClean="0"/>
              <a:t>EU</a:t>
            </a:r>
            <a:r>
              <a:rPr lang="ru-RU" sz="3200" dirty="0" smtClean="0"/>
              <a:t> – ожидаемая преступником полезность от совершения преступления; </a:t>
            </a:r>
            <a:r>
              <a:rPr lang="en-US" sz="3200" i="1" dirty="0" err="1" smtClean="0"/>
              <a:t>W</a:t>
            </a:r>
            <a:r>
              <a:rPr lang="en-US" sz="3200" i="1" baseline="-25000" dirty="0" err="1" smtClean="0"/>
              <a:t>i</a:t>
            </a:r>
            <a:r>
              <a:rPr lang="ru-RU" sz="3200" dirty="0" smtClean="0"/>
              <a:t> – прибыль от преступления (включая и нематериальную); </a:t>
            </a:r>
            <a:r>
              <a:rPr lang="en-US" sz="3200" i="1" dirty="0" smtClean="0"/>
              <a:t>U</a:t>
            </a:r>
            <a:r>
              <a:rPr lang="ru-RU" sz="3200" dirty="0" smtClean="0"/>
              <a:t> – функция полезности преступления; </a:t>
            </a:r>
            <a:r>
              <a:rPr lang="en-US" sz="3200" i="1" dirty="0" smtClean="0"/>
              <a:t>p</a:t>
            </a:r>
            <a:r>
              <a:rPr lang="ru-RU" sz="3200" dirty="0" smtClean="0"/>
              <a:t> – вероятность того, что преступник будет задержан и понесет наказание; </a:t>
            </a:r>
            <a:r>
              <a:rPr lang="en-US" sz="3200" i="1" dirty="0" smtClean="0"/>
              <a:t>F</a:t>
            </a:r>
            <a:r>
              <a:rPr lang="ru-RU" sz="3200" dirty="0" smtClean="0"/>
              <a:t> – тяжесть наказания (в денежном эквиваленте)</a:t>
            </a:r>
            <a:r>
              <a:rPr lang="ru-RU" sz="3000" i="1" dirty="0" smtClean="0"/>
              <a:t>.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46225" y="2387922"/>
          <a:ext cx="6051550" cy="681038"/>
        </p:xfrm>
        <a:graphic>
          <a:graphicData uri="http://schemas.openxmlformats.org/presentationml/2006/ole">
            <p:oleObj spid="_x0000_s80898" name="Формула" r:id="rId3" imgW="2031840" imgH="228600" progId="Equation.3">
              <p:embed/>
            </p:oleObj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Для не склонных к риску индивидов большим сдерживающим эффектом обладает увеличение тяжести наказания</a:t>
            </a:r>
            <a:r>
              <a:rPr lang="ru-RU" sz="32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Для склонных к риску индивидов большим сдерживающим эффектом обладает увеличение вероятности наказания</a:t>
            </a:r>
            <a:r>
              <a:rPr lang="ru-RU" sz="3200" i="1" dirty="0" smtClean="0"/>
              <a:t>.</a:t>
            </a:r>
            <a:endParaRPr lang="ru-RU" sz="3200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Для нейтральных к риску индивидов тяжесть и вероятность наказания обладают одинаковым сдерживающим эффектом.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sz="3200" b="1" i="1" dirty="0" smtClean="0"/>
              <a:t>Почему в одинаковых обстоятельствах одни люди совершают преступления, а другие воздерживаются от этого?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Преступники склонны к риску</a:t>
            </a:r>
            <a:r>
              <a:rPr lang="ru-RU" sz="3200" i="1" dirty="0" smtClean="0"/>
              <a:t>.</a:t>
            </a:r>
            <a:endParaRPr lang="ru-RU" sz="3200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Преступники дисконтируют свой ожидаемый будущий доход по очень высокой ставке, поэтому будущее для них стоит дешево.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504825"/>
            <a:ext cx="9144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Экономический анализ уголовного права и общественное правоприменение.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619250" y="1412776"/>
            <a:ext cx="7429500" cy="719137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Размер легальных доходов индивида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606550" y="3285728"/>
            <a:ext cx="7429500" cy="12954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Равномерность распределения доходов</a:t>
            </a:r>
            <a:endParaRPr lang="ru-RU" sz="2800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4653186"/>
            <a:ext cx="7429500" cy="1008062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Уровень безработицы</a:t>
            </a: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1187450" y="1556792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>
            <a:off x="1187450" y="3791893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>
            <a:off x="1190625" y="5088036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Скругленный прямоугольник 8"/>
          <p:cNvSpPr>
            <a:spLocks noChangeArrowheads="1"/>
          </p:cNvSpPr>
          <p:nvPr/>
        </p:nvSpPr>
        <p:spPr bwMode="auto">
          <a:xfrm>
            <a:off x="1606550" y="5733306"/>
            <a:ext cx="7429500" cy="1008062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Среда обитания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rot="10800000">
            <a:off x="0" y="1341438"/>
            <a:ext cx="1187450" cy="551656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Факторы, влияющие на склонность индивидов к совершению преступлений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11"/>
          <p:cNvSpPr>
            <a:spLocks noChangeArrowheads="1"/>
          </p:cNvSpPr>
          <p:nvPr/>
        </p:nvSpPr>
        <p:spPr bwMode="auto">
          <a:xfrm>
            <a:off x="1187450" y="6093296"/>
            <a:ext cx="428625" cy="35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>
              <a:lumMod val="75000"/>
            </a:schemeClr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332656"/>
            <a:ext cx="9144000" cy="10668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600" dirty="0" smtClean="0"/>
              <a:t>7</a:t>
            </a:r>
            <a:r>
              <a:rPr lang="en-US" sz="3600" dirty="0" smtClean="0"/>
              <a:t>. </a:t>
            </a:r>
            <a:r>
              <a:rPr lang="ru-RU" sz="3600" dirty="0" smtClean="0"/>
              <a:t>Экономический анализ уголовного права и общественное правоприменение.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606996" y="2277815"/>
            <a:ext cx="7429500" cy="863153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dirty="0" smtClean="0">
                <a:solidFill>
                  <a:srgbClr val="FFFFFF"/>
                </a:solidFill>
                <a:latin typeface="Georgia" pitchFamily="18" charset="0"/>
              </a:rPr>
              <a:t>Уровень образования индивида</a:t>
            </a:r>
          </a:p>
        </p:txBody>
      </p:sp>
      <p:sp>
        <p:nvSpPr>
          <p:cNvPr id="15" name="Стрелка вправо 14"/>
          <p:cNvSpPr>
            <a:spLocks noChangeArrowheads="1"/>
          </p:cNvSpPr>
          <p:nvPr/>
        </p:nvSpPr>
        <p:spPr bwMode="auto">
          <a:xfrm>
            <a:off x="1187624" y="2564904"/>
            <a:ext cx="428625" cy="35718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9050" algn="ctr">
            <a:solidFill>
              <a:srgbClr val="3B3B64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lang="ru-RU" sz="2800" dirty="0" smtClean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1560</Words>
  <Application>Microsoft Office PowerPoint</Application>
  <PresentationFormat>Экран (4:3)</PresentationFormat>
  <Paragraphs>164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Городская</vt:lpstr>
      <vt:lpstr>Формула</vt:lpstr>
      <vt:lpstr>ЭКОНОМИЧЕСКИЙ АНАЛИЗ ПРАВА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Слайд 9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7. Экономический анализ уголовного права и общественное правоприменение.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243</cp:revision>
  <dcterms:created xsi:type="dcterms:W3CDTF">2011-02-06T17:02:24Z</dcterms:created>
  <dcterms:modified xsi:type="dcterms:W3CDTF">2015-10-21T10:24:55Z</dcterms:modified>
</cp:coreProperties>
</file>