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7" r:id="rId2"/>
    <p:sldId id="261" r:id="rId3"/>
    <p:sldId id="262" r:id="rId4"/>
    <p:sldId id="306" r:id="rId5"/>
    <p:sldId id="326" r:id="rId6"/>
    <p:sldId id="264" r:id="rId7"/>
    <p:sldId id="307" r:id="rId8"/>
    <p:sldId id="308" r:id="rId9"/>
    <p:sldId id="309" r:id="rId10"/>
    <p:sldId id="310" r:id="rId11"/>
    <p:sldId id="311" r:id="rId12"/>
    <p:sldId id="312" r:id="rId13"/>
    <p:sldId id="327" r:id="rId14"/>
    <p:sldId id="313" r:id="rId15"/>
    <p:sldId id="328" r:id="rId16"/>
    <p:sldId id="329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E9DC19-2A27-4CA7-BC68-9B5C4A1770C4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FBD954-46C9-449B-A387-2D6EB62BA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0D869-7592-4A1C-8DA8-3B9194653654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F4F6A8-B8F1-4781-B1C0-0B22DB4BB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F4A9-7541-4E8F-895F-8C302739F3E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9847C-E214-4BF3-80C9-E5A3D480C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3FBF-686C-49B7-82A6-3535CF6E0112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E5DA-D4C3-43E9-8BE1-F1457939B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75E5-6F11-4EDB-8052-3D9CC0520A99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5C38E-B1FE-436B-990B-9C363364E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2288-8F11-48B9-9FB9-29B594B9955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AC74-09DE-4B1B-BBC2-07FF1E9A7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F059-CFCE-4C9F-BF28-3F9761FB182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40AC-B7E5-49CB-B24B-748A9542C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3240E7-9BC7-43F0-A1F7-EA8B8E87E37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16E533-2EE3-4E7B-BA71-C1EAA69C5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5E43-79A0-43E4-8D04-380C8CEEEA4F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29536-DA15-4182-895C-2927318D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B112-6F76-4B52-AEF0-E6597C52B7D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02F5-3FC1-46B1-9ABF-000BE13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71B6-EA33-4908-B022-FE1F86120001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8C89-46C9-4389-8504-DAD122993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8872-AF34-444C-9404-5747CDF5B61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F6B4-1111-4193-ADF0-A7D3557A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4444050-5356-4D5E-8889-18BDF083E699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33CD28E-6E04-4435-9FDC-E759A0193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1-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797152"/>
            <a:ext cx="4953000" cy="1241698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373687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/>
              <a:t>Индивидуальная рациональность:</a:t>
            </a:r>
            <a:endParaRPr lang="en-US" b="1" i="1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i="1" smtClean="0"/>
              <a:t>Ограничение выбора</a:t>
            </a:r>
            <a:r>
              <a:rPr lang="ru-RU" smtClean="0"/>
              <a:t>: ситуация, когда договор заключается одной из сторон под угрозой насилия или при стечении тяжелых обстоятельств.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smtClean="0"/>
              <a:t>Одна из сторон будет вкладывать ресурсы в создание угрозы насилия или стесненных обстоятельств.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smtClean="0"/>
              <a:t>Жертва принуждения будет расходовать ресурсы на свою защиту.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smtClean="0"/>
              <a:t>У жертвы принуждения снижаются стимулы к инвестициям.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72641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7215206" y="2924175"/>
            <a:ext cx="571500" cy="15843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9286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000">
                <a:solidFill>
                  <a:srgbClr val="FFFFFF"/>
                </a:solidFill>
                <a:sym typeface="Wingdings" pitchFamily="2" charset="2"/>
              </a:rPr>
              <a:t>Оптимальный размер платы за спасение</a:t>
            </a:r>
            <a:endParaRPr lang="ru-RU" sz="300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5900" y="4508500"/>
            <a:ext cx="2627313" cy="1785938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 dirty="0">
                <a:solidFill>
                  <a:srgbClr val="FFFFFF"/>
                </a:solidFill>
                <a:latin typeface="Georgia" pitchFamily="18" charset="0"/>
              </a:rPr>
              <a:t>Случайное спасение</a:t>
            </a:r>
          </a:p>
        </p:txBody>
      </p:sp>
      <p:sp>
        <p:nvSpPr>
          <p:cNvPr id="2" name="Скругленный прямоугольник 7"/>
          <p:cNvSpPr>
            <a:spLocks noChangeArrowheads="1"/>
          </p:cNvSpPr>
          <p:nvPr/>
        </p:nvSpPr>
        <p:spPr bwMode="auto">
          <a:xfrm>
            <a:off x="3240088" y="4508500"/>
            <a:ext cx="2627312" cy="1785938"/>
          </a:xfrm>
          <a:prstGeom prst="roundRect">
            <a:avLst>
              <a:gd name="adj" fmla="val 16667"/>
            </a:avLst>
          </a:prstGeom>
          <a:solidFill>
            <a:srgbClr val="9933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FFFFFF"/>
                </a:solidFill>
                <a:latin typeface="Georgia" pitchFamily="18" charset="0"/>
              </a:rPr>
              <a:t>Ожидаемое спасение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6227763" y="4508500"/>
            <a:ext cx="2627312" cy="178593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000">
                <a:solidFill>
                  <a:srgbClr val="FFFFFF"/>
                </a:solidFill>
              </a:rPr>
              <a:t>Запланиро-ванное спасение</a:t>
            </a:r>
          </a:p>
        </p:txBody>
      </p:sp>
      <p:sp>
        <p:nvSpPr>
          <p:cNvPr id="4" name="Стрелка вниз 12"/>
          <p:cNvSpPr/>
          <p:nvPr/>
        </p:nvSpPr>
        <p:spPr>
          <a:xfrm>
            <a:off x="4284663" y="2924175"/>
            <a:ext cx="571500" cy="15843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5" name="Стрелка вниз 12"/>
          <p:cNvSpPr/>
          <p:nvPr/>
        </p:nvSpPr>
        <p:spPr>
          <a:xfrm>
            <a:off x="1357294" y="2924175"/>
            <a:ext cx="571500" cy="15843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403648" y="1412776"/>
            <a:ext cx="63722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latin typeface="Georgia" pitchFamily="18" charset="0"/>
              </a:rPr>
              <a:t>Внешние эффекты</a:t>
            </a:r>
            <a:endParaRPr lang="ru-RU" sz="3000" b="1" i="1" dirty="0">
              <a:latin typeface="Georgia" pitchFamily="18" charset="0"/>
            </a:endParaRPr>
          </a:p>
        </p:txBody>
      </p:sp>
      <p:pic>
        <p:nvPicPr>
          <p:cNvPr id="17410" name="Picture 2" descr="http://cs309425.userapi.com/v309425828/9a10/yhMPQ2BK-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468" y="1916832"/>
            <a:ext cx="8101980" cy="494116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771775" y="1628775"/>
            <a:ext cx="3549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000" b="1" i="1" dirty="0">
                <a:latin typeface="Georgia" pitchFamily="18" charset="0"/>
              </a:rPr>
              <a:t>Информация</a:t>
            </a:r>
          </a:p>
        </p:txBody>
      </p:sp>
      <p:pic>
        <p:nvPicPr>
          <p:cNvPr id="82955" name="Picture 11" descr="Прогноз_пог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2349500"/>
            <a:ext cx="4537075" cy="3455988"/>
          </a:xfrm>
          <a:prstGeom prst="rect">
            <a:avLst/>
          </a:prstGeom>
          <a:noFill/>
        </p:spPr>
      </p:pic>
      <p:pic>
        <p:nvPicPr>
          <p:cNvPr id="82956" name="Picture 12" descr="Научное_открыт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9500"/>
            <a:ext cx="4572000" cy="3429000"/>
          </a:xfrm>
          <a:prstGeom prst="rect">
            <a:avLst/>
          </a:prstGeom>
          <a:noFill/>
        </p:spPr>
      </p:pic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23850" y="5903913"/>
            <a:ext cx="3549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000" i="1" dirty="0">
                <a:latin typeface="Georgia" pitchFamily="18" charset="0"/>
              </a:rPr>
              <a:t>Предвидение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5270500" y="5876925"/>
            <a:ext cx="3549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000" i="1" dirty="0">
                <a:latin typeface="Georgia" pitchFamily="18" charset="0"/>
              </a:rPr>
              <a:t>Открытие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500633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1428736"/>
            <a:ext cx="6768751" cy="920144"/>
          </a:xfrm>
        </p:spPr>
        <p:txBody>
          <a:bodyPr>
            <a:no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</a:p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i="1" dirty="0" smtClean="0"/>
              <a:t>Доктрина взаимного заблуждения</a:t>
            </a:r>
            <a:endParaRPr lang="en-US" i="1" dirty="0" smtClean="0"/>
          </a:p>
        </p:txBody>
      </p:sp>
      <p:pic>
        <p:nvPicPr>
          <p:cNvPr id="4" name="Рисунок 3" descr="http://www.o-moloke.ru/staff_files/84088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342" y="2420888"/>
            <a:ext cx="6506138" cy="438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36"/>
            <a:ext cx="9144000" cy="5429264"/>
          </a:xfrm>
        </p:spPr>
        <p:txBody>
          <a:bodyPr>
            <a:no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Доктрина взаимного заблуждения</a:t>
            </a:r>
            <a:r>
              <a:rPr lang="ru-RU" sz="2700" dirty="0" smtClean="0"/>
              <a:t>: если ошибочное предположение разделяется обеими сторонами договора, этот договор должен быть признан недействительным.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dirty="0" smtClean="0"/>
              <a:t>Устраняются стимулы к преждевременному сбору информации и к дублированию сбора информации.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dirty="0" smtClean="0"/>
              <a:t>Доктрина взаимного заблуждения позволяет сторонам оставаться симметрично не информированными, когда единственным выигрышем от инвестиций в получение информации является перераспределение богатства в пользу одной из сторон.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1428736"/>
            <a:ext cx="7488832" cy="920144"/>
          </a:xfrm>
        </p:spPr>
        <p:txBody>
          <a:bodyPr>
            <a:no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</a:p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i="1" dirty="0" smtClean="0"/>
              <a:t>Доктрина одностороннего заблуждения</a:t>
            </a:r>
            <a:endParaRPr lang="en-US" i="1" dirty="0" smtClean="0"/>
          </a:p>
        </p:txBody>
      </p:sp>
      <p:pic>
        <p:nvPicPr>
          <p:cNvPr id="5" name="Рисунок 4" descr="http://www.salon-cheremushki.ru/images/stories/1288565279_133488747_4-----12885652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20888"/>
            <a:ext cx="7128792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55774"/>
            <a:ext cx="9144000" cy="5373688"/>
          </a:xfrm>
        </p:spPr>
        <p:txBody>
          <a:bodyPr>
            <a:normAutofit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Доктрина одностороннего заблуждения</a:t>
            </a:r>
            <a:r>
              <a:rPr lang="ru-RU" sz="2700" dirty="0" smtClean="0"/>
              <a:t>: если ошибочного предположения придерживается лишь одна сторона договора, этот факт сам по себе не может являться основанием для признания сделки недействительной.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700" dirty="0" smtClean="0"/>
              <a:t>Если такая сделка позволяет использовать ресурсы эффективно              эта сделка не должна признаваться недействительной.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700" dirty="0" smtClean="0"/>
              <a:t>Если договор, заключенный в условиях асимметрии информации приводит лишь к перераспределению богатства в пользу одной из сторон              этот договор должен быть аннулирован.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2714612" y="4116742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1882408" y="5840276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00633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3"/>
            <a:ext cx="9144000" cy="5286389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Информация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Обязанность раскрытия информации</a:t>
            </a:r>
            <a:r>
              <a:rPr lang="ru-RU" sz="2700" dirty="0" smtClean="0"/>
              <a:t>: эффективными признаются сделки, которые приводят к объединению в одних руках знания о вещи и контроля над ней. Сделки, приводящие к отделению знания от контроля неэффективны.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Обман</a:t>
            </a:r>
            <a:r>
              <a:rPr lang="ru-RU" sz="2700" dirty="0" smtClean="0"/>
              <a:t>: с точки зрения интересов общества необходимо </a:t>
            </a:r>
            <a:r>
              <a:rPr lang="ru-RU" sz="2700" dirty="0" err="1" smtClean="0"/>
              <a:t>дестимулировать</a:t>
            </a:r>
            <a:r>
              <a:rPr lang="ru-RU" sz="2700" dirty="0" smtClean="0"/>
              <a:t> намеренное введение в заблуждение контрагентов, так как ресурсы, направленные на введение в заблуждение могут быть израсходованы более производительным, с точки зрения общества, способом.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72641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6786582" y="2857496"/>
            <a:ext cx="571500" cy="1584325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9286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000" dirty="0" smtClean="0">
                <a:solidFill>
                  <a:srgbClr val="FFFFFF"/>
                </a:solidFill>
                <a:sym typeface="Wingdings" pitchFamily="2" charset="2"/>
              </a:rPr>
              <a:t>Монополия</a:t>
            </a:r>
          </a:p>
          <a:p>
            <a:pPr algn="ctr"/>
            <a:r>
              <a:rPr lang="ru-RU" sz="3000" i="1" dirty="0" smtClean="0">
                <a:solidFill>
                  <a:srgbClr val="FFFFFF"/>
                </a:solidFill>
                <a:sym typeface="Wingdings" pitchFamily="2" charset="2"/>
              </a:rPr>
              <a:t>Доктрина недобросовестности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5900" y="4508500"/>
            <a:ext cx="3641720" cy="1785938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 dirty="0" smtClean="0">
                <a:solidFill>
                  <a:srgbClr val="FFFFFF"/>
                </a:solidFill>
                <a:latin typeface="Georgia" pitchFamily="18" charset="0"/>
              </a:rPr>
              <a:t>Договоры присоединения</a:t>
            </a:r>
            <a:endParaRPr lang="ru-RU" sz="30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5286380" y="4508500"/>
            <a:ext cx="3568695" cy="178593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000" dirty="0" err="1" smtClean="0">
                <a:solidFill>
                  <a:srgbClr val="FFFFFF"/>
                </a:solidFill>
              </a:rPr>
              <a:t>Недобросовест-ность</a:t>
            </a:r>
            <a:r>
              <a:rPr lang="ru-RU" sz="3000" dirty="0" smtClean="0">
                <a:solidFill>
                  <a:srgbClr val="FFFFFF"/>
                </a:solidFill>
              </a:rPr>
              <a:t> в договорах с бедными покупателями</a:t>
            </a:r>
            <a:endParaRPr lang="ru-RU" sz="3000" dirty="0">
              <a:solidFill>
                <a:srgbClr val="FFFFFF"/>
              </a:solidFill>
            </a:endParaRPr>
          </a:p>
        </p:txBody>
      </p:sp>
      <p:sp>
        <p:nvSpPr>
          <p:cNvPr id="5" name="Стрелка вниз 12"/>
          <p:cNvSpPr/>
          <p:nvPr/>
        </p:nvSpPr>
        <p:spPr>
          <a:xfrm>
            <a:off x="1785918" y="2928934"/>
            <a:ext cx="571500" cy="1584325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55210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6</a:t>
            </a:r>
            <a:r>
              <a:rPr lang="en-US" sz="3200" dirty="0" smtClean="0"/>
              <a:t>. </a:t>
            </a:r>
            <a:r>
              <a:rPr lang="ru-RU" sz="3200" dirty="0" smtClean="0"/>
              <a:t>Экономический анализ контрактного права.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900" dirty="0" smtClean="0"/>
              <a:t>Тамбовцев В.Л. </a:t>
            </a:r>
            <a:r>
              <a:rPr lang="ru-RU" sz="2900" i="1" dirty="0" smtClean="0"/>
              <a:t>Право и экономическая теория</a:t>
            </a:r>
            <a:r>
              <a:rPr lang="ru-RU" sz="2900" dirty="0" smtClean="0"/>
              <a:t>. М.: </a:t>
            </a:r>
            <a:r>
              <a:rPr lang="ru-RU" sz="2900" dirty="0" err="1" smtClean="0"/>
              <a:t>Инфра-М</a:t>
            </a:r>
            <a:r>
              <a:rPr lang="ru-RU" sz="2900" dirty="0" smtClean="0"/>
              <a:t>. 2005. Гл. 5.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900" dirty="0" smtClean="0"/>
              <a:t>Одинцова М.И. </a:t>
            </a:r>
            <a:r>
              <a:rPr lang="ru-RU" sz="2900" i="1" dirty="0" smtClean="0"/>
              <a:t>Экономика права</a:t>
            </a:r>
            <a:r>
              <a:rPr lang="ru-RU" sz="2900" dirty="0" smtClean="0"/>
              <a:t>. М.: Издательский дом ГУ-ВШЭ. 2007. Гл. 3.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900" dirty="0" smtClean="0"/>
              <a:t>Shavell, Steven. 2004. </a:t>
            </a:r>
            <a:r>
              <a:rPr lang="en-US" sz="2900" i="1" dirty="0" smtClean="0"/>
              <a:t>Foundations of Economic Analysis of Law</a:t>
            </a:r>
            <a:r>
              <a:rPr lang="en-US" sz="2900" dirty="0" smtClean="0"/>
              <a:t>.  Cambridge (MA): Harvard University Press.</a:t>
            </a:r>
            <a:r>
              <a:rPr lang="ru-RU" sz="2900" dirty="0" smtClean="0"/>
              <a:t> </a:t>
            </a:r>
            <a:r>
              <a:rPr lang="en-US" sz="2900" dirty="0" smtClean="0"/>
              <a:t>Ch. </a:t>
            </a:r>
            <a:r>
              <a:rPr lang="ru-RU" sz="2900" dirty="0" smtClean="0"/>
              <a:t>13-16</a:t>
            </a:r>
            <a:r>
              <a:rPr lang="en-US" sz="2900" i="1" dirty="0" smtClean="0"/>
              <a:t>.</a:t>
            </a:r>
            <a:endParaRPr lang="ru-RU" sz="29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Hermalin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Benjamin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E.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,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Avery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W.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Katz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and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Richard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Craswell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 2007. ‘Contract Law’.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A.M., Shavell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3-</a:t>
            </a:r>
            <a:r>
              <a:rPr lang="ru-RU" sz="2900" dirty="0" smtClean="0">
                <a:hlinkClick r:id="rId2"/>
              </a:rPr>
              <a:t>1</a:t>
            </a:r>
            <a:r>
              <a:rPr lang="en-US" sz="2900" dirty="0" smtClean="0">
                <a:hlinkClick r:id="rId2"/>
              </a:rPr>
              <a:t>3</a:t>
            </a:r>
            <a:r>
              <a:rPr lang="ru-RU" sz="2900" dirty="0" smtClean="0">
                <a:hlinkClick r:id="rId2"/>
              </a:rPr>
              <a:t>8</a:t>
            </a:r>
            <a:r>
              <a:rPr lang="en-US" sz="2900" dirty="0" smtClean="0">
                <a:hlinkClick r:id="rId2"/>
              </a:rPr>
              <a:t> (chapter 1).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3"/>
            <a:ext cx="9144000" cy="5286389"/>
          </a:xfrm>
        </p:spPr>
        <p:txBody>
          <a:bodyPr>
            <a:normAutofit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Монополия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Договоры присоединения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</a:pPr>
            <a:r>
              <a:rPr lang="ru-RU" sz="2700" dirty="0" smtClean="0"/>
              <a:t>При использовании стандартных договоров существенно сокращаются трансакционные издержки их составления.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</a:pPr>
            <a:r>
              <a:rPr lang="ru-RU" sz="2700" dirty="0" smtClean="0"/>
              <a:t>Стандартные договоры способствуют решению проблемы коррупции.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</a:pPr>
            <a:r>
              <a:rPr lang="ru-RU" sz="2700" dirty="0" smtClean="0"/>
              <a:t>Потребители часто не имеют возможности до конца понять условия таких договоров, что объясняет отсутствие спроса на альтернативы.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SzPct val="150000"/>
              <a:buFont typeface="Georgia" pitchFamily="18" charset="0"/>
              <a:buChar char="+"/>
            </a:pPr>
            <a:r>
              <a:rPr lang="ru-RU" sz="2700" b="1" dirty="0" smtClean="0"/>
              <a:t>Нет никаких оснований полагать, что монополисты предпочтут получать прибыль за счет ужесточения условий договора, а не за счет увеличения цены.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72641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3"/>
            <a:ext cx="9144000" cy="1000133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Монополия</a:t>
            </a:r>
            <a:endParaRPr lang="en-US" b="1" i="1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700" i="1" dirty="0" smtClean="0"/>
              <a:t>Договоры с бедными покупателями</a:t>
            </a:r>
          </a:p>
        </p:txBody>
      </p:sp>
      <p:pic>
        <p:nvPicPr>
          <p:cNvPr id="1028" name="Picture 4" descr="E:\L&amp;E\Contract_Law\poor_famil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56" y="2428868"/>
            <a:ext cx="6300816" cy="4278815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572641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6786582" y="3429000"/>
            <a:ext cx="571500" cy="101282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 smtClean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14398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000" dirty="0" smtClean="0">
                <a:solidFill>
                  <a:srgbClr val="FFFFFF"/>
                </a:solidFill>
                <a:sym typeface="Wingdings" pitchFamily="2" charset="2"/>
              </a:rPr>
              <a:t>Освобождение от договорной ответственности в связи с существенным изменением обстоятельств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5900" y="4508500"/>
            <a:ext cx="3641720" cy="1785938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 dirty="0" smtClean="0">
                <a:solidFill>
                  <a:srgbClr val="FFFFFF"/>
                </a:solidFill>
                <a:latin typeface="Georgia" pitchFamily="18" charset="0"/>
              </a:rPr>
              <a:t>Физическая невозможность исполнения договора</a:t>
            </a:r>
            <a:endParaRPr lang="ru-RU" sz="30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5286380" y="4508500"/>
            <a:ext cx="3568695" cy="178593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000" dirty="0" smtClean="0">
                <a:solidFill>
                  <a:srgbClr val="FFFFFF"/>
                </a:solidFill>
              </a:rPr>
              <a:t>Экономическая невозможность исполнения договора</a:t>
            </a:r>
            <a:endParaRPr lang="ru-RU" sz="3000" dirty="0">
              <a:solidFill>
                <a:srgbClr val="FFFFFF"/>
              </a:solidFill>
            </a:endParaRPr>
          </a:p>
        </p:txBody>
      </p:sp>
      <p:sp>
        <p:nvSpPr>
          <p:cNvPr id="5" name="Стрелка вниз 12"/>
          <p:cNvSpPr/>
          <p:nvPr/>
        </p:nvSpPr>
        <p:spPr>
          <a:xfrm>
            <a:off x="1785918" y="3429000"/>
            <a:ext cx="571500" cy="108425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 smtClean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572641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71468" y="2000240"/>
          <a:ext cx="9001126" cy="4731346"/>
        </p:xfrm>
        <a:graphic>
          <a:graphicData uri="http://schemas.openxmlformats.org/drawingml/2006/table">
            <a:tbl>
              <a:tblPr/>
              <a:tblGrid>
                <a:gridCol w="1919621"/>
                <a:gridCol w="2377183"/>
                <a:gridCol w="2352161"/>
                <a:gridCol w="2352161"/>
              </a:tblGrid>
              <a:tr h="57150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Неблагоприятная случайность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выполняет договор (издержки =1)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выполняет договор (издержки =3)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нарушает договор и платит неустойку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5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инвести-рует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1; 1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1; -2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1; -1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не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инвести-рует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3" name="Содержимое 2"/>
          <p:cNvSpPr>
            <a:spLocks/>
          </p:cNvSpPr>
          <p:nvPr/>
        </p:nvSpPr>
        <p:spPr bwMode="auto">
          <a:xfrm>
            <a:off x="0" y="1571625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buFont typeface="Trebuchet MS" pitchFamily="34" charset="0"/>
              <a:buNone/>
            </a:pPr>
            <a:endParaRPr lang="en-US" sz="3000">
              <a:latin typeface="Georgia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3"/>
            <a:ext cx="9144000" cy="500067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Эффективное нарушение договора</a:t>
            </a:r>
            <a:endParaRPr lang="ru-RU" sz="2700" i="1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00633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71468" y="2127797"/>
          <a:ext cx="9001126" cy="4444475"/>
        </p:xfrm>
        <a:graphic>
          <a:graphicData uri="http://schemas.openxmlformats.org/drawingml/2006/table">
            <a:tbl>
              <a:tblPr/>
              <a:tblGrid>
                <a:gridCol w="1714450"/>
                <a:gridCol w="1692147"/>
                <a:gridCol w="1864843"/>
                <a:gridCol w="1864843"/>
                <a:gridCol w="1864843"/>
              </a:tblGrid>
              <a:tr h="5175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Благоприятная случайность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6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Ценность объекта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Договор не защищен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Реальное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исполне-ние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обяза-тельств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Компен-сация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ущерба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2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2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С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2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Излишек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3" name="Содержимое 2"/>
          <p:cNvSpPr>
            <a:spLocks/>
          </p:cNvSpPr>
          <p:nvPr/>
        </p:nvSpPr>
        <p:spPr bwMode="auto">
          <a:xfrm>
            <a:off x="0" y="1571625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buFont typeface="Trebuchet MS" pitchFamily="34" charset="0"/>
              <a:buNone/>
            </a:pPr>
            <a:endParaRPr lang="en-US" sz="3000">
              <a:latin typeface="Georgia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3"/>
            <a:ext cx="9144000" cy="500067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Эффективное нарушение договора</a:t>
            </a:r>
            <a:endParaRPr lang="ru-RU" sz="2700" i="1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00633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5926"/>
            <a:ext cx="9144000" cy="5000636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dirty="0" smtClean="0"/>
              <a:t>Способы защиты договоров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200" dirty="0" smtClean="0"/>
              <a:t>Включение в договор условий, предписывающих определенные действия в случае его нарушения одной из сторон.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200" dirty="0" smtClean="0"/>
              <a:t>Возмещение убытков.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200" dirty="0" smtClean="0"/>
              <a:t>Решение суда об исполнении в натуре.</a:t>
            </a:r>
            <a:endParaRPr lang="en-US" sz="32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72641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143512"/>
          </a:xfrm>
        </p:spPr>
        <p:txBody>
          <a:bodyPr>
            <a:normAutofit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Способы защиты договоров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i="1" dirty="0" smtClean="0"/>
              <a:t>Реальное исполнение договора </a:t>
            </a:r>
            <a:r>
              <a:rPr lang="ru-RU" sz="3000" dirty="0" smtClean="0"/>
              <a:t>(исполнение обязательства в натуре) – это судебное решение, требующее от должника исполнить свои договорные обязательства, или запрещающее ему исполнять обязательства перед другой стороной.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Реальный выбор между исполнением обязательства в натуре и возмещением убытков определяется трансакционными издержками перераспределения прав собственности в каждом случае.</a:t>
            </a:r>
            <a:endParaRPr lang="en-US" sz="30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12"/>
            <a:ext cx="9144000" cy="642942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dirty="0" smtClean="0"/>
              <a:t>Способы защиты договоров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428868"/>
            <a:ext cx="371477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Договор по поводу товаров, не имеющих близких субститутов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642910" y="5072074"/>
            <a:ext cx="35719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Реальное исполнение договора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2428868"/>
            <a:ext cx="3714776" cy="171451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Договор по поводу товаров, у которых есть близкие субституты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5072066" y="5072074"/>
            <a:ext cx="3571900" cy="135732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Возмещение убытков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191686" y="4143380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43702" y="4143380"/>
            <a:ext cx="428628" cy="92869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143512"/>
          </a:xfrm>
        </p:spPr>
        <p:txBody>
          <a:bodyPr>
            <a:normAutofit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Способы защиты договоров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i="1" dirty="0" smtClean="0"/>
              <a:t>Компенсация убытков: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/>
              <a:t>Возмещение ожиданий кредитора («возмещение упущенной выгоды»).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/>
              <a:t>Возмещение доверия («возмещение реального ущерба»).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/>
              <a:t>Реституция.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/>
              <a:t>Возмещение косвенных убытков.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/>
              <a:t>Возмещение заранее оцененных убытков.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3000" dirty="0" smtClean="0"/>
              <a:t>Штрафная неустойка.</a:t>
            </a:r>
            <a:endParaRPr lang="en-US" sz="30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00633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Заголовок 1"/>
          <p:cNvSpPr>
            <a:spLocks/>
          </p:cNvSpPr>
          <p:nvPr/>
        </p:nvSpPr>
        <p:spPr bwMode="auto">
          <a:xfrm>
            <a:off x="0" y="1196753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b="1" i="1" dirty="0" smtClean="0">
                <a:solidFill>
                  <a:srgbClr val="424456"/>
                </a:solidFill>
                <a:latin typeface="+mn-lt"/>
              </a:rPr>
              <a:t>Экономические функции контрактного права</a:t>
            </a:r>
            <a:endParaRPr lang="ru-RU" sz="3000" b="1" i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177800" y="2011363"/>
          <a:ext cx="8858250" cy="4657726"/>
        </p:xfrm>
        <a:graphic>
          <a:graphicData uri="http://schemas.openxmlformats.org/drawingml/2006/table">
            <a:tbl>
              <a:tblPr/>
              <a:tblGrid>
                <a:gridCol w="2557463"/>
                <a:gridCol w="3167062"/>
                <a:gridCol w="3133725"/>
              </a:tblGrid>
              <a:tr h="9747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Отсутствие договора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сотрудничает с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присваивает выигрыш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0,5; 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-1; 1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не 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768127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6</a:t>
            </a:r>
            <a:r>
              <a:rPr lang="en-US" sz="3200" dirty="0" smtClean="0"/>
              <a:t>. </a:t>
            </a:r>
            <a:r>
              <a:rPr lang="ru-RU" sz="3200" dirty="0" smtClean="0"/>
              <a:t>Экономический анализ контрактного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21" name="Group 21"/>
          <p:cNvGraphicFramePr>
            <a:graphicFrameLocks noGrp="1"/>
          </p:cNvGraphicFramePr>
          <p:nvPr/>
        </p:nvGraphicFramePr>
        <p:xfrm>
          <a:off x="177800" y="2011363"/>
          <a:ext cx="8858250" cy="4657726"/>
        </p:xfrm>
        <a:graphic>
          <a:graphicData uri="http://schemas.openxmlformats.org/drawingml/2006/table">
            <a:tbl>
              <a:tblPr/>
              <a:tblGrid>
                <a:gridCol w="2557463"/>
                <a:gridCol w="3167062"/>
                <a:gridCol w="3133725"/>
              </a:tblGrid>
              <a:tr h="9747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Договор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сотрудничает с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присваивает выигрыш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0,5; 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0,5; -0,5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не инвестирует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права.</a:t>
            </a:r>
          </a:p>
        </p:txBody>
      </p:sp>
      <p:sp>
        <p:nvSpPr>
          <p:cNvPr id="6" name="Заголовок 1"/>
          <p:cNvSpPr>
            <a:spLocks/>
          </p:cNvSpPr>
          <p:nvPr/>
        </p:nvSpPr>
        <p:spPr bwMode="auto">
          <a:xfrm>
            <a:off x="0" y="1052736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b="1" i="1" dirty="0" smtClean="0">
                <a:solidFill>
                  <a:srgbClr val="424456"/>
                </a:solidFill>
                <a:latin typeface="+mn-lt"/>
              </a:rPr>
              <a:t>Экономические функции контрактного права</a:t>
            </a:r>
            <a:endParaRPr lang="ru-RU" sz="30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845767"/>
            <a:ext cx="7429500" cy="7191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Самовыполняющиеся соглашения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2852936"/>
            <a:ext cx="7429500" cy="100786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Залоги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4221163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Репутация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916832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3068638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4581525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5589588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Судебная защита договоров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700808"/>
            <a:ext cx="1187450" cy="515719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Защита договоров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450" y="594995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0" y="1037903"/>
            <a:ext cx="9144000" cy="73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b="1" i="1" dirty="0" smtClean="0">
                <a:solidFill>
                  <a:srgbClr val="424456"/>
                </a:solidFill>
                <a:latin typeface="+mn-lt"/>
              </a:rPr>
              <a:t>Экономические функции контрактного права</a:t>
            </a:r>
            <a:endParaRPr lang="ru-RU" sz="30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55738"/>
            <a:ext cx="9144000" cy="52863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Недостатки судебной защиты договоров:</a:t>
            </a:r>
            <a:endParaRPr lang="en-US" sz="30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</a:pPr>
            <a:r>
              <a:rPr lang="ru-RU" sz="2900" dirty="0" smtClean="0"/>
              <a:t>Недостаточная гибкость правовых норм;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</a:pPr>
            <a:r>
              <a:rPr lang="ru-RU" sz="2900" dirty="0" smtClean="0"/>
              <a:t>Высокие издержки судебной процедуры;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</a:pPr>
            <a:r>
              <a:rPr lang="ru-RU" sz="2900" dirty="0" smtClean="0"/>
              <a:t>Отсутствие у судей знаний, необходимых для решения спора;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</a:pPr>
            <a:r>
              <a:rPr lang="ru-RU" sz="2900" dirty="0" err="1" smtClean="0"/>
              <a:t>Ненаблюдаемость</a:t>
            </a:r>
            <a:r>
              <a:rPr lang="ru-RU" sz="2900" dirty="0" smtClean="0"/>
              <a:t> отдельных характеристик сделки для третьей стороны;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</a:pPr>
            <a:r>
              <a:rPr lang="ru-RU" sz="2900" dirty="0" smtClean="0"/>
              <a:t>Коррумпированность и политическая зависимость судей;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</a:pPr>
            <a:r>
              <a:rPr lang="ru-RU" sz="2900" dirty="0" smtClean="0"/>
              <a:t>Слабость механизмов принуждения.</a:t>
            </a:r>
            <a:endParaRPr lang="en-US" sz="2900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55738"/>
            <a:ext cx="9144000" cy="52863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Функции договорного права (Р. Познер):</a:t>
            </a:r>
            <a:endParaRPr lang="en-US" sz="30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Удержание индивидов от оппортунистического поведения.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Восполнение недостающих условий договора.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Предотвращение в ходе договорного процесса тех ошибок, которых можно избежать.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Распределение риска и возложение его на ту сторону, для которой он связан с меньшими потерями.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Сокращение издержек разрешения споров.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557338"/>
            <a:ext cx="7429500" cy="719137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Рациональность сторон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2565400"/>
            <a:ext cx="7429500" cy="1295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Наличие у сторон полной информации о своем выборе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4221163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Отсутствие внешних эффектов</a:t>
            </a: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773238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3068638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4581525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5589588"/>
            <a:ext cx="7429500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ru-RU" sz="2800">
                <a:solidFill>
                  <a:srgbClr val="FFFFFF"/>
                </a:solidFill>
                <a:latin typeface="Georgia" pitchFamily="18" charset="0"/>
              </a:rPr>
              <a:t>Отсутствие у сторон монопольной власти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341438"/>
            <a:ext cx="1187450" cy="55165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Договоры, подлежащие правовой защите</a:t>
            </a: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450" y="594995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algn="ctr">
            <a:solidFill>
              <a:srgbClr val="3B3B64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37368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/>
              <a:t>Индивидуальная рациональность:</a:t>
            </a:r>
            <a:endParaRPr lang="en-US" b="1" i="1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i="1" smtClean="0"/>
              <a:t>Недееспособность</a:t>
            </a:r>
            <a:r>
              <a:rPr lang="ru-RU" smtClean="0"/>
              <a:t>: отсутствие у индивидов стабильных и упорядоченных предпочтений.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mtClean="0"/>
              <a:t>Недееспособные люди не в силах сами позаботиться о своих интересах.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mtClean="0"/>
              <a:t>Дееспособные партнеры по сделке обычно могут защитить недееспособного партнера от невыгодных для него условий договора с меньшими издержками, чем кто-либо другой.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i="1" smtClean="0"/>
              <a:t>Ответственность за вред, причиненный недееспособному партнеру возлагается на дееспособного.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3995737" y="4857760"/>
            <a:ext cx="11525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28625"/>
            <a:ext cx="9144000" cy="624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контрактного права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1164</Words>
  <Application>Microsoft Office PowerPoint</Application>
  <PresentationFormat>Экран (4:3)</PresentationFormat>
  <Paragraphs>186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ЭКОНОМИЧЕСКИЙ АНАЛИЗ ПРАВА</vt:lpstr>
      <vt:lpstr>6. Экономический анализ контрактного права.</vt:lpstr>
      <vt:lpstr>6. Экономический анализ контрактного права.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144</cp:revision>
  <dcterms:created xsi:type="dcterms:W3CDTF">2011-02-06T17:02:24Z</dcterms:created>
  <dcterms:modified xsi:type="dcterms:W3CDTF">2015-10-21T10:17:36Z</dcterms:modified>
</cp:coreProperties>
</file>