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Default Extension="gif" ContentType="image/gif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6"/>
  </p:notesMasterIdLst>
  <p:handoutMasterIdLst>
    <p:handoutMasterId r:id="rId37"/>
  </p:handoutMasterIdLst>
  <p:sldIdLst>
    <p:sldId id="257" r:id="rId2"/>
    <p:sldId id="261" r:id="rId3"/>
    <p:sldId id="262" r:id="rId4"/>
    <p:sldId id="313" r:id="rId5"/>
    <p:sldId id="284" r:id="rId6"/>
    <p:sldId id="264" r:id="rId7"/>
    <p:sldId id="285" r:id="rId8"/>
    <p:sldId id="288" r:id="rId9"/>
    <p:sldId id="291" r:id="rId10"/>
    <p:sldId id="292" r:id="rId11"/>
    <p:sldId id="293" r:id="rId12"/>
    <p:sldId id="294" r:id="rId13"/>
    <p:sldId id="289" r:id="rId14"/>
    <p:sldId id="290" r:id="rId15"/>
    <p:sldId id="314" r:id="rId16"/>
    <p:sldId id="305" r:id="rId17"/>
    <p:sldId id="315" r:id="rId18"/>
    <p:sldId id="316" r:id="rId19"/>
    <p:sldId id="306" r:id="rId20"/>
    <p:sldId id="307" r:id="rId21"/>
    <p:sldId id="308" r:id="rId22"/>
    <p:sldId id="309" r:id="rId23"/>
    <p:sldId id="310" r:id="rId24"/>
    <p:sldId id="312" r:id="rId25"/>
    <p:sldId id="317" r:id="rId26"/>
    <p:sldId id="295" r:id="rId27"/>
    <p:sldId id="296" r:id="rId28"/>
    <p:sldId id="297" r:id="rId29"/>
    <p:sldId id="298" r:id="rId30"/>
    <p:sldId id="299" r:id="rId31"/>
    <p:sldId id="300" r:id="rId32"/>
    <p:sldId id="301" r:id="rId33"/>
    <p:sldId id="319" r:id="rId34"/>
    <p:sldId id="320" r:id="rId35"/>
  </p:sldIdLst>
  <p:sldSz cx="9144000" cy="6858000" type="screen4x3"/>
  <p:notesSz cx="9144000" cy="6858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AED900-D534-4A0A-8281-735877ACFA2C}" type="datetimeFigureOut">
              <a:rPr lang="ru-RU" smtClean="0"/>
              <a:pPr/>
              <a:t>21.10.2015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3C443F-3798-43F4-932A-1EEEB2128F4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9ABEB0-C6DB-4042-9974-BC06078C5BFC}" type="datetimeFigureOut">
              <a:rPr lang="ru-RU" smtClean="0"/>
              <a:pPr/>
              <a:t>21.10.2015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700430-5030-4D19-AA48-BDADEE805B0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700430-5030-4D19-AA48-BDADEE805B01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870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BEC78F1-C18F-404C-932A-4793130FCAC2}" type="slidenum">
              <a:rPr lang="ru-RU" smtClean="0"/>
              <a:pPr/>
              <a:t>15</a:t>
            </a:fld>
            <a:endParaRPr 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880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14082BC-3D5A-43AD-A9E6-7487C8D6C256}" type="slidenum">
              <a:rPr lang="ru-RU" smtClean="0"/>
              <a:pPr/>
              <a:t>18</a:t>
            </a:fld>
            <a:endParaRPr 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D3450C2-C80C-43F2-837A-5601E9488AF7}" type="slidenum">
              <a:rPr lang="en-US"/>
              <a:pPr/>
              <a:t>19</a:t>
            </a:fld>
            <a:endParaRPr lang="en-US"/>
          </a:p>
        </p:txBody>
      </p:sp>
      <p:sp>
        <p:nvSpPr>
          <p:cNvPr id="177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A17C8AD-D39D-41FA-8BB7-519A3C633DDE}" type="slidenum">
              <a:rPr lang="en-US"/>
              <a:pPr/>
              <a:t>20</a:t>
            </a:fld>
            <a:endParaRPr lang="en-US"/>
          </a:p>
        </p:txBody>
      </p:sp>
      <p:sp>
        <p:nvSpPr>
          <p:cNvPr id="176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700430-5030-4D19-AA48-BDADEE805B01}" type="slidenum">
              <a:rPr lang="ru-RU" smtClean="0"/>
              <a:pPr/>
              <a:t>26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700430-5030-4D19-AA48-BDADEE805B01}" type="slidenum">
              <a:rPr lang="ru-RU" smtClean="0"/>
              <a:pPr/>
              <a:t>27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700430-5030-4D19-AA48-BDADEE805B01}" type="slidenum">
              <a:rPr lang="ru-RU" smtClean="0"/>
              <a:pPr/>
              <a:t>28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700430-5030-4D19-AA48-BDADEE805B01}" type="slidenum">
              <a:rPr lang="ru-RU" smtClean="0"/>
              <a:pPr/>
              <a:t>29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700430-5030-4D19-AA48-BDADEE805B01}" type="slidenum">
              <a:rPr lang="ru-RU" smtClean="0"/>
              <a:pPr/>
              <a:t>30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700430-5030-4D19-AA48-BDADEE805B01}" type="slidenum">
              <a:rPr lang="ru-RU" smtClean="0"/>
              <a:pPr/>
              <a:t>31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700430-5030-4D19-AA48-BDADEE805B01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700430-5030-4D19-AA48-BDADEE805B01}" type="slidenum">
              <a:rPr lang="ru-RU" smtClean="0"/>
              <a:pPr/>
              <a:t>32</a:t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6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921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CB01686-319C-47CE-82F9-2D33CF0573A8}" type="slidenum">
              <a:rPr lang="ru-RU" smtClean="0"/>
              <a:pPr/>
              <a:t>33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700430-5030-4D19-AA48-BDADEE805B01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700430-5030-4D19-AA48-BDADEE805B01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700430-5030-4D19-AA48-BDADEE805B01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700430-5030-4D19-AA48-BDADEE805B01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700430-5030-4D19-AA48-BDADEE805B01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700430-5030-4D19-AA48-BDADEE805B01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700430-5030-4D19-AA48-BDADEE805B01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22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23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24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25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оугольник 26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11" name="Скругленный прямоугольник 29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12" name="Скругленный прямоугольник 30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Прямоугольник 6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Прямоугольник 9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Прямоугольник 10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Прямоугольник 18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7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020032-898F-4909-921A-3CCFF1ECB3F7}" type="datetimeFigureOut">
              <a:rPr lang="ru-RU"/>
              <a:pPr>
                <a:defRPr/>
              </a:pPr>
              <a:t>21.10.2015</a:t>
            </a:fld>
            <a:endParaRPr lang="ru-RU"/>
          </a:p>
        </p:txBody>
      </p:sp>
      <p:sp>
        <p:nvSpPr>
          <p:cNvPr id="18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6FC32CA5-E707-4F82-BE06-F2185C1DEE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F1F3C0-80B7-4138-AECC-EBC2EC1CA2DD}" type="datetimeFigureOut">
              <a:rPr lang="ru-RU"/>
              <a:pPr>
                <a:defRPr/>
              </a:pPr>
              <a:t>21.10.2015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9B80A8-4237-4906-9154-A93363C98A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7AC103-4103-4432-ABD2-400AEDC6EF8A}" type="datetimeFigureOut">
              <a:rPr lang="ru-RU"/>
              <a:pPr>
                <a:defRPr/>
              </a:pPr>
              <a:t>21.10.2015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E73A60-815C-4216-9007-A60B9A8744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30DDCB-3B14-43BB-A403-44900EA4FFE3}" type="datetimeFigureOut">
              <a:rPr lang="ru-RU"/>
              <a:pPr>
                <a:defRPr/>
              </a:pPr>
              <a:t>21.10.2015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982485-3F0C-4FDE-8B2E-20BBFF3717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F0E808-D0D9-4697-B675-345D7430DA03}" type="datetimeFigureOut">
              <a:rPr lang="ru-RU"/>
              <a:pPr>
                <a:defRPr/>
              </a:pPr>
              <a:t>21.10.2015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2D113E-9215-47B4-BBAA-DD99FC7A92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24CE06-6E02-4ACB-B8F7-EAEF2B70F280}" type="datetimeFigureOut">
              <a:rPr lang="ru-RU"/>
              <a:pPr>
                <a:defRPr/>
              </a:pPr>
              <a:t>21.10.2015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EDE33A-2E72-4E6E-8090-335AE63188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6654A22-BBDD-4390-B65B-1BA0D6EB549A}" type="datetimeFigureOut">
              <a:rPr lang="ru-RU"/>
              <a:pPr>
                <a:defRPr/>
              </a:pPr>
              <a:t>21.10.2015</a:t>
            </a:fld>
            <a:endParaRPr lang="ru-RU"/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117972B7-6BC9-4E02-B167-005ECFD6FA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25FEF8-3730-4EF2-AC9F-9DA09FD9B3CF}" type="datetimeFigureOut">
              <a:rPr lang="ru-RU"/>
              <a:pPr>
                <a:defRPr/>
              </a:pPr>
              <a:t>21.10.2015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B954D7-4BEE-4FF2-A3D8-0EECECC99E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1077BB-4C53-4920-9A03-3ACE221CBA88}" type="datetimeFigureOut">
              <a:rPr lang="ru-RU"/>
              <a:pPr>
                <a:defRPr/>
              </a:pPr>
              <a:t>21.10.2015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76010D-7B19-4A5D-8905-A23E5E7BC8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89E866-9FB0-4B43-84DF-D52E989AEDA3}" type="datetimeFigureOut">
              <a:rPr lang="ru-RU"/>
              <a:pPr>
                <a:defRPr/>
              </a:pPr>
              <a:t>21.10.2015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CB1AC-D3C5-4365-8577-A1D5BC1EED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2A581D-E763-402E-88D0-3C0D4EB3E301}" type="datetimeFigureOut">
              <a:rPr lang="ru-RU"/>
              <a:pPr>
                <a:defRPr/>
              </a:pPr>
              <a:t>21.10.2015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6FF5E0-B053-449D-A9C7-CC0E2874E6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39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40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defRPr/>
            </a:pPr>
            <a:fld id="{2C5742FC-1ABB-4726-9882-FE794929DE2F}" type="datetimeFigureOut">
              <a:rPr lang="ru-RU"/>
              <a:pPr>
                <a:defRPr/>
              </a:pPr>
              <a:t>21.10.2015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8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27DBBA87-EA24-4D33-9028-CC64B9F931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0" r:id="rId3"/>
    <p:sldLayoutId id="2147483669" r:id="rId4"/>
    <p:sldLayoutId id="2147483673" r:id="rId5"/>
    <p:sldLayoutId id="2147483674" r:id="rId6"/>
    <p:sldLayoutId id="2147483668" r:id="rId7"/>
    <p:sldLayoutId id="2147483667" r:id="rId8"/>
    <p:sldLayoutId id="2147483666" r:id="rId9"/>
    <p:sldLayoutId id="2147483665" r:id="rId10"/>
    <p:sldLayoutId id="214748366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▫"/>
        <a:defRPr sz="2000" kern="1200">
          <a:solidFill>
            <a:srgbClr val="A04DA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gkalyagin@yandex.ru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5.bin"/><Relationship Id="rId4" Type="http://schemas.openxmlformats.org/officeDocument/2006/relationships/oleObject" Target="../embeddings/oleObject4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oleObject7.bin"/><Relationship Id="rId4" Type="http://schemas.openxmlformats.org/officeDocument/2006/relationships/oleObject" Target="../embeddings/oleObject6.bin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A1%D0%BE%D0%B5%D0%B4%D0%B8%D0%BD%D1%91%D0%BD%D0%BD%D1%8B%D0%B5_%D0%A8%D1%82%D0%B0%D1%82%D1%8B_%D0%90%D0%BC%D0%B5%D1%80%D0%B8%D0%BA%D0%B8" TargetMode="External"/><Relationship Id="rId3" Type="http://schemas.openxmlformats.org/officeDocument/2006/relationships/hyperlink" Target="http://ru.wikipedia.org/wiki/%D0%90%D0%BD%D0%B3%D0%BB%D0%B8%D0%B9%D1%81%D0%BA%D0%B8%D0%B9_%D1%8F%D0%B7%D1%8B%D0%BA" TargetMode="External"/><Relationship Id="rId7" Type="http://schemas.openxmlformats.org/officeDocument/2006/relationships/hyperlink" Target="http://ru.wikipedia.org/wiki/%D0%9B%D0%BE%D0%BD%D0%B4%D0%BE%D0%BD" TargetMode="External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1910" TargetMode="External"/><Relationship Id="rId11" Type="http://schemas.openxmlformats.org/officeDocument/2006/relationships/hyperlink" Target="http://ru.wikipedia.org/wiki/1991" TargetMode="External"/><Relationship Id="rId5" Type="http://schemas.openxmlformats.org/officeDocument/2006/relationships/hyperlink" Target="http://ru.wikipedia.org/wiki/29_%D0%B4%D0%B5%D0%BA%D0%B0%D0%B1%D1%80%D1%8F" TargetMode="External"/><Relationship Id="rId10" Type="http://schemas.openxmlformats.org/officeDocument/2006/relationships/hyperlink" Target="http://ru.wikipedia.org/wiki/%D0%9D%D0%BE%D0%B1%D0%B5%D0%BB%D0%B5%D0%B2%D1%81%D0%BA%D0%B0%D1%8F_%D0%BF%D1%80%D0%B5%D0%BC%D0%B8%D1%8F_%D0%BF%D0%BE_%D1%8D%D0%BA%D0%BE%D0%BD%D0%BE%D0%BC%D0%B8%D0%BA%D0%B5" TargetMode="External"/><Relationship Id="rId4" Type="http://schemas.openxmlformats.org/officeDocument/2006/relationships/hyperlink" Target="http://ru.wikipedia.org/wiki/%D0%9C%D0%B5%D0%B6%D0%B4%D1%83%D0%BD%D0%B0%D1%80%D0%BE%D0%B4%D0%BD%D1%8B%D0%B9_%D1%84%D0%BE%D0%BD%D0%B5%D1%82%D0%B8%D1%87%D0%B5%D1%81%D0%BA%D0%B8%D0%B9_%D0%B0%D0%BB%D1%84%D0%B0%D0%B2%D0%B8%D1%82" TargetMode="External"/><Relationship Id="rId9" Type="http://schemas.openxmlformats.org/officeDocument/2006/relationships/hyperlink" Target="http://ru.wikipedia.org/wiki/%D0%AD%D0%BA%D0%BE%D0%BD%D0%BE%D0%BC%D0%B8%D1%81%D1%82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dx.doi.org/10.1016/S1574-0730(07)01003-1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jstor.org/stable/1821637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oleObject" Target="../embeddings/oleObject9.bin"/><Relationship Id="rId4" Type="http://schemas.openxmlformats.org/officeDocument/2006/relationships/oleObject" Target="../embeddings/oleObject8.bin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Заголовок 1"/>
          <p:cNvSpPr>
            <a:spLocks noGrp="1"/>
          </p:cNvSpPr>
          <p:nvPr>
            <p:ph type="ctrTitle"/>
          </p:nvPr>
        </p:nvSpPr>
        <p:spPr>
          <a:xfrm>
            <a:off x="457200" y="2401888"/>
            <a:ext cx="8458200" cy="1470025"/>
          </a:xfrm>
        </p:spPr>
        <p:txBody>
          <a:bodyPr/>
          <a:lstStyle/>
          <a:p>
            <a:pPr algn="ctr" eaLnBrk="1" hangingPunct="1"/>
            <a:r>
              <a:rPr lang="ru-RU" dirty="0" smtClean="0"/>
              <a:t>ЭКОНОМИЧЕСКИЙ АНАЛИЗ ПРАВА</a:t>
            </a:r>
          </a:p>
        </p:txBody>
      </p:sp>
      <p:sp>
        <p:nvSpPr>
          <p:cNvPr id="1331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71688" y="4581128"/>
            <a:ext cx="4953000" cy="1457722"/>
          </a:xfrm>
        </p:spPr>
        <p:txBody>
          <a:bodyPr/>
          <a:lstStyle/>
          <a:p>
            <a:pPr marL="63500" algn="ctr" eaLnBrk="1" hangingPunct="1"/>
            <a:r>
              <a:rPr lang="ru-RU" dirty="0" err="1" smtClean="0"/>
              <a:t>к.э.н</a:t>
            </a:r>
            <a:r>
              <a:rPr lang="ru-RU" dirty="0" smtClean="0"/>
              <a:t>., доцент Г.В. Калягин</a:t>
            </a:r>
          </a:p>
          <a:p>
            <a:pPr marL="63500" algn="ctr" eaLnBrk="1" hangingPunct="1"/>
            <a:r>
              <a:rPr lang="en-US" dirty="0" smtClean="0">
                <a:hlinkClick r:id="rId2"/>
              </a:rPr>
              <a:t>gkalyagin@yandex.ru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571625"/>
            <a:ext cx="9144000" cy="5286375"/>
          </a:xfrm>
        </p:spPr>
        <p:txBody>
          <a:bodyPr>
            <a:normAutofit/>
          </a:bodyPr>
          <a:lstStyle/>
          <a:p>
            <a:pPr marL="365760" indent="-256032" algn="ctr" eaLnBrk="1" fontAlgn="auto" hangingPunct="1"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sz="3200" b="1" i="1" dirty="0" smtClean="0"/>
              <a:t>Оправдание прав собственности</a:t>
            </a:r>
          </a:p>
          <a:p>
            <a:pPr marL="624078" indent="-514350" eaLnBrk="1" fontAlgn="auto" hangingPunct="1"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Font typeface="+mj-lt"/>
              <a:buAutoNum type="arabicPeriod" startAt="2"/>
              <a:defRPr/>
            </a:pPr>
            <a:r>
              <a:rPr lang="ru-RU" sz="3000" dirty="0" smtClean="0"/>
              <a:t>Стимулы к инвестированию в объект собственности.</a:t>
            </a:r>
          </a:p>
          <a:p>
            <a:pPr marL="365760" indent="-256032" eaLnBrk="1" fontAlgn="auto" hangingPunct="1"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ru-RU" sz="3000" dirty="0" smtClean="0"/>
              <a:t>Задача оптимизации:</a:t>
            </a:r>
            <a:endParaRPr lang="en-US" sz="3000" dirty="0" smtClean="0"/>
          </a:p>
          <a:p>
            <a:pPr marL="365760" indent="-256032" algn="r" eaLnBrk="1" fontAlgn="auto" hangingPunct="1"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ru-RU" sz="3000" dirty="0" smtClean="0"/>
              <a:t>(</a:t>
            </a:r>
            <a:r>
              <a:rPr lang="en-US" sz="3000" dirty="0" smtClean="0"/>
              <a:t>4</a:t>
            </a:r>
            <a:r>
              <a:rPr lang="ru-RU" sz="3000" dirty="0" smtClean="0"/>
              <a:t>.2</a:t>
            </a:r>
            <a:r>
              <a:rPr lang="ru-RU" sz="3000" dirty="0" smtClean="0"/>
              <a:t>)</a:t>
            </a:r>
          </a:p>
          <a:p>
            <a:pPr marL="365760" indent="-256032" algn="r" eaLnBrk="1" fontAlgn="auto" hangingPunct="1"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ru-RU" sz="3000" dirty="0" smtClean="0"/>
          </a:p>
          <a:p>
            <a:pPr marL="365760" indent="-256032" eaLnBrk="1" fontAlgn="auto" hangingPunct="1"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ru-RU" sz="3000" dirty="0" smtClean="0"/>
              <a:t>Откуда:</a:t>
            </a:r>
          </a:p>
          <a:p>
            <a:pPr marL="365760" indent="-256032" algn="r" eaLnBrk="1" fontAlgn="auto" hangingPunct="1"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ru-RU" sz="3000" dirty="0" smtClean="0"/>
              <a:t>(</a:t>
            </a:r>
            <a:r>
              <a:rPr lang="en-US" sz="3000" dirty="0" smtClean="0"/>
              <a:t>4</a:t>
            </a:r>
            <a:r>
              <a:rPr lang="ru-RU" sz="3000" dirty="0" smtClean="0"/>
              <a:t>.3</a:t>
            </a:r>
            <a:r>
              <a:rPr lang="ru-RU" sz="3000" dirty="0" smtClean="0"/>
              <a:t>)</a:t>
            </a:r>
            <a:endParaRPr lang="en-US" sz="3000" dirty="0" smtClean="0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/>
        </p:nvGraphicFramePr>
        <p:xfrm>
          <a:off x="2538413" y="3786190"/>
          <a:ext cx="4067175" cy="1223963"/>
        </p:xfrm>
        <a:graphic>
          <a:graphicData uri="http://schemas.openxmlformats.org/presentationml/2006/ole">
            <p:oleObj spid="_x0000_s2050" name="Формула" r:id="rId4" imgW="1307880" imgH="393480" progId="Equation.3">
              <p:embed/>
            </p:oleObj>
          </a:graphicData>
        </a:graphic>
      </p:graphicFrame>
      <p:graphicFrame>
        <p:nvGraphicFramePr>
          <p:cNvPr id="2051" name="Object 3"/>
          <p:cNvGraphicFramePr>
            <a:graphicFrameLocks noChangeAspect="1"/>
          </p:cNvGraphicFramePr>
          <p:nvPr/>
        </p:nvGraphicFramePr>
        <p:xfrm>
          <a:off x="3447256" y="5411811"/>
          <a:ext cx="2249487" cy="1303337"/>
        </p:xfrm>
        <a:graphic>
          <a:graphicData uri="http://schemas.openxmlformats.org/presentationml/2006/ole">
            <p:oleObj spid="_x0000_s2051" name="Формула" r:id="rId5" imgW="723600" imgH="419040" progId="Equation.3">
              <p:embed/>
            </p:oleObj>
          </a:graphicData>
        </a:graphic>
      </p:graphicFrame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1310977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200" dirty="0" smtClean="0"/>
              <a:t>4</a:t>
            </a:r>
            <a:r>
              <a:rPr lang="ru-RU" sz="3200" dirty="0" smtClean="0"/>
              <a:t>. </a:t>
            </a:r>
            <a:r>
              <a:rPr lang="ru-RU" sz="3200" dirty="0" smtClean="0"/>
              <a:t>Понятие и значение прав собственности. Теорема </a:t>
            </a:r>
            <a:r>
              <a:rPr lang="ru-RU" sz="3200" dirty="0" err="1" smtClean="0"/>
              <a:t>Коуза</a:t>
            </a:r>
            <a:r>
              <a:rPr lang="ru-RU" sz="3200" dirty="0" smtClean="0"/>
              <a:t> и источники прав собственности.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571625"/>
            <a:ext cx="9144000" cy="5286375"/>
          </a:xfrm>
        </p:spPr>
        <p:txBody>
          <a:bodyPr>
            <a:normAutofit/>
          </a:bodyPr>
          <a:lstStyle/>
          <a:p>
            <a:pPr marL="365760" indent="-256032" algn="ctr" eaLnBrk="1" fontAlgn="auto" hangingPunct="1"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sz="3200" b="1" i="1" dirty="0" smtClean="0"/>
              <a:t>Оправдание прав собственности</a:t>
            </a:r>
          </a:p>
          <a:p>
            <a:pPr marL="624078" indent="-514350" eaLnBrk="1" fontAlgn="auto" hangingPunct="1"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Font typeface="+mj-lt"/>
              <a:buAutoNum type="arabicPeriod" startAt="2"/>
              <a:defRPr/>
            </a:pPr>
            <a:r>
              <a:rPr lang="ru-RU" sz="3000" dirty="0" smtClean="0"/>
              <a:t>Стимулы к инвестированию в объект собственности.</a:t>
            </a:r>
          </a:p>
          <a:p>
            <a:pPr marL="365760" indent="-256032" eaLnBrk="1" fontAlgn="auto" hangingPunct="1"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ru-RU" sz="3000" dirty="0" smtClean="0"/>
              <a:t>Пусть </a:t>
            </a:r>
            <a:r>
              <a:rPr lang="el-GR" sz="3000" i="1" dirty="0" smtClean="0"/>
              <a:t>π</a:t>
            </a:r>
            <a:r>
              <a:rPr lang="ru-RU" sz="3000" dirty="0" smtClean="0"/>
              <a:t> – вероятность экспроприации выпуска, тогда задача оптимизации:</a:t>
            </a:r>
            <a:endParaRPr lang="en-US" sz="3000" i="1" dirty="0" smtClean="0"/>
          </a:p>
          <a:p>
            <a:pPr marL="365760" indent="-256032" algn="r" eaLnBrk="1" fontAlgn="auto" hangingPunct="1"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ru-RU" sz="3000" dirty="0" smtClean="0"/>
              <a:t>(</a:t>
            </a:r>
            <a:r>
              <a:rPr lang="en-US" sz="3000" dirty="0" smtClean="0"/>
              <a:t>4</a:t>
            </a:r>
            <a:r>
              <a:rPr lang="ru-RU" sz="3000" dirty="0" smtClean="0"/>
              <a:t>.4</a:t>
            </a:r>
            <a:r>
              <a:rPr lang="ru-RU" sz="3000" dirty="0" smtClean="0"/>
              <a:t>)</a:t>
            </a:r>
          </a:p>
          <a:p>
            <a:pPr marL="365760" indent="-256032" algn="r" eaLnBrk="1" fontAlgn="auto" hangingPunct="1"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ru-RU" sz="3000" dirty="0" smtClean="0"/>
          </a:p>
          <a:p>
            <a:pPr marL="365760" indent="-256032" eaLnBrk="1" fontAlgn="auto" hangingPunct="1"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ru-RU" sz="3000" dirty="0" smtClean="0"/>
              <a:t>Откуда:</a:t>
            </a:r>
          </a:p>
          <a:p>
            <a:pPr marL="365760" indent="-256032" algn="r" eaLnBrk="1" fontAlgn="auto" hangingPunct="1"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ru-RU" sz="3000" dirty="0" smtClean="0"/>
              <a:t>(</a:t>
            </a:r>
            <a:r>
              <a:rPr lang="en-US" sz="3000" dirty="0" smtClean="0"/>
              <a:t>4</a:t>
            </a:r>
            <a:r>
              <a:rPr lang="ru-RU" sz="3000" dirty="0" smtClean="0"/>
              <a:t>.5</a:t>
            </a:r>
            <a:r>
              <a:rPr lang="ru-RU" sz="3000" dirty="0" smtClean="0"/>
              <a:t>)</a:t>
            </a:r>
            <a:endParaRPr lang="en-US" sz="3000" dirty="0" smtClean="0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/>
        </p:nvGraphicFramePr>
        <p:xfrm>
          <a:off x="1965325" y="4214818"/>
          <a:ext cx="5213350" cy="1223963"/>
        </p:xfrm>
        <a:graphic>
          <a:graphicData uri="http://schemas.openxmlformats.org/presentationml/2006/ole">
            <p:oleObj spid="_x0000_s3074" name="Формула" r:id="rId4" imgW="1676160" imgH="393480" progId="Equation.3">
              <p:embed/>
            </p:oleObj>
          </a:graphicData>
        </a:graphic>
      </p:graphicFrame>
      <p:graphicFrame>
        <p:nvGraphicFramePr>
          <p:cNvPr id="10" name="Объект 9"/>
          <p:cNvGraphicFramePr>
            <a:graphicFrameLocks noChangeAspect="1"/>
          </p:cNvGraphicFramePr>
          <p:nvPr/>
        </p:nvGraphicFramePr>
        <p:xfrm>
          <a:off x="2870200" y="5494338"/>
          <a:ext cx="3422650" cy="1360487"/>
        </p:xfrm>
        <a:graphic>
          <a:graphicData uri="http://schemas.openxmlformats.org/presentationml/2006/ole">
            <p:oleObj spid="_x0000_s3080" name="Формула" r:id="rId5" imgW="1117440" imgH="444240" progId="Equation.3">
              <p:embed/>
            </p:oleObj>
          </a:graphicData>
        </a:graphic>
      </p:graphicFrame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1310977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200" dirty="0" smtClean="0"/>
              <a:t>4</a:t>
            </a:r>
            <a:r>
              <a:rPr lang="ru-RU" sz="3200" dirty="0" smtClean="0"/>
              <a:t>. </a:t>
            </a:r>
            <a:r>
              <a:rPr lang="ru-RU" sz="3200" dirty="0" smtClean="0"/>
              <a:t>Понятие и значение прав собственности. Теорема </a:t>
            </a:r>
            <a:r>
              <a:rPr lang="ru-RU" sz="3200" dirty="0" err="1" smtClean="0"/>
              <a:t>Коуза</a:t>
            </a:r>
            <a:r>
              <a:rPr lang="ru-RU" sz="3200" dirty="0" smtClean="0"/>
              <a:t> и источники прав собственности.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571625"/>
            <a:ext cx="9144000" cy="5286375"/>
          </a:xfrm>
        </p:spPr>
        <p:txBody>
          <a:bodyPr>
            <a:normAutofit/>
          </a:bodyPr>
          <a:lstStyle/>
          <a:p>
            <a:pPr marL="365760" indent="-256032" algn="ctr" eaLnBrk="1" fontAlgn="auto" hangingPunct="1"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sz="3200" b="1" i="1" dirty="0" smtClean="0"/>
              <a:t>Оправдание прав собственности</a:t>
            </a:r>
          </a:p>
          <a:p>
            <a:pPr marL="624078" indent="-514350" eaLnBrk="1" fontAlgn="auto" hangingPunct="1"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Font typeface="+mj-lt"/>
              <a:buAutoNum type="arabicPeriod" startAt="2"/>
              <a:defRPr/>
            </a:pPr>
            <a:r>
              <a:rPr lang="ru-RU" sz="3000" dirty="0" smtClean="0"/>
              <a:t>Стимулы к инвестированию в объект собственности.</a:t>
            </a:r>
          </a:p>
          <a:p>
            <a:pPr marL="365760" indent="-256032" eaLnBrk="1" fontAlgn="auto" hangingPunct="1"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endParaRPr lang="ru-RU" sz="3000" dirty="0" smtClean="0"/>
          </a:p>
          <a:p>
            <a:pPr marL="365760" indent="-256032" eaLnBrk="1" fontAlgn="auto" hangingPunct="1"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ru-RU" sz="3000" dirty="0" smtClean="0"/>
              <a:t>Так как                                                 ,                  .</a:t>
            </a:r>
            <a:endParaRPr lang="en-US" sz="3000" i="1" dirty="0" smtClean="0"/>
          </a:p>
          <a:p>
            <a:pPr marL="365760" indent="-256032" algn="r" eaLnBrk="1" fontAlgn="auto" hangingPunct="1"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ru-RU" sz="3000" dirty="0" smtClean="0"/>
          </a:p>
          <a:p>
            <a:pPr marL="365760" indent="-256032" algn="ctr" eaLnBrk="1" fontAlgn="auto" hangingPunct="1"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ru-RU" sz="3000" b="1" i="1" dirty="0" smtClean="0"/>
              <a:t>Чем выше вероятность экспроприации, тем ниже равновесный уровень инвестиций.</a:t>
            </a:r>
          </a:p>
        </p:txBody>
      </p:sp>
      <p:graphicFrame>
        <p:nvGraphicFramePr>
          <p:cNvPr id="10" name="Объект 9"/>
          <p:cNvGraphicFramePr>
            <a:graphicFrameLocks noChangeAspect="1"/>
          </p:cNvGraphicFramePr>
          <p:nvPr/>
        </p:nvGraphicFramePr>
        <p:xfrm>
          <a:off x="2052638" y="3286124"/>
          <a:ext cx="4200525" cy="1360487"/>
        </p:xfrm>
        <a:graphic>
          <a:graphicData uri="http://schemas.openxmlformats.org/presentationml/2006/ole">
            <p:oleObj spid="_x0000_s4099" name="Формула" r:id="rId4" imgW="1371600" imgH="444240" progId="Equation.3">
              <p:embed/>
            </p:oleObj>
          </a:graphicData>
        </a:graphic>
      </p:graphicFrame>
      <p:graphicFrame>
        <p:nvGraphicFramePr>
          <p:cNvPr id="7" name="Объект 6"/>
          <p:cNvGraphicFramePr>
            <a:graphicFrameLocks noChangeAspect="1"/>
          </p:cNvGraphicFramePr>
          <p:nvPr/>
        </p:nvGraphicFramePr>
        <p:xfrm>
          <a:off x="6572264" y="3643314"/>
          <a:ext cx="1571636" cy="785818"/>
        </p:xfrm>
        <a:graphic>
          <a:graphicData uri="http://schemas.openxmlformats.org/presentationml/2006/ole">
            <p:oleObj spid="_x0000_s4101" name="Формула" r:id="rId5" imgW="482400" imgH="241200" progId="Equation.3">
              <p:embed/>
            </p:oleObj>
          </a:graphicData>
        </a:graphic>
      </p:graphicFrame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1310977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200" dirty="0" smtClean="0"/>
              <a:t>4</a:t>
            </a:r>
            <a:r>
              <a:rPr lang="ru-RU" sz="3200" dirty="0" smtClean="0"/>
              <a:t>. </a:t>
            </a:r>
            <a:r>
              <a:rPr lang="ru-RU" sz="3200" dirty="0" smtClean="0"/>
              <a:t>Понятие и значение прав собственности. Теорема </a:t>
            </a:r>
            <a:r>
              <a:rPr lang="ru-RU" sz="3200" dirty="0" err="1" smtClean="0"/>
              <a:t>Коуза</a:t>
            </a:r>
            <a:r>
              <a:rPr lang="ru-RU" sz="3200" dirty="0" smtClean="0"/>
              <a:t> и источники прав собственности.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571625"/>
            <a:ext cx="9144000" cy="5286375"/>
          </a:xfrm>
        </p:spPr>
        <p:txBody>
          <a:bodyPr>
            <a:normAutofit lnSpcReduction="10000"/>
          </a:bodyPr>
          <a:lstStyle/>
          <a:p>
            <a:pPr marL="365760" indent="-256032" algn="ctr" eaLnBrk="1" fontAlgn="auto" hangingPunct="1"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sz="3200" b="1" i="1" dirty="0" smtClean="0"/>
              <a:t>Оправдание прав собственности</a:t>
            </a:r>
          </a:p>
          <a:p>
            <a:pPr marL="624078" indent="-514350" eaLnBrk="1" fontAlgn="auto" hangingPunct="1"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Font typeface="+mj-lt"/>
              <a:buAutoNum type="arabicPeriod" startAt="3"/>
              <a:defRPr/>
            </a:pPr>
            <a:r>
              <a:rPr lang="ru-RU" sz="3000" dirty="0" smtClean="0"/>
              <a:t>Стимулы к передаче прав на объекты собственности.</a:t>
            </a:r>
          </a:p>
          <a:p>
            <a:pPr marL="365760" indent="-256032" algn="ctr" eaLnBrk="1" fontAlgn="auto" hangingPunct="1"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sz="3000" dirty="0" smtClean="0"/>
              <a:t>При наличии права на передачу прав общественное благосостояние возрастает, так как:</a:t>
            </a:r>
          </a:p>
          <a:p>
            <a:pPr marL="365760" indent="-256032" eaLnBrk="1" fontAlgn="auto" hangingPunct="1"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ü"/>
              <a:defRPr/>
            </a:pPr>
            <a:r>
              <a:rPr lang="ru-RU" sz="3000" dirty="0" smtClean="0"/>
              <a:t>Блага достаются тем, кто их выше оценивает, то есть наиболее в них заинтересован;</a:t>
            </a:r>
          </a:p>
          <a:p>
            <a:pPr marL="365760" indent="-256032" eaLnBrk="1" fontAlgn="auto" hangingPunct="1"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ü"/>
              <a:defRPr/>
            </a:pPr>
            <a:r>
              <a:rPr lang="ru-RU" sz="3000" dirty="0" smtClean="0"/>
              <a:t>Появляется возможность эффективной организации производства: за счет специализации и экономии на масштабе.</a:t>
            </a:r>
          </a:p>
          <a:p>
            <a:pPr marL="365760" indent="-256032" algn="ctr" eaLnBrk="1" fontAlgn="auto" hangingPunct="1"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endParaRPr lang="en-US" sz="3200" b="1" i="1" dirty="0" smtClean="0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1310977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200" dirty="0" smtClean="0"/>
              <a:t>4</a:t>
            </a:r>
            <a:r>
              <a:rPr lang="ru-RU" sz="3200" dirty="0" smtClean="0"/>
              <a:t>. </a:t>
            </a:r>
            <a:r>
              <a:rPr lang="ru-RU" sz="3200" dirty="0" smtClean="0"/>
              <a:t>Понятие и значение прав собственности. Теорема </a:t>
            </a:r>
            <a:r>
              <a:rPr lang="ru-RU" sz="3200" dirty="0" err="1" smtClean="0"/>
              <a:t>Коуза</a:t>
            </a:r>
            <a:r>
              <a:rPr lang="ru-RU" sz="3200" dirty="0" smtClean="0"/>
              <a:t> и источники прав собственности.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2"/>
          <p:cNvSpPr>
            <a:spLocks noGrp="1"/>
          </p:cNvSpPr>
          <p:nvPr>
            <p:ph idx="1"/>
          </p:nvPr>
        </p:nvSpPr>
        <p:spPr>
          <a:xfrm>
            <a:off x="0" y="1571625"/>
            <a:ext cx="9144000" cy="5286375"/>
          </a:xfrm>
        </p:spPr>
        <p:txBody>
          <a:bodyPr>
            <a:normAutofit/>
          </a:bodyPr>
          <a:lstStyle/>
          <a:p>
            <a:pPr marL="365760" indent="-256032" algn="ctr" eaLnBrk="1" fontAlgn="auto" hangingPunct="1"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sz="3200" b="1" i="1" dirty="0" smtClean="0"/>
              <a:t>Оправдание прав собственности</a:t>
            </a:r>
          </a:p>
          <a:p>
            <a:pPr marL="624078" indent="-514350" eaLnBrk="1" fontAlgn="auto" hangingPunct="1"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Font typeface="+mj-lt"/>
              <a:buAutoNum type="arabicPeriod" startAt="4"/>
              <a:defRPr/>
            </a:pPr>
            <a:r>
              <a:rPr lang="ru-RU" sz="3200" dirty="0" smtClean="0"/>
              <a:t>Сокращение числа конфликтов и снижение непроизводительных усилий по защите своей и захвату чужой собственности.</a:t>
            </a:r>
          </a:p>
          <a:p>
            <a:pPr marL="624078" indent="-514350" eaLnBrk="1" fontAlgn="auto" hangingPunct="1"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Font typeface="+mj-lt"/>
              <a:buAutoNum type="arabicPeriod" startAt="4"/>
              <a:defRPr/>
            </a:pPr>
            <a:r>
              <a:rPr lang="ru-RU" sz="3200" dirty="0" smtClean="0"/>
              <a:t>Защита от риска.</a:t>
            </a:r>
          </a:p>
          <a:p>
            <a:pPr marL="624078" indent="-514350" eaLnBrk="1" fontAlgn="auto" hangingPunct="1"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Font typeface="+mj-lt"/>
              <a:buAutoNum type="arabicPeriod" startAt="4"/>
              <a:defRPr/>
            </a:pPr>
            <a:r>
              <a:rPr lang="ru-RU" sz="3200" dirty="0" smtClean="0"/>
              <a:t>Достижение общественно оптимально распределения богатства между индивидами.</a:t>
            </a:r>
            <a:endParaRPr lang="en-US" sz="3200" dirty="0" smtClean="0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1310977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200" dirty="0" smtClean="0"/>
              <a:t>4</a:t>
            </a:r>
            <a:r>
              <a:rPr lang="ru-RU" sz="3200" dirty="0" smtClean="0"/>
              <a:t>. </a:t>
            </a:r>
            <a:r>
              <a:rPr lang="ru-RU" sz="3200" dirty="0" smtClean="0"/>
              <a:t>Понятие и значение прав собственности. Теорема </a:t>
            </a:r>
            <a:r>
              <a:rPr lang="ru-RU" sz="3200" dirty="0" err="1" smtClean="0"/>
              <a:t>Коуза</a:t>
            </a:r>
            <a:r>
              <a:rPr lang="ru-RU" sz="3200" dirty="0" smtClean="0"/>
              <a:t> и источники прав собственности.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2"/>
          <p:cNvSpPr>
            <a:spLocks noGrp="1"/>
          </p:cNvSpPr>
          <p:nvPr>
            <p:ph idx="1"/>
          </p:nvPr>
        </p:nvSpPr>
        <p:spPr>
          <a:xfrm>
            <a:off x="0" y="1772816"/>
            <a:ext cx="5724128" cy="5085184"/>
          </a:xfrm>
        </p:spPr>
        <p:txBody>
          <a:bodyPr>
            <a:noAutofit/>
          </a:bodyPr>
          <a:lstStyle/>
          <a:p>
            <a:pPr marL="365760" indent="-256032" algn="ctr" eaLnBrk="1" fontAlgn="auto" hangingPunct="1"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sz="2600" b="1" dirty="0" smtClean="0"/>
              <a:t>Рональд Гарри </a:t>
            </a:r>
            <a:r>
              <a:rPr lang="ru-RU" sz="2600" b="1" dirty="0" err="1" smtClean="0"/>
              <a:t>Коуз</a:t>
            </a:r>
            <a:r>
              <a:rPr lang="ru-RU" sz="2600" dirty="0" smtClean="0"/>
              <a:t> (</a:t>
            </a:r>
            <a:r>
              <a:rPr lang="ru-RU" sz="2600" dirty="0" smtClean="0">
                <a:hlinkClick r:id="rId3" tooltip="Английский язык"/>
              </a:rPr>
              <a:t>англ.</a:t>
            </a:r>
            <a:r>
              <a:rPr lang="ru-RU" sz="2600" dirty="0" smtClean="0"/>
              <a:t> </a:t>
            </a:r>
            <a:r>
              <a:rPr lang="ru-RU" sz="2600" i="1" dirty="0" err="1" smtClean="0"/>
              <a:t>Ronald</a:t>
            </a:r>
            <a:r>
              <a:rPr lang="ru-RU" sz="2600" i="1" dirty="0" smtClean="0"/>
              <a:t> </a:t>
            </a:r>
            <a:r>
              <a:rPr lang="ru-RU" sz="2600" i="1" dirty="0" err="1" smtClean="0"/>
              <a:t>Harry</a:t>
            </a:r>
            <a:r>
              <a:rPr lang="ru-RU" sz="2600" i="1" dirty="0" smtClean="0"/>
              <a:t> </a:t>
            </a:r>
            <a:r>
              <a:rPr lang="ru-RU" sz="2600" i="1" dirty="0" err="1" smtClean="0"/>
              <a:t>Coase</a:t>
            </a:r>
            <a:r>
              <a:rPr lang="ru-RU" sz="2600" dirty="0" smtClean="0"/>
              <a:t> </a:t>
            </a:r>
            <a:r>
              <a:rPr lang="ru-RU" sz="2600" dirty="0" err="1" smtClean="0">
                <a:hlinkClick r:id="rId4" tooltip="Международный фонетический алфавит"/>
              </a:rPr>
              <a:t>[kəʊs</a:t>
            </a:r>
            <a:r>
              <a:rPr lang="ru-RU" sz="2600" dirty="0" smtClean="0">
                <a:hlinkClick r:id="rId4" tooltip="Международный фонетический алфавит"/>
              </a:rPr>
              <a:t>]</a:t>
            </a:r>
            <a:r>
              <a:rPr lang="ru-RU" sz="2600" dirty="0" smtClean="0"/>
              <a:t>; </a:t>
            </a:r>
            <a:r>
              <a:rPr lang="ru-RU" sz="2600" dirty="0" smtClean="0">
                <a:hlinkClick r:id="rId5" tooltip="29 декабря"/>
              </a:rPr>
              <a:t>29 декабря</a:t>
            </a:r>
            <a:r>
              <a:rPr lang="ru-RU" sz="2600" dirty="0" smtClean="0"/>
              <a:t> </a:t>
            </a:r>
            <a:r>
              <a:rPr lang="ru-RU" sz="2600" dirty="0" smtClean="0">
                <a:hlinkClick r:id="rId6" tooltip="1910"/>
              </a:rPr>
              <a:t>1910</a:t>
            </a:r>
            <a:r>
              <a:rPr lang="ru-RU" sz="2600" dirty="0" smtClean="0"/>
              <a:t>, </a:t>
            </a:r>
            <a:r>
              <a:rPr lang="ru-RU" sz="2600" dirty="0" err="1" smtClean="0"/>
              <a:t>Уиллесден</a:t>
            </a:r>
            <a:r>
              <a:rPr lang="ru-RU" sz="2600" dirty="0" smtClean="0"/>
              <a:t>, </a:t>
            </a:r>
            <a:r>
              <a:rPr lang="ru-RU" sz="2600" dirty="0" smtClean="0">
                <a:hlinkClick r:id="rId7" tooltip="Лондон"/>
              </a:rPr>
              <a:t>Лондон</a:t>
            </a:r>
            <a:r>
              <a:rPr lang="ru-RU" sz="2600" dirty="0" smtClean="0"/>
              <a:t>) — </a:t>
            </a:r>
            <a:r>
              <a:rPr lang="ru-RU" sz="2600" dirty="0" smtClean="0">
                <a:hlinkClick r:id="rId8" tooltip="Соединённые Штаты Америки"/>
              </a:rPr>
              <a:t>американский</a:t>
            </a:r>
            <a:r>
              <a:rPr lang="ru-RU" sz="2600" dirty="0" smtClean="0"/>
              <a:t> </a:t>
            </a:r>
            <a:r>
              <a:rPr lang="ru-RU" sz="2600" dirty="0" smtClean="0">
                <a:hlinkClick r:id="rId9" tooltip="Экономист"/>
              </a:rPr>
              <a:t>экономист</a:t>
            </a:r>
            <a:r>
              <a:rPr lang="ru-RU" sz="2600" dirty="0" smtClean="0"/>
              <a:t>, лауреат </a:t>
            </a:r>
            <a:r>
              <a:rPr lang="ru-RU" sz="2600" dirty="0" smtClean="0">
                <a:hlinkClick r:id="rId10" tooltip="Нобелевская премия по экономике"/>
              </a:rPr>
              <a:t>Нобелевской премии по экономике</a:t>
            </a:r>
            <a:r>
              <a:rPr lang="ru-RU" sz="2600" dirty="0" smtClean="0"/>
              <a:t> </a:t>
            </a:r>
            <a:r>
              <a:rPr lang="ru-RU" sz="2600" dirty="0" smtClean="0">
                <a:hlinkClick r:id="rId11" tooltip="1991"/>
              </a:rPr>
              <a:t>1991</a:t>
            </a:r>
            <a:r>
              <a:rPr lang="ru-RU" sz="2600" dirty="0" smtClean="0"/>
              <a:t> г. «за открытие и прояснение точного смысла </a:t>
            </a:r>
            <a:r>
              <a:rPr lang="ru-RU" sz="2600" dirty="0" err="1" smtClean="0"/>
              <a:t>трансакционных</a:t>
            </a:r>
            <a:r>
              <a:rPr lang="ru-RU" sz="2600" dirty="0" smtClean="0"/>
              <a:t> издержек и прав собственности в институциональной структуре и функционировании экономики».</a:t>
            </a:r>
            <a:endParaRPr lang="ru-RU" sz="2600" i="1" dirty="0" smtClean="0"/>
          </a:p>
        </p:txBody>
      </p:sp>
      <p:pic>
        <p:nvPicPr>
          <p:cNvPr id="22535" name="Picture 7" descr="File:Coase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728452" y="1772816"/>
            <a:ext cx="3415548" cy="5085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1310977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200" dirty="0" smtClean="0"/>
              <a:t>4</a:t>
            </a:r>
            <a:r>
              <a:rPr lang="ru-RU" sz="3200" dirty="0" smtClean="0"/>
              <a:t>. </a:t>
            </a:r>
            <a:r>
              <a:rPr lang="ru-RU" sz="3200" dirty="0" smtClean="0"/>
              <a:t>Понятие и значение прав собственности. Теорема </a:t>
            </a:r>
            <a:r>
              <a:rPr lang="ru-RU" sz="3200" dirty="0" err="1" smtClean="0"/>
              <a:t>Коуза</a:t>
            </a:r>
            <a:r>
              <a:rPr lang="ru-RU" sz="3200" dirty="0" smtClean="0"/>
              <a:t> и источники прав собственности.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406" y="1700808"/>
            <a:ext cx="8893175" cy="5014340"/>
          </a:xfrm>
          <a:noFill/>
          <a:ln/>
        </p:spPr>
        <p:txBody>
          <a:bodyPr anchor="ctr"/>
          <a:lstStyle/>
          <a:p>
            <a:pPr marL="457200" indent="-457200" algn="ctr">
              <a:spcBef>
                <a:spcPct val="50000"/>
              </a:spcBef>
              <a:buClr>
                <a:srgbClr val="000000"/>
              </a:buClr>
              <a:buFont typeface="Wingdings" pitchFamily="2" charset="2"/>
              <a:buNone/>
            </a:pPr>
            <a:r>
              <a:rPr lang="ru-RU" sz="32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Теорема </a:t>
            </a:r>
            <a:r>
              <a:rPr lang="ru-RU" sz="3200" b="1" i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Коуза</a:t>
            </a:r>
            <a:endParaRPr lang="en-US" sz="3200" b="1" i="1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cs typeface="Times New Roman" pitchFamily="18" charset="0"/>
            </a:endParaRPr>
          </a:p>
          <a:p>
            <a:pPr marL="457200" indent="-457200" algn="ctr">
              <a:spcBef>
                <a:spcPct val="50000"/>
              </a:spcBef>
              <a:buClr>
                <a:srgbClr val="000000"/>
              </a:buClr>
              <a:buFont typeface="Wingdings" pitchFamily="2" charset="2"/>
              <a:buNone/>
            </a:pPr>
            <a:r>
              <a:rPr lang="ru-RU" sz="320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Ничто </a:t>
            </a:r>
            <a:r>
              <a:rPr lang="ru-RU" sz="3200" i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не может быть более «</a:t>
            </a:r>
            <a:r>
              <a:rPr lang="ru-RU" sz="3200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антисоциальным</a:t>
            </a:r>
            <a:r>
              <a:rPr lang="ru-RU" sz="3200" i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», чем противодействие любым действиям только потому, что он вредят кому-либо.</a:t>
            </a:r>
          </a:p>
          <a:p>
            <a:pPr marL="457200" indent="-457200" algn="r">
              <a:spcBef>
                <a:spcPct val="50000"/>
              </a:spcBef>
              <a:buClr>
                <a:srgbClr val="000000"/>
              </a:buClr>
              <a:buFont typeface="Wingdings" pitchFamily="2" charset="2"/>
              <a:buNone/>
            </a:pPr>
            <a:r>
              <a:rPr lang="ru-RU" sz="3200" i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Р. </a:t>
            </a:r>
            <a:r>
              <a:rPr lang="ru-RU" sz="3200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Коуз</a:t>
            </a:r>
            <a:endParaRPr lang="ru-RU" sz="3200" i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cs typeface="Times New Roman" pitchFamily="18" charset="0"/>
            </a:endParaRPr>
          </a:p>
          <a:p>
            <a:pPr marL="457200" indent="-457200" algn="ctr">
              <a:spcBef>
                <a:spcPct val="50000"/>
              </a:spcBef>
              <a:buClr>
                <a:srgbClr val="000000"/>
              </a:buClr>
              <a:buFont typeface="Wingdings" pitchFamily="2" charset="2"/>
              <a:buNone/>
            </a:pPr>
            <a:r>
              <a:rPr lang="ru-RU" sz="3200" i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Ущерб – явление </a:t>
            </a:r>
            <a:r>
              <a:rPr lang="ru-RU" sz="3200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взаимообязывающее</a:t>
            </a:r>
            <a:r>
              <a:rPr lang="ru-RU" sz="3200" i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.</a:t>
            </a:r>
          </a:p>
          <a:p>
            <a:pPr marL="457200" indent="-457200" algn="r">
              <a:spcBef>
                <a:spcPct val="50000"/>
              </a:spcBef>
              <a:buClr>
                <a:srgbClr val="000000"/>
              </a:buClr>
              <a:buFont typeface="Wingdings" pitchFamily="2" charset="2"/>
              <a:buNone/>
            </a:pPr>
            <a:r>
              <a:rPr lang="ru-RU" sz="3200" i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Р. </a:t>
            </a:r>
            <a:r>
              <a:rPr lang="ru-RU" sz="3200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Коуз</a:t>
            </a:r>
            <a:endParaRPr lang="ru-RU" sz="3200" i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cs typeface="Times New Roman" pitchFamily="18" charset="0"/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1310977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200" dirty="0" smtClean="0"/>
              <a:t>4</a:t>
            </a:r>
            <a:r>
              <a:rPr lang="ru-RU" sz="3200" dirty="0" smtClean="0"/>
              <a:t>. </a:t>
            </a:r>
            <a:r>
              <a:rPr lang="ru-RU" sz="3200" dirty="0" smtClean="0"/>
              <a:t>Понятие и значение прав собственности. Теорема </a:t>
            </a:r>
            <a:r>
              <a:rPr lang="ru-RU" sz="3200" dirty="0" err="1" smtClean="0"/>
              <a:t>Коуза</a:t>
            </a:r>
            <a:r>
              <a:rPr lang="ru-RU" sz="3200" dirty="0" smtClean="0"/>
              <a:t> и источники прав собственности.</a:t>
            </a:r>
            <a:endParaRPr lang="ru-RU" sz="3200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27" name="AutoShape 11"/>
          <p:cNvSpPr>
            <a:spLocks noChangeArrowheads="1"/>
          </p:cNvSpPr>
          <p:nvPr/>
        </p:nvSpPr>
        <p:spPr bwMode="auto">
          <a:xfrm rot="-1500000">
            <a:off x="5949950" y="2111859"/>
            <a:ext cx="431800" cy="858838"/>
          </a:xfrm>
          <a:prstGeom prst="downArrow">
            <a:avLst>
              <a:gd name="adj1" fmla="val 50000"/>
              <a:gd name="adj2" fmla="val 66852"/>
            </a:avLst>
          </a:prstGeom>
          <a:solidFill>
            <a:srgbClr val="FFFF00"/>
          </a:solidFill>
          <a:ln w="19050">
            <a:solidFill>
              <a:schemeClr val="tx1"/>
            </a:solidFill>
            <a:miter lim="800000"/>
            <a:headEnd type="none" w="lg" len="lg"/>
            <a:tailEnd type="none" w="lg" len="lg"/>
          </a:ln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111626" name="AutoShape 10"/>
          <p:cNvSpPr>
            <a:spLocks noChangeArrowheads="1"/>
          </p:cNvSpPr>
          <p:nvPr/>
        </p:nvSpPr>
        <p:spPr bwMode="auto">
          <a:xfrm rot="1497090">
            <a:off x="2816225" y="2116810"/>
            <a:ext cx="431800" cy="752475"/>
          </a:xfrm>
          <a:prstGeom prst="downArrow">
            <a:avLst>
              <a:gd name="adj1" fmla="val 50000"/>
              <a:gd name="adj2" fmla="val 66922"/>
            </a:avLst>
          </a:prstGeom>
          <a:solidFill>
            <a:srgbClr val="FFFF00"/>
          </a:solidFill>
          <a:ln w="19050">
            <a:solidFill>
              <a:schemeClr val="tx1"/>
            </a:solidFill>
            <a:miter lim="800000"/>
            <a:headEnd type="none" w="lg" len="lg"/>
            <a:tailEnd type="none" w="lg" len="lg"/>
          </a:ln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111621" name="AutoShape 5"/>
          <p:cNvSpPr>
            <a:spLocks noChangeArrowheads="1"/>
          </p:cNvSpPr>
          <p:nvPr/>
        </p:nvSpPr>
        <p:spPr bwMode="auto">
          <a:xfrm>
            <a:off x="2484438" y="1628602"/>
            <a:ext cx="4175125" cy="576262"/>
          </a:xfrm>
          <a:prstGeom prst="plaque">
            <a:avLst>
              <a:gd name="adj" fmla="val 16667"/>
            </a:avLst>
          </a:prstGeom>
          <a:solidFill>
            <a:srgbClr val="FFFF00"/>
          </a:solidFill>
          <a:ln w="1905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ru-RU" sz="3200" b="1"/>
              <a:t>Внешние эффекты</a:t>
            </a:r>
          </a:p>
        </p:txBody>
      </p:sp>
      <p:sp>
        <p:nvSpPr>
          <p:cNvPr id="111623" name="Oval 7"/>
          <p:cNvSpPr>
            <a:spLocks noChangeArrowheads="1"/>
          </p:cNvSpPr>
          <p:nvPr/>
        </p:nvSpPr>
        <p:spPr bwMode="auto">
          <a:xfrm>
            <a:off x="2338785" y="2854573"/>
            <a:ext cx="1081087" cy="1006475"/>
          </a:xfrm>
          <a:prstGeom prst="ellipse">
            <a:avLst/>
          </a:prstGeom>
          <a:solidFill>
            <a:srgbClr val="FFFF00"/>
          </a:solidFill>
          <a:ln w="19050">
            <a:solidFill>
              <a:schemeClr val="tx1"/>
            </a:solidFill>
            <a:round/>
            <a:headEnd type="none" w="lg" len="lg"/>
            <a:tailEnd type="none" w="lg" len="lg"/>
          </a:ln>
        </p:spPr>
        <p:txBody>
          <a:bodyPr wrap="none" lIns="90000" tIns="46800" rIns="90000" bIns="46800" anchor="ctr"/>
          <a:lstStyle/>
          <a:p>
            <a:r>
              <a:rPr lang="en-US" sz="6600" b="1">
                <a:solidFill>
                  <a:srgbClr val="FF3300"/>
                </a:solidFill>
              </a:rPr>
              <a:t>─</a:t>
            </a:r>
            <a:endParaRPr lang="ru-RU" sz="6600" b="1">
              <a:solidFill>
                <a:srgbClr val="FF3300"/>
              </a:solidFill>
            </a:endParaRPr>
          </a:p>
        </p:txBody>
      </p:sp>
      <p:sp>
        <p:nvSpPr>
          <p:cNvPr id="111625" name="Oval 9"/>
          <p:cNvSpPr>
            <a:spLocks noChangeArrowheads="1"/>
          </p:cNvSpPr>
          <p:nvPr/>
        </p:nvSpPr>
        <p:spPr bwMode="auto">
          <a:xfrm>
            <a:off x="5940152" y="2924944"/>
            <a:ext cx="1081087" cy="1006475"/>
          </a:xfrm>
          <a:prstGeom prst="ellipse">
            <a:avLst/>
          </a:prstGeom>
          <a:solidFill>
            <a:srgbClr val="FFFF00"/>
          </a:solidFill>
          <a:ln w="19050">
            <a:solidFill>
              <a:schemeClr val="tx1"/>
            </a:solidFill>
            <a:round/>
            <a:headEnd type="none" w="lg" len="lg"/>
            <a:tailEnd type="none" w="lg" len="lg"/>
          </a:ln>
        </p:spPr>
        <p:txBody>
          <a:bodyPr wrap="none" lIns="90000" tIns="46800" rIns="90000" bIns="46800" anchor="ctr"/>
          <a:lstStyle/>
          <a:p>
            <a:r>
              <a:rPr lang="en-US" sz="6600" b="1" dirty="0">
                <a:solidFill>
                  <a:srgbClr val="FF3300"/>
                </a:solidFill>
              </a:rPr>
              <a:t>+</a:t>
            </a:r>
          </a:p>
        </p:txBody>
      </p:sp>
      <p:pic>
        <p:nvPicPr>
          <p:cNvPr id="111628" name="Picture 12" descr="j0283619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3213100"/>
            <a:ext cx="1385888" cy="138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1629" name="Picture 13" descr="j0354467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1725" y="3141663"/>
            <a:ext cx="1368425" cy="132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250825" y="4868863"/>
            <a:ext cx="864235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81000" indent="-381000" algn="ctr" eaLnBrk="0" hangingPunct="0">
              <a:spcBef>
                <a:spcPct val="50000"/>
              </a:spcBef>
              <a:buClr>
                <a:srgbClr val="000000"/>
              </a:buClr>
              <a:defRPr/>
            </a:pPr>
            <a:r>
              <a:rPr lang="ru-RU" sz="35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cs typeface="Times New Roman" pitchFamily="18" charset="0"/>
              </a:rPr>
              <a:t>Внешние эффекты</a:t>
            </a:r>
            <a:r>
              <a:rPr lang="ru-RU" sz="35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cs typeface="Times New Roman" pitchFamily="18" charset="0"/>
              </a:rPr>
              <a:t> – величина полезности или издержек, которые не учитываются в системе цен.</a:t>
            </a:r>
          </a:p>
        </p:txBody>
      </p:sp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1310977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200" dirty="0" smtClean="0"/>
              <a:t>4</a:t>
            </a:r>
            <a:r>
              <a:rPr lang="ru-RU" sz="3200" dirty="0" smtClean="0"/>
              <a:t>. </a:t>
            </a:r>
            <a:r>
              <a:rPr lang="ru-RU" sz="3200" dirty="0" smtClean="0"/>
              <a:t>Понятие и значение прав собственности. Теорема </a:t>
            </a:r>
            <a:r>
              <a:rPr lang="ru-RU" sz="3200" dirty="0" err="1" smtClean="0"/>
              <a:t>Коуза</a:t>
            </a:r>
            <a:r>
              <a:rPr lang="ru-RU" sz="3200" dirty="0" smtClean="0"/>
              <a:t> и источники прав собственности.</a:t>
            </a:r>
            <a:endParaRPr lang="ru-RU" sz="3200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0" name="Picture 10" descr="http://www.altai-detail.ru/tmp_upload/fotos/big_4af75a5a592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28800"/>
            <a:ext cx="9144000" cy="52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2473325" y="5732463"/>
            <a:ext cx="6562725" cy="841375"/>
          </a:xfrm>
        </p:spPr>
        <p:txBody>
          <a:bodyPr/>
          <a:lstStyle/>
          <a:p>
            <a:r>
              <a:rPr lang="ru-RU" sz="3200" b="1" smtClean="0">
                <a:solidFill>
                  <a:schemeClr val="bg1"/>
                </a:solidFill>
              </a:rPr>
              <a:t>Кому достанется пещера?</a:t>
            </a:r>
          </a:p>
        </p:txBody>
      </p:sp>
      <p:pic>
        <p:nvPicPr>
          <p:cNvPr id="102408" name="Picture 8" descr="http://kopilochka.net.ru/KARTINKI/Sheper/00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72375" y="1628800"/>
            <a:ext cx="1571625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12" name="Picture 12" descr="http://cartoonclipartfree.com/Cliparts_Free/Bauernhof_Free/Cartoon-Clipart-Free-22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628800"/>
            <a:ext cx="2195513" cy="2195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14" name="Picture 14" descr="http://ts2.mm.bing.net/th?id=H.4685836037850217&amp;pid=1.7&amp;w=133&amp;h=150&amp;c=7&amp;rs=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381500"/>
            <a:ext cx="2195513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1310977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200" dirty="0" smtClean="0"/>
              <a:t>4</a:t>
            </a:r>
            <a:r>
              <a:rPr lang="ru-RU" sz="3200" dirty="0" smtClean="0"/>
              <a:t>. </a:t>
            </a:r>
            <a:r>
              <a:rPr lang="ru-RU" sz="3200" dirty="0" smtClean="0"/>
              <a:t>Понятие и значение прав собственности. Теорема </a:t>
            </a:r>
            <a:r>
              <a:rPr lang="ru-RU" sz="3200" dirty="0" err="1" smtClean="0"/>
              <a:t>Коуза</a:t>
            </a:r>
            <a:r>
              <a:rPr lang="ru-RU" sz="3200" dirty="0" smtClean="0"/>
              <a:t> и источники прав собственности.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553" name="AutoShape 121"/>
          <p:cNvSpPr>
            <a:spLocks noChangeArrowheads="1"/>
          </p:cNvSpPr>
          <p:nvPr/>
        </p:nvSpPr>
        <p:spPr bwMode="auto">
          <a:xfrm rot="5406482" flipH="1">
            <a:off x="423069" y="1561671"/>
            <a:ext cx="4324350" cy="4687888"/>
          </a:xfrm>
          <a:custGeom>
            <a:avLst/>
            <a:gdLst>
              <a:gd name="G0" fmla="+- 18557 0 0"/>
              <a:gd name="G1" fmla="+- 20894 0 0"/>
              <a:gd name="G2" fmla="+- 7439 0 0"/>
              <a:gd name="G3" fmla="*/ 18557 1 2"/>
              <a:gd name="G4" fmla="+- G3 10800 0"/>
              <a:gd name="G5" fmla="+- 21600 18557 20894"/>
              <a:gd name="G6" fmla="+- 20894 7439 0"/>
              <a:gd name="G7" fmla="*/ G6 1 2"/>
              <a:gd name="G8" fmla="*/ 20894 2 1"/>
              <a:gd name="G9" fmla="+- G8 0 21600"/>
              <a:gd name="G10" fmla="*/ 21600 G0 G1"/>
              <a:gd name="G11" fmla="*/ 21600 G4 G1"/>
              <a:gd name="G12" fmla="*/ 21600 G5 G1"/>
              <a:gd name="G13" fmla="*/ 21600 G7 G1"/>
              <a:gd name="G14" fmla="*/ 20894 1 2"/>
              <a:gd name="G15" fmla="+- G5 0 G4"/>
              <a:gd name="G16" fmla="+- G0 0 G4"/>
              <a:gd name="G17" fmla="*/ G2 G15 G16"/>
              <a:gd name="T0" fmla="*/ 20079 w 21600"/>
              <a:gd name="T1" fmla="*/ 0 h 21600"/>
              <a:gd name="T2" fmla="*/ 18557 w 21600"/>
              <a:gd name="T3" fmla="*/ 7439 h 21600"/>
              <a:gd name="T4" fmla="*/ 0 w 21600"/>
              <a:gd name="T5" fmla="*/ 20757 h 21600"/>
              <a:gd name="T6" fmla="*/ 10447 w 21600"/>
              <a:gd name="T7" fmla="*/ 21600 h 21600"/>
              <a:gd name="T8" fmla="*/ 20894 w 21600"/>
              <a:gd name="T9" fmla="*/ 14646 h 21600"/>
              <a:gd name="T10" fmla="*/ 21600 w 21600"/>
              <a:gd name="T11" fmla="*/ 7439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G12 h 21600"/>
              <a:gd name="T20" fmla="*/ G1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20079" y="0"/>
                </a:moveTo>
                <a:lnTo>
                  <a:pt x="18557" y="7439"/>
                </a:lnTo>
                <a:lnTo>
                  <a:pt x="19263" y="7439"/>
                </a:lnTo>
                <a:lnTo>
                  <a:pt x="19263" y="19914"/>
                </a:lnTo>
                <a:lnTo>
                  <a:pt x="0" y="19914"/>
                </a:lnTo>
                <a:lnTo>
                  <a:pt x="0" y="21600"/>
                </a:lnTo>
                <a:lnTo>
                  <a:pt x="20894" y="21600"/>
                </a:lnTo>
                <a:lnTo>
                  <a:pt x="20894" y="7439"/>
                </a:lnTo>
                <a:lnTo>
                  <a:pt x="21600" y="7439"/>
                </a:lnTo>
                <a:close/>
              </a:path>
            </a:pathLst>
          </a:custGeom>
          <a:solidFill>
            <a:srgbClr val="FFFF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46441" name="Oval 9"/>
          <p:cNvSpPr>
            <a:spLocks noChangeArrowheads="1"/>
          </p:cNvSpPr>
          <p:nvPr/>
        </p:nvSpPr>
        <p:spPr bwMode="auto">
          <a:xfrm>
            <a:off x="179388" y="5851547"/>
            <a:ext cx="2376487" cy="792163"/>
          </a:xfrm>
          <a:prstGeom prst="ellipse">
            <a:avLst/>
          </a:prstGeom>
          <a:solidFill>
            <a:srgbClr val="CC99FF"/>
          </a:solidFill>
          <a:ln w="19050">
            <a:solidFill>
              <a:srgbClr val="000000"/>
            </a:solidFill>
            <a:round/>
            <a:headEnd type="none" w="lg" len="lg"/>
            <a:tailEnd type="none" w="lg" len="lg"/>
          </a:ln>
          <a:effectLst/>
        </p:spPr>
        <p:txBody>
          <a:bodyPr wrap="none" lIns="90000" tIns="46800" rIns="90000" bIns="46800" anchor="ctr"/>
          <a:lstStyle/>
          <a:p>
            <a:pPr>
              <a:spcBef>
                <a:spcPct val="0"/>
              </a:spcBef>
              <a:buClrTx/>
              <a:buFontTx/>
              <a:buNone/>
            </a:pPr>
            <a:r>
              <a:rPr lang="ru-RU">
                <a:effectLst/>
              </a:rPr>
              <a:t>Скотовод</a:t>
            </a:r>
          </a:p>
        </p:txBody>
      </p:sp>
      <p:sp>
        <p:nvSpPr>
          <p:cNvPr id="146442" name="Oval 10"/>
          <p:cNvSpPr>
            <a:spLocks noChangeArrowheads="1"/>
          </p:cNvSpPr>
          <p:nvPr/>
        </p:nvSpPr>
        <p:spPr bwMode="auto">
          <a:xfrm>
            <a:off x="6659563" y="1279516"/>
            <a:ext cx="2374900" cy="792162"/>
          </a:xfrm>
          <a:prstGeom prst="ellipse">
            <a:avLst/>
          </a:prstGeom>
          <a:solidFill>
            <a:srgbClr val="00FF00"/>
          </a:solidFill>
          <a:ln w="19050">
            <a:solidFill>
              <a:srgbClr val="000000"/>
            </a:solidFill>
            <a:round/>
            <a:headEnd type="none" w="lg" len="lg"/>
            <a:tailEnd type="none" w="lg" len="lg"/>
          </a:ln>
          <a:effectLst/>
        </p:spPr>
        <p:txBody>
          <a:bodyPr wrap="none" lIns="90000" tIns="46800" rIns="90000" bIns="46800" anchor="ctr"/>
          <a:lstStyle/>
          <a:p>
            <a:pPr>
              <a:spcBef>
                <a:spcPct val="0"/>
              </a:spcBef>
              <a:buClrTx/>
              <a:buFontTx/>
              <a:buNone/>
            </a:pPr>
            <a:r>
              <a:rPr lang="ru-RU">
                <a:effectLst/>
              </a:rPr>
              <a:t>Фермер</a:t>
            </a:r>
          </a:p>
        </p:txBody>
      </p:sp>
      <p:pic>
        <p:nvPicPr>
          <p:cNvPr id="146444" name="Picture 12" descr="j023317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6238" y="5275285"/>
            <a:ext cx="1125537" cy="1439863"/>
          </a:xfrm>
          <a:prstGeom prst="rect">
            <a:avLst/>
          </a:prstGeom>
          <a:noFill/>
        </p:spPr>
      </p:pic>
      <p:pic>
        <p:nvPicPr>
          <p:cNvPr id="146445" name="Picture 13" descr="j023155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363" y="1285860"/>
            <a:ext cx="1665287" cy="1271588"/>
          </a:xfrm>
          <a:prstGeom prst="rect">
            <a:avLst/>
          </a:prstGeom>
          <a:noFill/>
        </p:spPr>
      </p:pic>
      <p:graphicFrame>
        <p:nvGraphicFramePr>
          <p:cNvPr id="146538" name="Group 106"/>
          <p:cNvGraphicFramePr>
            <a:graphicFrameLocks noGrp="1"/>
          </p:cNvGraphicFramePr>
          <p:nvPr/>
        </p:nvGraphicFramePr>
        <p:xfrm>
          <a:off x="803275" y="2633661"/>
          <a:ext cx="7556500" cy="581025"/>
        </p:xfrm>
        <a:graphic>
          <a:graphicData uri="http://schemas.openxmlformats.org/drawingml/2006/table">
            <a:tbl>
              <a:tblPr/>
              <a:tblGrid>
                <a:gridCol w="1511300"/>
                <a:gridCol w="1511300"/>
                <a:gridCol w="1511300"/>
                <a:gridCol w="1511300"/>
                <a:gridCol w="1511300"/>
              </a:tblGrid>
              <a:tr h="5810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74E5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</a:rPr>
                        <a:t>Бычки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65E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74E5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</a:rPr>
                        <a:t>TB</a:t>
                      </a:r>
                      <a:endParaRPr kumimoji="0" lang="ru-RU" sz="2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65E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74E5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</a:rPr>
                        <a:t>MB</a:t>
                      </a:r>
                      <a:endParaRPr kumimoji="0" lang="ru-RU" sz="2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65E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74E5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</a:rPr>
                        <a:t>TD</a:t>
                      </a:r>
                      <a:endParaRPr kumimoji="0" lang="ru-RU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65E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74E5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</a:rPr>
                        <a:t>MD</a:t>
                      </a:r>
                      <a:endParaRPr kumimoji="0" lang="ru-RU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65E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6541" name="Group 109"/>
          <p:cNvGraphicFramePr>
            <a:graphicFrameLocks noGrp="1"/>
          </p:cNvGraphicFramePr>
          <p:nvPr/>
        </p:nvGraphicFramePr>
        <p:xfrm>
          <a:off x="803275" y="3211514"/>
          <a:ext cx="7556500" cy="503238"/>
        </p:xfrm>
        <a:graphic>
          <a:graphicData uri="http://schemas.openxmlformats.org/drawingml/2006/table">
            <a:tbl>
              <a:tblPr/>
              <a:tblGrid>
                <a:gridCol w="1511300"/>
                <a:gridCol w="1511300"/>
                <a:gridCol w="1511300"/>
                <a:gridCol w="1511300"/>
                <a:gridCol w="1511300"/>
              </a:tblGrid>
              <a:tr h="503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74E5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74E5F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DC63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74E5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74E5F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  <a:endParaRPr kumimoji="0" lang="ru-RU" sz="2600" b="1" i="0" u="none" strike="noStrike" cap="none" normalizeH="0" baseline="0" smtClean="0">
                        <a:ln>
                          <a:noFill/>
                        </a:ln>
                        <a:solidFill>
                          <a:srgbClr val="374E5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DC63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74E5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74E5F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DC63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74E5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74E5F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DC63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74E5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74E5F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DC63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6544" name="Group 112"/>
          <p:cNvGraphicFramePr>
            <a:graphicFrameLocks noGrp="1"/>
          </p:cNvGraphicFramePr>
          <p:nvPr/>
        </p:nvGraphicFramePr>
        <p:xfrm>
          <a:off x="798513" y="3711580"/>
          <a:ext cx="7556500" cy="503238"/>
        </p:xfrm>
        <a:graphic>
          <a:graphicData uri="http://schemas.openxmlformats.org/drawingml/2006/table">
            <a:tbl>
              <a:tblPr/>
              <a:tblGrid>
                <a:gridCol w="1511300"/>
                <a:gridCol w="1511300"/>
                <a:gridCol w="1511300"/>
                <a:gridCol w="1511300"/>
                <a:gridCol w="1511300"/>
              </a:tblGrid>
              <a:tr h="503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74E5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74E5F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D26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74E5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74E5F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  <a:endParaRPr kumimoji="0" lang="ru-RU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74E5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D26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74E5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74E5F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D26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74E5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74E5F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D26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74E5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74E5F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D269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6547" name="Group 115"/>
          <p:cNvGraphicFramePr>
            <a:graphicFrameLocks noGrp="1"/>
          </p:cNvGraphicFramePr>
          <p:nvPr/>
        </p:nvGraphicFramePr>
        <p:xfrm>
          <a:off x="798513" y="4211646"/>
          <a:ext cx="7556500" cy="503238"/>
        </p:xfrm>
        <a:graphic>
          <a:graphicData uri="http://schemas.openxmlformats.org/drawingml/2006/table">
            <a:tbl>
              <a:tblPr/>
              <a:tblGrid>
                <a:gridCol w="1511300"/>
                <a:gridCol w="1511300"/>
                <a:gridCol w="1511300"/>
                <a:gridCol w="1511300"/>
                <a:gridCol w="1511300"/>
              </a:tblGrid>
              <a:tr h="503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74E5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74E5F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C86E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74E5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74E5F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  <a:endParaRPr kumimoji="0" lang="ru-RU" sz="2600" b="1" i="0" u="none" strike="noStrike" cap="none" normalizeH="0" baseline="0" smtClean="0">
                        <a:ln>
                          <a:noFill/>
                        </a:ln>
                        <a:solidFill>
                          <a:srgbClr val="374E5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C86E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74E5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74E5F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C86E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74E5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74E5F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C86E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74E5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74E5F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C86E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6550" name="Group 118"/>
          <p:cNvGraphicFramePr>
            <a:graphicFrameLocks noGrp="1"/>
          </p:cNvGraphicFramePr>
          <p:nvPr/>
        </p:nvGraphicFramePr>
        <p:xfrm>
          <a:off x="793750" y="4714884"/>
          <a:ext cx="7556500" cy="503238"/>
        </p:xfrm>
        <a:graphic>
          <a:graphicData uri="http://schemas.openxmlformats.org/drawingml/2006/table">
            <a:tbl>
              <a:tblPr/>
              <a:tblGrid>
                <a:gridCol w="1511300"/>
                <a:gridCol w="1511300"/>
                <a:gridCol w="1511300"/>
                <a:gridCol w="1511300"/>
                <a:gridCol w="1511300"/>
              </a:tblGrid>
              <a:tr h="503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74E5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74E5F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BE73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74E5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74E5F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  <a:endParaRPr kumimoji="0" lang="ru-RU" sz="2600" b="1" i="0" u="none" strike="noStrike" cap="none" normalizeH="0" baseline="0" smtClean="0">
                        <a:ln>
                          <a:noFill/>
                        </a:ln>
                        <a:solidFill>
                          <a:srgbClr val="374E5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BE73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74E5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74E5F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BE73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74E5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74E5F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BE73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74E5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74E5F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BE73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146554" name="Oval 122"/>
          <p:cNvSpPr>
            <a:spLocks noChangeArrowheads="1"/>
          </p:cNvSpPr>
          <p:nvPr/>
        </p:nvSpPr>
        <p:spPr bwMode="auto">
          <a:xfrm>
            <a:off x="827088" y="4214818"/>
            <a:ext cx="7561262" cy="358775"/>
          </a:xfrm>
          <a:prstGeom prst="ellipse">
            <a:avLst/>
          </a:prstGeom>
          <a:solidFill>
            <a:srgbClr val="FF6600">
              <a:alpha val="39999"/>
            </a:srgbClr>
          </a:solidFill>
          <a:ln w="1270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146555" name="Line 123"/>
          <p:cNvSpPr>
            <a:spLocks noChangeShapeType="1"/>
          </p:cNvSpPr>
          <p:nvPr/>
        </p:nvSpPr>
        <p:spPr bwMode="auto">
          <a:xfrm>
            <a:off x="971550" y="3643314"/>
            <a:ext cx="7058025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146556" name="Line 124"/>
          <p:cNvSpPr>
            <a:spLocks noChangeShapeType="1"/>
          </p:cNvSpPr>
          <p:nvPr/>
        </p:nvSpPr>
        <p:spPr bwMode="auto">
          <a:xfrm>
            <a:off x="971550" y="4143380"/>
            <a:ext cx="7058025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146557" name="Line 125"/>
          <p:cNvSpPr>
            <a:spLocks noChangeShapeType="1"/>
          </p:cNvSpPr>
          <p:nvPr/>
        </p:nvSpPr>
        <p:spPr bwMode="auto">
          <a:xfrm>
            <a:off x="971550" y="4643446"/>
            <a:ext cx="7058025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457200" y="1143000"/>
            <a:ext cx="4114800" cy="571488"/>
          </a:xfrm>
        </p:spPr>
        <p:txBody>
          <a:bodyPr/>
          <a:lstStyle/>
          <a:p>
            <a:r>
              <a:rPr lang="ru-RU" sz="3200" b="1" i="1" dirty="0" smtClean="0">
                <a:latin typeface="+mn-lt"/>
              </a:rPr>
              <a:t>Теорема </a:t>
            </a:r>
            <a:r>
              <a:rPr lang="ru-RU" sz="3200" b="1" i="1" dirty="0" err="1" smtClean="0">
                <a:latin typeface="+mn-lt"/>
              </a:rPr>
              <a:t>Коуза</a:t>
            </a:r>
            <a:endParaRPr lang="ru-RU" sz="3200" b="1" i="1" dirty="0">
              <a:latin typeface="+mn-lt"/>
            </a:endParaRPr>
          </a:p>
        </p:txBody>
      </p:sp>
      <p:sp>
        <p:nvSpPr>
          <p:cNvPr id="19" name="Заголовок 1"/>
          <p:cNvSpPr txBox="1">
            <a:spLocks/>
          </p:cNvSpPr>
          <p:nvPr/>
        </p:nvSpPr>
        <p:spPr bwMode="auto">
          <a:xfrm>
            <a:off x="0" y="260649"/>
            <a:ext cx="9144000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4</a:t>
            </a:r>
            <a:r>
              <a:rPr kumimoji="0" lang="ru-RU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 </a:t>
            </a:r>
            <a:r>
              <a:rPr kumimoji="0" lang="ru-RU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Понятие и значение прав собственности. Теорема </a:t>
            </a:r>
            <a:r>
              <a:rPr kumimoji="0" lang="ru-RU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Коуза</a:t>
            </a:r>
            <a:r>
              <a:rPr kumimoji="0" lang="ru-RU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и источники прав собственности.</a:t>
            </a:r>
            <a:endParaRPr kumimoji="0" lang="ru-RU" sz="3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71625"/>
            <a:ext cx="8229600" cy="5002213"/>
          </a:xfrm>
        </p:spPr>
        <p:txBody>
          <a:bodyPr>
            <a:normAutofit fontScale="92500" lnSpcReduction="20000"/>
          </a:bodyPr>
          <a:lstStyle/>
          <a:p>
            <a:pPr marL="365760" indent="-256032" algn="ctr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sz="3000" b="1" i="1" dirty="0" smtClean="0"/>
              <a:t>Литература</a:t>
            </a:r>
          </a:p>
          <a:p>
            <a:pPr marL="365760" indent="-256032" eaLnBrk="1" fontAlgn="auto" hangingPunct="1"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dirty="0" smtClean="0"/>
              <a:t>Тамбовцев В.Л. </a:t>
            </a:r>
            <a:r>
              <a:rPr lang="ru-RU" i="1" dirty="0" smtClean="0"/>
              <a:t>Право и экономическая теория</a:t>
            </a:r>
            <a:r>
              <a:rPr lang="ru-RU" dirty="0" smtClean="0"/>
              <a:t>. М.: </a:t>
            </a:r>
            <a:r>
              <a:rPr lang="ru-RU" dirty="0" err="1" smtClean="0"/>
              <a:t>Инфра-М</a:t>
            </a:r>
            <a:r>
              <a:rPr lang="ru-RU" dirty="0" smtClean="0"/>
              <a:t>. 2005. Гл. 4.</a:t>
            </a:r>
          </a:p>
          <a:p>
            <a:pPr marL="365760" indent="-256032" eaLnBrk="1" fontAlgn="auto" hangingPunct="1"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dirty="0" smtClean="0"/>
              <a:t>Одинцова М.И. </a:t>
            </a:r>
            <a:r>
              <a:rPr lang="ru-RU" i="1" dirty="0" smtClean="0"/>
              <a:t>Экономика права</a:t>
            </a:r>
            <a:r>
              <a:rPr lang="ru-RU" dirty="0" smtClean="0"/>
              <a:t>. М.: Издательский дом ГУ-ВШЭ. 2007. Гл. 2.</a:t>
            </a:r>
          </a:p>
          <a:p>
            <a:pPr marL="365760" indent="-256032" eaLnBrk="1" fontAlgn="auto" hangingPunct="1"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en-US" dirty="0" smtClean="0"/>
              <a:t>Shavell, Steven. 2004. </a:t>
            </a:r>
            <a:r>
              <a:rPr lang="en-US" i="1" dirty="0" smtClean="0"/>
              <a:t>Foundations of Economic Analysis of Law</a:t>
            </a:r>
            <a:r>
              <a:rPr lang="en-US" dirty="0" smtClean="0"/>
              <a:t>.  Cambridge (MA): Harvard University Press.</a:t>
            </a:r>
            <a:r>
              <a:rPr lang="ru-RU" dirty="0" smtClean="0"/>
              <a:t> </a:t>
            </a:r>
            <a:r>
              <a:rPr lang="en-US" dirty="0" smtClean="0"/>
              <a:t>Ch. </a:t>
            </a:r>
            <a:r>
              <a:rPr lang="ru-RU" dirty="0" smtClean="0"/>
              <a:t>7</a:t>
            </a:r>
            <a:r>
              <a:rPr lang="en-US" i="1" dirty="0" smtClean="0"/>
              <a:t>. ‘Definition, Justification and Emergence of Property Rights’.</a:t>
            </a:r>
          </a:p>
          <a:p>
            <a:pPr marL="365760" indent="-256032" eaLnBrk="1" fontAlgn="auto" hangingPunct="1"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en-US" dirty="0" smtClean="0">
                <a:hlinkClick r:id="rId2"/>
              </a:rPr>
              <a:t>Lueck, Dean, and Thomas J. </a:t>
            </a:r>
            <a:r>
              <a:rPr lang="en-US" dirty="0" err="1" smtClean="0">
                <a:hlinkClick r:id="rId2"/>
              </a:rPr>
              <a:t>Miceli</a:t>
            </a:r>
            <a:r>
              <a:rPr lang="en-US" dirty="0" smtClean="0">
                <a:hlinkClick r:id="rId2"/>
              </a:rPr>
              <a:t>. 2007. ‘Property Law’. In: </a:t>
            </a:r>
            <a:r>
              <a:rPr lang="en-US" dirty="0" err="1" smtClean="0">
                <a:hlinkClick r:id="rId2"/>
              </a:rPr>
              <a:t>Polinsky</a:t>
            </a:r>
            <a:r>
              <a:rPr lang="en-US" dirty="0" smtClean="0">
                <a:hlinkClick r:id="rId2"/>
              </a:rPr>
              <a:t> A.M., Shavell S. (Eds.), </a:t>
            </a:r>
            <a:r>
              <a:rPr lang="en-US" i="1" dirty="0" smtClean="0">
                <a:hlinkClick r:id="rId2"/>
              </a:rPr>
              <a:t>Handbook of Law and Economics</a:t>
            </a:r>
            <a:r>
              <a:rPr lang="en-US" dirty="0" smtClean="0">
                <a:hlinkClick r:id="rId2"/>
              </a:rPr>
              <a:t>. Elsevier B.V., 183-257 (chapter 3).</a:t>
            </a:r>
            <a:endParaRPr lang="en-US" dirty="0" smtClean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1310977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200" dirty="0" smtClean="0"/>
              <a:t>4</a:t>
            </a:r>
            <a:r>
              <a:rPr lang="ru-RU" sz="3200" dirty="0" smtClean="0"/>
              <a:t>. </a:t>
            </a:r>
            <a:r>
              <a:rPr lang="ru-RU" sz="3200" dirty="0" smtClean="0"/>
              <a:t>Понятие и значение прав собственности. Теорема </a:t>
            </a:r>
            <a:r>
              <a:rPr lang="ru-RU" sz="3200" dirty="0" err="1" smtClean="0"/>
              <a:t>Коуза</a:t>
            </a:r>
            <a:r>
              <a:rPr lang="ru-RU" sz="3200" dirty="0" smtClean="0"/>
              <a:t> и источники прав собственности.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AutoShape 2"/>
          <p:cNvSpPr>
            <a:spLocks noChangeArrowheads="1"/>
          </p:cNvSpPr>
          <p:nvPr/>
        </p:nvSpPr>
        <p:spPr bwMode="auto">
          <a:xfrm rot="10800000">
            <a:off x="79375" y="1895492"/>
            <a:ext cx="4852988" cy="4176713"/>
          </a:xfrm>
          <a:custGeom>
            <a:avLst/>
            <a:gdLst>
              <a:gd name="G0" fmla="+- 18557 0 0"/>
              <a:gd name="G1" fmla="+- 20894 0 0"/>
              <a:gd name="G2" fmla="+- 7439 0 0"/>
              <a:gd name="G3" fmla="*/ 18557 1 2"/>
              <a:gd name="G4" fmla="+- G3 10800 0"/>
              <a:gd name="G5" fmla="+- 21600 18557 20894"/>
              <a:gd name="G6" fmla="+- 20894 7439 0"/>
              <a:gd name="G7" fmla="*/ G6 1 2"/>
              <a:gd name="G8" fmla="*/ 20894 2 1"/>
              <a:gd name="G9" fmla="+- G8 0 21600"/>
              <a:gd name="G10" fmla="*/ 21600 G0 G1"/>
              <a:gd name="G11" fmla="*/ 21600 G4 G1"/>
              <a:gd name="G12" fmla="*/ 21600 G5 G1"/>
              <a:gd name="G13" fmla="*/ 21600 G7 G1"/>
              <a:gd name="G14" fmla="*/ 20894 1 2"/>
              <a:gd name="G15" fmla="+- G5 0 G4"/>
              <a:gd name="G16" fmla="+- G0 0 G4"/>
              <a:gd name="G17" fmla="*/ G2 G15 G16"/>
              <a:gd name="T0" fmla="*/ 20079 w 21600"/>
              <a:gd name="T1" fmla="*/ 0 h 21600"/>
              <a:gd name="T2" fmla="*/ 18557 w 21600"/>
              <a:gd name="T3" fmla="*/ 7439 h 21600"/>
              <a:gd name="T4" fmla="*/ 0 w 21600"/>
              <a:gd name="T5" fmla="*/ 20757 h 21600"/>
              <a:gd name="T6" fmla="*/ 10447 w 21600"/>
              <a:gd name="T7" fmla="*/ 21600 h 21600"/>
              <a:gd name="T8" fmla="*/ 20894 w 21600"/>
              <a:gd name="T9" fmla="*/ 14646 h 21600"/>
              <a:gd name="T10" fmla="*/ 21600 w 21600"/>
              <a:gd name="T11" fmla="*/ 7439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G12 h 21600"/>
              <a:gd name="T20" fmla="*/ G1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20079" y="0"/>
                </a:moveTo>
                <a:lnTo>
                  <a:pt x="18557" y="7439"/>
                </a:lnTo>
                <a:lnTo>
                  <a:pt x="19263" y="7439"/>
                </a:lnTo>
                <a:lnTo>
                  <a:pt x="19263" y="19914"/>
                </a:lnTo>
                <a:lnTo>
                  <a:pt x="0" y="19914"/>
                </a:lnTo>
                <a:lnTo>
                  <a:pt x="0" y="21600"/>
                </a:lnTo>
                <a:lnTo>
                  <a:pt x="20894" y="21600"/>
                </a:lnTo>
                <a:lnTo>
                  <a:pt x="20894" y="7439"/>
                </a:lnTo>
                <a:lnTo>
                  <a:pt x="21600" y="7439"/>
                </a:lnTo>
                <a:close/>
              </a:path>
            </a:pathLst>
          </a:custGeom>
          <a:solidFill>
            <a:srgbClr val="FFFF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48484" name="Oval 4"/>
          <p:cNvSpPr>
            <a:spLocks noChangeArrowheads="1"/>
          </p:cNvSpPr>
          <p:nvPr/>
        </p:nvSpPr>
        <p:spPr bwMode="auto">
          <a:xfrm>
            <a:off x="179388" y="5922985"/>
            <a:ext cx="2376487" cy="792163"/>
          </a:xfrm>
          <a:prstGeom prst="ellipse">
            <a:avLst/>
          </a:prstGeom>
          <a:solidFill>
            <a:srgbClr val="CC99FF"/>
          </a:solidFill>
          <a:ln w="19050">
            <a:solidFill>
              <a:srgbClr val="000000"/>
            </a:solidFill>
            <a:round/>
            <a:headEnd type="none" w="lg" len="lg"/>
            <a:tailEnd type="none" w="lg" len="lg"/>
          </a:ln>
          <a:effectLst/>
        </p:spPr>
        <p:txBody>
          <a:bodyPr wrap="none" lIns="90000" tIns="46800" rIns="90000" bIns="46800" anchor="ctr"/>
          <a:lstStyle/>
          <a:p>
            <a:pPr>
              <a:spcBef>
                <a:spcPct val="0"/>
              </a:spcBef>
              <a:buClrTx/>
              <a:buFontTx/>
              <a:buNone/>
            </a:pPr>
            <a:r>
              <a:rPr lang="ru-RU">
                <a:effectLst/>
              </a:rPr>
              <a:t>Скотовод</a:t>
            </a:r>
          </a:p>
        </p:txBody>
      </p:sp>
      <p:sp>
        <p:nvSpPr>
          <p:cNvPr id="148485" name="Oval 5"/>
          <p:cNvSpPr>
            <a:spLocks noChangeArrowheads="1"/>
          </p:cNvSpPr>
          <p:nvPr/>
        </p:nvSpPr>
        <p:spPr bwMode="auto">
          <a:xfrm>
            <a:off x="6659563" y="1493830"/>
            <a:ext cx="2374900" cy="792162"/>
          </a:xfrm>
          <a:prstGeom prst="ellipse">
            <a:avLst/>
          </a:prstGeom>
          <a:solidFill>
            <a:srgbClr val="00FF00"/>
          </a:solidFill>
          <a:ln w="19050">
            <a:solidFill>
              <a:srgbClr val="000000"/>
            </a:solidFill>
            <a:round/>
            <a:headEnd type="none" w="lg" len="lg"/>
            <a:tailEnd type="none" w="lg" len="lg"/>
          </a:ln>
          <a:effectLst/>
        </p:spPr>
        <p:txBody>
          <a:bodyPr wrap="none" lIns="90000" tIns="46800" rIns="90000" bIns="46800" anchor="ctr"/>
          <a:lstStyle/>
          <a:p>
            <a:pPr>
              <a:spcBef>
                <a:spcPct val="0"/>
              </a:spcBef>
              <a:buClrTx/>
              <a:buFontTx/>
              <a:buNone/>
            </a:pPr>
            <a:r>
              <a:rPr lang="ru-RU">
                <a:effectLst/>
              </a:rPr>
              <a:t>Фермер</a:t>
            </a:r>
          </a:p>
        </p:txBody>
      </p:sp>
      <p:pic>
        <p:nvPicPr>
          <p:cNvPr id="148486" name="Picture 6" descr="j023317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6238" y="5346723"/>
            <a:ext cx="1125537" cy="1439863"/>
          </a:xfrm>
          <a:prstGeom prst="rect">
            <a:avLst/>
          </a:prstGeom>
          <a:noFill/>
        </p:spPr>
      </p:pic>
      <p:pic>
        <p:nvPicPr>
          <p:cNvPr id="148487" name="Picture 7" descr="j023155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363" y="1371594"/>
            <a:ext cx="1665287" cy="1271588"/>
          </a:xfrm>
          <a:prstGeom prst="rect">
            <a:avLst/>
          </a:prstGeom>
          <a:noFill/>
        </p:spPr>
      </p:pic>
      <p:graphicFrame>
        <p:nvGraphicFramePr>
          <p:cNvPr id="148488" name="Group 8"/>
          <p:cNvGraphicFramePr>
            <a:graphicFrameLocks noGrp="1"/>
          </p:cNvGraphicFramePr>
          <p:nvPr/>
        </p:nvGraphicFramePr>
        <p:xfrm>
          <a:off x="803275" y="2776537"/>
          <a:ext cx="7556500" cy="581025"/>
        </p:xfrm>
        <a:graphic>
          <a:graphicData uri="http://schemas.openxmlformats.org/drawingml/2006/table">
            <a:tbl>
              <a:tblPr/>
              <a:tblGrid>
                <a:gridCol w="1511300"/>
                <a:gridCol w="1511300"/>
                <a:gridCol w="1511300"/>
                <a:gridCol w="1511300"/>
                <a:gridCol w="1511300"/>
              </a:tblGrid>
              <a:tr h="5810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74E5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</a:rPr>
                        <a:t>Бычки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65E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74E5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</a:rPr>
                        <a:t>TB</a:t>
                      </a:r>
                      <a:endParaRPr kumimoji="0" lang="ru-RU" sz="2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65E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74E5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</a:rPr>
                        <a:t>MB</a:t>
                      </a:r>
                      <a:endParaRPr kumimoji="0" lang="ru-RU" sz="2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65E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74E5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</a:rPr>
                        <a:t>TD</a:t>
                      </a:r>
                      <a:endParaRPr kumimoji="0" lang="ru-RU" sz="2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65E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74E5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</a:rPr>
                        <a:t>MD</a:t>
                      </a:r>
                      <a:endParaRPr kumimoji="0" lang="ru-RU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65E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8502" name="Group 22"/>
          <p:cNvGraphicFramePr>
            <a:graphicFrameLocks noGrp="1"/>
          </p:cNvGraphicFramePr>
          <p:nvPr/>
        </p:nvGraphicFramePr>
        <p:xfrm>
          <a:off x="803275" y="3354390"/>
          <a:ext cx="7556500" cy="503238"/>
        </p:xfrm>
        <a:graphic>
          <a:graphicData uri="http://schemas.openxmlformats.org/drawingml/2006/table">
            <a:tbl>
              <a:tblPr/>
              <a:tblGrid>
                <a:gridCol w="1511300"/>
                <a:gridCol w="1511300"/>
                <a:gridCol w="1511300"/>
                <a:gridCol w="1511300"/>
                <a:gridCol w="1511300"/>
              </a:tblGrid>
              <a:tr h="503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74E5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74E5F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DC63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74E5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74E5F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  <a:endParaRPr kumimoji="0" lang="ru-RU" sz="2600" b="1" i="0" u="none" strike="noStrike" cap="none" normalizeH="0" baseline="0" smtClean="0">
                        <a:ln>
                          <a:noFill/>
                        </a:ln>
                        <a:solidFill>
                          <a:srgbClr val="374E5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DC63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74E5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74E5F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DC63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74E5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74E5F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DC63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74E5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74E5F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DC63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8516" name="Group 36"/>
          <p:cNvGraphicFramePr>
            <a:graphicFrameLocks noGrp="1"/>
          </p:cNvGraphicFramePr>
          <p:nvPr/>
        </p:nvGraphicFramePr>
        <p:xfrm>
          <a:off x="798513" y="3854456"/>
          <a:ext cx="7556500" cy="503238"/>
        </p:xfrm>
        <a:graphic>
          <a:graphicData uri="http://schemas.openxmlformats.org/drawingml/2006/table">
            <a:tbl>
              <a:tblPr/>
              <a:tblGrid>
                <a:gridCol w="1511300"/>
                <a:gridCol w="1511300"/>
                <a:gridCol w="1511300"/>
                <a:gridCol w="1511300"/>
                <a:gridCol w="1511300"/>
              </a:tblGrid>
              <a:tr h="503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74E5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74E5F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D26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74E5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74E5F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  <a:endParaRPr kumimoji="0" lang="ru-RU" sz="2600" b="1" i="0" u="none" strike="noStrike" cap="none" normalizeH="0" baseline="0" smtClean="0">
                        <a:ln>
                          <a:noFill/>
                        </a:ln>
                        <a:solidFill>
                          <a:srgbClr val="374E5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D26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74E5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74E5F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D26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74E5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74E5F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D26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74E5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74E5F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D269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8530" name="Group 50"/>
          <p:cNvGraphicFramePr>
            <a:graphicFrameLocks noGrp="1"/>
          </p:cNvGraphicFramePr>
          <p:nvPr/>
        </p:nvGraphicFramePr>
        <p:xfrm>
          <a:off x="798513" y="4354522"/>
          <a:ext cx="7556500" cy="503238"/>
        </p:xfrm>
        <a:graphic>
          <a:graphicData uri="http://schemas.openxmlformats.org/drawingml/2006/table">
            <a:tbl>
              <a:tblPr/>
              <a:tblGrid>
                <a:gridCol w="1511300"/>
                <a:gridCol w="1511300"/>
                <a:gridCol w="1511300"/>
                <a:gridCol w="1511300"/>
                <a:gridCol w="1511300"/>
              </a:tblGrid>
              <a:tr h="503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74E5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74E5F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C86E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74E5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74E5F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  <a:endParaRPr kumimoji="0" lang="ru-RU" sz="2600" b="1" i="0" u="none" strike="noStrike" cap="none" normalizeH="0" baseline="0" smtClean="0">
                        <a:ln>
                          <a:noFill/>
                        </a:ln>
                        <a:solidFill>
                          <a:srgbClr val="374E5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C86E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74E5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74E5F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C86E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74E5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74E5F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C86E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74E5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74E5F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C86E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8544" name="Group 64"/>
          <p:cNvGraphicFramePr>
            <a:graphicFrameLocks noGrp="1"/>
          </p:cNvGraphicFramePr>
          <p:nvPr/>
        </p:nvGraphicFramePr>
        <p:xfrm>
          <a:off x="793750" y="4854588"/>
          <a:ext cx="7556500" cy="503238"/>
        </p:xfrm>
        <a:graphic>
          <a:graphicData uri="http://schemas.openxmlformats.org/drawingml/2006/table">
            <a:tbl>
              <a:tblPr/>
              <a:tblGrid>
                <a:gridCol w="1511300"/>
                <a:gridCol w="1511300"/>
                <a:gridCol w="1511300"/>
                <a:gridCol w="1511300"/>
                <a:gridCol w="1511300"/>
              </a:tblGrid>
              <a:tr h="503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74E5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74E5F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BE73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74E5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74E5F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  <a:endParaRPr kumimoji="0" lang="ru-RU" sz="2600" b="1" i="0" u="none" strike="noStrike" cap="none" normalizeH="0" baseline="0" smtClean="0">
                        <a:ln>
                          <a:noFill/>
                        </a:ln>
                        <a:solidFill>
                          <a:srgbClr val="374E5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BE73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74E5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74E5F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BE73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74E5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74E5F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BE73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74E5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74E5F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BE73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148558" name="Oval 78"/>
          <p:cNvSpPr>
            <a:spLocks noChangeArrowheads="1"/>
          </p:cNvSpPr>
          <p:nvPr/>
        </p:nvSpPr>
        <p:spPr bwMode="auto">
          <a:xfrm>
            <a:off x="827088" y="4427547"/>
            <a:ext cx="7561262" cy="358775"/>
          </a:xfrm>
          <a:prstGeom prst="ellipse">
            <a:avLst/>
          </a:prstGeom>
          <a:solidFill>
            <a:srgbClr val="FF6600">
              <a:alpha val="39999"/>
            </a:srgbClr>
          </a:solidFill>
          <a:ln w="1270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148559" name="Line 79"/>
          <p:cNvSpPr>
            <a:spLocks noChangeShapeType="1"/>
          </p:cNvSpPr>
          <p:nvPr/>
        </p:nvSpPr>
        <p:spPr bwMode="auto">
          <a:xfrm>
            <a:off x="971550" y="3786190"/>
            <a:ext cx="7058025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148560" name="Line 80"/>
          <p:cNvSpPr>
            <a:spLocks noChangeShapeType="1"/>
          </p:cNvSpPr>
          <p:nvPr/>
        </p:nvSpPr>
        <p:spPr bwMode="auto">
          <a:xfrm>
            <a:off x="971550" y="4286256"/>
            <a:ext cx="7058025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148561" name="Line 81"/>
          <p:cNvSpPr>
            <a:spLocks noChangeShapeType="1"/>
          </p:cNvSpPr>
          <p:nvPr/>
        </p:nvSpPr>
        <p:spPr bwMode="auto">
          <a:xfrm>
            <a:off x="971550" y="4786322"/>
            <a:ext cx="7058025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19" name="Заголовок 16"/>
          <p:cNvSpPr>
            <a:spLocks noGrp="1"/>
          </p:cNvSpPr>
          <p:nvPr>
            <p:ph type="title"/>
          </p:nvPr>
        </p:nvSpPr>
        <p:spPr>
          <a:xfrm>
            <a:off x="457200" y="1214422"/>
            <a:ext cx="4114800" cy="571488"/>
          </a:xfrm>
        </p:spPr>
        <p:txBody>
          <a:bodyPr/>
          <a:lstStyle/>
          <a:p>
            <a:r>
              <a:rPr lang="ru-RU" sz="3200" b="1" i="1" dirty="0" smtClean="0">
                <a:latin typeface="+mn-lt"/>
              </a:rPr>
              <a:t>Теорема </a:t>
            </a:r>
            <a:r>
              <a:rPr lang="ru-RU" sz="3200" b="1" i="1" dirty="0" err="1" smtClean="0">
                <a:latin typeface="+mn-lt"/>
              </a:rPr>
              <a:t>Коуза</a:t>
            </a:r>
            <a:endParaRPr lang="ru-RU" sz="3200" b="1" i="1" dirty="0">
              <a:latin typeface="+mn-lt"/>
            </a:endParaRPr>
          </a:p>
        </p:txBody>
      </p:sp>
      <p:sp>
        <p:nvSpPr>
          <p:cNvPr id="20" name="Заголовок 1"/>
          <p:cNvSpPr txBox="1">
            <a:spLocks/>
          </p:cNvSpPr>
          <p:nvPr/>
        </p:nvSpPr>
        <p:spPr bwMode="auto">
          <a:xfrm>
            <a:off x="0" y="260649"/>
            <a:ext cx="9144000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4</a:t>
            </a:r>
            <a:r>
              <a:rPr kumimoji="0" lang="ru-RU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 </a:t>
            </a:r>
            <a:r>
              <a:rPr kumimoji="0" lang="ru-RU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Понятие и значение прав собственности. Теорема </a:t>
            </a:r>
            <a:r>
              <a:rPr kumimoji="0" lang="ru-RU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Коуза</a:t>
            </a:r>
            <a:r>
              <a:rPr kumimoji="0" lang="ru-RU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и источники прав собственности.</a:t>
            </a:r>
            <a:endParaRPr kumimoji="0" lang="ru-RU" sz="3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8" name="Oval 4"/>
          <p:cNvSpPr>
            <a:spLocks noChangeArrowheads="1"/>
          </p:cNvSpPr>
          <p:nvPr/>
        </p:nvSpPr>
        <p:spPr bwMode="auto">
          <a:xfrm>
            <a:off x="2124075" y="5705499"/>
            <a:ext cx="2663825" cy="1081087"/>
          </a:xfrm>
          <a:prstGeom prst="ellipse">
            <a:avLst/>
          </a:prstGeom>
          <a:solidFill>
            <a:srgbClr val="CC99FF"/>
          </a:solidFill>
          <a:ln w="19050">
            <a:solidFill>
              <a:srgbClr val="000000"/>
            </a:solidFill>
            <a:round/>
            <a:headEnd type="none" w="lg" len="lg"/>
            <a:tailEnd type="none" w="lg" len="lg"/>
          </a:ln>
          <a:effectLst/>
        </p:spPr>
        <p:txBody>
          <a:bodyPr lIns="90000" tIns="46800" rIns="90000" bIns="46800" anchor="ctr"/>
          <a:lstStyle/>
          <a:p>
            <a:pPr>
              <a:spcBef>
                <a:spcPct val="0"/>
              </a:spcBef>
              <a:buClrTx/>
              <a:buFontTx/>
              <a:buNone/>
            </a:pPr>
            <a:r>
              <a:rPr lang="ru-RU">
                <a:effectLst/>
              </a:rPr>
              <a:t>Железная дорога</a:t>
            </a:r>
          </a:p>
        </p:txBody>
      </p:sp>
      <p:sp>
        <p:nvSpPr>
          <p:cNvPr id="149509" name="Oval 5"/>
          <p:cNvSpPr>
            <a:spLocks noChangeArrowheads="1"/>
          </p:cNvSpPr>
          <p:nvPr/>
        </p:nvSpPr>
        <p:spPr bwMode="auto">
          <a:xfrm>
            <a:off x="4859338" y="1279515"/>
            <a:ext cx="2374900" cy="792163"/>
          </a:xfrm>
          <a:prstGeom prst="ellipse">
            <a:avLst/>
          </a:prstGeom>
          <a:solidFill>
            <a:srgbClr val="00FF00"/>
          </a:solidFill>
          <a:ln w="19050">
            <a:solidFill>
              <a:srgbClr val="000000"/>
            </a:solidFill>
            <a:round/>
            <a:headEnd type="none" w="lg" len="lg"/>
            <a:tailEnd type="none" w="lg" len="lg"/>
          </a:ln>
          <a:effectLst/>
        </p:spPr>
        <p:txBody>
          <a:bodyPr wrap="none" lIns="90000" tIns="46800" rIns="90000" bIns="46800" anchor="ctr"/>
          <a:lstStyle/>
          <a:p>
            <a:pPr>
              <a:spcBef>
                <a:spcPct val="0"/>
              </a:spcBef>
              <a:buClrTx/>
              <a:buFontTx/>
              <a:buNone/>
            </a:pPr>
            <a:r>
              <a:rPr lang="ru-RU">
                <a:effectLst/>
              </a:rPr>
              <a:t>Фермер</a:t>
            </a:r>
          </a:p>
        </p:txBody>
      </p:sp>
      <p:pic>
        <p:nvPicPr>
          <p:cNvPr id="149511" name="Picture 7" descr="j023155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2360" y="1054858"/>
            <a:ext cx="1331640" cy="1016820"/>
          </a:xfrm>
          <a:prstGeom prst="rect">
            <a:avLst/>
          </a:prstGeom>
          <a:noFill/>
        </p:spPr>
      </p:pic>
      <p:pic>
        <p:nvPicPr>
          <p:cNvPr id="149582" name="Picture 78" descr="hone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5474672"/>
            <a:ext cx="1622455" cy="1342067"/>
          </a:xfrm>
          <a:prstGeom prst="rect">
            <a:avLst/>
          </a:prstGeom>
          <a:noFill/>
        </p:spPr>
      </p:pic>
      <p:graphicFrame>
        <p:nvGraphicFramePr>
          <p:cNvPr id="149868" name="Group 364"/>
          <p:cNvGraphicFramePr>
            <a:graphicFrameLocks noGrp="1"/>
          </p:cNvGraphicFramePr>
          <p:nvPr/>
        </p:nvGraphicFramePr>
        <p:xfrm>
          <a:off x="179388" y="2122815"/>
          <a:ext cx="8705850" cy="2877821"/>
        </p:xfrm>
        <a:graphic>
          <a:graphicData uri="http://schemas.openxmlformats.org/drawingml/2006/table">
            <a:tbl>
              <a:tblPr/>
              <a:tblGrid>
                <a:gridCol w="798512"/>
                <a:gridCol w="798513"/>
                <a:gridCol w="798512"/>
                <a:gridCol w="798513"/>
                <a:gridCol w="798512"/>
                <a:gridCol w="798513"/>
                <a:gridCol w="1538287"/>
                <a:gridCol w="792163"/>
                <a:gridCol w="792162"/>
                <a:gridCol w="792163"/>
              </a:tblGrid>
              <a:tr h="1119188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74E5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74E5F"/>
                          </a:solidFill>
                          <a:effectLst/>
                          <a:latin typeface="Times New Roman" pitchFamily="18" charset="0"/>
                        </a:rPr>
                        <a:t>Ценность услуг железной дороги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74E5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74E5F"/>
                          </a:solidFill>
                          <a:effectLst/>
                          <a:latin typeface="Times New Roman" pitchFamily="18" charset="0"/>
                        </a:rPr>
                        <a:t>Издержки эксплуатации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74E5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74E5F"/>
                          </a:solidFill>
                          <a:effectLst/>
                          <a:latin typeface="Times New Roman" pitchFamily="18" charset="0"/>
                        </a:rPr>
                        <a:t>Издержки фермера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74E5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74E5F"/>
                          </a:solidFill>
                          <a:effectLst/>
                          <a:latin typeface="Times New Roman" pitchFamily="18" charset="0"/>
                        </a:rPr>
                        <a:t>Уничтожение посевов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35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74E5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74E5F"/>
                          </a:solidFill>
                          <a:effectLst/>
                          <a:latin typeface="Times New Roman" pitchFamily="18" charset="0"/>
                        </a:rPr>
                        <a:t>1-й поезд</a:t>
                      </a:r>
                    </a:p>
                  </a:txBody>
                  <a:tcPr marL="90000" marR="90000" marT="46800" marB="46800" vert="eaVert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74E5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74E5F"/>
                          </a:solidFill>
                          <a:effectLst/>
                          <a:latin typeface="Times New Roman" pitchFamily="18" charset="0"/>
                        </a:rPr>
                        <a:t>2-й поезд</a:t>
                      </a:r>
                    </a:p>
                  </a:txBody>
                  <a:tcPr marL="90000" marR="90000" marT="46800" marB="46800" vert="eaVert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74E5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74E5F"/>
                          </a:solidFill>
                          <a:effectLst/>
                          <a:latin typeface="Times New Roman" pitchFamily="18" charset="0"/>
                        </a:rPr>
                        <a:t>Всего</a:t>
                      </a:r>
                    </a:p>
                  </a:txBody>
                  <a:tcPr marL="90000" marR="90000" marT="46800" marB="46800" vert="eaVert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74E5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74E5F"/>
                          </a:solidFill>
                          <a:effectLst/>
                          <a:latin typeface="Times New Roman" pitchFamily="18" charset="0"/>
                        </a:rPr>
                        <a:t>1-й поезд</a:t>
                      </a:r>
                    </a:p>
                  </a:txBody>
                  <a:tcPr marL="90000" marR="90000" marT="46800" marB="46800" vert="eaVert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74E5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74E5F"/>
                          </a:solidFill>
                          <a:effectLst/>
                          <a:latin typeface="Times New Roman" pitchFamily="18" charset="0"/>
                        </a:rPr>
                        <a:t>2-й поезд</a:t>
                      </a:r>
                    </a:p>
                  </a:txBody>
                  <a:tcPr marL="90000" marR="90000" marT="46800" marB="46800" vert="eaVert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74E5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74E5F"/>
                          </a:solidFill>
                          <a:effectLst/>
                          <a:latin typeface="Times New Roman" pitchFamily="18" charset="0"/>
                        </a:rPr>
                        <a:t>Всего</a:t>
                      </a:r>
                    </a:p>
                  </a:txBody>
                  <a:tcPr marL="90000" marR="90000" marT="46800" marB="46800" vert="eaVert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74E5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74E5F"/>
                          </a:solidFill>
                          <a:effectLst/>
                          <a:latin typeface="Times New Roman" pitchFamily="18" charset="0"/>
                        </a:rPr>
                        <a:t>1-й поезд</a:t>
                      </a:r>
                    </a:p>
                  </a:txBody>
                  <a:tcPr marL="90000" marR="90000" marT="46800" marB="46800" vert="eaVert"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74E5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74E5F"/>
                          </a:solidFill>
                          <a:effectLst/>
                          <a:latin typeface="Times New Roman" pitchFamily="18" charset="0"/>
                        </a:rPr>
                        <a:t>2-й поезд</a:t>
                      </a:r>
                    </a:p>
                  </a:txBody>
                  <a:tcPr marL="90000" marR="90000" marT="46800" marB="46800" vert="eaVert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74E5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74E5F"/>
                          </a:solidFill>
                          <a:effectLst/>
                          <a:latin typeface="Times New Roman" pitchFamily="18" charset="0"/>
                        </a:rPr>
                        <a:t>Всего</a:t>
                      </a:r>
                    </a:p>
                  </a:txBody>
                  <a:tcPr marL="90000" marR="90000" marT="46800" marB="46800" vert="eaVert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4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74E5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74E5F"/>
                          </a:solidFill>
                          <a:effectLst/>
                          <a:latin typeface="Times New Roman" pitchFamily="18" charset="0"/>
                        </a:rPr>
                        <a:t>150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74E5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74E5F"/>
                          </a:solidFill>
                          <a:effectLst/>
                          <a:latin typeface="Times New Roman" pitchFamily="18" charset="0"/>
                        </a:rPr>
                        <a:t>100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74E5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74E5F"/>
                          </a:solidFill>
                          <a:effectLst/>
                          <a:latin typeface="Times New Roman" pitchFamily="18" charset="0"/>
                        </a:rPr>
                        <a:t>250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74E5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74E5F"/>
                          </a:solidFill>
                          <a:effectLst/>
                          <a:latin typeface="Times New Roman" pitchFamily="18" charset="0"/>
                        </a:rPr>
                        <a:t>50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74E5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74E5F"/>
                          </a:solidFill>
                          <a:effectLst/>
                          <a:latin typeface="Times New Roman" pitchFamily="18" charset="0"/>
                        </a:rPr>
                        <a:t>50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74E5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74E5F"/>
                          </a:solidFill>
                          <a:effectLst/>
                          <a:latin typeface="Times New Roman" pitchFamily="18" charset="0"/>
                        </a:rPr>
                        <a:t>100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74E5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74E5F"/>
                          </a:solidFill>
                          <a:effectLst/>
                          <a:latin typeface="Times New Roman" pitchFamily="18" charset="0"/>
                        </a:rPr>
                        <a:t>100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74E5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74E5F"/>
                          </a:solidFill>
                          <a:effectLst/>
                          <a:latin typeface="Times New Roman" pitchFamily="18" charset="0"/>
                        </a:rPr>
                        <a:t>60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374E5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74E5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74E5F"/>
                          </a:solidFill>
                          <a:effectLst/>
                          <a:latin typeface="Times New Roman" pitchFamily="18" charset="0"/>
                        </a:rPr>
                        <a:t>60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74E5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74E5F"/>
                          </a:solidFill>
                          <a:effectLst/>
                          <a:latin typeface="Times New Roman" pitchFamily="18" charset="0"/>
                        </a:rPr>
                        <a:t>120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49790" name="AutoShape 286"/>
          <p:cNvSpPr>
            <a:spLocks noChangeArrowheads="1"/>
          </p:cNvSpPr>
          <p:nvPr/>
        </p:nvSpPr>
        <p:spPr bwMode="auto">
          <a:xfrm>
            <a:off x="179388" y="1135053"/>
            <a:ext cx="3743325" cy="936625"/>
          </a:xfrm>
          <a:prstGeom prst="plaque">
            <a:avLst>
              <a:gd name="adj" fmla="val 16667"/>
            </a:avLst>
          </a:prstGeom>
          <a:solidFill>
            <a:srgbClr val="FFFF00"/>
          </a:solidFill>
          <a:ln w="1905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anchor="ctr"/>
          <a:lstStyle/>
          <a:p>
            <a:pPr>
              <a:spcBef>
                <a:spcPct val="0"/>
              </a:spcBef>
              <a:buClrTx/>
              <a:buFontTx/>
              <a:buNone/>
            </a:pPr>
            <a:r>
              <a:rPr lang="en-US" b="1">
                <a:solidFill>
                  <a:srgbClr val="FF3300"/>
                </a:solidFill>
                <a:effectLst/>
              </a:rPr>
              <a:t>Property Rule</a:t>
            </a:r>
            <a:endParaRPr lang="ru-RU" b="1">
              <a:solidFill>
                <a:srgbClr val="FF3300"/>
              </a:solidFill>
              <a:effectLst/>
            </a:endParaRPr>
          </a:p>
        </p:txBody>
      </p:sp>
      <p:sp>
        <p:nvSpPr>
          <p:cNvPr id="149791" name="AutoShape 287"/>
          <p:cNvSpPr>
            <a:spLocks noChangeArrowheads="1"/>
          </p:cNvSpPr>
          <p:nvPr/>
        </p:nvSpPr>
        <p:spPr bwMode="auto">
          <a:xfrm>
            <a:off x="5400675" y="5734050"/>
            <a:ext cx="3743325" cy="936625"/>
          </a:xfrm>
          <a:prstGeom prst="plaque">
            <a:avLst>
              <a:gd name="adj" fmla="val 16667"/>
            </a:avLst>
          </a:prstGeom>
          <a:solidFill>
            <a:srgbClr val="FFFF00"/>
          </a:solidFill>
          <a:ln w="1905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anchor="ctr"/>
          <a:lstStyle/>
          <a:p>
            <a:pPr>
              <a:spcBef>
                <a:spcPct val="0"/>
              </a:spcBef>
              <a:buClrTx/>
              <a:buFontTx/>
              <a:buNone/>
            </a:pPr>
            <a:r>
              <a:rPr lang="en-US" b="1">
                <a:solidFill>
                  <a:srgbClr val="FF3300"/>
                </a:solidFill>
                <a:effectLst/>
              </a:rPr>
              <a:t>Liability Rule</a:t>
            </a:r>
            <a:endParaRPr lang="ru-RU" b="1">
              <a:solidFill>
                <a:srgbClr val="FF3300"/>
              </a:solidFill>
              <a:effectLst/>
            </a:endParaRPr>
          </a:p>
        </p:txBody>
      </p:sp>
      <p:sp>
        <p:nvSpPr>
          <p:cNvPr id="149869" name="Rectangle 365"/>
          <p:cNvSpPr>
            <a:spLocks noChangeArrowheads="1"/>
          </p:cNvSpPr>
          <p:nvPr/>
        </p:nvSpPr>
        <p:spPr bwMode="auto">
          <a:xfrm>
            <a:off x="219075" y="4997464"/>
            <a:ext cx="2495537" cy="503238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457200" indent="-457200"/>
            <a:r>
              <a:rPr lang="en-US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TB</a:t>
            </a:r>
            <a:r>
              <a:rPr lang="en-US" b="1" baseline="-250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1</a:t>
            </a:r>
            <a:r>
              <a:rPr lang="en-US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=250-100-1</a:t>
            </a:r>
            <a:r>
              <a:rPr lang="ru-RU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0</a:t>
            </a:r>
            <a:r>
              <a:rPr lang="en-US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0=</a:t>
            </a:r>
            <a:r>
              <a:rPr lang="ru-RU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5</a:t>
            </a:r>
            <a:r>
              <a:rPr lang="en-US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0</a:t>
            </a:r>
            <a:endParaRPr lang="ru-RU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49870" name="Rectangle 366"/>
          <p:cNvSpPr>
            <a:spLocks noChangeArrowheads="1"/>
          </p:cNvSpPr>
          <p:nvPr/>
        </p:nvSpPr>
        <p:spPr bwMode="auto">
          <a:xfrm>
            <a:off x="3924300" y="5211778"/>
            <a:ext cx="5219700" cy="503238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457200" indent="-457200"/>
            <a:r>
              <a:rPr lang="en-US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TB</a:t>
            </a:r>
            <a:r>
              <a:rPr lang="en-US" b="1" baseline="-250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2</a:t>
            </a:r>
            <a:r>
              <a:rPr lang="en-US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=150-</a:t>
            </a:r>
            <a:r>
              <a:rPr lang="ru-RU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5</a:t>
            </a:r>
            <a:r>
              <a:rPr lang="en-US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0-</a:t>
            </a:r>
            <a:r>
              <a:rPr lang="ru-RU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100</a:t>
            </a:r>
            <a:r>
              <a:rPr lang="en-US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+60=</a:t>
            </a:r>
            <a:r>
              <a:rPr lang="ru-RU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6</a:t>
            </a:r>
            <a:r>
              <a:rPr lang="en-US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0</a:t>
            </a:r>
            <a:endParaRPr lang="ru-RU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 bwMode="auto">
          <a:xfrm>
            <a:off x="0" y="116632"/>
            <a:ext cx="9144000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4</a:t>
            </a:r>
            <a:r>
              <a:rPr kumimoji="0" lang="ru-RU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 </a:t>
            </a:r>
            <a:r>
              <a:rPr kumimoji="0" lang="ru-RU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Понятие и значение прав собственности. Теорема </a:t>
            </a:r>
            <a:r>
              <a:rPr kumimoji="0" lang="ru-RU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Коуза</a:t>
            </a:r>
            <a:r>
              <a:rPr kumimoji="0" lang="ru-RU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и источники прав собственности.</a:t>
            </a:r>
            <a:endParaRPr kumimoji="0" lang="ru-RU" sz="3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1" name="Oval 3"/>
          <p:cNvSpPr>
            <a:spLocks noChangeArrowheads="1"/>
          </p:cNvSpPr>
          <p:nvPr/>
        </p:nvSpPr>
        <p:spPr bwMode="auto">
          <a:xfrm>
            <a:off x="4500563" y="1483816"/>
            <a:ext cx="2663825" cy="1081088"/>
          </a:xfrm>
          <a:prstGeom prst="ellipse">
            <a:avLst/>
          </a:prstGeom>
          <a:solidFill>
            <a:srgbClr val="CC99FF"/>
          </a:solidFill>
          <a:ln w="19050">
            <a:solidFill>
              <a:srgbClr val="000000"/>
            </a:solidFill>
            <a:round/>
            <a:headEnd type="none" w="lg" len="lg"/>
            <a:tailEnd type="none" w="lg" len="lg"/>
          </a:ln>
          <a:effectLst/>
        </p:spPr>
        <p:txBody>
          <a:bodyPr lIns="90000" tIns="46800" rIns="90000" bIns="46800" anchor="ctr"/>
          <a:lstStyle/>
          <a:p>
            <a:pPr>
              <a:spcBef>
                <a:spcPct val="0"/>
              </a:spcBef>
              <a:buClrTx/>
              <a:buFontTx/>
              <a:buNone/>
            </a:pPr>
            <a:r>
              <a:rPr lang="ru-RU">
                <a:effectLst/>
              </a:rPr>
              <a:t>Железная дорога</a:t>
            </a:r>
          </a:p>
        </p:txBody>
      </p:sp>
      <p:sp>
        <p:nvSpPr>
          <p:cNvPr id="150532" name="Oval 4"/>
          <p:cNvSpPr>
            <a:spLocks noChangeArrowheads="1"/>
          </p:cNvSpPr>
          <p:nvPr/>
        </p:nvSpPr>
        <p:spPr bwMode="auto">
          <a:xfrm>
            <a:off x="2197100" y="6021213"/>
            <a:ext cx="2374900" cy="792163"/>
          </a:xfrm>
          <a:prstGeom prst="ellipse">
            <a:avLst/>
          </a:prstGeom>
          <a:solidFill>
            <a:srgbClr val="00FF00"/>
          </a:solidFill>
          <a:ln w="19050">
            <a:solidFill>
              <a:srgbClr val="000000"/>
            </a:solidFill>
            <a:round/>
            <a:headEnd type="none" w="lg" len="lg"/>
            <a:tailEnd type="none" w="lg" len="lg"/>
          </a:ln>
          <a:effectLst/>
        </p:spPr>
        <p:txBody>
          <a:bodyPr wrap="none" lIns="90000" tIns="46800" rIns="90000" bIns="46800" anchor="ctr"/>
          <a:lstStyle/>
          <a:p>
            <a:pPr>
              <a:spcBef>
                <a:spcPct val="0"/>
              </a:spcBef>
              <a:buClrTx/>
              <a:buFontTx/>
              <a:buNone/>
            </a:pPr>
            <a:r>
              <a:rPr lang="ru-RU">
                <a:effectLst/>
              </a:rPr>
              <a:t>Фермер</a:t>
            </a:r>
          </a:p>
        </p:txBody>
      </p:sp>
      <p:pic>
        <p:nvPicPr>
          <p:cNvPr id="150533" name="Picture 5" descr="j023155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5541789"/>
            <a:ext cx="1665288" cy="1271587"/>
          </a:xfrm>
          <a:prstGeom prst="rect">
            <a:avLst/>
          </a:prstGeom>
          <a:noFill/>
        </p:spPr>
      </p:pic>
      <p:pic>
        <p:nvPicPr>
          <p:cNvPr id="150534" name="Picture 6" descr="hone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336" y="1315168"/>
            <a:ext cx="1511152" cy="1249735"/>
          </a:xfrm>
          <a:prstGeom prst="rect">
            <a:avLst/>
          </a:prstGeom>
          <a:noFill/>
        </p:spPr>
      </p:pic>
      <p:sp>
        <p:nvSpPr>
          <p:cNvPr id="150573" name="AutoShape 45"/>
          <p:cNvSpPr>
            <a:spLocks noChangeArrowheads="1"/>
          </p:cNvSpPr>
          <p:nvPr/>
        </p:nvSpPr>
        <p:spPr bwMode="auto">
          <a:xfrm>
            <a:off x="179388" y="1556271"/>
            <a:ext cx="3743325" cy="936625"/>
          </a:xfrm>
          <a:prstGeom prst="plaque">
            <a:avLst>
              <a:gd name="adj" fmla="val 16667"/>
            </a:avLst>
          </a:prstGeom>
          <a:solidFill>
            <a:srgbClr val="FFFF00"/>
          </a:solidFill>
          <a:ln w="1905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anchor="ctr"/>
          <a:lstStyle/>
          <a:p>
            <a:pPr>
              <a:spcBef>
                <a:spcPct val="0"/>
              </a:spcBef>
              <a:buClrTx/>
              <a:buFontTx/>
              <a:buNone/>
            </a:pPr>
            <a:r>
              <a:rPr lang="en-US" b="1">
                <a:solidFill>
                  <a:srgbClr val="FF3300"/>
                </a:solidFill>
                <a:effectLst/>
              </a:rPr>
              <a:t>Property Rule</a:t>
            </a:r>
            <a:endParaRPr lang="ru-RU" b="1">
              <a:solidFill>
                <a:srgbClr val="FF3300"/>
              </a:solidFill>
              <a:effectLst/>
            </a:endParaRPr>
          </a:p>
        </p:txBody>
      </p:sp>
      <p:sp>
        <p:nvSpPr>
          <p:cNvPr id="150574" name="AutoShape 46"/>
          <p:cNvSpPr>
            <a:spLocks noChangeArrowheads="1"/>
          </p:cNvSpPr>
          <p:nvPr/>
        </p:nvSpPr>
        <p:spPr bwMode="auto">
          <a:xfrm>
            <a:off x="5076825" y="5876751"/>
            <a:ext cx="3743325" cy="936625"/>
          </a:xfrm>
          <a:prstGeom prst="plaque">
            <a:avLst>
              <a:gd name="adj" fmla="val 16667"/>
            </a:avLst>
          </a:prstGeom>
          <a:solidFill>
            <a:srgbClr val="FFFF00"/>
          </a:solidFill>
          <a:ln w="1905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anchor="ctr"/>
          <a:lstStyle/>
          <a:p>
            <a:pPr>
              <a:spcBef>
                <a:spcPct val="0"/>
              </a:spcBef>
              <a:buClrTx/>
              <a:buFontTx/>
              <a:buNone/>
            </a:pPr>
            <a:r>
              <a:rPr lang="en-US" b="1">
                <a:solidFill>
                  <a:srgbClr val="FF3300"/>
                </a:solidFill>
                <a:effectLst/>
              </a:rPr>
              <a:t>Liability Rule</a:t>
            </a:r>
            <a:endParaRPr lang="ru-RU" b="1">
              <a:solidFill>
                <a:srgbClr val="FF3300"/>
              </a:solidFill>
              <a:effectLst/>
            </a:endParaRPr>
          </a:p>
        </p:txBody>
      </p:sp>
      <p:graphicFrame>
        <p:nvGraphicFramePr>
          <p:cNvPr id="150649" name="Group 121"/>
          <p:cNvGraphicFramePr>
            <a:graphicFrameLocks noGrp="1"/>
          </p:cNvGraphicFramePr>
          <p:nvPr/>
        </p:nvGraphicFramePr>
        <p:xfrm>
          <a:off x="187325" y="2636935"/>
          <a:ext cx="8777288" cy="2808289"/>
        </p:xfrm>
        <a:graphic>
          <a:graphicData uri="http://schemas.openxmlformats.org/drawingml/2006/table">
            <a:tbl>
              <a:tblPr/>
              <a:tblGrid>
                <a:gridCol w="952500"/>
                <a:gridCol w="952500"/>
                <a:gridCol w="952500"/>
                <a:gridCol w="952500"/>
                <a:gridCol w="952500"/>
                <a:gridCol w="952500"/>
                <a:gridCol w="1020763"/>
                <a:gridCol w="1020762"/>
                <a:gridCol w="1020763"/>
              </a:tblGrid>
              <a:tr h="1119188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74E5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74E5F"/>
                          </a:solidFill>
                          <a:effectLst/>
                          <a:latin typeface="Times New Roman" pitchFamily="18" charset="0"/>
                        </a:rPr>
                        <a:t>Ценность услуг железной дороги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74E5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74E5F"/>
                          </a:solidFill>
                          <a:effectLst/>
                          <a:latin typeface="Times New Roman" pitchFamily="18" charset="0"/>
                        </a:rPr>
                        <a:t>Издержки эксплуатации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74E5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74E5F"/>
                          </a:solidFill>
                          <a:effectLst/>
                          <a:latin typeface="Times New Roman" pitchFamily="18" charset="0"/>
                        </a:rPr>
                        <a:t>Издержки фермера</a:t>
                      </a:r>
                    </a:p>
                  </a:txBody>
                  <a:tcPr marL="0" marR="0" marT="0" marB="0" vert="eaVert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74E5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74E5F"/>
                          </a:solidFill>
                          <a:effectLst/>
                          <a:latin typeface="Times New Roman" pitchFamily="18" charset="0"/>
                        </a:rPr>
                        <a:t>Доход фермера</a:t>
                      </a:r>
                    </a:p>
                  </a:txBody>
                  <a:tcPr marL="90000" marR="90000" marT="46800" marB="46800" vert="eaVert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74E5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74E5F"/>
                          </a:solidFill>
                          <a:effectLst/>
                          <a:latin typeface="Times New Roman" pitchFamily="18" charset="0"/>
                        </a:rPr>
                        <a:t>Уничтожение посевов</a:t>
                      </a:r>
                    </a:p>
                  </a:txBody>
                  <a:tcPr marL="90000" marR="90000" marT="46800" marB="46800" vert="eaVert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35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74E5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74E5F"/>
                          </a:solidFill>
                          <a:effectLst/>
                          <a:latin typeface="Times New Roman" pitchFamily="18" charset="0"/>
                        </a:rPr>
                        <a:t>1-й поезд</a:t>
                      </a:r>
                    </a:p>
                  </a:txBody>
                  <a:tcPr marL="90000" marR="90000" marT="46800" marB="46800" vert="eaVert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74E5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74E5F"/>
                          </a:solidFill>
                          <a:effectLst/>
                          <a:latin typeface="Times New Roman" pitchFamily="18" charset="0"/>
                        </a:rPr>
                        <a:t>2-й поезд</a:t>
                      </a:r>
                    </a:p>
                  </a:txBody>
                  <a:tcPr marL="90000" marR="90000" marT="46800" marB="46800" vert="eaVert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74E5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74E5F"/>
                          </a:solidFill>
                          <a:effectLst/>
                          <a:latin typeface="Times New Roman" pitchFamily="18" charset="0"/>
                        </a:rPr>
                        <a:t>Всего</a:t>
                      </a:r>
                    </a:p>
                  </a:txBody>
                  <a:tcPr marL="90000" marR="90000" marT="46800" marB="46800" vert="eaVert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74E5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74E5F"/>
                          </a:solidFill>
                          <a:effectLst/>
                          <a:latin typeface="Times New Roman" pitchFamily="18" charset="0"/>
                        </a:rPr>
                        <a:t>1-й поезд</a:t>
                      </a:r>
                    </a:p>
                  </a:txBody>
                  <a:tcPr marL="90000" marR="90000" marT="46800" marB="46800" vert="eaVert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74E5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74E5F"/>
                          </a:solidFill>
                          <a:effectLst/>
                          <a:latin typeface="Times New Roman" pitchFamily="18" charset="0"/>
                        </a:rPr>
                        <a:t>2-й поезд</a:t>
                      </a:r>
                    </a:p>
                  </a:txBody>
                  <a:tcPr marL="90000" marR="90000" marT="46800" marB="46800" vert="eaVert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74E5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74E5F"/>
                          </a:solidFill>
                          <a:effectLst/>
                          <a:latin typeface="Times New Roman" pitchFamily="18" charset="0"/>
                        </a:rPr>
                        <a:t>Всего</a:t>
                      </a:r>
                    </a:p>
                  </a:txBody>
                  <a:tcPr marL="90000" marR="90000" marT="46800" marB="46800" vert="eaVert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54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74E5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74E5F"/>
                          </a:solidFill>
                          <a:effectLst/>
                          <a:latin typeface="Times New Roman" pitchFamily="18" charset="0"/>
                        </a:rPr>
                        <a:t>150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74E5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74E5F"/>
                          </a:solidFill>
                          <a:effectLst/>
                          <a:latin typeface="Times New Roman" pitchFamily="18" charset="0"/>
                        </a:rPr>
                        <a:t>100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74E5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74E5F"/>
                          </a:solidFill>
                          <a:effectLst/>
                          <a:latin typeface="Times New Roman" pitchFamily="18" charset="0"/>
                        </a:rPr>
                        <a:t>250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74E5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74E5F"/>
                          </a:solidFill>
                          <a:effectLst/>
                          <a:latin typeface="Times New Roman" pitchFamily="18" charset="0"/>
                        </a:rPr>
                        <a:t>50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74E5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74E5F"/>
                          </a:solidFill>
                          <a:effectLst/>
                          <a:latin typeface="Times New Roman" pitchFamily="18" charset="0"/>
                        </a:rPr>
                        <a:t>50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74E5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74E5F"/>
                          </a:solidFill>
                          <a:effectLst/>
                          <a:latin typeface="Times New Roman" pitchFamily="18" charset="0"/>
                        </a:rPr>
                        <a:t>100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74E5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74E5F"/>
                          </a:solidFill>
                          <a:effectLst/>
                          <a:latin typeface="Times New Roman" pitchFamily="18" charset="0"/>
                        </a:rPr>
                        <a:t>100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74E5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74E5F"/>
                          </a:solidFill>
                          <a:effectLst/>
                          <a:latin typeface="Times New Roman" pitchFamily="18" charset="0"/>
                        </a:rPr>
                        <a:t>110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74E5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74E5F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74E5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50647" name="Rectangle 119"/>
          <p:cNvSpPr>
            <a:spLocks noChangeArrowheads="1"/>
          </p:cNvSpPr>
          <p:nvPr/>
        </p:nvSpPr>
        <p:spPr bwMode="auto">
          <a:xfrm>
            <a:off x="1944688" y="5446043"/>
            <a:ext cx="5219700" cy="503237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457200" indent="-457200"/>
            <a:r>
              <a:rPr lang="en-US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TB</a:t>
            </a:r>
            <a:r>
              <a:rPr lang="ru-RU" b="1" baseline="-250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3</a:t>
            </a:r>
            <a:r>
              <a:rPr lang="en-US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=</a:t>
            </a:r>
            <a:r>
              <a:rPr lang="ru-RU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2</a:t>
            </a:r>
            <a:r>
              <a:rPr lang="en-US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50-</a:t>
            </a:r>
            <a:r>
              <a:rPr lang="ru-RU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10</a:t>
            </a:r>
            <a:r>
              <a:rPr lang="en-US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0</a:t>
            </a:r>
            <a:r>
              <a:rPr lang="ru-RU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-100</a:t>
            </a:r>
            <a:r>
              <a:rPr lang="en-US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+</a:t>
            </a:r>
            <a:r>
              <a:rPr lang="ru-RU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11</a:t>
            </a:r>
            <a:r>
              <a:rPr lang="en-US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0=</a:t>
            </a:r>
            <a:r>
              <a:rPr lang="ru-RU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16</a:t>
            </a:r>
            <a:r>
              <a:rPr lang="en-US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0</a:t>
            </a:r>
            <a:endParaRPr lang="ru-RU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 bwMode="auto">
          <a:xfrm>
            <a:off x="0" y="260649"/>
            <a:ext cx="9144000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4</a:t>
            </a:r>
            <a:r>
              <a:rPr kumimoji="0" lang="ru-RU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 </a:t>
            </a:r>
            <a:r>
              <a:rPr kumimoji="0" lang="ru-RU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Понятие и значение прав собственности. Теорема </a:t>
            </a:r>
            <a:r>
              <a:rPr kumimoji="0" lang="ru-RU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Коуза</a:t>
            </a:r>
            <a:r>
              <a:rPr kumimoji="0" lang="ru-RU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и источники прав собственности.</a:t>
            </a:r>
            <a:endParaRPr kumimoji="0" lang="ru-RU" sz="3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484784"/>
            <a:ext cx="8642350" cy="5112568"/>
          </a:xfrm>
          <a:noFill/>
          <a:ln/>
        </p:spPr>
        <p:txBody>
          <a:bodyPr anchor="ctr"/>
          <a:lstStyle/>
          <a:p>
            <a:pPr marL="457200" indent="-457200" algn="just">
              <a:spcBef>
                <a:spcPct val="50000"/>
              </a:spcBef>
              <a:buClr>
                <a:srgbClr val="000000"/>
              </a:buClr>
              <a:buFont typeface="Wingdings" pitchFamily="2" charset="2"/>
              <a:buChar char="q"/>
            </a:pPr>
            <a:r>
              <a:rPr lang="ru-RU" sz="3200" i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 </a:t>
            </a:r>
            <a:r>
              <a:rPr lang="ru-RU" sz="32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Теорема </a:t>
            </a:r>
            <a:r>
              <a:rPr lang="ru-RU" sz="3200" b="1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Коуза</a:t>
            </a:r>
            <a:r>
              <a:rPr lang="ru-RU" sz="32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 </a:t>
            </a:r>
            <a:r>
              <a:rPr lang="ru-RU" sz="32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– если </a:t>
            </a:r>
            <a:r>
              <a:rPr lang="ru-RU" sz="3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трансакционные</a:t>
            </a:r>
            <a:r>
              <a:rPr lang="ru-RU" sz="32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 издержки равны нулю, то окончательное размещение ресурсов оптимально по Парето вне зависимости от первоначального распределения прав собственности.</a:t>
            </a:r>
          </a:p>
          <a:p>
            <a:pPr marL="457200" indent="-457200" algn="ctr">
              <a:spcBef>
                <a:spcPct val="50000"/>
              </a:spcBef>
              <a:buClr>
                <a:srgbClr val="000000"/>
              </a:buClr>
              <a:buFont typeface="Wingdings" pitchFamily="2" charset="2"/>
              <a:buNone/>
            </a:pPr>
            <a:r>
              <a:rPr lang="ru-RU" sz="3200" i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В условиях совершенной конкуренции частные и социальные издержки будут равны.</a:t>
            </a:r>
          </a:p>
          <a:p>
            <a:pPr marL="457200" indent="-457200" algn="r">
              <a:spcBef>
                <a:spcPct val="50000"/>
              </a:spcBef>
              <a:buClr>
                <a:srgbClr val="000000"/>
              </a:buClr>
              <a:buFont typeface="Wingdings" pitchFamily="2" charset="2"/>
              <a:buNone/>
            </a:pPr>
            <a:r>
              <a:rPr lang="ru-RU" sz="3200" i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Дж. </a:t>
            </a:r>
            <a:r>
              <a:rPr lang="ru-RU" sz="3200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Стиглер</a:t>
            </a:r>
            <a:endParaRPr lang="ru-RU" sz="3200" i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cs typeface="Times New Roman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0" y="260649"/>
            <a:ext cx="9144000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4</a:t>
            </a:r>
            <a:r>
              <a:rPr kumimoji="0" lang="ru-RU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 </a:t>
            </a:r>
            <a:r>
              <a:rPr kumimoji="0" lang="ru-RU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Понятие и значение прав собственности. Теорема </a:t>
            </a:r>
            <a:r>
              <a:rPr kumimoji="0" lang="ru-RU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Коуза</a:t>
            </a:r>
            <a:r>
              <a:rPr kumimoji="0" lang="ru-RU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и источники прав собственности.</a:t>
            </a:r>
            <a:endParaRPr kumimoji="0" lang="ru-RU" sz="3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052513"/>
            <a:ext cx="8642350" cy="5256212"/>
          </a:xfrm>
          <a:noFill/>
          <a:ln/>
        </p:spPr>
        <p:txBody>
          <a:bodyPr anchor="ctr"/>
          <a:lstStyle/>
          <a:p>
            <a:pPr marL="457200" indent="-457200" algn="just">
              <a:spcBef>
                <a:spcPct val="50000"/>
              </a:spcBef>
              <a:buClr>
                <a:srgbClr val="000000"/>
              </a:buClr>
              <a:buFont typeface="Wingdings" pitchFamily="2" charset="2"/>
              <a:buChar char="q"/>
            </a:pPr>
            <a:r>
              <a:rPr lang="ru-RU" sz="3200" i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 </a:t>
            </a:r>
            <a:r>
              <a:rPr lang="ru-RU" sz="3200" b="1" i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Теорема Коуза </a:t>
            </a:r>
            <a:r>
              <a:rPr lang="ru-RU" sz="32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– если трансакционные издержки равны нулю и отсутствует эффект дохода, то окончательное размещение ресурсов оптимально по Парето и единственно вне зависимости от первоначального распределения прав собственности.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0" y="260648"/>
            <a:ext cx="9144000" cy="15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4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 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Понятие и значение прав собственности. Теорема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Коуза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и источники прав собственности.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2055474"/>
            <a:ext cx="9144000" cy="4785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0" y="1908696"/>
            <a:ext cx="9144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i="1" dirty="0"/>
              <a:t>Перевод земли в другую категорию в России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0" y="260648"/>
            <a:ext cx="9144000" cy="1296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4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 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Понятие и значение прав собственности. Теорема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Коуза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и источники прав собственности.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2"/>
          <p:cNvSpPr>
            <a:spLocks noGrp="1"/>
          </p:cNvSpPr>
          <p:nvPr>
            <p:ph idx="1"/>
          </p:nvPr>
        </p:nvSpPr>
        <p:spPr>
          <a:xfrm>
            <a:off x="0" y="1571625"/>
            <a:ext cx="9144000" cy="1857375"/>
          </a:xfrm>
        </p:spPr>
        <p:txBody>
          <a:bodyPr>
            <a:normAutofit/>
          </a:bodyPr>
          <a:lstStyle/>
          <a:p>
            <a:pPr marL="365760" indent="-256032" algn="ctr" eaLnBrk="1" fontAlgn="auto" hangingPunct="1"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sz="3200" b="1" i="1" dirty="0" smtClean="0"/>
              <a:t>Источники прав собственности</a:t>
            </a:r>
          </a:p>
          <a:p>
            <a:pPr marL="365760" indent="-256032" algn="ctr" eaLnBrk="1" fontAlgn="auto" hangingPunct="1"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sz="3200" i="1" dirty="0" smtClean="0"/>
              <a:t>Право первооткрывателя (</a:t>
            </a:r>
            <a:r>
              <a:rPr lang="en-US" sz="3200" i="1" dirty="0" smtClean="0"/>
              <a:t>first possession right)</a:t>
            </a:r>
            <a:endParaRPr lang="ru-RU" sz="3200" i="1" dirty="0" smtClean="0"/>
          </a:p>
        </p:txBody>
      </p:sp>
      <p:pic>
        <p:nvPicPr>
          <p:cNvPr id="6146" name="Picture 2" descr="E:\L&amp;E\Property_Law\American-Bis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3214686"/>
            <a:ext cx="3905278" cy="2928958"/>
          </a:xfrm>
          <a:prstGeom prst="rect">
            <a:avLst/>
          </a:prstGeom>
          <a:noFill/>
        </p:spPr>
      </p:pic>
      <p:pic>
        <p:nvPicPr>
          <p:cNvPr id="6147" name="Picture 3" descr="E:\L&amp;E\Property_Law\bison-herd-540x38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3219978"/>
            <a:ext cx="4214842" cy="2966000"/>
          </a:xfrm>
          <a:prstGeom prst="rect">
            <a:avLst/>
          </a:prstGeom>
          <a:noFill/>
        </p:spPr>
      </p:pic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0" y="260648"/>
            <a:ext cx="9144000" cy="15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4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 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Понятие и значение прав собственности. Теорема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Коуза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и источники прав собственности.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Прямая со стрелкой 21"/>
          <p:cNvCxnSpPr/>
          <p:nvPr/>
        </p:nvCxnSpPr>
        <p:spPr>
          <a:xfrm rot="5400000">
            <a:off x="6787372" y="5572141"/>
            <a:ext cx="1000133" cy="1588"/>
          </a:xfrm>
          <a:prstGeom prst="straightConnector1">
            <a:avLst/>
          </a:prstGeom>
          <a:ln w="1270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stCxn id="14" idx="2"/>
          </p:cNvCxnSpPr>
          <p:nvPr/>
        </p:nvCxnSpPr>
        <p:spPr>
          <a:xfrm rot="5400000">
            <a:off x="1375150" y="5554283"/>
            <a:ext cx="1000134" cy="35717"/>
          </a:xfrm>
          <a:prstGeom prst="straightConnector1">
            <a:avLst/>
          </a:prstGeom>
          <a:ln w="1270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Содержимое 2"/>
          <p:cNvSpPr>
            <a:spLocks noGrp="1"/>
          </p:cNvSpPr>
          <p:nvPr>
            <p:ph idx="1"/>
          </p:nvPr>
        </p:nvSpPr>
        <p:spPr>
          <a:xfrm>
            <a:off x="0" y="1571625"/>
            <a:ext cx="9144000" cy="5072085"/>
          </a:xfrm>
        </p:spPr>
        <p:txBody>
          <a:bodyPr>
            <a:normAutofit/>
          </a:bodyPr>
          <a:lstStyle/>
          <a:p>
            <a:pPr marL="365760" indent="-256032" algn="ctr" eaLnBrk="1" fontAlgn="auto" hangingPunct="1"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sz="3000" b="1" i="1" dirty="0" smtClean="0"/>
              <a:t>Источники прав собственности</a:t>
            </a:r>
          </a:p>
          <a:p>
            <a:pPr marL="365760" indent="-256032" algn="ctr" eaLnBrk="1" fontAlgn="auto" hangingPunct="1"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sz="3000" i="1" dirty="0" smtClean="0"/>
              <a:t>Право первооткрывателя (</a:t>
            </a:r>
            <a:r>
              <a:rPr lang="en-US" sz="3000" i="1" dirty="0" smtClean="0"/>
              <a:t>first possession right)</a:t>
            </a:r>
            <a:endParaRPr lang="ru-RU" sz="3000" i="1" dirty="0" smtClean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28596" y="2714620"/>
            <a:ext cx="8286808" cy="500066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Природа (права собственности отсутствуют)</a:t>
            </a:r>
            <a:endParaRPr lang="ru-RU" sz="2800" dirty="0"/>
          </a:p>
        </p:txBody>
      </p:sp>
      <p:cxnSp>
        <p:nvCxnSpPr>
          <p:cNvPr id="10" name="Прямая соединительная линия 9"/>
          <p:cNvCxnSpPr>
            <a:stCxn id="6" idx="2"/>
          </p:cNvCxnSpPr>
          <p:nvPr/>
        </p:nvCxnSpPr>
        <p:spPr>
          <a:xfrm rot="5400000">
            <a:off x="4214810" y="3571876"/>
            <a:ext cx="714380" cy="1588"/>
          </a:xfrm>
          <a:prstGeom prst="line">
            <a:avLst/>
          </a:prstGeom>
          <a:ln w="1270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3538008" y="3929066"/>
            <a:ext cx="2071702" cy="1588"/>
          </a:xfrm>
          <a:prstGeom prst="straightConnector1">
            <a:avLst/>
          </a:prstGeom>
          <a:ln w="127000"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Скругленный прямоугольник 13"/>
          <p:cNvSpPr/>
          <p:nvPr/>
        </p:nvSpPr>
        <p:spPr>
          <a:xfrm>
            <a:off x="214282" y="3429000"/>
            <a:ext cx="3357586" cy="1643074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Защищенные права собственности на весь актив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572132" y="3429000"/>
            <a:ext cx="3357586" cy="1643074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Защищенные права собственности на поток доходов</a:t>
            </a:r>
          </a:p>
        </p:txBody>
      </p:sp>
      <p:sp>
        <p:nvSpPr>
          <p:cNvPr id="17" name="Содержимое 2"/>
          <p:cNvSpPr txBox="1">
            <a:spLocks/>
          </p:cNvSpPr>
          <p:nvPr/>
        </p:nvSpPr>
        <p:spPr bwMode="auto">
          <a:xfrm>
            <a:off x="0" y="5143513"/>
            <a:ext cx="4572000" cy="928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pPr marL="365760" marR="0" lvl="0" indent="-256032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None/>
              <a:tabLst/>
              <a:defRPr/>
            </a:pPr>
            <a:r>
              <a:rPr kumimoji="0" lang="ru-RU" sz="280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Потенциальная гонка за активом</a:t>
            </a:r>
          </a:p>
        </p:txBody>
      </p:sp>
      <p:sp>
        <p:nvSpPr>
          <p:cNvPr id="18" name="Содержимое 2"/>
          <p:cNvSpPr txBox="1">
            <a:spLocks/>
          </p:cNvSpPr>
          <p:nvPr/>
        </p:nvSpPr>
        <p:spPr bwMode="auto">
          <a:xfrm>
            <a:off x="4572000" y="5286388"/>
            <a:ext cx="4572000" cy="928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365760" marR="0" lvl="0" indent="-256032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None/>
              <a:tabLst/>
              <a:defRPr/>
            </a:pPr>
            <a:r>
              <a:rPr kumimoji="0" lang="ru-RU" sz="280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Право захвата</a:t>
            </a:r>
          </a:p>
        </p:txBody>
      </p:sp>
      <p:sp>
        <p:nvSpPr>
          <p:cNvPr id="26" name="Овал 25"/>
          <p:cNvSpPr/>
          <p:nvPr/>
        </p:nvSpPr>
        <p:spPr>
          <a:xfrm>
            <a:off x="71406" y="6072206"/>
            <a:ext cx="4357718" cy="785794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Частная собственность</a:t>
            </a:r>
          </a:p>
        </p:txBody>
      </p:sp>
      <p:sp>
        <p:nvSpPr>
          <p:cNvPr id="27" name="Овал 26"/>
          <p:cNvSpPr/>
          <p:nvPr/>
        </p:nvSpPr>
        <p:spPr>
          <a:xfrm>
            <a:off x="4714876" y="6072206"/>
            <a:ext cx="4357718" cy="785794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Открытый доступ</a:t>
            </a:r>
          </a:p>
        </p:txBody>
      </p:sp>
      <p:sp>
        <p:nvSpPr>
          <p:cNvPr id="19" name="Заголовок 1"/>
          <p:cNvSpPr txBox="1">
            <a:spLocks/>
          </p:cNvSpPr>
          <p:nvPr/>
        </p:nvSpPr>
        <p:spPr bwMode="auto">
          <a:xfrm>
            <a:off x="0" y="260648"/>
            <a:ext cx="9144000" cy="15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4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 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Понятие и значение прав собственности. Теорема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Коуза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и источники прав собственности.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8" y="1500175"/>
            <a:ext cx="9001156" cy="1071569"/>
          </a:xfrm>
        </p:spPr>
        <p:txBody>
          <a:bodyPr>
            <a:normAutofit fontScale="92500" lnSpcReduction="10000"/>
          </a:bodyPr>
          <a:lstStyle/>
          <a:p>
            <a:pPr marL="365760" indent="-256032" algn="ctr" eaLnBrk="1" fontAlgn="auto" hangingPunct="1"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sz="3200" b="1" i="1" dirty="0" smtClean="0"/>
              <a:t>Источники прав собственности</a:t>
            </a:r>
          </a:p>
          <a:p>
            <a:pPr marL="365760" indent="-256032" algn="ctr" eaLnBrk="1" fontAlgn="auto" hangingPunct="1"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sz="3200" i="1" dirty="0" smtClean="0"/>
              <a:t>Право первооткрывателя</a:t>
            </a:r>
          </a:p>
          <a:p>
            <a:pPr marL="365760" indent="-256032" algn="ctr" eaLnBrk="1" fontAlgn="auto" hangingPunct="1"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endParaRPr lang="ru-RU" sz="3200" b="1" i="1" dirty="0" smtClean="0"/>
          </a:p>
          <a:p>
            <a:pPr marL="365760" indent="-256032" algn="ctr" eaLnBrk="1" fontAlgn="auto" hangingPunct="1"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endParaRPr lang="en-US" sz="3200" b="1" i="1" dirty="0" smtClean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-32" y="2714621"/>
          <a:ext cx="9144032" cy="42580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4024"/>
                <a:gridCol w="3456037"/>
                <a:gridCol w="1224014"/>
                <a:gridCol w="2159957"/>
              </a:tblGrid>
              <a:tr h="905469">
                <a:tc>
                  <a:txBody>
                    <a:bodyPr/>
                    <a:lstStyle/>
                    <a:p>
                      <a:r>
                        <a:rPr lang="ru-RU" sz="2500" dirty="0" smtClean="0"/>
                        <a:t>Актив</a:t>
                      </a:r>
                      <a:endParaRPr lang="ru-RU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500" dirty="0" smtClean="0"/>
                        <a:t>Имущественное право (что нужно сделать?)</a:t>
                      </a:r>
                      <a:endParaRPr lang="ru-RU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 dirty="0" smtClean="0"/>
                        <a:t>Stock</a:t>
                      </a:r>
                      <a:r>
                        <a:rPr lang="en-US" sz="2500" baseline="0" dirty="0" smtClean="0"/>
                        <a:t> - flow</a:t>
                      </a:r>
                      <a:endParaRPr lang="ru-RU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500" dirty="0" smtClean="0"/>
                        <a:t>Продолжительность</a:t>
                      </a:r>
                      <a:endParaRPr lang="ru-RU" sz="2500" dirty="0"/>
                    </a:p>
                  </a:txBody>
                  <a:tcPr/>
                </a:tc>
              </a:tr>
              <a:tr h="1309696">
                <a:tc>
                  <a:txBody>
                    <a:bodyPr/>
                    <a:lstStyle/>
                    <a:p>
                      <a:r>
                        <a:rPr lang="ru-RU" sz="2500" dirty="0" smtClean="0"/>
                        <a:t>Движимое</a:t>
                      </a:r>
                      <a:r>
                        <a:rPr lang="ru-RU" sz="2500" baseline="0" dirty="0" smtClean="0"/>
                        <a:t> имущество</a:t>
                      </a:r>
                      <a:endParaRPr lang="ru-RU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500" dirty="0" smtClean="0"/>
                        <a:t>Вернуть или продемонстрировать намерение вернуть</a:t>
                      </a:r>
                      <a:endParaRPr lang="ru-RU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 dirty="0" smtClean="0"/>
                        <a:t>Stock</a:t>
                      </a:r>
                      <a:endParaRPr lang="ru-RU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500" dirty="0" err="1" smtClean="0"/>
                        <a:t>Долговре-менная</a:t>
                      </a:r>
                      <a:endParaRPr lang="ru-RU" sz="2500" dirty="0"/>
                    </a:p>
                  </a:txBody>
                  <a:tcPr/>
                </a:tc>
              </a:tr>
              <a:tr h="1713924">
                <a:tc>
                  <a:txBody>
                    <a:bodyPr/>
                    <a:lstStyle/>
                    <a:p>
                      <a:r>
                        <a:rPr lang="ru-RU" sz="2500" dirty="0" err="1" smtClean="0"/>
                        <a:t>Интеллек-туальная</a:t>
                      </a:r>
                      <a:r>
                        <a:rPr lang="ru-RU" sz="2500" dirty="0" smtClean="0"/>
                        <a:t> </a:t>
                      </a:r>
                      <a:r>
                        <a:rPr lang="ru-RU" sz="2500" dirty="0" err="1" smtClean="0"/>
                        <a:t>собствен-ность</a:t>
                      </a:r>
                      <a:endParaRPr lang="ru-RU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500" dirty="0" smtClean="0"/>
                        <a:t>Изобрести, </a:t>
                      </a:r>
                    </a:p>
                    <a:p>
                      <a:r>
                        <a:rPr lang="ru-RU" sz="2500" dirty="0" smtClean="0"/>
                        <a:t>зарегистрировать</a:t>
                      </a:r>
                      <a:endParaRPr lang="ru-RU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dirty="0" smtClean="0"/>
                        <a:t>Stock</a:t>
                      </a:r>
                      <a:endParaRPr lang="ru-RU" sz="2500" dirty="0" smtClean="0"/>
                    </a:p>
                    <a:p>
                      <a:endParaRPr lang="ru-RU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500" dirty="0" err="1" smtClean="0"/>
                        <a:t>Варьируе-мая</a:t>
                      </a:r>
                      <a:r>
                        <a:rPr lang="ru-RU" sz="2500" dirty="0" smtClean="0"/>
                        <a:t> (17-100 лет)</a:t>
                      </a:r>
                      <a:endParaRPr lang="ru-RU" sz="25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0" y="260649"/>
            <a:ext cx="9144000" cy="1296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4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 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Понятие и значение прав собственности. Теорема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Коуза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и источники прав собственности.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8" y="1500175"/>
            <a:ext cx="9001156" cy="1071569"/>
          </a:xfrm>
        </p:spPr>
        <p:txBody>
          <a:bodyPr>
            <a:normAutofit fontScale="92500" lnSpcReduction="10000"/>
          </a:bodyPr>
          <a:lstStyle/>
          <a:p>
            <a:pPr marL="365760" indent="-256032" algn="ctr" eaLnBrk="1" fontAlgn="auto" hangingPunct="1"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sz="3200" b="1" i="1" dirty="0" smtClean="0"/>
              <a:t>Источники прав собственности</a:t>
            </a:r>
          </a:p>
          <a:p>
            <a:pPr marL="365760" indent="-256032" algn="ctr" eaLnBrk="1" fontAlgn="auto" hangingPunct="1"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sz="3200" i="1" dirty="0" smtClean="0"/>
              <a:t>Право первооткрывателя</a:t>
            </a:r>
          </a:p>
          <a:p>
            <a:pPr marL="365760" indent="-256032" algn="ctr" eaLnBrk="1" fontAlgn="auto" hangingPunct="1"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endParaRPr lang="ru-RU" sz="3200" b="1" i="1" dirty="0" smtClean="0"/>
          </a:p>
          <a:p>
            <a:pPr marL="365760" indent="-256032" algn="ctr" eaLnBrk="1" fontAlgn="auto" hangingPunct="1"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endParaRPr lang="en-US" sz="3200" b="1" i="1" dirty="0" smtClean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-32" y="2571745"/>
          <a:ext cx="9144032" cy="44175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4024"/>
                <a:gridCol w="3456037"/>
                <a:gridCol w="1224014"/>
                <a:gridCol w="2159957"/>
              </a:tblGrid>
              <a:tr h="1168782">
                <a:tc>
                  <a:txBody>
                    <a:bodyPr/>
                    <a:lstStyle/>
                    <a:p>
                      <a:r>
                        <a:rPr lang="ru-RU" sz="2500" dirty="0" smtClean="0"/>
                        <a:t>Актив</a:t>
                      </a:r>
                      <a:endParaRPr lang="ru-RU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500" dirty="0" smtClean="0"/>
                        <a:t>Имущественное право (что нужно сделать?)</a:t>
                      </a:r>
                      <a:endParaRPr lang="ru-RU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 dirty="0" smtClean="0"/>
                        <a:t>Stock</a:t>
                      </a:r>
                      <a:r>
                        <a:rPr lang="en-US" sz="2500" baseline="0" dirty="0" smtClean="0"/>
                        <a:t> - flow</a:t>
                      </a:r>
                      <a:endParaRPr lang="ru-RU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500" dirty="0" smtClean="0"/>
                        <a:t>Продолжительность</a:t>
                      </a:r>
                      <a:endParaRPr lang="ru-RU" sz="2500" dirty="0"/>
                    </a:p>
                  </a:txBody>
                  <a:tcPr/>
                </a:tc>
              </a:tr>
              <a:tr h="1168782">
                <a:tc>
                  <a:txBody>
                    <a:bodyPr/>
                    <a:lstStyle/>
                    <a:p>
                      <a:r>
                        <a:rPr lang="ru-RU" sz="2500" dirty="0" smtClean="0"/>
                        <a:t>Земля</a:t>
                      </a:r>
                      <a:endParaRPr lang="ru-RU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500" dirty="0" smtClean="0"/>
                        <a:t>Занять и обрабатывать</a:t>
                      </a:r>
                      <a:endParaRPr lang="ru-RU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dirty="0" smtClean="0"/>
                        <a:t>Stock</a:t>
                      </a:r>
                      <a:endParaRPr lang="ru-RU" sz="25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500" dirty="0" err="1" smtClean="0"/>
                        <a:t>Долговре-менная</a:t>
                      </a:r>
                      <a:endParaRPr lang="ru-RU" sz="2500" dirty="0" smtClean="0"/>
                    </a:p>
                    <a:p>
                      <a:endParaRPr lang="ru-RU" sz="2500" dirty="0"/>
                    </a:p>
                  </a:txBody>
                  <a:tcPr/>
                </a:tc>
              </a:tr>
              <a:tr h="974345">
                <a:tc>
                  <a:txBody>
                    <a:bodyPr/>
                    <a:lstStyle/>
                    <a:p>
                      <a:r>
                        <a:rPr lang="ru-RU" sz="2500" dirty="0" smtClean="0"/>
                        <a:t>Минералы (твердые)</a:t>
                      </a:r>
                      <a:endParaRPr lang="ru-RU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500" dirty="0" smtClean="0"/>
                        <a:t>Открыть месторождение</a:t>
                      </a:r>
                      <a:endParaRPr lang="ru-RU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dirty="0" smtClean="0"/>
                        <a:t>Stock</a:t>
                      </a:r>
                      <a:endParaRPr lang="ru-RU" sz="25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5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500" dirty="0" err="1" smtClean="0"/>
                        <a:t>Долговре-менная</a:t>
                      </a:r>
                      <a:endParaRPr lang="ru-RU" sz="2500" dirty="0" smtClean="0"/>
                    </a:p>
                  </a:txBody>
                  <a:tcPr/>
                </a:tc>
              </a:tr>
              <a:tr h="974345">
                <a:tc>
                  <a:txBody>
                    <a:bodyPr/>
                    <a:lstStyle/>
                    <a:p>
                      <a:r>
                        <a:rPr lang="ru-RU" sz="2500" dirty="0" smtClean="0"/>
                        <a:t>Морская рыба</a:t>
                      </a:r>
                      <a:endParaRPr lang="ru-RU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500" dirty="0" smtClean="0"/>
                        <a:t>Поймать</a:t>
                      </a:r>
                      <a:endParaRPr lang="ru-RU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dirty="0" smtClean="0"/>
                        <a:t>Flow</a:t>
                      </a:r>
                      <a:endParaRPr lang="ru-RU" sz="25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500" dirty="0" err="1" smtClean="0"/>
                        <a:t>Одно-моментная</a:t>
                      </a:r>
                      <a:endParaRPr lang="ru-RU" sz="2500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0" y="260649"/>
            <a:ext cx="9144000" cy="1296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4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 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Понятие и значение прав собственности. Теорема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Коуза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и источники прав собственности.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Содержимое 2"/>
          <p:cNvSpPr>
            <a:spLocks noGrp="1"/>
          </p:cNvSpPr>
          <p:nvPr>
            <p:ph idx="1"/>
          </p:nvPr>
        </p:nvSpPr>
        <p:spPr>
          <a:xfrm>
            <a:off x="457200" y="1571625"/>
            <a:ext cx="8229600" cy="5002213"/>
          </a:xfrm>
        </p:spPr>
        <p:txBody>
          <a:bodyPr/>
          <a:lstStyle/>
          <a:p>
            <a:pPr algn="ctr" eaLnBrk="1" hangingPunct="1">
              <a:spcBef>
                <a:spcPts val="1200"/>
              </a:spcBef>
              <a:buNone/>
            </a:pPr>
            <a:r>
              <a:rPr lang="ru-RU" sz="3400" dirty="0" smtClean="0"/>
              <a:t>Система прав собственности – это «совокупность методов предоставления конкретным индивидам «полномочий» выбирать любой способ использования конкретных благ из класса незапрещенных способов использования этих благ».</a:t>
            </a:r>
          </a:p>
          <a:p>
            <a:pPr algn="r" eaLnBrk="1" hangingPunct="1">
              <a:spcBef>
                <a:spcPts val="1200"/>
              </a:spcBef>
              <a:buNone/>
            </a:pPr>
            <a:r>
              <a:rPr lang="ru-RU" sz="3400" i="1" dirty="0" smtClean="0"/>
              <a:t>А. </a:t>
            </a:r>
            <a:r>
              <a:rPr lang="ru-RU" sz="3400" i="1" dirty="0" err="1" smtClean="0"/>
              <a:t>Алчян</a:t>
            </a:r>
            <a:endParaRPr lang="en-US" sz="3400" dirty="0" smtClean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1310977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200" dirty="0" smtClean="0"/>
              <a:t>4</a:t>
            </a:r>
            <a:r>
              <a:rPr lang="ru-RU" sz="3200" dirty="0" smtClean="0"/>
              <a:t>. </a:t>
            </a:r>
            <a:r>
              <a:rPr lang="ru-RU" sz="3200" dirty="0" smtClean="0"/>
              <a:t>Понятие и значение прав собственности. Теорема </a:t>
            </a:r>
            <a:r>
              <a:rPr lang="ru-RU" sz="3200" dirty="0" err="1" smtClean="0"/>
              <a:t>Коуза</a:t>
            </a:r>
            <a:r>
              <a:rPr lang="ru-RU" sz="3200" dirty="0" smtClean="0"/>
              <a:t> и источники прав собственности.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8" y="1500175"/>
            <a:ext cx="9001156" cy="1071569"/>
          </a:xfrm>
        </p:spPr>
        <p:txBody>
          <a:bodyPr>
            <a:normAutofit fontScale="92500" lnSpcReduction="10000"/>
          </a:bodyPr>
          <a:lstStyle/>
          <a:p>
            <a:pPr marL="365760" indent="-256032" algn="ctr" eaLnBrk="1" fontAlgn="auto" hangingPunct="1"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sz="3200" b="1" i="1" dirty="0" smtClean="0"/>
              <a:t>Источники прав собственности</a:t>
            </a:r>
          </a:p>
          <a:p>
            <a:pPr marL="365760" indent="-256032" algn="ctr" eaLnBrk="1" fontAlgn="auto" hangingPunct="1"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sz="3200" i="1" dirty="0" smtClean="0"/>
              <a:t>Право первооткрывателя</a:t>
            </a:r>
          </a:p>
          <a:p>
            <a:pPr marL="365760" indent="-256032" algn="ctr" eaLnBrk="1" fontAlgn="auto" hangingPunct="1"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endParaRPr lang="ru-RU" sz="3200" b="1" i="1" dirty="0" smtClean="0"/>
          </a:p>
          <a:p>
            <a:pPr marL="365760" indent="-256032" algn="ctr" eaLnBrk="1" fontAlgn="auto" hangingPunct="1"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endParaRPr lang="en-US" sz="3200" b="1" i="1" dirty="0" smtClean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-32" y="2786059"/>
          <a:ext cx="9144032" cy="39457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4024"/>
                <a:gridCol w="3456037"/>
                <a:gridCol w="1224014"/>
                <a:gridCol w="2159957"/>
              </a:tblGrid>
              <a:tr h="1003448">
                <a:tc>
                  <a:txBody>
                    <a:bodyPr/>
                    <a:lstStyle/>
                    <a:p>
                      <a:r>
                        <a:rPr lang="ru-RU" sz="2500" dirty="0" smtClean="0"/>
                        <a:t>Актив</a:t>
                      </a:r>
                      <a:endParaRPr lang="ru-RU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500" dirty="0" smtClean="0"/>
                        <a:t>Имущественное право (что нужно сделать?)</a:t>
                      </a:r>
                      <a:endParaRPr lang="ru-RU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 dirty="0" smtClean="0"/>
                        <a:t>Stock</a:t>
                      </a:r>
                      <a:r>
                        <a:rPr lang="en-US" sz="2500" baseline="0" dirty="0" smtClean="0"/>
                        <a:t> - flow</a:t>
                      </a:r>
                      <a:endParaRPr lang="ru-RU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500" dirty="0" smtClean="0"/>
                        <a:t>Продолжительность</a:t>
                      </a:r>
                      <a:endParaRPr lang="ru-RU" sz="2500" dirty="0"/>
                    </a:p>
                  </a:txBody>
                  <a:tcPr/>
                </a:tc>
              </a:tr>
              <a:tr h="1259911">
                <a:tc>
                  <a:txBody>
                    <a:bodyPr/>
                    <a:lstStyle/>
                    <a:p>
                      <a:r>
                        <a:rPr lang="ru-RU" sz="2500" dirty="0" smtClean="0"/>
                        <a:t>Нефть</a:t>
                      </a:r>
                      <a:endParaRPr lang="ru-RU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500" dirty="0" smtClean="0"/>
                        <a:t>Добыть</a:t>
                      </a:r>
                      <a:endParaRPr lang="ru-RU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dirty="0" smtClean="0"/>
                        <a:t>Flow</a:t>
                      </a:r>
                      <a:endParaRPr lang="ru-RU" sz="25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500" dirty="0" err="1" smtClean="0"/>
                        <a:t>Одно-моментная</a:t>
                      </a:r>
                      <a:endParaRPr lang="ru-RU" sz="2500" dirty="0" smtClean="0"/>
                    </a:p>
                  </a:txBody>
                  <a:tcPr/>
                </a:tc>
              </a:tr>
              <a:tr h="1451416">
                <a:tc>
                  <a:txBody>
                    <a:bodyPr/>
                    <a:lstStyle/>
                    <a:p>
                      <a:r>
                        <a:rPr lang="ru-RU" sz="2500" dirty="0" smtClean="0"/>
                        <a:t>Вода – доктрина присвоения</a:t>
                      </a:r>
                      <a:endParaRPr lang="ru-RU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500" dirty="0" smtClean="0"/>
                        <a:t>Разработать</a:t>
                      </a:r>
                      <a:r>
                        <a:rPr lang="ru-RU" sz="2500" baseline="0" dirty="0" smtClean="0"/>
                        <a:t> план отвода</a:t>
                      </a:r>
                      <a:endParaRPr lang="ru-RU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dirty="0" smtClean="0"/>
                        <a:t>Stock</a:t>
                      </a:r>
                      <a:endParaRPr lang="ru-RU" sz="25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5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500" dirty="0" err="1" smtClean="0"/>
                        <a:t>Долговре-менная</a:t>
                      </a:r>
                      <a:endParaRPr lang="ru-RU" sz="2500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0" y="260649"/>
            <a:ext cx="9144000" cy="1296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4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 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Понятие и значение прав собственности. Теорема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Коуза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и источники прав собственности.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8" y="1500175"/>
            <a:ext cx="9001156" cy="1071569"/>
          </a:xfrm>
        </p:spPr>
        <p:txBody>
          <a:bodyPr>
            <a:normAutofit fontScale="92500" lnSpcReduction="10000"/>
          </a:bodyPr>
          <a:lstStyle/>
          <a:p>
            <a:pPr marL="365760" indent="-256032" algn="ctr" eaLnBrk="1" fontAlgn="auto" hangingPunct="1"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sz="3200" b="1" i="1" dirty="0" smtClean="0"/>
              <a:t>Источники прав собственности</a:t>
            </a:r>
          </a:p>
          <a:p>
            <a:pPr marL="365760" indent="-256032" algn="ctr" eaLnBrk="1" fontAlgn="auto" hangingPunct="1"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sz="3200" i="1" dirty="0" smtClean="0"/>
              <a:t>Право первооткрывателя</a:t>
            </a:r>
          </a:p>
          <a:p>
            <a:pPr marL="365760" indent="-256032" algn="ctr" eaLnBrk="1" fontAlgn="auto" hangingPunct="1"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endParaRPr lang="ru-RU" sz="3200" b="1" i="1" dirty="0" smtClean="0"/>
          </a:p>
          <a:p>
            <a:pPr marL="365760" indent="-256032" algn="ctr" eaLnBrk="1" fontAlgn="auto" hangingPunct="1"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endParaRPr lang="en-US" sz="3200" b="1" i="1" dirty="0" smtClean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-32" y="2714621"/>
          <a:ext cx="9144032" cy="37372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4024"/>
                <a:gridCol w="3456037"/>
                <a:gridCol w="1224014"/>
                <a:gridCol w="2159957"/>
              </a:tblGrid>
              <a:tr h="926260">
                <a:tc>
                  <a:txBody>
                    <a:bodyPr/>
                    <a:lstStyle/>
                    <a:p>
                      <a:r>
                        <a:rPr lang="ru-RU" sz="2500" dirty="0" smtClean="0"/>
                        <a:t>Актив</a:t>
                      </a:r>
                      <a:endParaRPr lang="ru-RU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500" dirty="0" smtClean="0"/>
                        <a:t>Имущественное право</a:t>
                      </a:r>
                      <a:r>
                        <a:rPr lang="en-US" sz="2500" dirty="0" smtClean="0"/>
                        <a:t> (</a:t>
                      </a:r>
                      <a:r>
                        <a:rPr lang="ru-RU" sz="2500" dirty="0" smtClean="0"/>
                        <a:t>что нужно сделать?)</a:t>
                      </a:r>
                      <a:endParaRPr lang="ru-RU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 dirty="0" smtClean="0"/>
                        <a:t>Stock</a:t>
                      </a:r>
                      <a:r>
                        <a:rPr lang="en-US" sz="2500" baseline="0" dirty="0" smtClean="0"/>
                        <a:t> - flow</a:t>
                      </a:r>
                      <a:endParaRPr lang="ru-RU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500" dirty="0" smtClean="0"/>
                        <a:t>Продолжительность</a:t>
                      </a:r>
                      <a:endParaRPr lang="ru-RU" sz="2500" dirty="0"/>
                    </a:p>
                  </a:txBody>
                  <a:tcPr/>
                </a:tc>
              </a:tr>
              <a:tr h="1339768">
                <a:tc>
                  <a:txBody>
                    <a:bodyPr/>
                    <a:lstStyle/>
                    <a:p>
                      <a:r>
                        <a:rPr lang="ru-RU" sz="2500" dirty="0" smtClean="0"/>
                        <a:t>Вода – прибрежная доктрина</a:t>
                      </a:r>
                      <a:endParaRPr lang="ru-RU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500" dirty="0" smtClean="0"/>
                        <a:t>Выкачивать</a:t>
                      </a:r>
                      <a:r>
                        <a:rPr lang="ru-RU" sz="2500" baseline="0" dirty="0" smtClean="0"/>
                        <a:t> или сделать отвод</a:t>
                      </a:r>
                      <a:endParaRPr lang="ru-RU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dirty="0" smtClean="0"/>
                        <a:t>Flow</a:t>
                      </a:r>
                      <a:endParaRPr lang="ru-RU" sz="25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500" dirty="0" err="1" smtClean="0"/>
                        <a:t>Одно-моментная</a:t>
                      </a:r>
                      <a:endParaRPr lang="ru-RU" sz="2500" dirty="0" smtClean="0"/>
                    </a:p>
                  </a:txBody>
                  <a:tcPr/>
                </a:tc>
              </a:tr>
              <a:tr h="1162995">
                <a:tc>
                  <a:txBody>
                    <a:bodyPr/>
                    <a:lstStyle/>
                    <a:p>
                      <a:r>
                        <a:rPr lang="ru-RU" sz="2500" dirty="0" smtClean="0"/>
                        <a:t>Дикие животные</a:t>
                      </a:r>
                      <a:endParaRPr lang="ru-RU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500" dirty="0" smtClean="0"/>
                        <a:t>Убить или захватить животное</a:t>
                      </a:r>
                      <a:endParaRPr lang="ru-RU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dirty="0" smtClean="0"/>
                        <a:t>Flow</a:t>
                      </a:r>
                      <a:endParaRPr lang="ru-RU" sz="25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5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500" dirty="0" err="1" smtClean="0"/>
                        <a:t>Одно-моментная</a:t>
                      </a:r>
                      <a:endParaRPr lang="ru-RU" sz="2500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0" y="260649"/>
            <a:ext cx="9144000" cy="1296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4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 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Понятие и значение прав собственности. Теорема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Коуза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и источники прав собственности.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2"/>
          <p:cNvSpPr>
            <a:spLocks noGrp="1"/>
          </p:cNvSpPr>
          <p:nvPr>
            <p:ph idx="1"/>
          </p:nvPr>
        </p:nvSpPr>
        <p:spPr>
          <a:xfrm>
            <a:off x="0" y="1571625"/>
            <a:ext cx="9144000" cy="642929"/>
          </a:xfrm>
        </p:spPr>
        <p:txBody>
          <a:bodyPr>
            <a:normAutofit/>
          </a:bodyPr>
          <a:lstStyle/>
          <a:p>
            <a:pPr marL="365760" indent="-256032" algn="ctr" eaLnBrk="1" fontAlgn="auto" hangingPunct="1"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sz="3200" b="1" i="1" dirty="0" smtClean="0"/>
              <a:t>Эволюция прав собственности</a:t>
            </a:r>
          </a:p>
        </p:txBody>
      </p:sp>
      <p:pic>
        <p:nvPicPr>
          <p:cNvPr id="7171" name="Picture 3" descr="E:\L&amp;E\Property_Law\beaver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285992"/>
            <a:ext cx="4643470" cy="4000528"/>
          </a:xfrm>
          <a:prstGeom prst="rect">
            <a:avLst/>
          </a:prstGeom>
          <a:noFill/>
        </p:spPr>
      </p:pic>
      <p:sp>
        <p:nvSpPr>
          <p:cNvPr id="9" name="Содержимое 2"/>
          <p:cNvSpPr txBox="1">
            <a:spLocks/>
          </p:cNvSpPr>
          <p:nvPr/>
        </p:nvSpPr>
        <p:spPr bwMode="auto">
          <a:xfrm>
            <a:off x="5000628" y="2214554"/>
            <a:ext cx="4143372" cy="4643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365760" lvl="0" indent="-256032" algn="ctr" fontAlgn="auto"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defRPr/>
            </a:pPr>
            <a:r>
              <a:rPr lang="en-US" sz="2800" dirty="0" smtClean="0">
                <a:hlinkClick r:id="rId4"/>
              </a:rPr>
              <a:t>Demsetz, Harold. 1967. ‘Toward a Theory of Property Rights’. </a:t>
            </a:r>
            <a:r>
              <a:rPr lang="en-US" sz="2800" i="1" dirty="0" smtClean="0">
                <a:hlinkClick r:id="rId4"/>
              </a:rPr>
              <a:t>American Economic Review</a:t>
            </a:r>
            <a:r>
              <a:rPr lang="en-US" sz="2800" dirty="0" smtClean="0">
                <a:hlinkClick r:id="rId4"/>
              </a:rPr>
              <a:t> 57(2):347–359.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0" y="260649"/>
            <a:ext cx="9144000" cy="1296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4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 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Понятие и значение прав собственности. Теорема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Коуза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и источники прав собственности.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571625"/>
            <a:ext cx="9144000" cy="5286375"/>
          </a:xfrm>
        </p:spPr>
        <p:txBody>
          <a:bodyPr>
            <a:normAutofit fontScale="92500" lnSpcReduction="10000"/>
          </a:bodyPr>
          <a:lstStyle/>
          <a:p>
            <a:pPr marL="365760" indent="-256032" eaLnBrk="1" fontAlgn="auto" hangingPunct="1"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ru-RU" sz="3000" dirty="0" smtClean="0"/>
              <a:t>Если доход от приобретения прав на актив </a:t>
            </a:r>
            <a:r>
              <a:rPr lang="en-US" sz="3000" i="1" dirty="0" smtClean="0"/>
              <a:t>B</a:t>
            </a:r>
            <a:r>
              <a:rPr lang="ru-RU" sz="3000" i="1" dirty="0" smtClean="0"/>
              <a:t> </a:t>
            </a:r>
            <a:r>
              <a:rPr lang="ru-RU" sz="3000" dirty="0" smtClean="0"/>
              <a:t>превышает издержки приобретения и поддержания этих прав </a:t>
            </a:r>
            <a:r>
              <a:rPr lang="en-US" sz="3000" i="1" dirty="0" smtClean="0"/>
              <a:t>C</a:t>
            </a:r>
            <a:r>
              <a:rPr lang="ru-RU" sz="3000" dirty="0" smtClean="0"/>
              <a:t>, установление и защита прав собственности имеет смысл.</a:t>
            </a:r>
          </a:p>
          <a:p>
            <a:pPr marL="365760" indent="-256032" eaLnBrk="1" fontAlgn="auto" hangingPunct="1"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ru-RU" sz="3000" dirty="0" smtClean="0"/>
              <a:t>Но, издержки защиты прав собственности пропорциональны ожидаемому доходу от приобретения прав:</a:t>
            </a:r>
            <a:endParaRPr lang="en-US" sz="3000" dirty="0" smtClean="0"/>
          </a:p>
          <a:p>
            <a:pPr marL="365760" indent="-256032" algn="r" eaLnBrk="1" fontAlgn="auto" hangingPunct="1"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Font typeface="Georgia" pitchFamily="18" charset="0"/>
              <a:buNone/>
              <a:defRPr/>
            </a:pPr>
            <a:r>
              <a:rPr lang="ru-RU" sz="3000" dirty="0" smtClean="0"/>
              <a:t>(</a:t>
            </a:r>
            <a:r>
              <a:rPr lang="en-US" sz="3000" dirty="0" smtClean="0"/>
              <a:t>4</a:t>
            </a:r>
            <a:r>
              <a:rPr lang="en-US" sz="3000" dirty="0" smtClean="0"/>
              <a:t>.</a:t>
            </a:r>
            <a:r>
              <a:rPr lang="ru-RU" sz="3000" dirty="0" smtClean="0"/>
              <a:t>6)</a:t>
            </a:r>
          </a:p>
          <a:p>
            <a:pPr marL="365760" indent="-256032" algn="r" eaLnBrk="1" fontAlgn="auto" hangingPunct="1"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Font typeface="Georgia" pitchFamily="18" charset="0"/>
              <a:buNone/>
              <a:defRPr/>
            </a:pPr>
            <a:endParaRPr lang="ru-RU" sz="3000" dirty="0" smtClean="0"/>
          </a:p>
          <a:p>
            <a:pPr marL="365760" indent="-256032" eaLnBrk="1" fontAlgn="auto" hangingPunct="1"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ru-RU" sz="3000" dirty="0" smtClean="0"/>
              <a:t>Условие возникновения прав собственности:</a:t>
            </a:r>
          </a:p>
          <a:p>
            <a:pPr marL="365760" indent="-256032" algn="r" eaLnBrk="1" fontAlgn="auto" hangingPunct="1"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Font typeface="Georgia" pitchFamily="18" charset="0"/>
              <a:buNone/>
              <a:defRPr/>
            </a:pPr>
            <a:r>
              <a:rPr lang="ru-RU" sz="3000" dirty="0" smtClean="0"/>
              <a:t>(</a:t>
            </a:r>
            <a:r>
              <a:rPr lang="en-US" sz="3000" dirty="0" smtClean="0"/>
              <a:t>4</a:t>
            </a:r>
            <a:r>
              <a:rPr lang="en-US" sz="3000" dirty="0" smtClean="0"/>
              <a:t>.</a:t>
            </a:r>
            <a:r>
              <a:rPr lang="ru-RU" sz="3000" dirty="0" smtClean="0"/>
              <a:t>7)</a:t>
            </a:r>
            <a:endParaRPr lang="en-US" sz="3000" dirty="0" smtClean="0"/>
          </a:p>
        </p:txBody>
      </p:sp>
      <p:graphicFrame>
        <p:nvGraphicFramePr>
          <p:cNvPr id="4" name="Object 2"/>
          <p:cNvGraphicFramePr>
            <a:graphicFrameLocks noChangeAspect="1"/>
          </p:cNvGraphicFramePr>
          <p:nvPr/>
        </p:nvGraphicFramePr>
        <p:xfrm>
          <a:off x="1570038" y="4508500"/>
          <a:ext cx="6003925" cy="750888"/>
        </p:xfrm>
        <a:graphic>
          <a:graphicData uri="http://schemas.openxmlformats.org/presentationml/2006/ole">
            <p:oleObj spid="_x0000_s31746" name="Формула" r:id="rId4" imgW="1930320" imgH="241200" progId="Equation.3">
              <p:embed/>
            </p:oleObj>
          </a:graphicData>
        </a:graphic>
      </p:graphicFrame>
      <p:graphicFrame>
        <p:nvGraphicFramePr>
          <p:cNvPr id="2051" name="Object 3"/>
          <p:cNvGraphicFramePr>
            <a:graphicFrameLocks noChangeAspect="1"/>
          </p:cNvGraphicFramePr>
          <p:nvPr/>
        </p:nvGraphicFramePr>
        <p:xfrm>
          <a:off x="3624263" y="6021388"/>
          <a:ext cx="1893887" cy="671512"/>
        </p:xfrm>
        <a:graphic>
          <a:graphicData uri="http://schemas.openxmlformats.org/presentationml/2006/ole">
            <p:oleObj spid="_x0000_s31747" name="Формула" r:id="rId5" imgW="609480" imgH="215640" progId="Equation.3">
              <p:embed/>
            </p:oleObj>
          </a:graphicData>
        </a:graphic>
      </p:graphicFrame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0" y="260649"/>
            <a:ext cx="9144000" cy="1296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4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 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Понятие и значение прав собственности. Теорема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Коуза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и источники прав собственности.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Прямая со стрелкой 13"/>
          <p:cNvCxnSpPr/>
          <p:nvPr/>
        </p:nvCxnSpPr>
        <p:spPr>
          <a:xfrm rot="5400000" flipH="1" flipV="1">
            <a:off x="-1930399" y="3429000"/>
            <a:ext cx="5002212" cy="1587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571500" y="5929313"/>
            <a:ext cx="6929438" cy="1587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571500" y="1571625"/>
            <a:ext cx="5500688" cy="4357688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571500" y="3000375"/>
            <a:ext cx="3714750" cy="1500188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rot="5400000">
            <a:off x="3571082" y="5215731"/>
            <a:ext cx="1428750" cy="1587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rot="5400000">
            <a:off x="4964113" y="5607050"/>
            <a:ext cx="642938" cy="1587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rot="10800000">
            <a:off x="571500" y="5286375"/>
            <a:ext cx="4714875" cy="1588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142875" y="1285875"/>
            <a:ext cx="428625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000" b="1"/>
              <a:t>A</a:t>
            </a:r>
            <a:endParaRPr lang="ru-RU" sz="3000" b="1"/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142875" y="714375"/>
            <a:ext cx="357188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000" b="1"/>
              <a:t>$</a:t>
            </a:r>
            <a:endParaRPr lang="ru-RU" sz="3000" b="1"/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142875" y="2732088"/>
            <a:ext cx="428625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000" b="1"/>
              <a:t>B</a:t>
            </a:r>
            <a:endParaRPr lang="ru-RU" sz="3000" b="1"/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142875" y="5018088"/>
            <a:ext cx="428625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000" b="1"/>
              <a:t>C</a:t>
            </a:r>
            <a:endParaRPr lang="ru-RU" sz="3000" b="1"/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295275" y="5875338"/>
            <a:ext cx="428625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000" b="1"/>
              <a:t>0</a:t>
            </a:r>
            <a:endParaRPr lang="ru-RU" sz="3000" b="1"/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4143375" y="4017963"/>
            <a:ext cx="428625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000" b="1"/>
              <a:t>D</a:t>
            </a:r>
            <a:endParaRPr lang="ru-RU" sz="3000" b="1"/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5143500" y="4786313"/>
            <a:ext cx="428625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000" b="1"/>
              <a:t>E</a:t>
            </a:r>
            <a:endParaRPr lang="ru-RU" sz="3000" b="1"/>
          </a:p>
        </p:txBody>
      </p: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4071938" y="5857875"/>
            <a:ext cx="428625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000" b="1"/>
              <a:t>F</a:t>
            </a:r>
            <a:endParaRPr lang="ru-RU" sz="3000" b="1"/>
          </a:p>
        </p:txBody>
      </p: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5072063" y="5857875"/>
            <a:ext cx="428625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000" b="1"/>
              <a:t>G</a:t>
            </a:r>
            <a:endParaRPr lang="ru-RU" sz="3000" b="1"/>
          </a:p>
        </p:txBody>
      </p: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5857875" y="5857875"/>
            <a:ext cx="428625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000" b="1"/>
              <a:t>H</a:t>
            </a:r>
            <a:endParaRPr lang="ru-RU" sz="3000" b="1"/>
          </a:p>
        </p:txBody>
      </p:sp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6929438" y="5929313"/>
            <a:ext cx="1928812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000" b="1">
                <a:solidFill>
                  <a:schemeClr val="tx2"/>
                </a:solidFill>
              </a:rPr>
              <a:t>Редкость</a:t>
            </a:r>
          </a:p>
        </p:txBody>
      </p:sp>
      <p:cxnSp>
        <p:nvCxnSpPr>
          <p:cNvPr id="44" name="Прямая со стрелкой 43"/>
          <p:cNvCxnSpPr/>
          <p:nvPr/>
        </p:nvCxnSpPr>
        <p:spPr>
          <a:xfrm rot="10800000">
            <a:off x="6215063" y="6643688"/>
            <a:ext cx="2357437" cy="1587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6215063" y="5286375"/>
            <a:ext cx="2714625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000" b="1">
                <a:solidFill>
                  <a:schemeClr val="tx2"/>
                </a:solidFill>
              </a:rPr>
              <a:t>Удаленность</a:t>
            </a:r>
          </a:p>
        </p:txBody>
      </p:sp>
      <p:sp>
        <p:nvSpPr>
          <p:cNvPr id="28" name="Заголовок 1"/>
          <p:cNvSpPr txBox="1">
            <a:spLocks/>
          </p:cNvSpPr>
          <p:nvPr/>
        </p:nvSpPr>
        <p:spPr bwMode="auto">
          <a:xfrm>
            <a:off x="0" y="260649"/>
            <a:ext cx="9144000" cy="1296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4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 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Понятие и значение прав собственности. Теорема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Коуза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и источники прав собственности.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0" y="1628801"/>
            <a:ext cx="9144000" cy="5293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600" b="1" dirty="0">
                <a:solidFill>
                  <a:srgbClr val="FF0000"/>
                </a:solidFill>
              </a:rPr>
              <a:t>«—Да не согласен я.</a:t>
            </a:r>
          </a:p>
          <a:p>
            <a:r>
              <a:rPr lang="ru-RU" sz="2600" b="1" dirty="0">
                <a:solidFill>
                  <a:srgbClr val="FF0000"/>
                </a:solidFill>
              </a:rPr>
              <a:t>— С кем? Энгельсом или Каутским?</a:t>
            </a:r>
          </a:p>
          <a:p>
            <a:r>
              <a:rPr lang="ru-RU" sz="2600" b="1" dirty="0">
                <a:solidFill>
                  <a:srgbClr val="FF0000"/>
                </a:solidFill>
              </a:rPr>
              <a:t>— С обоими, — ответил Шариков.</a:t>
            </a:r>
          </a:p>
          <a:p>
            <a:r>
              <a:rPr lang="ru-RU" sz="2600" b="1" dirty="0">
                <a:solidFill>
                  <a:srgbClr val="FF0000"/>
                </a:solidFill>
              </a:rPr>
              <a:t>— Это замечательно, клянусь Богом. Всех, кто скажет, что другая... А что бы вы со своей стороны могли предложить?</a:t>
            </a:r>
          </a:p>
          <a:p>
            <a:r>
              <a:rPr lang="ru-RU" sz="2600" b="1" dirty="0">
                <a:solidFill>
                  <a:srgbClr val="FF0000"/>
                </a:solidFill>
              </a:rPr>
              <a:t>— Да что тут предлагать?.. А то пишут, пишут... конгресс, немцы какие-то... Голова пухнет. Взять всё, да и поделить...</a:t>
            </a:r>
          </a:p>
          <a:p>
            <a:r>
              <a:rPr lang="ru-RU" sz="2600" b="1" dirty="0">
                <a:solidFill>
                  <a:srgbClr val="FF0000"/>
                </a:solidFill>
              </a:rPr>
              <a:t>— Так я и думал, — воскликнул Филипп Филиппович, шлепнув ладонью по скатерти, — именно так и полагал». </a:t>
            </a:r>
          </a:p>
          <a:p>
            <a:pPr algn="r"/>
            <a:r>
              <a:rPr lang="ru-RU" sz="2600" b="1" i="1" dirty="0">
                <a:solidFill>
                  <a:srgbClr val="FF0000"/>
                </a:solidFill>
              </a:rPr>
              <a:t>М.А. Булгаков, «Собачье сердце»</a:t>
            </a: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1310977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200" dirty="0" smtClean="0"/>
              <a:t>4</a:t>
            </a:r>
            <a:r>
              <a:rPr lang="ru-RU" sz="3200" dirty="0" smtClean="0"/>
              <a:t>. </a:t>
            </a:r>
            <a:r>
              <a:rPr lang="ru-RU" sz="3200" dirty="0" smtClean="0"/>
              <a:t>Понятие и значение прав собственности. Теорема </a:t>
            </a:r>
            <a:r>
              <a:rPr lang="ru-RU" sz="3200" dirty="0" err="1" smtClean="0"/>
              <a:t>Коуза</a:t>
            </a:r>
            <a:r>
              <a:rPr lang="ru-RU" sz="3200" dirty="0" smtClean="0"/>
              <a:t> и источники прав собственности.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трелка вниз 8"/>
          <p:cNvSpPr/>
          <p:nvPr/>
        </p:nvSpPr>
        <p:spPr>
          <a:xfrm rot="20684164">
            <a:off x="5663414" y="3315812"/>
            <a:ext cx="357190" cy="982521"/>
          </a:xfrm>
          <a:prstGeom prst="down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 smtClean="0"/>
          </a:p>
        </p:txBody>
      </p:sp>
      <p:sp>
        <p:nvSpPr>
          <p:cNvPr id="8" name="Стрелка вниз 7"/>
          <p:cNvSpPr/>
          <p:nvPr/>
        </p:nvSpPr>
        <p:spPr>
          <a:xfrm rot="1415776">
            <a:off x="3032433" y="3310699"/>
            <a:ext cx="357190" cy="982521"/>
          </a:xfrm>
          <a:prstGeom prst="down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 smtClean="0"/>
          </a:p>
        </p:txBody>
      </p:sp>
      <p:sp>
        <p:nvSpPr>
          <p:cNvPr id="4" name="Овал 3"/>
          <p:cNvSpPr/>
          <p:nvPr/>
        </p:nvSpPr>
        <p:spPr>
          <a:xfrm>
            <a:off x="1785918" y="1714489"/>
            <a:ext cx="5572164" cy="1714511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400" dirty="0" smtClean="0"/>
              <a:t>Права собственности</a:t>
            </a:r>
            <a:endParaRPr lang="ru-RU" sz="34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14282" y="4286256"/>
            <a:ext cx="4143404" cy="1500198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Имущественные права</a:t>
            </a:r>
            <a:endParaRPr lang="ru-RU" sz="3200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786314" y="4286256"/>
            <a:ext cx="4143404" cy="1500198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Права на передачу прав</a:t>
            </a:r>
            <a:endParaRPr lang="ru-RU" sz="3200" b="1" dirty="0"/>
          </a:p>
        </p:txBody>
      </p: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1310977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200" dirty="0" smtClean="0"/>
              <a:t>4</a:t>
            </a:r>
            <a:r>
              <a:rPr lang="ru-RU" sz="3200" dirty="0" smtClean="0"/>
              <a:t>. </a:t>
            </a:r>
            <a:r>
              <a:rPr lang="ru-RU" sz="3200" dirty="0" smtClean="0"/>
              <a:t>Понятие и значение прав собственности. Теорема </a:t>
            </a:r>
            <a:r>
              <a:rPr lang="ru-RU" sz="3200" dirty="0" err="1" smtClean="0"/>
              <a:t>Коуза</a:t>
            </a:r>
            <a:r>
              <a:rPr lang="ru-RU" sz="3200" dirty="0" smtClean="0"/>
              <a:t> и источники прав собственности.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71625"/>
            <a:ext cx="8229600" cy="5002213"/>
          </a:xfrm>
        </p:spPr>
        <p:txBody>
          <a:bodyPr>
            <a:normAutofit/>
          </a:bodyPr>
          <a:lstStyle/>
          <a:p>
            <a:pPr marL="365760" indent="-256032" algn="ctr" eaLnBrk="1" fontAlgn="auto" hangingPunct="1"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sz="3200" b="1" i="1" dirty="0" smtClean="0"/>
              <a:t>Оправдание прав собственности</a:t>
            </a:r>
          </a:p>
          <a:p>
            <a:pPr marL="624078" indent="-51435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+mj-lt"/>
              <a:buAutoNum type="arabicPeriod"/>
              <a:defRPr/>
            </a:pPr>
            <a:r>
              <a:rPr lang="ru-RU" sz="3200" dirty="0" smtClean="0"/>
              <a:t>Стимулы к труду.</a:t>
            </a:r>
          </a:p>
          <a:p>
            <a:pPr marL="365760" indent="-256032" algn="ctr" eaLnBrk="1" fontAlgn="auto" hangingPunct="1"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endParaRPr lang="ru-RU" sz="3200" b="1" i="1" dirty="0" smtClean="0"/>
          </a:p>
          <a:p>
            <a:pPr marL="365760" indent="-256032" algn="ctr" eaLnBrk="1" fontAlgn="auto" hangingPunct="1"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endParaRPr lang="en-US" sz="3200" b="1" i="1" dirty="0" smtClean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71439" y="2752467"/>
          <a:ext cx="9001155" cy="41055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0231"/>
                <a:gridCol w="1800231"/>
                <a:gridCol w="1800231"/>
                <a:gridCol w="1800231"/>
                <a:gridCol w="1800231"/>
              </a:tblGrid>
              <a:tr h="861603">
                <a:tc>
                  <a:txBody>
                    <a:bodyPr/>
                    <a:lstStyle/>
                    <a:p>
                      <a:r>
                        <a:rPr lang="ru-RU" sz="2600" dirty="0" smtClean="0"/>
                        <a:t>Часы работы</a:t>
                      </a:r>
                      <a:endParaRPr lang="ru-RU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600" dirty="0" smtClean="0"/>
                        <a:t>Выпуск</a:t>
                      </a:r>
                      <a:endParaRPr lang="ru-RU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600" dirty="0" err="1" smtClean="0"/>
                        <a:t>Полез-ность</a:t>
                      </a:r>
                      <a:endParaRPr lang="ru-RU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600" dirty="0" err="1" smtClean="0"/>
                        <a:t>Издерж-ки</a:t>
                      </a:r>
                      <a:endParaRPr lang="ru-RU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600" dirty="0" err="1" smtClean="0"/>
                        <a:t>Общест-венное</a:t>
                      </a:r>
                      <a:r>
                        <a:rPr lang="ru-RU" sz="2600" baseline="0" dirty="0" smtClean="0"/>
                        <a:t> </a:t>
                      </a:r>
                      <a:r>
                        <a:rPr lang="ru-RU" sz="2600" baseline="0" dirty="0" err="1" smtClean="0"/>
                        <a:t>б</a:t>
                      </a:r>
                      <a:r>
                        <a:rPr lang="ru-RU" sz="2600" dirty="0" err="1" smtClean="0"/>
                        <a:t>огатст-во</a:t>
                      </a:r>
                      <a:endParaRPr lang="ru-RU" sz="2600" dirty="0"/>
                    </a:p>
                  </a:txBody>
                  <a:tcPr/>
                </a:tc>
              </a:tr>
              <a:tr h="605095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0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0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0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0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0</a:t>
                      </a:r>
                      <a:endParaRPr lang="ru-RU" sz="2800" dirty="0"/>
                    </a:p>
                  </a:txBody>
                  <a:tcPr/>
                </a:tc>
              </a:tr>
              <a:tr h="605095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1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1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10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6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4</a:t>
                      </a:r>
                      <a:endParaRPr lang="ru-RU" sz="2800" dirty="0"/>
                    </a:p>
                  </a:txBody>
                  <a:tcPr/>
                </a:tc>
              </a:tr>
              <a:tr h="613872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2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2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18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13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5</a:t>
                      </a:r>
                      <a:endParaRPr lang="ru-RU" sz="2800" dirty="0"/>
                    </a:p>
                  </a:txBody>
                  <a:tcPr/>
                </a:tc>
              </a:tr>
              <a:tr h="605095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3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3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24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22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2</a:t>
                      </a:r>
                      <a:endParaRPr lang="ru-RU" sz="2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1310977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200" dirty="0" smtClean="0"/>
              <a:t>4</a:t>
            </a:r>
            <a:r>
              <a:rPr lang="ru-RU" sz="3200" dirty="0" smtClean="0"/>
              <a:t>. </a:t>
            </a:r>
            <a:r>
              <a:rPr lang="ru-RU" sz="3200" dirty="0" smtClean="0"/>
              <a:t>Понятие и значение прав собственности. Теорема </a:t>
            </a:r>
            <a:r>
              <a:rPr lang="ru-RU" sz="3200" dirty="0" err="1" smtClean="0"/>
              <a:t>Коуза</a:t>
            </a:r>
            <a:r>
              <a:rPr lang="ru-RU" sz="3200" dirty="0" smtClean="0"/>
              <a:t> и источники прав собственности.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71625"/>
            <a:ext cx="8229600" cy="5002213"/>
          </a:xfrm>
        </p:spPr>
        <p:txBody>
          <a:bodyPr>
            <a:normAutofit/>
          </a:bodyPr>
          <a:lstStyle/>
          <a:p>
            <a:pPr marL="365760" indent="-256032" algn="ctr" eaLnBrk="1" fontAlgn="auto" hangingPunct="1"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sz="3200" b="1" i="1" dirty="0" smtClean="0"/>
              <a:t>Оправдание прав собственности</a:t>
            </a:r>
          </a:p>
          <a:p>
            <a:pPr marL="624078" indent="-51435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+mj-lt"/>
              <a:buAutoNum type="arabicPeriod"/>
              <a:defRPr/>
            </a:pPr>
            <a:r>
              <a:rPr lang="ru-RU" sz="3200" dirty="0" smtClean="0"/>
              <a:t>Стимулы к труду.</a:t>
            </a:r>
          </a:p>
          <a:p>
            <a:pPr marL="365760" indent="-256032" algn="ctr" eaLnBrk="1" fontAlgn="auto" hangingPunct="1"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endParaRPr lang="ru-RU" sz="3200" b="1" i="1" dirty="0" smtClean="0"/>
          </a:p>
          <a:p>
            <a:pPr marL="365760" indent="-256032" algn="ctr" eaLnBrk="1" fontAlgn="auto" hangingPunct="1"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endParaRPr lang="en-US" sz="3200" b="1" i="1" dirty="0" smtClean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71439" y="2752467"/>
          <a:ext cx="9001155" cy="41055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0231"/>
                <a:gridCol w="1800231"/>
                <a:gridCol w="1800231"/>
                <a:gridCol w="1800231"/>
                <a:gridCol w="1800231"/>
              </a:tblGrid>
              <a:tr h="861603">
                <a:tc>
                  <a:txBody>
                    <a:bodyPr/>
                    <a:lstStyle/>
                    <a:p>
                      <a:r>
                        <a:rPr lang="ru-RU" sz="2600" dirty="0" smtClean="0"/>
                        <a:t>Часы работы</a:t>
                      </a:r>
                      <a:endParaRPr lang="ru-RU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600" dirty="0" err="1" smtClean="0"/>
                        <a:t>Удер-жанный</a:t>
                      </a:r>
                      <a:r>
                        <a:rPr lang="ru-RU" sz="2600" dirty="0" smtClean="0"/>
                        <a:t> выпуск</a:t>
                      </a:r>
                      <a:endParaRPr lang="ru-RU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600" dirty="0" err="1" smtClean="0"/>
                        <a:t>Полез-ность</a:t>
                      </a:r>
                      <a:endParaRPr lang="ru-RU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600" dirty="0" err="1" smtClean="0"/>
                        <a:t>Издерж-ки</a:t>
                      </a:r>
                      <a:endParaRPr lang="ru-RU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600" dirty="0" err="1" smtClean="0"/>
                        <a:t>Общест-венное</a:t>
                      </a:r>
                      <a:r>
                        <a:rPr lang="ru-RU" sz="2600" baseline="0" dirty="0" smtClean="0"/>
                        <a:t> </a:t>
                      </a:r>
                      <a:r>
                        <a:rPr lang="ru-RU" sz="2600" baseline="0" dirty="0" err="1" smtClean="0"/>
                        <a:t>б</a:t>
                      </a:r>
                      <a:r>
                        <a:rPr lang="ru-RU" sz="2600" dirty="0" err="1" smtClean="0"/>
                        <a:t>огатст-во</a:t>
                      </a:r>
                      <a:endParaRPr lang="ru-RU" sz="2600" dirty="0"/>
                    </a:p>
                  </a:txBody>
                  <a:tcPr/>
                </a:tc>
              </a:tr>
              <a:tr h="605095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0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0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0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0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0</a:t>
                      </a:r>
                      <a:endParaRPr lang="ru-RU" sz="2800" dirty="0"/>
                    </a:p>
                  </a:txBody>
                  <a:tcPr/>
                </a:tc>
              </a:tr>
              <a:tr h="605095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1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0,5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5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6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-1</a:t>
                      </a:r>
                      <a:endParaRPr lang="ru-RU" sz="2800" dirty="0"/>
                    </a:p>
                  </a:txBody>
                  <a:tcPr/>
                </a:tc>
              </a:tr>
              <a:tr h="613872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2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1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10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13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-3</a:t>
                      </a:r>
                      <a:endParaRPr lang="ru-RU" sz="2800" dirty="0"/>
                    </a:p>
                  </a:txBody>
                  <a:tcPr/>
                </a:tc>
              </a:tr>
              <a:tr h="605095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3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1,5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14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22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-8</a:t>
                      </a:r>
                      <a:endParaRPr lang="ru-RU" sz="2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1310977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200" dirty="0" smtClean="0"/>
              <a:t>4</a:t>
            </a:r>
            <a:r>
              <a:rPr lang="ru-RU" sz="3200" dirty="0" smtClean="0"/>
              <a:t>. </a:t>
            </a:r>
            <a:r>
              <a:rPr lang="ru-RU" sz="3200" dirty="0" smtClean="0"/>
              <a:t>Понятие и значение прав собственности. Теорема </a:t>
            </a:r>
            <a:r>
              <a:rPr lang="ru-RU" sz="3200" dirty="0" err="1" smtClean="0"/>
              <a:t>Коуза</a:t>
            </a:r>
            <a:r>
              <a:rPr lang="ru-RU" sz="3200" dirty="0" smtClean="0"/>
              <a:t> и источники прав собственности.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71625"/>
            <a:ext cx="8229600" cy="5002213"/>
          </a:xfrm>
        </p:spPr>
        <p:txBody>
          <a:bodyPr>
            <a:normAutofit/>
          </a:bodyPr>
          <a:lstStyle/>
          <a:p>
            <a:pPr marL="365760" indent="-256032" algn="ctr" eaLnBrk="1" fontAlgn="auto" hangingPunct="1"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sz="3200" b="1" i="1" dirty="0" smtClean="0"/>
              <a:t>Оправдание прав собственности</a:t>
            </a:r>
          </a:p>
          <a:p>
            <a:pPr marL="624078" indent="-514350" eaLnBrk="1" fontAlgn="auto" hangingPunct="1"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Font typeface="+mj-lt"/>
              <a:buAutoNum type="arabicPeriod" startAt="2"/>
              <a:defRPr/>
            </a:pPr>
            <a:r>
              <a:rPr lang="ru-RU" sz="3200" dirty="0" smtClean="0"/>
              <a:t>Стимулы к инвестированию в объект собственности.</a:t>
            </a:r>
          </a:p>
          <a:p>
            <a:pPr marL="365760" indent="-256032" algn="ctr" eaLnBrk="1" fontAlgn="auto" hangingPunct="1"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sz="3200" dirty="0" smtClean="0"/>
              <a:t>Индивид, обладающий правом владения и правом на передачу прав на объект собственности заинтересован в поддержании и улучшении этой собственности, так как это обеспечит ему будущие доходы.</a:t>
            </a:r>
          </a:p>
          <a:p>
            <a:pPr marL="365760" indent="-256032" algn="ctr" eaLnBrk="1" fontAlgn="auto" hangingPunct="1"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endParaRPr lang="en-US" sz="3200" b="1" i="1" dirty="0" smtClean="0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1310977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200" dirty="0" smtClean="0"/>
              <a:t>4</a:t>
            </a:r>
            <a:r>
              <a:rPr lang="ru-RU" sz="3200" dirty="0" smtClean="0"/>
              <a:t>. </a:t>
            </a:r>
            <a:r>
              <a:rPr lang="ru-RU" sz="3200" dirty="0" smtClean="0"/>
              <a:t>Понятие и значение прав собственности. Теорема </a:t>
            </a:r>
            <a:r>
              <a:rPr lang="ru-RU" sz="3200" dirty="0" err="1" smtClean="0"/>
              <a:t>Коуза</a:t>
            </a:r>
            <a:r>
              <a:rPr lang="ru-RU" sz="3200" dirty="0" smtClean="0"/>
              <a:t> и источники прав собственности.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71625"/>
            <a:ext cx="8229600" cy="5002213"/>
          </a:xfrm>
        </p:spPr>
        <p:txBody>
          <a:bodyPr>
            <a:normAutofit/>
          </a:bodyPr>
          <a:lstStyle/>
          <a:p>
            <a:pPr marL="365760" indent="-256032" algn="ctr" eaLnBrk="1" fontAlgn="auto" hangingPunct="1"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sz="3200" b="1" i="1" dirty="0" smtClean="0"/>
              <a:t>Оправдание прав собственности</a:t>
            </a:r>
          </a:p>
          <a:p>
            <a:pPr marL="624078" indent="-514350" eaLnBrk="1" fontAlgn="auto" hangingPunct="1"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Font typeface="+mj-lt"/>
              <a:buAutoNum type="arabicPeriod" startAt="2"/>
              <a:defRPr/>
            </a:pPr>
            <a:r>
              <a:rPr lang="ru-RU" sz="3000" dirty="0" smtClean="0"/>
              <a:t>Стимулы к инвестированию в объект собственности.</a:t>
            </a:r>
          </a:p>
          <a:p>
            <a:pPr marL="365760" indent="-256032" algn="r" eaLnBrk="1" fontAlgn="auto" hangingPunct="1"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en-US" sz="3000" dirty="0" smtClean="0"/>
              <a:t>(4</a:t>
            </a:r>
            <a:r>
              <a:rPr lang="ru-RU" sz="3000" dirty="0" smtClean="0"/>
              <a:t>.1</a:t>
            </a:r>
            <a:r>
              <a:rPr lang="ru-RU" sz="3000" dirty="0" smtClean="0"/>
              <a:t>)</a:t>
            </a:r>
          </a:p>
          <a:p>
            <a:pPr marL="365760" indent="-256032" eaLnBrk="1" fontAlgn="auto" hangingPunct="1"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ru-RU" sz="3000" dirty="0" smtClean="0"/>
              <a:t>Где </a:t>
            </a:r>
            <a:r>
              <a:rPr lang="en-US" sz="3000" i="1" dirty="0" smtClean="0"/>
              <a:t>Y</a:t>
            </a:r>
            <a:r>
              <a:rPr lang="en-US" sz="3000" i="1" baseline="-25000" dirty="0" smtClean="0"/>
              <a:t>t+1 </a:t>
            </a:r>
            <a:r>
              <a:rPr lang="en-US" sz="3000" dirty="0" smtClean="0"/>
              <a:t>–</a:t>
            </a:r>
            <a:r>
              <a:rPr lang="ru-RU" sz="3000" dirty="0" smtClean="0"/>
              <a:t> выпуск в периоде </a:t>
            </a:r>
            <a:r>
              <a:rPr lang="en-US" sz="3000" i="1" dirty="0" smtClean="0"/>
              <a:t>t+1</a:t>
            </a:r>
            <a:r>
              <a:rPr lang="ru-RU" sz="3000" dirty="0" smtClean="0"/>
              <a:t>, </a:t>
            </a:r>
            <a:r>
              <a:rPr lang="en-US" sz="3000" i="1" dirty="0" err="1" smtClean="0"/>
              <a:t>x</a:t>
            </a:r>
            <a:r>
              <a:rPr lang="en-US" sz="3000" i="1" baseline="-25000" dirty="0" err="1" smtClean="0"/>
              <a:t>t</a:t>
            </a:r>
            <a:r>
              <a:rPr lang="ru-RU" sz="3000" dirty="0" smtClean="0"/>
              <a:t> – инвестиции в периоде </a:t>
            </a:r>
            <a:r>
              <a:rPr lang="en-US" sz="3000" i="1" dirty="0" smtClean="0"/>
              <a:t>t</a:t>
            </a:r>
            <a:r>
              <a:rPr lang="ru-RU" sz="3000" dirty="0" smtClean="0"/>
              <a:t>, рыночная цена за единицу которых – </a:t>
            </a:r>
            <a:r>
              <a:rPr lang="en-US" sz="3000" i="1" dirty="0" smtClean="0"/>
              <a:t>w</a:t>
            </a:r>
            <a:r>
              <a:rPr lang="ru-RU" sz="3000" dirty="0" smtClean="0"/>
              <a:t>, а рыночная ставка процента – </a:t>
            </a:r>
            <a:r>
              <a:rPr lang="en-US" sz="3000" i="1" dirty="0" smtClean="0"/>
              <a:t>r</a:t>
            </a:r>
            <a:r>
              <a:rPr lang="ru-RU" sz="3000" i="1" dirty="0" smtClean="0"/>
              <a:t>.</a:t>
            </a:r>
            <a:endParaRPr lang="en-US" sz="3000" dirty="0" smtClean="0"/>
          </a:p>
          <a:p>
            <a:pPr marL="365760" indent="-256032" eaLnBrk="1" fontAlgn="auto" hangingPunct="1"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endParaRPr lang="en-US" sz="3200" dirty="0" smtClean="0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/>
        </p:nvGraphicFramePr>
        <p:xfrm>
          <a:off x="3446852" y="3214686"/>
          <a:ext cx="2250296" cy="710620"/>
        </p:xfrm>
        <a:graphic>
          <a:graphicData uri="http://schemas.openxmlformats.org/presentationml/2006/ole">
            <p:oleObj spid="_x0000_s1026" name="Формула" r:id="rId4" imgW="723600" imgH="228600" progId="Equation.3">
              <p:embed/>
            </p:oleObj>
          </a:graphicData>
        </a:graphic>
      </p:graphicFrame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1310977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200" dirty="0" smtClean="0"/>
              <a:t>4</a:t>
            </a:r>
            <a:r>
              <a:rPr lang="ru-RU" sz="3200" dirty="0" smtClean="0"/>
              <a:t>. </a:t>
            </a:r>
            <a:r>
              <a:rPr lang="ru-RU" sz="3200" dirty="0" smtClean="0"/>
              <a:t>Понятие и значение прав собственности. Теорема </a:t>
            </a:r>
            <a:r>
              <a:rPr lang="ru-RU" sz="3200" dirty="0" err="1" smtClean="0"/>
              <a:t>Коуза</a:t>
            </a:r>
            <a:r>
              <a:rPr lang="ru-RU" sz="3200" dirty="0" smtClean="0"/>
              <a:t> и источники прав собственности.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1138</TotalTime>
  <Words>1675</Words>
  <Application>Microsoft Office PowerPoint</Application>
  <PresentationFormat>Экран (4:3)</PresentationFormat>
  <Paragraphs>382</Paragraphs>
  <Slides>34</Slides>
  <Notes>21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6" baseType="lpstr">
      <vt:lpstr>Городская</vt:lpstr>
      <vt:lpstr>Формула</vt:lpstr>
      <vt:lpstr>ЭКОНОМИЧЕСКИЙ АНАЛИЗ ПРАВА</vt:lpstr>
      <vt:lpstr>4. Понятие и значение прав собственности. Теорема Коуза и источники прав собственности.</vt:lpstr>
      <vt:lpstr>4. Понятие и значение прав собственности. Теорема Коуза и источники прав собственности.</vt:lpstr>
      <vt:lpstr>4. Понятие и значение прав собственности. Теорема Коуза и источники прав собственности.</vt:lpstr>
      <vt:lpstr>4. Понятие и значение прав собственности. Теорема Коуза и источники прав собственности.</vt:lpstr>
      <vt:lpstr>4. Понятие и значение прав собственности. Теорема Коуза и источники прав собственности.</vt:lpstr>
      <vt:lpstr>4. Понятие и значение прав собственности. Теорема Коуза и источники прав собственности.</vt:lpstr>
      <vt:lpstr>4. Понятие и значение прав собственности. Теорема Коуза и источники прав собственности.</vt:lpstr>
      <vt:lpstr>4. Понятие и значение прав собственности. Теорема Коуза и источники прав собственности.</vt:lpstr>
      <vt:lpstr>4. Понятие и значение прав собственности. Теорема Коуза и источники прав собственности.</vt:lpstr>
      <vt:lpstr>4. Понятие и значение прав собственности. Теорема Коуза и источники прав собственности.</vt:lpstr>
      <vt:lpstr>4. Понятие и значение прав собственности. Теорема Коуза и источники прав собственности.</vt:lpstr>
      <vt:lpstr>4. Понятие и значение прав собственности. Теорема Коуза и источники прав собственности.</vt:lpstr>
      <vt:lpstr>4. Понятие и значение прав собственности. Теорема Коуза и источники прав собственности.</vt:lpstr>
      <vt:lpstr>4. Понятие и значение прав собственности. Теорема Коуза и источники прав собственности.</vt:lpstr>
      <vt:lpstr>4. Понятие и значение прав собственности. Теорема Коуза и источники прав собственности.</vt:lpstr>
      <vt:lpstr>4. Понятие и значение прав собственности. Теорема Коуза и источники прав собственности.</vt:lpstr>
      <vt:lpstr>4. Понятие и значение прав собственности. Теорема Коуза и источники прав собственности.</vt:lpstr>
      <vt:lpstr>Теорема Коуза</vt:lpstr>
      <vt:lpstr>Теорема Коуза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</vt:vector>
  </TitlesOfParts>
  <Company>WareZ Provider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ЭКОНОМИЧЕСКИЙ АНАЛИЗ ПРАВА</dc:title>
  <dc:creator>www.PHILka.RU</dc:creator>
  <cp:lastModifiedBy>Гриша</cp:lastModifiedBy>
  <cp:revision>104</cp:revision>
  <dcterms:created xsi:type="dcterms:W3CDTF">2011-02-06T17:02:24Z</dcterms:created>
  <dcterms:modified xsi:type="dcterms:W3CDTF">2015-10-21T09:05:44Z</dcterms:modified>
</cp:coreProperties>
</file>